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2" r:id="rId21"/>
    <p:sldId id="274" r:id="rId22"/>
    <p:sldId id="275" r:id="rId23"/>
    <p:sldId id="276" r:id="rId24"/>
    <p:sldId id="283" r:id="rId25"/>
    <p:sldId id="277" r:id="rId26"/>
    <p:sldId id="278" r:id="rId27"/>
    <p:sldId id="279" r:id="rId28"/>
    <p:sldId id="280" r:id="rId29"/>
  </p:sldIdLst>
  <p:sldSz cx="13817600" cy="7772400"/>
  <p:notesSz cx="138176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07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9"/>
    <p:restoredTop sz="78792"/>
  </p:normalViewPr>
  <p:slideViewPr>
    <p:cSldViewPr>
      <p:cViewPr varScale="1">
        <p:scale>
          <a:sx n="63" d="100"/>
          <a:sy n="63" d="100"/>
        </p:scale>
        <p:origin x="220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988050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826375" y="0"/>
            <a:ext cx="5988050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605A2-812B-FD48-A456-49DB892CF62B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8350" y="971550"/>
            <a:ext cx="4660900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81125" y="3740150"/>
            <a:ext cx="110553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5988050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826375" y="7383463"/>
            <a:ext cx="5988050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7B50A-F1F4-344E-9B66-AA930DF0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55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Intuition: it’s very easy to add but hard to delete =&gt; design is important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7B50A-F1F4-344E-9B66-AA930DF08B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02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7B50A-F1F4-344E-9B66-AA930DF08B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83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 </a:t>
            </a:r>
            <a:r>
              <a:rPr lang="en-US" altLang="zh-CN" dirty="0"/>
              <a:t>Diagram</a:t>
            </a:r>
            <a:r>
              <a:rPr lang="zh-CN" altLang="en-US" dirty="0"/>
              <a:t>更重要，说这个部分是为了希望我们可以回答类似问题</a:t>
            </a:r>
            <a:r>
              <a:rPr lang="en-US" altLang="zh-CN" dirty="0"/>
              <a:t>”Why this is in 3</a:t>
            </a:r>
            <a:r>
              <a:rPr lang="en-US" altLang="zh-CN" baseline="30000" dirty="0"/>
              <a:t>rd</a:t>
            </a:r>
            <a:r>
              <a:rPr lang="en-US" altLang="zh-CN" dirty="0"/>
              <a:t> normal form”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7B50A-F1F4-344E-9B66-AA930DF08B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92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zh-CN" altLang="en-US" dirty="0"/>
              <a:t>和</a:t>
            </a:r>
            <a:r>
              <a:rPr lang="en-US" altLang="zh-CN" dirty="0"/>
              <a:t>3</a:t>
            </a:r>
            <a:r>
              <a:rPr lang="zh-CN" altLang="en-US" dirty="0"/>
              <a:t>可能同时被破坏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/>
              <a:t>a table contains another whole table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7B50A-F1F4-344E-9B66-AA930DF08B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6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4324" y="621868"/>
            <a:ext cx="12995300" cy="86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73592" y="4352544"/>
            <a:ext cx="9676765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rgbClr val="7E081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rgbClr val="7E081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91197" y="1787652"/>
            <a:ext cx="6013418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119334" y="1787652"/>
            <a:ext cx="6013418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rgbClr val="7E081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309347" y="493776"/>
            <a:ext cx="900684" cy="10424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4304" y="615442"/>
            <a:ext cx="13315340" cy="86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0" i="0">
                <a:solidFill>
                  <a:srgbClr val="7E081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7015" y="2186127"/>
            <a:ext cx="13529919" cy="2957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700143" y="7228332"/>
            <a:ext cx="4423664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91197" y="7228332"/>
            <a:ext cx="317950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953244" y="7228332"/>
            <a:ext cx="317950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0604" y="259079"/>
            <a:ext cx="13296900" cy="7254240"/>
          </a:xfrm>
          <a:custGeom>
            <a:avLst/>
            <a:gdLst/>
            <a:ahLst/>
            <a:cxnLst/>
            <a:rect l="l" t="t" r="r" b="b"/>
            <a:pathLst>
              <a:path w="13296900" h="7254240">
                <a:moveTo>
                  <a:pt x="0" y="7254240"/>
                </a:moveTo>
                <a:lnTo>
                  <a:pt x="13296900" y="7254240"/>
                </a:lnTo>
                <a:lnTo>
                  <a:pt x="13296900" y="0"/>
                </a:lnTo>
                <a:lnTo>
                  <a:pt x="0" y="0"/>
                </a:lnTo>
                <a:lnTo>
                  <a:pt x="0" y="7254240"/>
                </a:lnTo>
                <a:close/>
              </a:path>
            </a:pathLst>
          </a:custGeom>
          <a:solidFill>
            <a:srgbClr val="A413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863328" y="527304"/>
            <a:ext cx="3697224" cy="6829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6740" y="6664452"/>
            <a:ext cx="4090416" cy="638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6011" y="2421128"/>
            <a:ext cx="882142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FFFF"/>
                </a:solidFill>
                <a:latin typeface="Verdana"/>
                <a:cs typeface="Verdana"/>
              </a:rPr>
              <a:t>Database</a:t>
            </a:r>
            <a:r>
              <a:rPr sz="60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000" spc="-5" dirty="0">
                <a:solidFill>
                  <a:srgbClr val="FFFFFF"/>
                </a:solidFill>
                <a:latin typeface="Verdana"/>
                <a:cs typeface="Verdana"/>
              </a:rPr>
              <a:t>Management  </a:t>
            </a:r>
            <a:r>
              <a:rPr sz="6000" spc="-15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endParaRPr sz="60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3292" y="4844237"/>
            <a:ext cx="8115707" cy="7175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35305" algn="l"/>
              </a:tabLst>
            </a:pPr>
            <a:r>
              <a:rPr sz="4500" spc="20" dirty="0">
                <a:solidFill>
                  <a:srgbClr val="FFFFFF"/>
                </a:solidFill>
                <a:latin typeface="Verdana"/>
                <a:cs typeface="Verdana"/>
              </a:rPr>
              <a:t>Design </a:t>
            </a:r>
            <a:r>
              <a:rPr sz="4500" spc="1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lang="en-US" sz="4500" spc="15" dirty="0">
                <a:solidFill>
                  <a:srgbClr val="FFFFFF"/>
                </a:solidFill>
                <a:latin typeface="Verdana"/>
                <a:cs typeface="Verdana"/>
              </a:rPr>
              <a:t> creation</a:t>
            </a:r>
            <a:endParaRPr sz="45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518922"/>
            <a:ext cx="486791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Normalization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015" y="1695449"/>
            <a:ext cx="12560300" cy="41908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220" indent="-350520">
              <a:lnSpc>
                <a:spcPct val="100000"/>
              </a:lnSpc>
              <a:spcBef>
                <a:spcPts val="100"/>
              </a:spcBef>
              <a:buSzPct val="58441"/>
              <a:buFont typeface="Wingdings"/>
              <a:buChar char="◼"/>
              <a:tabLst>
                <a:tab pos="362585" algn="l"/>
                <a:tab pos="363220" algn="l"/>
              </a:tabLst>
            </a:pPr>
            <a:r>
              <a:rPr sz="3850" spc="-5" dirty="0">
                <a:latin typeface="Verdana"/>
                <a:cs typeface="Verdana"/>
              </a:rPr>
              <a:t>First </a:t>
            </a:r>
            <a:r>
              <a:rPr sz="3850" dirty="0">
                <a:latin typeface="Verdana"/>
                <a:cs typeface="Verdana"/>
              </a:rPr>
              <a:t>normal</a:t>
            </a:r>
            <a:r>
              <a:rPr sz="3850" spc="-40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form</a:t>
            </a:r>
          </a:p>
          <a:p>
            <a:pPr marL="754380" marR="5080" indent="-285115">
              <a:lnSpc>
                <a:spcPts val="4610"/>
              </a:lnSpc>
              <a:spcBef>
                <a:spcPts val="165"/>
              </a:spcBef>
            </a:pPr>
            <a:r>
              <a:rPr sz="3850" spc="75" dirty="0">
                <a:latin typeface="Times New Roman"/>
                <a:cs typeface="Times New Roman"/>
              </a:rPr>
              <a:t>–</a:t>
            </a:r>
            <a:r>
              <a:rPr sz="3850" spc="75" dirty="0">
                <a:latin typeface="Verdana"/>
                <a:cs typeface="Verdana"/>
              </a:rPr>
              <a:t>The </a:t>
            </a:r>
            <a:r>
              <a:rPr sz="3850" spc="-15" dirty="0">
                <a:latin typeface="Verdana"/>
                <a:cs typeface="Verdana"/>
              </a:rPr>
              <a:t>value </a:t>
            </a:r>
            <a:r>
              <a:rPr sz="3850" dirty="0">
                <a:latin typeface="Verdana"/>
                <a:cs typeface="Verdana"/>
              </a:rPr>
              <a:t>stored at </a:t>
            </a:r>
            <a:r>
              <a:rPr sz="3850" spc="-5" dirty="0">
                <a:latin typeface="Verdana"/>
                <a:cs typeface="Verdana"/>
              </a:rPr>
              <a:t>the </a:t>
            </a:r>
            <a:r>
              <a:rPr sz="3850" spc="-10" dirty="0">
                <a:latin typeface="Verdana"/>
                <a:cs typeface="Verdana"/>
              </a:rPr>
              <a:t>intersection </a:t>
            </a:r>
            <a:r>
              <a:rPr sz="3850" dirty="0">
                <a:latin typeface="Verdana"/>
                <a:cs typeface="Verdana"/>
              </a:rPr>
              <a:t>of </a:t>
            </a:r>
            <a:r>
              <a:rPr sz="3850" spc="-5" dirty="0">
                <a:latin typeface="Verdana"/>
                <a:cs typeface="Verdana"/>
              </a:rPr>
              <a:t>each</a:t>
            </a:r>
            <a:r>
              <a:rPr sz="3850" spc="-175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row  and column must </a:t>
            </a:r>
            <a:r>
              <a:rPr sz="3850" spc="-5" dirty="0">
                <a:latin typeface="Verdana"/>
                <a:cs typeface="Verdana"/>
              </a:rPr>
              <a:t>be</a:t>
            </a:r>
            <a:r>
              <a:rPr sz="3850" spc="-80" dirty="0">
                <a:latin typeface="Verdana"/>
                <a:cs typeface="Verdana"/>
              </a:rPr>
              <a:t> </a:t>
            </a:r>
            <a:r>
              <a:rPr sz="3850" u="sng" dirty="0">
                <a:latin typeface="Verdana"/>
                <a:cs typeface="Verdana"/>
              </a:rPr>
              <a:t>scalar</a:t>
            </a:r>
            <a:r>
              <a:rPr lang="en-US" sz="3850" dirty="0">
                <a:latin typeface="Verdana"/>
                <a:cs typeface="Verdana"/>
              </a:rPr>
              <a:t> (store unit of data)</a:t>
            </a:r>
            <a:endParaRPr sz="3850" dirty="0">
              <a:latin typeface="Verdana"/>
              <a:cs typeface="Verdana"/>
            </a:endParaRPr>
          </a:p>
          <a:p>
            <a:pPr marL="469900">
              <a:lnSpc>
                <a:spcPts val="4465"/>
              </a:lnSpc>
            </a:pPr>
            <a:r>
              <a:rPr sz="3850" spc="160" dirty="0">
                <a:latin typeface="Times New Roman"/>
                <a:cs typeface="Times New Roman"/>
              </a:rPr>
              <a:t>–</a:t>
            </a:r>
            <a:r>
              <a:rPr sz="3850" spc="160" dirty="0">
                <a:latin typeface="Verdana"/>
                <a:cs typeface="Verdana"/>
              </a:rPr>
              <a:t>A </a:t>
            </a:r>
            <a:r>
              <a:rPr sz="3850" spc="-5" dirty="0">
                <a:latin typeface="Verdana"/>
                <a:cs typeface="Verdana"/>
              </a:rPr>
              <a:t>table must </a:t>
            </a:r>
            <a:r>
              <a:rPr sz="3850" dirty="0">
                <a:latin typeface="Verdana"/>
                <a:cs typeface="Verdana"/>
              </a:rPr>
              <a:t>not </a:t>
            </a:r>
            <a:r>
              <a:rPr sz="3850" spc="-5" dirty="0">
                <a:latin typeface="Verdana"/>
                <a:cs typeface="Verdana"/>
              </a:rPr>
              <a:t>contain </a:t>
            </a:r>
            <a:r>
              <a:rPr sz="3850" spc="-15" dirty="0">
                <a:latin typeface="Verdana"/>
                <a:cs typeface="Verdana"/>
              </a:rPr>
              <a:t>any </a:t>
            </a:r>
            <a:r>
              <a:rPr sz="3850" spc="-5" dirty="0">
                <a:latin typeface="Verdana"/>
                <a:cs typeface="Verdana"/>
              </a:rPr>
              <a:t>repeating</a:t>
            </a:r>
            <a:r>
              <a:rPr sz="3850" spc="-229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column</a:t>
            </a:r>
          </a:p>
          <a:p>
            <a:pPr>
              <a:lnSpc>
                <a:spcPct val="100000"/>
              </a:lnSpc>
            </a:pPr>
            <a:endParaRPr sz="4700" dirty="0">
              <a:latin typeface="Times New Roman"/>
              <a:cs typeface="Times New Roman"/>
            </a:endParaRPr>
          </a:p>
          <a:p>
            <a:pPr marL="455930" indent="-443230">
              <a:lnSpc>
                <a:spcPct val="100000"/>
              </a:lnSpc>
              <a:spcBef>
                <a:spcPts val="3825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10" dirty="0">
                <a:latin typeface="Verdana"/>
                <a:cs typeface="Verdana"/>
              </a:rPr>
              <a:t>Will still </a:t>
            </a:r>
            <a:r>
              <a:rPr sz="3850" spc="-15" dirty="0">
                <a:latin typeface="Verdana"/>
                <a:cs typeface="Verdana"/>
              </a:rPr>
              <a:t>likely have </a:t>
            </a:r>
            <a:r>
              <a:rPr sz="3850" spc="-5" dirty="0">
                <a:latin typeface="Verdana"/>
                <a:cs typeface="Verdana"/>
              </a:rPr>
              <a:t>repeating </a:t>
            </a:r>
            <a:r>
              <a:rPr sz="3850" spc="-15" dirty="0">
                <a:latin typeface="Verdana"/>
                <a:cs typeface="Verdana"/>
              </a:rPr>
              <a:t>values </a:t>
            </a:r>
            <a:r>
              <a:rPr sz="3850" spc="-10" dirty="0">
                <a:latin typeface="Verdana"/>
                <a:cs typeface="Verdana"/>
              </a:rPr>
              <a:t>in</a:t>
            </a:r>
            <a:r>
              <a:rPr sz="3850" spc="-60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rows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746" y="518922"/>
            <a:ext cx="486791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Normalization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01395" y="2232660"/>
            <a:ext cx="9625584" cy="2218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0143" y="5323332"/>
            <a:ext cx="12812267" cy="2218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605154"/>
            <a:ext cx="486791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Normalization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77952" y="1975104"/>
            <a:ext cx="10014204" cy="5239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444448"/>
            <a:ext cx="485394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Normalization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923" y="1646631"/>
            <a:ext cx="13547090" cy="59663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2905" indent="-370205">
              <a:lnSpc>
                <a:spcPct val="100000"/>
              </a:lnSpc>
              <a:spcBef>
                <a:spcPts val="105"/>
              </a:spcBef>
              <a:buSzPct val="75000"/>
              <a:buFont typeface="Wingdings"/>
              <a:buChar char="◼"/>
              <a:tabLst>
                <a:tab pos="382905" algn="l"/>
                <a:tab pos="383540" algn="l"/>
              </a:tabLst>
            </a:pPr>
            <a:r>
              <a:rPr sz="3200" dirty="0">
                <a:latin typeface="Verdana"/>
                <a:cs typeface="Verdana"/>
              </a:rPr>
              <a:t>Second </a:t>
            </a:r>
            <a:r>
              <a:rPr sz="3200" spc="-5" dirty="0">
                <a:latin typeface="Verdana"/>
                <a:cs typeface="Verdana"/>
              </a:rPr>
              <a:t>Normal</a:t>
            </a:r>
            <a:r>
              <a:rPr sz="3200" spc="-60" dirty="0">
                <a:latin typeface="Verdana"/>
                <a:cs typeface="Verdana"/>
              </a:rPr>
              <a:t> </a:t>
            </a:r>
            <a:r>
              <a:rPr sz="3200" spc="-20" dirty="0">
                <a:latin typeface="Verdana"/>
                <a:cs typeface="Verdana"/>
              </a:rPr>
              <a:t>Form</a:t>
            </a:r>
            <a:endParaRPr sz="3200" dirty="0">
              <a:latin typeface="Verdana"/>
              <a:cs typeface="Verdana"/>
            </a:endParaRPr>
          </a:p>
          <a:p>
            <a:pPr marL="754380" lvl="1" indent="-284480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spc="-5" dirty="0">
                <a:latin typeface="Verdana"/>
                <a:cs typeface="Verdana"/>
              </a:rPr>
              <a:t>Every non-key </a:t>
            </a:r>
            <a:r>
              <a:rPr sz="3200" dirty="0">
                <a:latin typeface="Verdana"/>
                <a:cs typeface="Verdana"/>
              </a:rPr>
              <a:t>column must </a:t>
            </a:r>
            <a:r>
              <a:rPr sz="3200" spc="-5" dirty="0">
                <a:latin typeface="Verdana"/>
                <a:cs typeface="Verdana"/>
              </a:rPr>
              <a:t>depend </a:t>
            </a:r>
            <a:r>
              <a:rPr sz="3200" dirty="0">
                <a:latin typeface="Verdana"/>
                <a:cs typeface="Verdana"/>
              </a:rPr>
              <a:t>on </a:t>
            </a:r>
            <a:r>
              <a:rPr sz="3200" spc="-5" dirty="0">
                <a:latin typeface="Verdana"/>
                <a:cs typeface="Verdana"/>
              </a:rPr>
              <a:t>the </a:t>
            </a:r>
            <a:r>
              <a:rPr sz="3200" dirty="0">
                <a:latin typeface="Verdana"/>
                <a:cs typeface="Verdana"/>
              </a:rPr>
              <a:t>entire </a:t>
            </a:r>
            <a:r>
              <a:rPr sz="3200" spc="-5" dirty="0">
                <a:latin typeface="Verdana"/>
                <a:cs typeface="Verdana"/>
              </a:rPr>
              <a:t>primary</a:t>
            </a:r>
            <a:r>
              <a:rPr sz="3200" spc="5" dirty="0">
                <a:latin typeface="Verdana"/>
                <a:cs typeface="Verdana"/>
              </a:rPr>
              <a:t> </a:t>
            </a:r>
            <a:r>
              <a:rPr sz="3200" spc="-15" dirty="0">
                <a:latin typeface="Verdana"/>
                <a:cs typeface="Verdana"/>
              </a:rPr>
              <a:t>key</a:t>
            </a:r>
            <a:endParaRPr sz="3200" dirty="0">
              <a:latin typeface="Verdana"/>
              <a:cs typeface="Verdana"/>
            </a:endParaRPr>
          </a:p>
          <a:p>
            <a:pPr marL="754380" marR="951865" lvl="1" indent="-284480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dirty="0">
                <a:latin typeface="Verdana"/>
                <a:cs typeface="Verdana"/>
              </a:rPr>
              <a:t>If </a:t>
            </a:r>
            <a:r>
              <a:rPr sz="3200" spc="-5" dirty="0">
                <a:latin typeface="Verdana"/>
                <a:cs typeface="Verdana"/>
              </a:rPr>
              <a:t>the </a:t>
            </a:r>
            <a:r>
              <a:rPr sz="3200" spc="-15" dirty="0">
                <a:latin typeface="Verdana"/>
                <a:cs typeface="Verdana"/>
              </a:rPr>
              <a:t>above </a:t>
            </a:r>
            <a:r>
              <a:rPr sz="3200" spc="-10" dirty="0">
                <a:latin typeface="Verdana"/>
                <a:cs typeface="Verdana"/>
              </a:rPr>
              <a:t>is false it </a:t>
            </a:r>
            <a:r>
              <a:rPr sz="3200" spc="-20" dirty="0">
                <a:latin typeface="Verdana"/>
                <a:cs typeface="Verdana"/>
              </a:rPr>
              <a:t>indicates </a:t>
            </a:r>
            <a:r>
              <a:rPr sz="3200" spc="-5" dirty="0">
                <a:latin typeface="Verdana"/>
                <a:cs typeface="Verdana"/>
              </a:rPr>
              <a:t>there are </a:t>
            </a:r>
            <a:r>
              <a:rPr sz="3200" dirty="0">
                <a:latin typeface="Verdana"/>
                <a:cs typeface="Verdana"/>
              </a:rPr>
              <a:t>multiple entities  </a:t>
            </a:r>
            <a:r>
              <a:rPr sz="3200" spc="-5" dirty="0">
                <a:latin typeface="Verdana"/>
                <a:cs typeface="Verdana"/>
              </a:rPr>
              <a:t>within the</a:t>
            </a:r>
            <a:r>
              <a:rPr sz="3200" spc="-1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table</a:t>
            </a:r>
            <a:endParaRPr sz="32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Times New Roman"/>
              <a:buChar char="–"/>
            </a:pPr>
            <a:endParaRPr sz="3300" dirty="0">
              <a:latin typeface="Times New Roman"/>
              <a:cs typeface="Times New Roman"/>
            </a:endParaRPr>
          </a:p>
          <a:p>
            <a:pPr marL="382905" indent="-370205">
              <a:lnSpc>
                <a:spcPct val="100000"/>
              </a:lnSpc>
              <a:buSzPct val="75000"/>
              <a:buFont typeface="Wingdings"/>
              <a:buChar char="◼"/>
              <a:tabLst>
                <a:tab pos="382905" algn="l"/>
                <a:tab pos="383540" algn="l"/>
              </a:tabLst>
            </a:pPr>
            <a:r>
              <a:rPr sz="3200" dirty="0">
                <a:latin typeface="Verdana"/>
                <a:cs typeface="Verdana"/>
              </a:rPr>
              <a:t>Application</a:t>
            </a:r>
          </a:p>
          <a:p>
            <a:pPr marL="754380" lvl="1" indent="-284480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spc="-10" dirty="0">
                <a:latin typeface="Verdana"/>
                <a:cs typeface="Verdana"/>
              </a:rPr>
              <a:t>Move </a:t>
            </a:r>
            <a:r>
              <a:rPr sz="3200" dirty="0">
                <a:latin typeface="Verdana"/>
                <a:cs typeface="Verdana"/>
              </a:rPr>
              <a:t>columns </a:t>
            </a:r>
            <a:r>
              <a:rPr sz="3200" spc="-5" dirty="0">
                <a:latin typeface="Verdana"/>
                <a:cs typeface="Verdana"/>
              </a:rPr>
              <a:t>that </a:t>
            </a:r>
            <a:r>
              <a:rPr sz="3200" spc="5" dirty="0">
                <a:latin typeface="Verdana"/>
                <a:cs typeface="Verdana"/>
              </a:rPr>
              <a:t>don’t </a:t>
            </a:r>
            <a:r>
              <a:rPr sz="3200" spc="-5" dirty="0">
                <a:latin typeface="Verdana"/>
                <a:cs typeface="Verdana"/>
              </a:rPr>
              <a:t>depend </a:t>
            </a:r>
            <a:r>
              <a:rPr sz="3200" dirty="0">
                <a:latin typeface="Verdana"/>
                <a:cs typeface="Verdana"/>
              </a:rPr>
              <a:t>on </a:t>
            </a:r>
            <a:r>
              <a:rPr sz="3200" spc="-5" dirty="0">
                <a:latin typeface="Verdana"/>
                <a:cs typeface="Verdana"/>
              </a:rPr>
              <a:t>the </a:t>
            </a:r>
            <a:r>
              <a:rPr sz="3200" dirty="0">
                <a:latin typeface="Verdana"/>
                <a:cs typeface="Verdana"/>
              </a:rPr>
              <a:t>entire </a:t>
            </a:r>
            <a:r>
              <a:rPr sz="3200" spc="-15" dirty="0">
                <a:latin typeface="Verdana"/>
                <a:cs typeface="Verdana"/>
              </a:rPr>
              <a:t>key </a:t>
            </a:r>
            <a:r>
              <a:rPr sz="3200" spc="-5" dirty="0">
                <a:latin typeface="Verdana"/>
                <a:cs typeface="Verdana"/>
              </a:rPr>
              <a:t>to</a:t>
            </a:r>
            <a:r>
              <a:rPr sz="3200" spc="1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a</a:t>
            </a:r>
          </a:p>
          <a:p>
            <a:pPr marL="754380">
              <a:lnSpc>
                <a:spcPct val="100000"/>
              </a:lnSpc>
            </a:pPr>
            <a:r>
              <a:rPr sz="3200" spc="-5" dirty="0">
                <a:latin typeface="Verdana"/>
                <a:cs typeface="Verdana"/>
              </a:rPr>
              <a:t>different table</a:t>
            </a:r>
            <a:endParaRPr sz="3200" dirty="0">
              <a:latin typeface="Verdana"/>
              <a:cs typeface="Verdana"/>
            </a:endParaRPr>
          </a:p>
          <a:p>
            <a:pPr marL="754380" lvl="1" indent="-284480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spc="-10" dirty="0">
                <a:latin typeface="Verdana"/>
                <a:cs typeface="Verdana"/>
              </a:rPr>
              <a:t>Establish </a:t>
            </a:r>
            <a:r>
              <a:rPr sz="3200" dirty="0">
                <a:latin typeface="Verdana"/>
                <a:cs typeface="Verdana"/>
              </a:rPr>
              <a:t>a relationship </a:t>
            </a:r>
            <a:r>
              <a:rPr sz="3200" spc="-5" dirty="0">
                <a:latin typeface="Verdana"/>
                <a:cs typeface="Verdana"/>
              </a:rPr>
              <a:t>between the</a:t>
            </a:r>
            <a:r>
              <a:rPr sz="3200" spc="-1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tables</a:t>
            </a:r>
            <a:endParaRPr sz="32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Times New Roman"/>
              <a:buChar char="–"/>
            </a:pPr>
            <a:endParaRPr sz="3300" dirty="0">
              <a:latin typeface="Times New Roman"/>
              <a:cs typeface="Times New Roman"/>
            </a:endParaRPr>
          </a:p>
          <a:p>
            <a:pPr marL="382905" indent="-370205">
              <a:lnSpc>
                <a:spcPct val="100000"/>
              </a:lnSpc>
              <a:spcBef>
                <a:spcPts val="5"/>
              </a:spcBef>
              <a:buSzPct val="75000"/>
              <a:buFont typeface="Wingdings"/>
              <a:buChar char="◼"/>
              <a:tabLst>
                <a:tab pos="382905" algn="l"/>
                <a:tab pos="383540" algn="l"/>
              </a:tabLst>
            </a:pPr>
            <a:r>
              <a:rPr sz="3200" dirty="0">
                <a:latin typeface="Verdana"/>
                <a:cs typeface="Verdana"/>
              </a:rPr>
              <a:t>The step </a:t>
            </a:r>
            <a:r>
              <a:rPr sz="3200" spc="-5" dirty="0">
                <a:latin typeface="Verdana"/>
                <a:cs typeface="Verdana"/>
              </a:rPr>
              <a:t>removes </a:t>
            </a:r>
            <a:r>
              <a:rPr sz="3200" dirty="0">
                <a:latin typeface="Verdana"/>
                <a:cs typeface="Verdana"/>
              </a:rPr>
              <a:t>redundant row</a:t>
            </a:r>
            <a:r>
              <a:rPr sz="3200" spc="-4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data</a:t>
            </a:r>
            <a:r>
              <a:rPr lang="en-US" sz="3200" spc="-5" dirty="0">
                <a:latin typeface="Verdana"/>
                <a:cs typeface="Verdana"/>
              </a:rPr>
              <a:t>(two entities </a:t>
            </a:r>
            <a:r>
              <a:rPr lang="en-US" sz="3200" spc="-5" dirty="0" err="1">
                <a:latin typeface="Verdana"/>
                <a:cs typeface="Verdana"/>
              </a:rPr>
              <a:t>cramed</a:t>
            </a:r>
            <a:r>
              <a:rPr lang="en-US" sz="3200" spc="-5" dirty="0">
                <a:latin typeface="Verdana"/>
                <a:cs typeface="Verdana"/>
              </a:rPr>
              <a:t> in same table)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746" y="708405"/>
            <a:ext cx="486791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Normalization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77952" y="2520695"/>
            <a:ext cx="12938760" cy="4820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414984"/>
            <a:ext cx="485394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Normalization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2091445" y="1661246"/>
            <a:ext cx="7773516" cy="1970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62247" y="1881588"/>
            <a:ext cx="5204460" cy="2491105"/>
          </a:xfrm>
          <a:custGeom>
            <a:avLst/>
            <a:gdLst/>
            <a:ahLst/>
            <a:cxnLst/>
            <a:rect l="l" t="t" r="r" b="b"/>
            <a:pathLst>
              <a:path w="5204459" h="2491104">
                <a:moveTo>
                  <a:pt x="0" y="2490935"/>
                </a:moveTo>
                <a:lnTo>
                  <a:pt x="0" y="1967847"/>
                </a:lnTo>
                <a:lnTo>
                  <a:pt x="5204278" y="1967847"/>
                </a:lnTo>
                <a:lnTo>
                  <a:pt x="5204278" y="0"/>
                </a:lnTo>
                <a:lnTo>
                  <a:pt x="4347378" y="0"/>
                </a:lnTo>
              </a:path>
            </a:pathLst>
          </a:custGeom>
          <a:ln w="218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62247" y="4372523"/>
            <a:ext cx="0" cy="177800"/>
          </a:xfrm>
          <a:custGeom>
            <a:avLst/>
            <a:gdLst/>
            <a:ahLst/>
            <a:cxnLst/>
            <a:rect l="l" t="t" r="r" b="b"/>
            <a:pathLst>
              <a:path h="177800">
                <a:moveTo>
                  <a:pt x="0" y="0"/>
                </a:moveTo>
                <a:lnTo>
                  <a:pt x="0" y="177348"/>
                </a:lnTo>
              </a:path>
            </a:pathLst>
          </a:custGeom>
          <a:ln w="233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62247" y="4372523"/>
            <a:ext cx="96520" cy="177800"/>
          </a:xfrm>
          <a:custGeom>
            <a:avLst/>
            <a:gdLst/>
            <a:ahLst/>
            <a:cxnLst/>
            <a:rect l="l" t="t" r="r" b="b"/>
            <a:pathLst>
              <a:path w="96520" h="177800">
                <a:moveTo>
                  <a:pt x="0" y="0"/>
                </a:moveTo>
                <a:lnTo>
                  <a:pt x="96510" y="177348"/>
                </a:lnTo>
              </a:path>
            </a:pathLst>
          </a:custGeom>
          <a:ln w="22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65736" y="4372523"/>
            <a:ext cx="96520" cy="177800"/>
          </a:xfrm>
          <a:custGeom>
            <a:avLst/>
            <a:gdLst/>
            <a:ahLst/>
            <a:cxnLst/>
            <a:rect l="l" t="t" r="r" b="b"/>
            <a:pathLst>
              <a:path w="96520" h="177800">
                <a:moveTo>
                  <a:pt x="96510" y="0"/>
                </a:moveTo>
                <a:lnTo>
                  <a:pt x="0" y="177348"/>
                </a:lnTo>
              </a:path>
            </a:pathLst>
          </a:custGeom>
          <a:ln w="22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48209" y="1825159"/>
            <a:ext cx="122832" cy="1128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99960" y="4528076"/>
            <a:ext cx="7018001" cy="30450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5CB272-B88A-D94C-AC3D-05E75BFD659A}"/>
              </a:ext>
            </a:extLst>
          </p:cNvPr>
          <p:cNvSpPr txBox="1"/>
          <p:nvPr/>
        </p:nvSpPr>
        <p:spPr>
          <a:xfrm>
            <a:off x="5280955" y="425967"/>
            <a:ext cx="6797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Surrogate key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代理键是指在关系型数据库设计中，当资料表中的候选键都不适合当主键时，例如资料太长，或是意义层面太多，就会用一个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attribute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来当代理主键，此主键可能是用流水号，来代替可辨识唯一值的主键。 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e.g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1,2,3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518922"/>
            <a:ext cx="486791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Normalization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8104" y="1805431"/>
            <a:ext cx="12555855" cy="53604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58441"/>
              <a:buFont typeface="Wingdings"/>
              <a:buChar char="◼"/>
              <a:tabLst>
                <a:tab pos="362585" algn="l"/>
                <a:tab pos="363220" algn="l"/>
              </a:tabLst>
            </a:pPr>
            <a:r>
              <a:rPr sz="3850" spc="-5" dirty="0">
                <a:latin typeface="Verdana"/>
                <a:cs typeface="Verdana"/>
              </a:rPr>
              <a:t>Third Normal</a:t>
            </a:r>
            <a:r>
              <a:rPr sz="3850" spc="-45" dirty="0">
                <a:latin typeface="Verdana"/>
                <a:cs typeface="Verdana"/>
              </a:rPr>
              <a:t> </a:t>
            </a:r>
            <a:r>
              <a:rPr sz="3850" spc="-25" dirty="0">
                <a:latin typeface="Verdana"/>
                <a:cs typeface="Verdana"/>
              </a:rPr>
              <a:t>Form</a:t>
            </a:r>
            <a:endParaRPr sz="3850" dirty="0">
              <a:latin typeface="Verdana"/>
              <a:cs typeface="Verdana"/>
            </a:endParaRPr>
          </a:p>
          <a:p>
            <a:pPr marL="754380" marR="179070" indent="-285115">
              <a:lnSpc>
                <a:spcPts val="4610"/>
              </a:lnSpc>
              <a:spcBef>
                <a:spcPts val="165"/>
              </a:spcBef>
            </a:pPr>
            <a:r>
              <a:rPr sz="3850" spc="60" dirty="0">
                <a:latin typeface="Times New Roman"/>
                <a:cs typeface="Times New Roman"/>
              </a:rPr>
              <a:t>–</a:t>
            </a:r>
            <a:r>
              <a:rPr sz="3850" spc="60" dirty="0">
                <a:latin typeface="Verdana"/>
                <a:cs typeface="Verdana"/>
              </a:rPr>
              <a:t>Each </a:t>
            </a:r>
            <a:r>
              <a:rPr sz="3850" spc="-5" dirty="0">
                <a:latin typeface="Verdana"/>
                <a:cs typeface="Verdana"/>
              </a:rPr>
              <a:t>non-key </a:t>
            </a:r>
            <a:r>
              <a:rPr sz="3850" dirty="0">
                <a:latin typeface="Verdana"/>
                <a:cs typeface="Verdana"/>
              </a:rPr>
              <a:t>column must </a:t>
            </a:r>
            <a:r>
              <a:rPr sz="3850" spc="-5" dirty="0">
                <a:latin typeface="Verdana"/>
                <a:cs typeface="Verdana"/>
              </a:rPr>
              <a:t>depend </a:t>
            </a:r>
            <a:r>
              <a:rPr sz="3850" dirty="0">
                <a:latin typeface="Verdana"/>
                <a:cs typeface="Verdana"/>
              </a:rPr>
              <a:t>only on</a:t>
            </a:r>
            <a:r>
              <a:rPr sz="3850" spc="-229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the  primary</a:t>
            </a:r>
            <a:r>
              <a:rPr sz="3850" spc="-35" dirty="0">
                <a:latin typeface="Verdana"/>
                <a:cs typeface="Verdana"/>
              </a:rPr>
              <a:t> </a:t>
            </a:r>
            <a:r>
              <a:rPr sz="3850" spc="-15" dirty="0">
                <a:latin typeface="Verdana"/>
                <a:cs typeface="Verdana"/>
              </a:rPr>
              <a:t>key</a:t>
            </a:r>
            <a:endParaRPr sz="38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dirty="0">
                <a:latin typeface="Verdana"/>
                <a:cs typeface="Verdana"/>
              </a:rPr>
              <a:t>If a column </a:t>
            </a:r>
            <a:r>
              <a:rPr sz="3850" spc="-5" dirty="0">
                <a:latin typeface="Verdana"/>
                <a:cs typeface="Verdana"/>
              </a:rPr>
              <a:t>does </a:t>
            </a:r>
            <a:r>
              <a:rPr sz="3850" dirty="0">
                <a:latin typeface="Verdana"/>
                <a:cs typeface="Verdana"/>
              </a:rPr>
              <a:t>not </a:t>
            </a:r>
            <a:r>
              <a:rPr sz="3850" spc="-5" dirty="0">
                <a:latin typeface="Verdana"/>
                <a:cs typeface="Verdana"/>
              </a:rPr>
              <a:t>depend </a:t>
            </a:r>
            <a:r>
              <a:rPr sz="3850" dirty="0">
                <a:latin typeface="Verdana"/>
                <a:cs typeface="Verdana"/>
              </a:rPr>
              <a:t>only on </a:t>
            </a:r>
            <a:r>
              <a:rPr sz="3850" spc="-5" dirty="0">
                <a:latin typeface="Verdana"/>
                <a:cs typeface="Verdana"/>
              </a:rPr>
              <a:t>the</a:t>
            </a:r>
            <a:r>
              <a:rPr lang="en-US" sz="3850" spc="-5" dirty="0">
                <a:latin typeface="Verdana"/>
                <a:cs typeface="Verdana"/>
              </a:rPr>
              <a:t> primary key</a:t>
            </a:r>
            <a:endParaRPr sz="3850" dirty="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</a:pPr>
            <a:r>
              <a:rPr sz="3850" spc="30" dirty="0">
                <a:latin typeface="Times New Roman"/>
                <a:cs typeface="Times New Roman"/>
              </a:rPr>
              <a:t>–</a:t>
            </a:r>
            <a:r>
              <a:rPr sz="3850" spc="30" dirty="0">
                <a:latin typeface="Verdana"/>
                <a:cs typeface="Verdana"/>
              </a:rPr>
              <a:t>Assigned </a:t>
            </a:r>
            <a:r>
              <a:rPr sz="3850" spc="-5" dirty="0">
                <a:latin typeface="Verdana"/>
                <a:cs typeface="Verdana"/>
              </a:rPr>
              <a:t>to the wrong</a:t>
            </a:r>
            <a:r>
              <a:rPr sz="3850" spc="-10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table</a:t>
            </a:r>
            <a:endParaRPr sz="3850" dirty="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</a:pPr>
            <a:r>
              <a:rPr sz="3850" spc="75" dirty="0">
                <a:latin typeface="Times New Roman"/>
                <a:cs typeface="Times New Roman"/>
              </a:rPr>
              <a:t>–</a:t>
            </a:r>
            <a:r>
              <a:rPr sz="3850" spc="75" dirty="0">
                <a:latin typeface="Verdana"/>
                <a:cs typeface="Verdana"/>
              </a:rPr>
              <a:t>Can </a:t>
            </a:r>
            <a:r>
              <a:rPr sz="3850" spc="-5" dirty="0">
                <a:latin typeface="Verdana"/>
                <a:cs typeface="Verdana"/>
              </a:rPr>
              <a:t>be computed </a:t>
            </a:r>
            <a:r>
              <a:rPr sz="3850" dirty="0">
                <a:latin typeface="Verdana"/>
                <a:cs typeface="Verdana"/>
              </a:rPr>
              <a:t>from other</a:t>
            </a:r>
            <a:r>
              <a:rPr sz="3850" spc="-17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columns</a:t>
            </a:r>
            <a:endParaRPr sz="3850" dirty="0">
              <a:latin typeface="Verdana"/>
              <a:cs typeface="Verdana"/>
            </a:endParaRPr>
          </a:p>
          <a:p>
            <a:pPr marL="1155065" lvl="1" indent="-227965">
              <a:lnSpc>
                <a:spcPct val="100000"/>
              </a:lnSpc>
              <a:buFont typeface="Times New Roman"/>
              <a:buChar char="•"/>
              <a:tabLst>
                <a:tab pos="1155700" algn="l"/>
              </a:tabLst>
            </a:pPr>
            <a:r>
              <a:rPr sz="3850" spc="-10" dirty="0">
                <a:latin typeface="Verdana"/>
                <a:cs typeface="Verdana"/>
              </a:rPr>
              <a:t>Derived</a:t>
            </a:r>
            <a:r>
              <a:rPr sz="3850" spc="-3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data</a:t>
            </a:r>
            <a:endParaRPr sz="38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343" y="518922"/>
            <a:ext cx="486791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Normalization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3629" y="1684982"/>
          <a:ext cx="6473824" cy="5788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9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3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7885">
                <a:tc gridSpan="2"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3350" b="1" spc="-220" dirty="0">
                          <a:latin typeface="Arial"/>
                          <a:cs typeface="Arial"/>
                        </a:rPr>
                        <a:t>Invoices</a:t>
                      </a:r>
                      <a:endParaRPr sz="3350">
                        <a:latin typeface="Arial"/>
                        <a:cs typeface="Arial"/>
                      </a:endParaRPr>
                    </a:p>
                  </a:txBody>
                  <a:tcPr marL="0" marR="0" marT="1320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490"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3000" b="1" spc="-204" dirty="0">
                          <a:latin typeface="Arial"/>
                          <a:cs typeface="Arial"/>
                        </a:rPr>
                        <a:t>InvoiceID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14097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80975">
                        <a:lnSpc>
                          <a:spcPts val="3445"/>
                        </a:lnSpc>
                      </a:pPr>
                      <a:r>
                        <a:rPr sz="3000" spc="-245" dirty="0">
                          <a:latin typeface="Arial"/>
                          <a:cs typeface="Arial"/>
                        </a:rPr>
                        <a:t>VendorName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3445"/>
                        </a:lnSpc>
                      </a:pPr>
                      <a:r>
                        <a:rPr sz="3000" spc="-200" dirty="0">
                          <a:latin typeface="Arial"/>
                          <a:cs typeface="Arial"/>
                        </a:rPr>
                        <a:t>InvoiceDate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80975">
                        <a:lnSpc>
                          <a:spcPts val="3445"/>
                        </a:lnSpc>
                      </a:pPr>
                      <a:r>
                        <a:rPr sz="3000" spc="-220" dirty="0">
                          <a:latin typeface="Arial"/>
                          <a:cs typeface="Arial"/>
                        </a:rPr>
                        <a:t>VendorAddress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3445"/>
                        </a:lnSpc>
                      </a:pPr>
                      <a:r>
                        <a:rPr sz="3000" spc="-190" dirty="0">
                          <a:latin typeface="Arial"/>
                          <a:cs typeface="Arial"/>
                        </a:rPr>
                        <a:t>InvoiceTotal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80975">
                        <a:lnSpc>
                          <a:spcPts val="3445"/>
                        </a:lnSpc>
                      </a:pPr>
                      <a:r>
                        <a:rPr sz="3000" spc="-204" dirty="0">
                          <a:latin typeface="Arial"/>
                          <a:cs typeface="Arial"/>
                        </a:rPr>
                        <a:t>VendorCity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3445"/>
                        </a:lnSpc>
                      </a:pPr>
                      <a:r>
                        <a:rPr sz="3000" spc="-215" dirty="0">
                          <a:latin typeface="Arial"/>
                          <a:cs typeface="Arial"/>
                        </a:rPr>
                        <a:t>PaymentTotal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80975">
                        <a:lnSpc>
                          <a:spcPts val="3445"/>
                        </a:lnSpc>
                      </a:pPr>
                      <a:r>
                        <a:rPr sz="3000" spc="-210" dirty="0">
                          <a:latin typeface="Arial"/>
                          <a:cs typeface="Arial"/>
                        </a:rPr>
                        <a:t>VendorState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3445"/>
                        </a:lnSpc>
                      </a:pPr>
                      <a:r>
                        <a:rPr sz="3000" spc="-185" dirty="0">
                          <a:latin typeface="Arial"/>
                          <a:cs typeface="Arial"/>
                        </a:rPr>
                        <a:t>CreditTotal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80975">
                        <a:lnSpc>
                          <a:spcPts val="3445"/>
                        </a:lnSpc>
                      </a:pPr>
                      <a:r>
                        <a:rPr sz="3000" spc="-225" dirty="0">
                          <a:latin typeface="Arial"/>
                          <a:cs typeface="Arial"/>
                        </a:rPr>
                        <a:t>VendorZipCode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3445"/>
                        </a:lnSpc>
                      </a:pPr>
                      <a:r>
                        <a:rPr sz="3000" spc="-235" dirty="0">
                          <a:latin typeface="Arial"/>
                          <a:cs typeface="Arial"/>
                        </a:rPr>
                        <a:t>Terms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80975">
                        <a:lnSpc>
                          <a:spcPts val="3445"/>
                        </a:lnSpc>
                      </a:pPr>
                      <a:r>
                        <a:rPr sz="3000" spc="-229" dirty="0">
                          <a:latin typeface="Arial"/>
                          <a:cs typeface="Arial"/>
                        </a:rPr>
                        <a:t>VendorPhone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3445"/>
                        </a:lnSpc>
                      </a:pPr>
                      <a:r>
                        <a:rPr sz="3000" spc="-210" dirty="0">
                          <a:latin typeface="Arial"/>
                          <a:cs typeface="Arial"/>
                        </a:rPr>
                        <a:t>InvoiceDueDate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80975">
                        <a:lnSpc>
                          <a:spcPts val="3445"/>
                        </a:lnSpc>
                      </a:pPr>
                      <a:r>
                        <a:rPr sz="3000" spc="-229" dirty="0">
                          <a:latin typeface="Arial"/>
                          <a:cs typeface="Arial"/>
                        </a:rPr>
                        <a:t>VendorContactFName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3445"/>
                        </a:lnSpc>
                      </a:pPr>
                      <a:r>
                        <a:rPr sz="3000" spc="-229" dirty="0">
                          <a:latin typeface="Arial"/>
                          <a:cs typeface="Arial"/>
                        </a:rPr>
                        <a:t>PaymentDate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80975">
                        <a:lnSpc>
                          <a:spcPts val="3445"/>
                        </a:lnSpc>
                      </a:pPr>
                      <a:r>
                        <a:rPr sz="3000" spc="-229" dirty="0">
                          <a:latin typeface="Arial"/>
                          <a:cs typeface="Arial"/>
                        </a:rPr>
                        <a:t>VendorContactLName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3445"/>
                        </a:lnSpc>
                      </a:pPr>
                      <a:r>
                        <a:rPr sz="3000" spc="-225" dirty="0">
                          <a:latin typeface="Arial"/>
                          <a:cs typeface="Arial"/>
                        </a:rPr>
                        <a:t>AccountNo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L="180975">
                        <a:lnSpc>
                          <a:spcPts val="3445"/>
                        </a:lnSpc>
                      </a:pPr>
                      <a:r>
                        <a:rPr sz="3000" spc="-215" dirty="0">
                          <a:latin typeface="Arial"/>
                          <a:cs typeface="Arial"/>
                        </a:rPr>
                        <a:t>InvoiceNumber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7085317" y="2684934"/>
            <a:ext cx="155384" cy="1800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146571" y="1685015"/>
          <a:ext cx="5841365" cy="42906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9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788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3350" b="1" spc="-225" dirty="0">
                          <a:latin typeface="Arial"/>
                          <a:cs typeface="Arial"/>
                        </a:rPr>
                        <a:t>InvoiceLineItems</a:t>
                      </a:r>
                      <a:endParaRPr sz="3350">
                        <a:latin typeface="Arial"/>
                        <a:cs typeface="Arial"/>
                      </a:endParaRPr>
                    </a:p>
                  </a:txBody>
                  <a:tcPr marL="0" marR="0" marT="1320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62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80340" marR="30226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3000" b="1" spc="-204" dirty="0">
                          <a:latin typeface="Arial"/>
                          <a:cs typeface="Arial"/>
                        </a:rPr>
                        <a:t>InvoiceID  </a:t>
                      </a:r>
                      <a:r>
                        <a:rPr sz="3000" b="1" spc="-225" dirty="0">
                          <a:latin typeface="Arial"/>
                          <a:cs typeface="Arial"/>
                        </a:rPr>
                        <a:t>InvoiceSequence  </a:t>
                      </a:r>
                      <a:r>
                        <a:rPr sz="3000" spc="-225" dirty="0">
                          <a:latin typeface="Arial"/>
                          <a:cs typeface="Arial"/>
                        </a:rPr>
                        <a:t>AccountNo  </a:t>
                      </a:r>
                      <a:r>
                        <a:rPr sz="3000" spc="-195" dirty="0">
                          <a:latin typeface="Arial"/>
                          <a:cs typeface="Arial"/>
                        </a:rPr>
                        <a:t>InvoiceLineItemDescription  </a:t>
                      </a:r>
                      <a:r>
                        <a:rPr sz="3000" spc="-200" dirty="0">
                          <a:latin typeface="Arial"/>
                          <a:cs typeface="Arial"/>
                        </a:rPr>
                        <a:t>ItemQuantity</a:t>
                      </a:r>
                      <a:endParaRPr sz="3000">
                        <a:latin typeface="Arial"/>
                        <a:cs typeface="Arial"/>
                      </a:endParaRPr>
                    </a:p>
                    <a:p>
                      <a:pPr marL="180340" marR="814069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3000" spc="-195" dirty="0">
                          <a:latin typeface="Arial"/>
                          <a:cs typeface="Arial"/>
                        </a:rPr>
                        <a:t>ItemUnitPrice  </a:t>
                      </a:r>
                      <a:r>
                        <a:rPr sz="3000" spc="-210" dirty="0">
                          <a:latin typeface="Arial"/>
                          <a:cs typeface="Arial"/>
                        </a:rPr>
                        <a:t>InvoiceLineItemAmount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81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62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8320992" y="2633433"/>
            <a:ext cx="244475" cy="142240"/>
          </a:xfrm>
          <a:custGeom>
            <a:avLst/>
            <a:gdLst/>
            <a:ahLst/>
            <a:cxnLst/>
            <a:rect l="l" t="t" r="r" b="b"/>
            <a:pathLst>
              <a:path w="244475" h="142239">
                <a:moveTo>
                  <a:pt x="0" y="141628"/>
                </a:moveTo>
                <a:lnTo>
                  <a:pt x="244175" y="0"/>
                </a:lnTo>
              </a:path>
            </a:pathLst>
          </a:custGeom>
          <a:ln w="331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20992" y="2775062"/>
            <a:ext cx="244475" cy="141605"/>
          </a:xfrm>
          <a:custGeom>
            <a:avLst/>
            <a:gdLst/>
            <a:ahLst/>
            <a:cxnLst/>
            <a:rect l="l" t="t" r="r" b="b"/>
            <a:pathLst>
              <a:path w="244475" h="141605">
                <a:moveTo>
                  <a:pt x="0" y="0"/>
                </a:moveTo>
                <a:lnTo>
                  <a:pt x="244175" y="141437"/>
                </a:lnTo>
              </a:path>
            </a:pathLst>
          </a:custGeom>
          <a:ln w="33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615442"/>
            <a:ext cx="486791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Normalization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304" y="1660601"/>
            <a:ext cx="12064696" cy="548932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956310">
              <a:lnSpc>
                <a:spcPct val="100000"/>
              </a:lnSpc>
              <a:spcBef>
                <a:spcPts val="105"/>
              </a:spcBef>
              <a:buSzPct val="75000"/>
              <a:buFont typeface="Wingdings"/>
              <a:buChar char="◼"/>
              <a:tabLst>
                <a:tab pos="382905" algn="l"/>
                <a:tab pos="383540" algn="l"/>
              </a:tabLst>
            </a:pPr>
            <a:r>
              <a:rPr sz="3200" dirty="0">
                <a:latin typeface="Verdana"/>
                <a:cs typeface="Verdana"/>
              </a:rPr>
              <a:t>Does the </a:t>
            </a:r>
            <a:r>
              <a:rPr sz="3200" spc="-5" dirty="0">
                <a:latin typeface="Verdana"/>
                <a:cs typeface="Verdana"/>
              </a:rPr>
              <a:t>vendor </a:t>
            </a:r>
            <a:r>
              <a:rPr sz="3200" spc="-10" dirty="0">
                <a:latin typeface="Verdana"/>
                <a:cs typeface="Verdana"/>
              </a:rPr>
              <a:t>information </a:t>
            </a:r>
            <a:r>
              <a:rPr sz="3200" spc="-5" dirty="0">
                <a:latin typeface="Verdana"/>
                <a:cs typeface="Verdana"/>
              </a:rPr>
              <a:t>depend </a:t>
            </a:r>
            <a:r>
              <a:rPr sz="3200" dirty="0">
                <a:latin typeface="Verdana"/>
                <a:cs typeface="Verdana"/>
              </a:rPr>
              <a:t>only on </a:t>
            </a:r>
            <a:r>
              <a:rPr lang="en-US" sz="3200" dirty="0">
                <a:latin typeface="Verdana"/>
                <a:cs typeface="Verdana"/>
              </a:rPr>
              <a:t>the </a:t>
            </a:r>
            <a:r>
              <a:rPr lang="en-US" sz="3200" dirty="0" err="1">
                <a:latin typeface="Verdana"/>
                <a:cs typeface="Verdana"/>
              </a:rPr>
              <a:t>I</a:t>
            </a:r>
            <a:r>
              <a:rPr sz="3200" spc="-10" dirty="0" err="1">
                <a:latin typeface="Verdana"/>
                <a:cs typeface="Verdana"/>
              </a:rPr>
              <a:t>nvoiceID</a:t>
            </a:r>
            <a:r>
              <a:rPr sz="3200" spc="-2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column?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◼"/>
            </a:pPr>
            <a:endParaRPr sz="3300" dirty="0">
              <a:latin typeface="Times New Roman"/>
              <a:cs typeface="Times New Roman"/>
            </a:endParaRPr>
          </a:p>
          <a:p>
            <a:pPr marL="12700" marR="1997075">
              <a:lnSpc>
                <a:spcPct val="100000"/>
              </a:lnSpc>
              <a:spcBef>
                <a:spcPts val="5"/>
              </a:spcBef>
              <a:buSzPct val="75000"/>
              <a:buFont typeface="Wingdings"/>
              <a:buChar char="◼"/>
              <a:tabLst>
                <a:tab pos="382905" algn="l"/>
                <a:tab pos="383540" algn="l"/>
              </a:tabLst>
            </a:pPr>
            <a:r>
              <a:rPr sz="3200" dirty="0">
                <a:latin typeface="Verdana"/>
                <a:cs typeface="Verdana"/>
              </a:rPr>
              <a:t>Does </a:t>
            </a:r>
            <a:r>
              <a:rPr sz="3200" spc="-5" dirty="0">
                <a:latin typeface="Verdana"/>
                <a:cs typeface="Verdana"/>
              </a:rPr>
              <a:t>the </a:t>
            </a:r>
            <a:r>
              <a:rPr sz="3200" spc="-70" dirty="0">
                <a:latin typeface="Verdana"/>
                <a:cs typeface="Verdana"/>
              </a:rPr>
              <a:t>Terms </a:t>
            </a:r>
            <a:r>
              <a:rPr sz="3200" dirty="0">
                <a:latin typeface="Verdana"/>
                <a:cs typeface="Verdana"/>
              </a:rPr>
              <a:t>column </a:t>
            </a:r>
            <a:r>
              <a:rPr sz="3200" spc="-5" dirty="0">
                <a:latin typeface="Verdana"/>
                <a:cs typeface="Verdana"/>
              </a:rPr>
              <a:t>depend </a:t>
            </a:r>
            <a:r>
              <a:rPr sz="3200" dirty="0">
                <a:latin typeface="Verdana"/>
                <a:cs typeface="Verdana"/>
              </a:rPr>
              <a:t>only on </a:t>
            </a:r>
            <a:r>
              <a:rPr lang="en-US" sz="3200" dirty="0">
                <a:latin typeface="Verdana"/>
                <a:cs typeface="Verdana"/>
              </a:rPr>
              <a:t>the </a:t>
            </a:r>
            <a:r>
              <a:rPr sz="3200" spc="-10" dirty="0" err="1">
                <a:latin typeface="Verdana"/>
                <a:cs typeface="Verdana"/>
              </a:rPr>
              <a:t>InvoiceID</a:t>
            </a:r>
            <a:r>
              <a:rPr sz="3200" spc="-2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column?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◼"/>
            </a:pPr>
            <a:endParaRPr sz="3300" dirty="0">
              <a:latin typeface="Times New Roman"/>
              <a:cs typeface="Times New Roman"/>
            </a:endParaRPr>
          </a:p>
          <a:p>
            <a:pPr marL="12700" marR="1056640">
              <a:lnSpc>
                <a:spcPct val="100000"/>
              </a:lnSpc>
              <a:buSzPct val="75000"/>
              <a:buFont typeface="Wingdings"/>
              <a:buChar char="◼"/>
              <a:tabLst>
                <a:tab pos="382905" algn="l"/>
                <a:tab pos="383540" algn="l"/>
              </a:tabLst>
            </a:pPr>
            <a:r>
              <a:rPr sz="3200" dirty="0">
                <a:latin typeface="Verdana"/>
                <a:cs typeface="Verdana"/>
              </a:rPr>
              <a:t>Does </a:t>
            </a:r>
            <a:r>
              <a:rPr sz="3200" spc="-5" dirty="0">
                <a:latin typeface="Verdana"/>
                <a:cs typeface="Verdana"/>
              </a:rPr>
              <a:t>the </a:t>
            </a:r>
            <a:r>
              <a:rPr sz="3200" dirty="0">
                <a:latin typeface="Verdana"/>
                <a:cs typeface="Verdana"/>
              </a:rPr>
              <a:t>AccountNo column </a:t>
            </a:r>
            <a:r>
              <a:rPr sz="3200" spc="-5" dirty="0">
                <a:latin typeface="Verdana"/>
                <a:cs typeface="Verdana"/>
              </a:rPr>
              <a:t>depend </a:t>
            </a:r>
            <a:r>
              <a:rPr sz="3200" dirty="0">
                <a:latin typeface="Verdana"/>
                <a:cs typeface="Verdana"/>
              </a:rPr>
              <a:t>only </a:t>
            </a:r>
            <a:r>
              <a:rPr sz="3200" spc="-5" dirty="0">
                <a:latin typeface="Verdana"/>
                <a:cs typeface="Verdana"/>
              </a:rPr>
              <a:t>on </a:t>
            </a:r>
            <a:r>
              <a:rPr lang="en-US" sz="3200" dirty="0">
                <a:latin typeface="Verdana"/>
                <a:cs typeface="Verdana"/>
              </a:rPr>
              <a:t>the </a:t>
            </a:r>
            <a:r>
              <a:rPr sz="3200" spc="-10" dirty="0" err="1">
                <a:latin typeface="Verdana"/>
                <a:cs typeface="Verdana"/>
              </a:rPr>
              <a:t>InvoiceID</a:t>
            </a:r>
            <a:r>
              <a:rPr sz="3200" spc="-2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column?</a:t>
            </a: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◼"/>
            </a:pPr>
            <a:endParaRPr sz="33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SzPct val="75000"/>
              <a:buFont typeface="Wingdings"/>
              <a:buChar char="◼"/>
              <a:tabLst>
                <a:tab pos="382905" algn="l"/>
                <a:tab pos="383540" algn="l"/>
              </a:tabLst>
            </a:pPr>
            <a:r>
              <a:rPr sz="3200" spc="-5" dirty="0">
                <a:latin typeface="Verdana"/>
                <a:cs typeface="Verdana"/>
              </a:rPr>
              <a:t>Can the InvoiceDueDate </a:t>
            </a:r>
            <a:r>
              <a:rPr sz="3200" dirty="0">
                <a:latin typeface="Verdana"/>
                <a:cs typeface="Verdana"/>
              </a:rPr>
              <a:t>and </a:t>
            </a:r>
            <a:r>
              <a:rPr sz="3200" spc="-85" dirty="0">
                <a:latin typeface="Verdana"/>
                <a:cs typeface="Verdana"/>
              </a:rPr>
              <a:t>InvoiceLineItemAmount  </a:t>
            </a:r>
            <a:r>
              <a:rPr sz="3200" dirty="0">
                <a:latin typeface="Verdana"/>
                <a:cs typeface="Verdana"/>
              </a:rPr>
              <a:t>columns be </a:t>
            </a:r>
            <a:r>
              <a:rPr sz="3200" spc="-5" dirty="0">
                <a:latin typeface="Verdana"/>
                <a:cs typeface="Verdana"/>
              </a:rPr>
              <a:t>derived </a:t>
            </a:r>
            <a:r>
              <a:rPr sz="3200" dirty="0">
                <a:latin typeface="Verdana"/>
                <a:cs typeface="Verdana"/>
              </a:rPr>
              <a:t>from other</a:t>
            </a:r>
            <a:r>
              <a:rPr sz="3200" spc="-7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data?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518922"/>
            <a:ext cx="486791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Normalization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358805" y="2325717"/>
            <a:ext cx="2089150" cy="3384550"/>
          </a:xfrm>
          <a:custGeom>
            <a:avLst/>
            <a:gdLst/>
            <a:ahLst/>
            <a:cxnLst/>
            <a:rect l="l" t="t" r="r" b="b"/>
            <a:pathLst>
              <a:path w="2089150" h="3384550">
                <a:moveTo>
                  <a:pt x="0" y="3384091"/>
                </a:moveTo>
                <a:lnTo>
                  <a:pt x="2088536" y="3384091"/>
                </a:lnTo>
                <a:lnTo>
                  <a:pt x="2088536" y="0"/>
                </a:lnTo>
                <a:lnTo>
                  <a:pt x="0" y="0"/>
                </a:lnTo>
                <a:lnTo>
                  <a:pt x="0" y="3384091"/>
                </a:lnTo>
                <a:close/>
              </a:path>
            </a:pathLst>
          </a:custGeom>
          <a:ln w="219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62425" y="2336880"/>
            <a:ext cx="1677035" cy="3307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150" b="1" spc="-160" dirty="0">
                <a:latin typeface="Arial"/>
                <a:cs typeface="Arial"/>
              </a:rPr>
              <a:t>InvoiceID  </a:t>
            </a:r>
            <a:r>
              <a:rPr sz="2150" spc="-175" dirty="0">
                <a:latin typeface="Arial"/>
                <a:cs typeface="Arial"/>
              </a:rPr>
              <a:t>VendorID  </a:t>
            </a:r>
            <a:r>
              <a:rPr sz="2150" spc="-170" dirty="0">
                <a:latin typeface="Arial"/>
                <a:cs typeface="Arial"/>
              </a:rPr>
              <a:t>InvoiceNumber  </a:t>
            </a:r>
            <a:r>
              <a:rPr sz="2150" spc="-160" dirty="0">
                <a:latin typeface="Arial"/>
                <a:cs typeface="Arial"/>
              </a:rPr>
              <a:t>InvoiceDate  </a:t>
            </a:r>
            <a:r>
              <a:rPr sz="2150" spc="-150" dirty="0">
                <a:latin typeface="Arial"/>
                <a:cs typeface="Arial"/>
              </a:rPr>
              <a:t>InvoiceTotal  </a:t>
            </a:r>
            <a:r>
              <a:rPr sz="2150" spc="-170" dirty="0">
                <a:latin typeface="Arial"/>
                <a:cs typeface="Arial"/>
              </a:rPr>
              <a:t>PaymentTotal  </a:t>
            </a:r>
            <a:r>
              <a:rPr sz="2150" spc="-145" dirty="0">
                <a:latin typeface="Arial"/>
                <a:cs typeface="Arial"/>
              </a:rPr>
              <a:t>CreditTotal  </a:t>
            </a:r>
            <a:r>
              <a:rPr sz="2150" spc="-180" dirty="0">
                <a:latin typeface="Arial"/>
                <a:cs typeface="Arial"/>
              </a:rPr>
              <a:t>TermsID  </a:t>
            </a:r>
            <a:r>
              <a:rPr sz="2150" spc="-95" dirty="0">
                <a:latin typeface="Arial"/>
                <a:cs typeface="Arial"/>
              </a:rPr>
              <a:t>I</a:t>
            </a:r>
            <a:r>
              <a:rPr sz="2150" spc="-180" dirty="0">
                <a:latin typeface="Arial"/>
                <a:cs typeface="Arial"/>
              </a:rPr>
              <a:t>n</a:t>
            </a:r>
            <a:r>
              <a:rPr sz="2150" spc="-165" dirty="0">
                <a:latin typeface="Arial"/>
                <a:cs typeface="Arial"/>
              </a:rPr>
              <a:t>v</a:t>
            </a:r>
            <a:r>
              <a:rPr sz="2150" spc="-180" dirty="0">
                <a:latin typeface="Arial"/>
                <a:cs typeface="Arial"/>
              </a:rPr>
              <a:t>o</a:t>
            </a:r>
            <a:r>
              <a:rPr sz="2150" spc="-75" dirty="0">
                <a:latin typeface="Arial"/>
                <a:cs typeface="Arial"/>
              </a:rPr>
              <a:t>i</a:t>
            </a:r>
            <a:r>
              <a:rPr sz="2150" spc="-165" dirty="0">
                <a:latin typeface="Arial"/>
                <a:cs typeface="Arial"/>
              </a:rPr>
              <a:t>c</a:t>
            </a:r>
            <a:r>
              <a:rPr sz="2150" spc="-200" dirty="0">
                <a:latin typeface="Arial"/>
                <a:cs typeface="Arial"/>
              </a:rPr>
              <a:t>eDueDa</a:t>
            </a:r>
            <a:r>
              <a:rPr sz="2150" spc="-95" dirty="0">
                <a:latin typeface="Arial"/>
                <a:cs typeface="Arial"/>
              </a:rPr>
              <a:t>t</a:t>
            </a:r>
            <a:r>
              <a:rPr sz="2150" spc="-120" dirty="0">
                <a:latin typeface="Arial"/>
                <a:cs typeface="Arial"/>
              </a:rPr>
              <a:t>e  </a:t>
            </a:r>
            <a:r>
              <a:rPr sz="2150" spc="-180" dirty="0">
                <a:latin typeface="Arial"/>
                <a:cs typeface="Arial"/>
              </a:rPr>
              <a:t>PaymentDate</a:t>
            </a:r>
            <a:endParaRPr sz="21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04010" y="2325717"/>
            <a:ext cx="2611120" cy="3691890"/>
          </a:xfrm>
          <a:custGeom>
            <a:avLst/>
            <a:gdLst/>
            <a:ahLst/>
            <a:cxnLst/>
            <a:rect l="l" t="t" r="r" b="b"/>
            <a:pathLst>
              <a:path w="2611120" h="3691890">
                <a:moveTo>
                  <a:pt x="0" y="3691736"/>
                </a:moveTo>
                <a:lnTo>
                  <a:pt x="2610671" y="3691736"/>
                </a:lnTo>
                <a:lnTo>
                  <a:pt x="2610671" y="0"/>
                </a:lnTo>
                <a:lnTo>
                  <a:pt x="0" y="0"/>
                </a:lnTo>
                <a:lnTo>
                  <a:pt x="0" y="3691736"/>
                </a:lnTo>
                <a:close/>
              </a:path>
            </a:pathLst>
          </a:custGeom>
          <a:ln w="221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07343" y="2326625"/>
            <a:ext cx="2334260" cy="3635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150" b="1" spc="-180" dirty="0">
                <a:latin typeface="Arial"/>
                <a:cs typeface="Arial"/>
              </a:rPr>
              <a:t>VendorID  </a:t>
            </a:r>
            <a:r>
              <a:rPr sz="2150" spc="-195" dirty="0">
                <a:latin typeface="Arial"/>
                <a:cs typeface="Arial"/>
              </a:rPr>
              <a:t>VendorName  </a:t>
            </a:r>
            <a:r>
              <a:rPr sz="2150" spc="-175" dirty="0">
                <a:latin typeface="Arial"/>
                <a:cs typeface="Arial"/>
              </a:rPr>
              <a:t>VendorAddress  </a:t>
            </a:r>
            <a:r>
              <a:rPr sz="2150" spc="-165" dirty="0">
                <a:latin typeface="Arial"/>
                <a:cs typeface="Arial"/>
              </a:rPr>
              <a:t>VendorCity  VendorState  </a:t>
            </a:r>
            <a:r>
              <a:rPr sz="2150" spc="-175" dirty="0">
                <a:latin typeface="Arial"/>
                <a:cs typeface="Arial"/>
              </a:rPr>
              <a:t>VendorZipCode  </a:t>
            </a:r>
            <a:r>
              <a:rPr sz="2150" spc="-180" dirty="0">
                <a:latin typeface="Arial"/>
                <a:cs typeface="Arial"/>
              </a:rPr>
              <a:t>VendorPhone  </a:t>
            </a:r>
            <a:r>
              <a:rPr sz="2150" spc="-220" dirty="0">
                <a:latin typeface="Arial"/>
                <a:cs typeface="Arial"/>
              </a:rPr>
              <a:t>V</a:t>
            </a:r>
            <a:r>
              <a:rPr sz="2150" spc="-180" dirty="0">
                <a:latin typeface="Arial"/>
                <a:cs typeface="Arial"/>
              </a:rPr>
              <a:t>endo</a:t>
            </a:r>
            <a:r>
              <a:rPr sz="2150" spc="-110" dirty="0">
                <a:latin typeface="Arial"/>
                <a:cs typeface="Arial"/>
              </a:rPr>
              <a:t>r</a:t>
            </a:r>
            <a:r>
              <a:rPr sz="2150" spc="-200" dirty="0">
                <a:latin typeface="Arial"/>
                <a:cs typeface="Arial"/>
              </a:rPr>
              <a:t>Con</a:t>
            </a:r>
            <a:r>
              <a:rPr sz="2150" spc="-95" dirty="0">
                <a:latin typeface="Arial"/>
                <a:cs typeface="Arial"/>
              </a:rPr>
              <a:t>t</a:t>
            </a:r>
            <a:r>
              <a:rPr sz="2150" spc="-180" dirty="0">
                <a:latin typeface="Arial"/>
                <a:cs typeface="Arial"/>
              </a:rPr>
              <a:t>a</a:t>
            </a:r>
            <a:r>
              <a:rPr sz="2150" spc="-165" dirty="0">
                <a:latin typeface="Arial"/>
                <a:cs typeface="Arial"/>
              </a:rPr>
              <a:t>c</a:t>
            </a:r>
            <a:r>
              <a:rPr sz="2150" spc="-95" dirty="0">
                <a:latin typeface="Arial"/>
                <a:cs typeface="Arial"/>
              </a:rPr>
              <a:t>t</a:t>
            </a:r>
            <a:r>
              <a:rPr sz="2150" spc="-204" dirty="0">
                <a:latin typeface="Arial"/>
                <a:cs typeface="Arial"/>
              </a:rPr>
              <a:t>F</a:t>
            </a:r>
            <a:r>
              <a:rPr sz="2150" spc="-210" dirty="0">
                <a:latin typeface="Arial"/>
                <a:cs typeface="Arial"/>
              </a:rPr>
              <a:t>Na</a:t>
            </a:r>
            <a:r>
              <a:rPr sz="2150" spc="-270" dirty="0">
                <a:latin typeface="Arial"/>
                <a:cs typeface="Arial"/>
              </a:rPr>
              <a:t>m</a:t>
            </a:r>
            <a:r>
              <a:rPr sz="2150" spc="-120" dirty="0">
                <a:latin typeface="Arial"/>
                <a:cs typeface="Arial"/>
              </a:rPr>
              <a:t>e  </a:t>
            </a:r>
            <a:r>
              <a:rPr sz="2150" spc="-180" dirty="0">
                <a:latin typeface="Arial"/>
                <a:cs typeface="Arial"/>
              </a:rPr>
              <a:t>VendorContactLName  </a:t>
            </a:r>
            <a:r>
              <a:rPr sz="2150" spc="-165" dirty="0">
                <a:latin typeface="Arial"/>
                <a:cs typeface="Arial"/>
              </a:rPr>
              <a:t>DefaultTermsID  DefaultAccountNo</a:t>
            </a:r>
            <a:endParaRPr sz="21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69505" y="2479471"/>
            <a:ext cx="817244" cy="384810"/>
          </a:xfrm>
          <a:custGeom>
            <a:avLst/>
            <a:gdLst/>
            <a:ahLst/>
            <a:cxnLst/>
            <a:rect l="l" t="t" r="r" b="b"/>
            <a:pathLst>
              <a:path w="817245" h="384810">
                <a:moveTo>
                  <a:pt x="0" y="0"/>
                </a:moveTo>
                <a:lnTo>
                  <a:pt x="467165" y="0"/>
                </a:lnTo>
                <a:lnTo>
                  <a:pt x="467165" y="384555"/>
                </a:lnTo>
                <a:lnTo>
                  <a:pt x="816994" y="384555"/>
                </a:lnTo>
              </a:path>
            </a:pathLst>
          </a:custGeom>
          <a:ln w="239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14681" y="2414866"/>
            <a:ext cx="109648" cy="1292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86500" y="2864027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304" y="0"/>
                </a:lnTo>
              </a:path>
            </a:pathLst>
          </a:custGeom>
          <a:ln w="2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86500" y="2762505"/>
            <a:ext cx="172720" cy="101600"/>
          </a:xfrm>
          <a:custGeom>
            <a:avLst/>
            <a:gdLst/>
            <a:ahLst/>
            <a:cxnLst/>
            <a:rect l="l" t="t" r="r" b="b"/>
            <a:pathLst>
              <a:path w="172720" h="101600">
                <a:moveTo>
                  <a:pt x="0" y="101522"/>
                </a:moveTo>
                <a:lnTo>
                  <a:pt x="172304" y="0"/>
                </a:lnTo>
              </a:path>
            </a:pathLst>
          </a:custGeom>
          <a:ln w="23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86500" y="2864027"/>
            <a:ext cx="172720" cy="101600"/>
          </a:xfrm>
          <a:custGeom>
            <a:avLst/>
            <a:gdLst/>
            <a:ahLst/>
            <a:cxnLst/>
            <a:rect l="l" t="t" r="r" b="b"/>
            <a:pathLst>
              <a:path w="172720" h="101600">
                <a:moveTo>
                  <a:pt x="0" y="0"/>
                </a:moveTo>
                <a:lnTo>
                  <a:pt x="172304" y="101522"/>
                </a:lnTo>
              </a:path>
            </a:pathLst>
          </a:custGeom>
          <a:ln w="23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04010" y="1710360"/>
            <a:ext cx="2611120" cy="615315"/>
          </a:xfrm>
          <a:custGeom>
            <a:avLst/>
            <a:gdLst/>
            <a:ahLst/>
            <a:cxnLst/>
            <a:rect l="l" t="t" r="r" b="b"/>
            <a:pathLst>
              <a:path w="2611120" h="615314">
                <a:moveTo>
                  <a:pt x="0" y="615289"/>
                </a:moveTo>
                <a:lnTo>
                  <a:pt x="2610671" y="615289"/>
                </a:lnTo>
                <a:lnTo>
                  <a:pt x="2610671" y="0"/>
                </a:lnTo>
                <a:lnTo>
                  <a:pt x="0" y="0"/>
                </a:lnTo>
                <a:lnTo>
                  <a:pt x="0" y="615289"/>
                </a:lnTo>
                <a:close/>
              </a:path>
            </a:pathLst>
          </a:custGeom>
          <a:ln w="244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07343" y="1789953"/>
            <a:ext cx="1069975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spc="-229" dirty="0">
                <a:latin typeface="Arial"/>
                <a:cs typeface="Arial"/>
              </a:rPr>
              <a:t>V</a:t>
            </a:r>
            <a:r>
              <a:rPr sz="2400" b="1" spc="-195" dirty="0">
                <a:latin typeface="Arial"/>
                <a:cs typeface="Arial"/>
              </a:rPr>
              <a:t>e</a:t>
            </a:r>
            <a:r>
              <a:rPr sz="2400" b="1" spc="-215" dirty="0">
                <a:latin typeface="Arial"/>
                <a:cs typeface="Arial"/>
              </a:rPr>
              <a:t>ndo</a:t>
            </a:r>
            <a:r>
              <a:rPr sz="2400" b="1" spc="-135" dirty="0">
                <a:latin typeface="Arial"/>
                <a:cs typeface="Arial"/>
              </a:rPr>
              <a:t>r</a:t>
            </a:r>
            <a:r>
              <a:rPr sz="2400" b="1" spc="-195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58805" y="1710360"/>
            <a:ext cx="2089150" cy="615315"/>
          </a:xfrm>
          <a:custGeom>
            <a:avLst/>
            <a:gdLst/>
            <a:ahLst/>
            <a:cxnLst/>
            <a:rect l="l" t="t" r="r" b="b"/>
            <a:pathLst>
              <a:path w="2089150" h="615314">
                <a:moveTo>
                  <a:pt x="0" y="615289"/>
                </a:moveTo>
                <a:lnTo>
                  <a:pt x="2088536" y="615289"/>
                </a:lnTo>
                <a:lnTo>
                  <a:pt x="2088536" y="0"/>
                </a:lnTo>
                <a:lnTo>
                  <a:pt x="0" y="0"/>
                </a:lnTo>
                <a:lnTo>
                  <a:pt x="0" y="615289"/>
                </a:lnTo>
                <a:close/>
              </a:path>
            </a:pathLst>
          </a:custGeom>
          <a:ln w="243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62425" y="1789953"/>
            <a:ext cx="1070610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spc="-155" dirty="0">
                <a:latin typeface="Arial"/>
                <a:cs typeface="Arial"/>
              </a:rPr>
              <a:t>In</a:t>
            </a:r>
            <a:r>
              <a:rPr sz="2400" b="1" spc="-195" dirty="0">
                <a:latin typeface="Arial"/>
                <a:cs typeface="Arial"/>
              </a:rPr>
              <a:t>v</a:t>
            </a:r>
            <a:r>
              <a:rPr sz="2400" b="1" spc="-155" dirty="0">
                <a:latin typeface="Arial"/>
                <a:cs typeface="Arial"/>
              </a:rPr>
              <a:t>oi</a:t>
            </a:r>
            <a:r>
              <a:rPr sz="2400" b="1" spc="-195" dirty="0">
                <a:latin typeface="Arial"/>
                <a:cs typeface="Arial"/>
              </a:rPr>
              <a:t>ces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491900" y="2325649"/>
            <a:ext cx="3133090" cy="1692275"/>
          </a:xfrm>
          <a:custGeom>
            <a:avLst/>
            <a:gdLst/>
            <a:ahLst/>
            <a:cxnLst/>
            <a:rect l="l" t="t" r="r" b="b"/>
            <a:pathLst>
              <a:path w="3133090" h="1692275">
                <a:moveTo>
                  <a:pt x="0" y="1692045"/>
                </a:moveTo>
                <a:lnTo>
                  <a:pt x="3132805" y="1692045"/>
                </a:lnTo>
                <a:lnTo>
                  <a:pt x="3132805" y="0"/>
                </a:lnTo>
                <a:lnTo>
                  <a:pt x="0" y="0"/>
                </a:lnTo>
                <a:lnTo>
                  <a:pt x="0" y="1692045"/>
                </a:lnTo>
                <a:close/>
              </a:path>
            </a:pathLst>
          </a:custGeom>
          <a:ln w="23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595230" y="2311243"/>
            <a:ext cx="2811780" cy="1666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150" b="1" spc="-160" dirty="0">
                <a:latin typeface="Arial"/>
                <a:cs typeface="Arial"/>
              </a:rPr>
              <a:t>InvoiceID  </a:t>
            </a:r>
            <a:r>
              <a:rPr sz="2150" b="1" spc="-180" dirty="0">
                <a:latin typeface="Arial"/>
                <a:cs typeface="Arial"/>
              </a:rPr>
              <a:t>InvoiceSequence  </a:t>
            </a:r>
            <a:r>
              <a:rPr sz="2150" spc="-180" dirty="0">
                <a:latin typeface="Arial"/>
                <a:cs typeface="Arial"/>
              </a:rPr>
              <a:t>AccountNo  </a:t>
            </a:r>
            <a:r>
              <a:rPr sz="2150" spc="-165" dirty="0">
                <a:latin typeface="Arial"/>
                <a:cs typeface="Arial"/>
              </a:rPr>
              <a:t>InvoiceLineItemAmount  </a:t>
            </a:r>
            <a:r>
              <a:rPr sz="2150" spc="-95" dirty="0">
                <a:latin typeface="Arial"/>
                <a:cs typeface="Arial"/>
              </a:rPr>
              <a:t>I</a:t>
            </a:r>
            <a:r>
              <a:rPr sz="2150" spc="-180" dirty="0">
                <a:latin typeface="Arial"/>
                <a:cs typeface="Arial"/>
              </a:rPr>
              <a:t>n</a:t>
            </a:r>
            <a:r>
              <a:rPr sz="2150" spc="-165" dirty="0">
                <a:latin typeface="Arial"/>
                <a:cs typeface="Arial"/>
              </a:rPr>
              <a:t>v</a:t>
            </a:r>
            <a:r>
              <a:rPr sz="2150" spc="-180" dirty="0">
                <a:latin typeface="Arial"/>
                <a:cs typeface="Arial"/>
              </a:rPr>
              <a:t>o</a:t>
            </a:r>
            <a:r>
              <a:rPr sz="2150" spc="-75" dirty="0">
                <a:latin typeface="Arial"/>
                <a:cs typeface="Arial"/>
              </a:rPr>
              <a:t>i</a:t>
            </a:r>
            <a:r>
              <a:rPr sz="2150" spc="-165" dirty="0">
                <a:latin typeface="Arial"/>
                <a:cs typeface="Arial"/>
              </a:rPr>
              <a:t>c</a:t>
            </a:r>
            <a:r>
              <a:rPr sz="2150" spc="-180" dirty="0">
                <a:latin typeface="Arial"/>
                <a:cs typeface="Arial"/>
              </a:rPr>
              <a:t>eL</a:t>
            </a:r>
            <a:r>
              <a:rPr sz="2150" spc="-75" dirty="0">
                <a:latin typeface="Arial"/>
                <a:cs typeface="Arial"/>
              </a:rPr>
              <a:t>i</a:t>
            </a:r>
            <a:r>
              <a:rPr sz="2150" spc="-180" dirty="0">
                <a:latin typeface="Arial"/>
                <a:cs typeface="Arial"/>
              </a:rPr>
              <a:t>ne</a:t>
            </a:r>
            <a:r>
              <a:rPr sz="2150" spc="-95" dirty="0">
                <a:latin typeface="Arial"/>
                <a:cs typeface="Arial"/>
              </a:rPr>
              <a:t>It</a:t>
            </a:r>
            <a:r>
              <a:rPr sz="2150" spc="-180" dirty="0">
                <a:latin typeface="Arial"/>
                <a:cs typeface="Arial"/>
              </a:rPr>
              <a:t>e</a:t>
            </a:r>
            <a:r>
              <a:rPr sz="2150" spc="-270" dirty="0">
                <a:latin typeface="Arial"/>
                <a:cs typeface="Arial"/>
              </a:rPr>
              <a:t>m</a:t>
            </a:r>
            <a:r>
              <a:rPr sz="2150" spc="-210" dirty="0">
                <a:latin typeface="Arial"/>
                <a:cs typeface="Arial"/>
              </a:rPr>
              <a:t>De</a:t>
            </a:r>
            <a:r>
              <a:rPr sz="2150" spc="-145" dirty="0">
                <a:latin typeface="Arial"/>
                <a:cs typeface="Arial"/>
              </a:rPr>
              <a:t>scr</a:t>
            </a:r>
            <a:r>
              <a:rPr sz="2150" spc="-75" dirty="0">
                <a:latin typeface="Arial"/>
                <a:cs typeface="Arial"/>
              </a:rPr>
              <a:t>i</a:t>
            </a:r>
            <a:r>
              <a:rPr sz="2150" spc="-180" dirty="0">
                <a:latin typeface="Arial"/>
                <a:cs typeface="Arial"/>
              </a:rPr>
              <a:t>p</a:t>
            </a:r>
            <a:r>
              <a:rPr sz="2150" spc="-95" dirty="0">
                <a:latin typeface="Arial"/>
                <a:cs typeface="Arial"/>
              </a:rPr>
              <a:t>t</a:t>
            </a:r>
            <a:r>
              <a:rPr sz="2150" spc="-75" dirty="0">
                <a:latin typeface="Arial"/>
                <a:cs typeface="Arial"/>
              </a:rPr>
              <a:t>i</a:t>
            </a:r>
            <a:r>
              <a:rPr sz="2150" spc="-180" dirty="0">
                <a:latin typeface="Arial"/>
                <a:cs typeface="Arial"/>
              </a:rPr>
              <a:t>on</a:t>
            </a:r>
            <a:endParaRPr sz="21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491900" y="1710360"/>
            <a:ext cx="3133090" cy="615315"/>
          </a:xfrm>
          <a:custGeom>
            <a:avLst/>
            <a:gdLst/>
            <a:ahLst/>
            <a:cxnLst/>
            <a:rect l="l" t="t" r="r" b="b"/>
            <a:pathLst>
              <a:path w="3133090" h="615314">
                <a:moveTo>
                  <a:pt x="0" y="615289"/>
                </a:moveTo>
                <a:lnTo>
                  <a:pt x="3132805" y="615289"/>
                </a:lnTo>
                <a:lnTo>
                  <a:pt x="3132805" y="0"/>
                </a:lnTo>
                <a:lnTo>
                  <a:pt x="0" y="0"/>
                </a:lnTo>
                <a:lnTo>
                  <a:pt x="0" y="615289"/>
                </a:lnTo>
                <a:close/>
              </a:path>
            </a:pathLst>
          </a:custGeom>
          <a:ln w="244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595230" y="1789953"/>
            <a:ext cx="2143760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spc="-155" dirty="0">
                <a:latin typeface="Arial"/>
                <a:cs typeface="Arial"/>
              </a:rPr>
              <a:t>In</a:t>
            </a:r>
            <a:r>
              <a:rPr sz="2400" b="1" spc="-195" dirty="0">
                <a:latin typeface="Arial"/>
                <a:cs typeface="Arial"/>
              </a:rPr>
              <a:t>v</a:t>
            </a:r>
            <a:r>
              <a:rPr sz="2400" b="1" spc="-155" dirty="0">
                <a:latin typeface="Arial"/>
                <a:cs typeface="Arial"/>
              </a:rPr>
              <a:t>oi</a:t>
            </a:r>
            <a:r>
              <a:rPr sz="2400" b="1" spc="-195" dirty="0">
                <a:latin typeface="Arial"/>
                <a:cs typeface="Arial"/>
              </a:rPr>
              <a:t>ce</a:t>
            </a:r>
            <a:r>
              <a:rPr sz="2400" b="1" spc="-175" dirty="0">
                <a:latin typeface="Arial"/>
                <a:cs typeface="Arial"/>
              </a:rPr>
              <a:t>Lin</a:t>
            </a:r>
            <a:r>
              <a:rPr sz="2400" b="1" spc="-195" dirty="0">
                <a:latin typeface="Arial"/>
                <a:cs typeface="Arial"/>
              </a:rPr>
              <a:t>e</a:t>
            </a:r>
            <a:r>
              <a:rPr sz="2400" b="1" spc="-110" dirty="0">
                <a:latin typeface="Arial"/>
                <a:cs typeface="Arial"/>
              </a:rPr>
              <a:t>It</a:t>
            </a:r>
            <a:r>
              <a:rPr sz="2400" b="1" spc="-235" dirty="0">
                <a:latin typeface="Arial"/>
                <a:cs typeface="Arial"/>
              </a:rPr>
              <a:t>ems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502456" y="2479471"/>
            <a:ext cx="817244" cy="0"/>
          </a:xfrm>
          <a:custGeom>
            <a:avLst/>
            <a:gdLst/>
            <a:ahLst/>
            <a:cxnLst/>
            <a:rect l="l" t="t" r="r" b="b"/>
            <a:pathLst>
              <a:path w="817245">
                <a:moveTo>
                  <a:pt x="0" y="0"/>
                </a:moveTo>
                <a:lnTo>
                  <a:pt x="817140" y="0"/>
                </a:lnTo>
              </a:path>
            </a:pathLst>
          </a:custGeom>
          <a:ln w="2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47632" y="2414866"/>
            <a:ext cx="109648" cy="1292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19596" y="2479471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304" y="0"/>
                </a:lnTo>
              </a:path>
            </a:pathLst>
          </a:custGeom>
          <a:ln w="2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19596" y="2377949"/>
            <a:ext cx="172720" cy="101600"/>
          </a:xfrm>
          <a:custGeom>
            <a:avLst/>
            <a:gdLst/>
            <a:ahLst/>
            <a:cxnLst/>
            <a:rect l="l" t="t" r="r" b="b"/>
            <a:pathLst>
              <a:path w="172720" h="101600">
                <a:moveTo>
                  <a:pt x="0" y="101522"/>
                </a:moveTo>
                <a:lnTo>
                  <a:pt x="172304" y="0"/>
                </a:lnTo>
              </a:path>
            </a:pathLst>
          </a:custGeom>
          <a:ln w="23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19596" y="2479471"/>
            <a:ext cx="172720" cy="101600"/>
          </a:xfrm>
          <a:custGeom>
            <a:avLst/>
            <a:gdLst/>
            <a:ahLst/>
            <a:cxnLst/>
            <a:rect l="l" t="t" r="r" b="b"/>
            <a:pathLst>
              <a:path w="172720" h="101600">
                <a:moveTo>
                  <a:pt x="0" y="0"/>
                </a:moveTo>
                <a:lnTo>
                  <a:pt x="172304" y="101522"/>
                </a:lnTo>
              </a:path>
            </a:pathLst>
          </a:custGeom>
          <a:ln w="23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491900" y="5709809"/>
            <a:ext cx="2611120" cy="769620"/>
          </a:xfrm>
          <a:prstGeom prst="rect">
            <a:avLst/>
          </a:prstGeom>
          <a:ln w="24392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229"/>
              </a:spcBef>
            </a:pPr>
            <a:r>
              <a:rPr sz="2150" b="1" spc="-195" dirty="0">
                <a:latin typeface="Arial"/>
                <a:cs typeface="Arial"/>
              </a:rPr>
              <a:t>AccountNo</a:t>
            </a:r>
            <a:endParaRPr sz="2150">
              <a:latin typeface="Arial"/>
              <a:cs typeface="Arial"/>
            </a:endParaRPr>
          </a:p>
          <a:p>
            <a:pPr marL="115570">
              <a:lnSpc>
                <a:spcPct val="100000"/>
              </a:lnSpc>
              <a:spcBef>
                <a:spcPts val="5"/>
              </a:spcBef>
            </a:pPr>
            <a:r>
              <a:rPr sz="2150" spc="-160" dirty="0">
                <a:latin typeface="Arial"/>
                <a:cs typeface="Arial"/>
              </a:rPr>
              <a:t>AccountDescription</a:t>
            </a:r>
            <a:endParaRPr sz="21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91900" y="5094520"/>
            <a:ext cx="2611120" cy="615315"/>
          </a:xfrm>
          <a:prstGeom prst="rect">
            <a:avLst/>
          </a:prstGeom>
          <a:ln w="24468">
            <a:solidFill>
              <a:srgbClr val="000000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750"/>
              </a:spcBef>
            </a:pPr>
            <a:r>
              <a:rPr sz="2400" b="1" spc="-204" dirty="0">
                <a:latin typeface="Arial"/>
                <a:cs typeface="Arial"/>
              </a:rPr>
              <a:t>GLAccounts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58805" y="6632745"/>
            <a:ext cx="2089150" cy="1076960"/>
          </a:xfrm>
          <a:prstGeom prst="rect">
            <a:avLst/>
          </a:prstGeom>
          <a:ln w="24012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116205" marR="146050">
              <a:lnSpc>
                <a:spcPct val="100000"/>
              </a:lnSpc>
              <a:spcBef>
                <a:spcPts val="150"/>
              </a:spcBef>
            </a:pPr>
            <a:r>
              <a:rPr sz="2150" b="1" spc="-185" dirty="0">
                <a:latin typeface="Arial"/>
                <a:cs typeface="Arial"/>
              </a:rPr>
              <a:t>TermsID  </a:t>
            </a:r>
            <a:r>
              <a:rPr sz="2150" spc="-204" dirty="0">
                <a:latin typeface="Arial"/>
                <a:cs typeface="Arial"/>
              </a:rPr>
              <a:t>T</a:t>
            </a:r>
            <a:r>
              <a:rPr sz="2150" spc="-180" dirty="0">
                <a:latin typeface="Arial"/>
                <a:cs typeface="Arial"/>
              </a:rPr>
              <a:t>erms</a:t>
            </a:r>
            <a:r>
              <a:rPr sz="2150" spc="-210" dirty="0">
                <a:latin typeface="Arial"/>
                <a:cs typeface="Arial"/>
              </a:rPr>
              <a:t>De</a:t>
            </a:r>
            <a:r>
              <a:rPr sz="2150" spc="-145" dirty="0">
                <a:latin typeface="Arial"/>
                <a:cs typeface="Arial"/>
              </a:rPr>
              <a:t>scr</a:t>
            </a:r>
            <a:r>
              <a:rPr sz="2150" spc="-75" dirty="0">
                <a:latin typeface="Arial"/>
                <a:cs typeface="Arial"/>
              </a:rPr>
              <a:t>i</a:t>
            </a:r>
            <a:r>
              <a:rPr sz="2150" spc="-180" dirty="0">
                <a:latin typeface="Arial"/>
                <a:cs typeface="Arial"/>
              </a:rPr>
              <a:t>p</a:t>
            </a:r>
            <a:r>
              <a:rPr sz="2150" spc="-95" dirty="0">
                <a:latin typeface="Arial"/>
                <a:cs typeface="Arial"/>
              </a:rPr>
              <a:t>t</a:t>
            </a:r>
            <a:r>
              <a:rPr sz="2150" spc="-75" dirty="0">
                <a:latin typeface="Arial"/>
                <a:cs typeface="Arial"/>
              </a:rPr>
              <a:t>i</a:t>
            </a:r>
            <a:r>
              <a:rPr sz="2150" spc="-135" dirty="0">
                <a:latin typeface="Arial"/>
                <a:cs typeface="Arial"/>
              </a:rPr>
              <a:t>on  </a:t>
            </a:r>
            <a:r>
              <a:rPr sz="2150" spc="-190" dirty="0">
                <a:latin typeface="Arial"/>
                <a:cs typeface="Arial"/>
              </a:rPr>
              <a:t>TermsDueDays</a:t>
            </a:r>
            <a:endParaRPr sz="21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58805" y="6017454"/>
            <a:ext cx="2089150" cy="615315"/>
          </a:xfrm>
          <a:prstGeom prst="rect">
            <a:avLst/>
          </a:prstGeom>
          <a:ln w="24392">
            <a:solidFill>
              <a:srgbClr val="000000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750"/>
              </a:spcBef>
            </a:pPr>
            <a:r>
              <a:rPr sz="2400" b="1" spc="-210" dirty="0">
                <a:latin typeface="Arial"/>
                <a:cs typeface="Arial"/>
              </a:rPr>
              <a:t>Terms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486986" y="5479076"/>
            <a:ext cx="817244" cy="1308100"/>
          </a:xfrm>
          <a:custGeom>
            <a:avLst/>
            <a:gdLst/>
            <a:ahLst/>
            <a:cxnLst/>
            <a:rect l="l" t="t" r="r" b="b"/>
            <a:pathLst>
              <a:path w="817245" h="1308100">
                <a:moveTo>
                  <a:pt x="816994" y="1307489"/>
                </a:moveTo>
                <a:lnTo>
                  <a:pt x="349684" y="1307489"/>
                </a:lnTo>
                <a:lnTo>
                  <a:pt x="349684" y="0"/>
                </a:lnTo>
                <a:lnTo>
                  <a:pt x="0" y="0"/>
                </a:lnTo>
              </a:path>
            </a:pathLst>
          </a:custGeom>
          <a:ln w="21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49157" y="6721960"/>
            <a:ext cx="109648" cy="1292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14681" y="5479076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172304" y="0"/>
                </a:moveTo>
                <a:lnTo>
                  <a:pt x="0" y="0"/>
                </a:lnTo>
              </a:path>
            </a:pathLst>
          </a:custGeom>
          <a:ln w="2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14681" y="5479076"/>
            <a:ext cx="172720" cy="101600"/>
          </a:xfrm>
          <a:custGeom>
            <a:avLst/>
            <a:gdLst/>
            <a:ahLst/>
            <a:cxnLst/>
            <a:rect l="l" t="t" r="r" b="b"/>
            <a:pathLst>
              <a:path w="172720" h="101600">
                <a:moveTo>
                  <a:pt x="172304" y="0"/>
                </a:moveTo>
                <a:lnTo>
                  <a:pt x="0" y="101522"/>
                </a:lnTo>
              </a:path>
            </a:pathLst>
          </a:custGeom>
          <a:ln w="23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14681" y="5377553"/>
            <a:ext cx="172720" cy="101600"/>
          </a:xfrm>
          <a:custGeom>
            <a:avLst/>
            <a:gdLst/>
            <a:ahLst/>
            <a:cxnLst/>
            <a:rect l="l" t="t" r="r" b="b"/>
            <a:pathLst>
              <a:path w="172720" h="101600">
                <a:moveTo>
                  <a:pt x="172304" y="101522"/>
                </a:moveTo>
                <a:lnTo>
                  <a:pt x="0" y="0"/>
                </a:lnTo>
              </a:path>
            </a:pathLst>
          </a:custGeom>
          <a:ln w="23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08699" y="3171672"/>
            <a:ext cx="728980" cy="2692400"/>
          </a:xfrm>
          <a:custGeom>
            <a:avLst/>
            <a:gdLst/>
            <a:ahLst/>
            <a:cxnLst/>
            <a:rect l="l" t="t" r="r" b="b"/>
            <a:pathLst>
              <a:path w="728979" h="2692400">
                <a:moveTo>
                  <a:pt x="728377" y="2691959"/>
                </a:moveTo>
                <a:lnTo>
                  <a:pt x="0" y="2691959"/>
                </a:lnTo>
                <a:lnTo>
                  <a:pt x="0" y="0"/>
                </a:lnTo>
                <a:lnTo>
                  <a:pt x="610897" y="0"/>
                </a:lnTo>
              </a:path>
            </a:pathLst>
          </a:custGeom>
          <a:ln w="21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382251" y="5799026"/>
            <a:ext cx="109648" cy="1292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319596" y="3171672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304" y="0"/>
                </a:lnTo>
              </a:path>
            </a:pathLst>
          </a:custGeom>
          <a:ln w="2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319596" y="3171672"/>
            <a:ext cx="172720" cy="101600"/>
          </a:xfrm>
          <a:custGeom>
            <a:avLst/>
            <a:gdLst/>
            <a:ahLst/>
            <a:cxnLst/>
            <a:rect l="l" t="t" r="r" b="b"/>
            <a:pathLst>
              <a:path w="172720" h="101600">
                <a:moveTo>
                  <a:pt x="0" y="0"/>
                </a:moveTo>
                <a:lnTo>
                  <a:pt x="172304" y="101522"/>
                </a:lnTo>
              </a:path>
            </a:pathLst>
          </a:custGeom>
          <a:ln w="23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19596" y="3070149"/>
            <a:ext cx="172720" cy="101600"/>
          </a:xfrm>
          <a:custGeom>
            <a:avLst/>
            <a:gdLst/>
            <a:ahLst/>
            <a:cxnLst/>
            <a:rect l="l" t="t" r="r" b="b"/>
            <a:pathLst>
              <a:path w="172720" h="101600">
                <a:moveTo>
                  <a:pt x="0" y="101522"/>
                </a:moveTo>
                <a:lnTo>
                  <a:pt x="172304" y="0"/>
                </a:lnTo>
              </a:path>
            </a:pathLst>
          </a:custGeom>
          <a:ln w="23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67204" y="4786875"/>
            <a:ext cx="337185" cy="2000250"/>
          </a:xfrm>
          <a:custGeom>
            <a:avLst/>
            <a:gdLst/>
            <a:ahLst/>
            <a:cxnLst/>
            <a:rect l="l" t="t" r="r" b="b"/>
            <a:pathLst>
              <a:path w="337185" h="2000250">
                <a:moveTo>
                  <a:pt x="336776" y="1999690"/>
                </a:moveTo>
                <a:lnTo>
                  <a:pt x="0" y="1999690"/>
                </a:lnTo>
                <a:lnTo>
                  <a:pt x="0" y="0"/>
                </a:lnTo>
                <a:lnTo>
                  <a:pt x="219296" y="0"/>
                </a:lnTo>
              </a:path>
            </a:pathLst>
          </a:custGeom>
          <a:ln w="209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49157" y="6721960"/>
            <a:ext cx="109648" cy="1292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86500" y="4786875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304" y="0"/>
                </a:lnTo>
              </a:path>
            </a:pathLst>
          </a:custGeom>
          <a:ln w="2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86500" y="4786875"/>
            <a:ext cx="172720" cy="101600"/>
          </a:xfrm>
          <a:custGeom>
            <a:avLst/>
            <a:gdLst/>
            <a:ahLst/>
            <a:cxnLst/>
            <a:rect l="l" t="t" r="r" b="b"/>
            <a:pathLst>
              <a:path w="172720" h="101600">
                <a:moveTo>
                  <a:pt x="0" y="0"/>
                </a:moveTo>
                <a:lnTo>
                  <a:pt x="172304" y="101522"/>
                </a:lnTo>
              </a:path>
            </a:pathLst>
          </a:custGeom>
          <a:ln w="23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86500" y="4685352"/>
            <a:ext cx="172720" cy="101600"/>
          </a:xfrm>
          <a:custGeom>
            <a:avLst/>
            <a:gdLst/>
            <a:ahLst/>
            <a:cxnLst/>
            <a:rect l="l" t="t" r="r" b="b"/>
            <a:pathLst>
              <a:path w="172720" h="101600">
                <a:moveTo>
                  <a:pt x="0" y="101522"/>
                </a:moveTo>
                <a:lnTo>
                  <a:pt x="172304" y="0"/>
                </a:lnTo>
              </a:path>
            </a:pathLst>
          </a:custGeom>
          <a:ln w="23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86986" y="5863632"/>
            <a:ext cx="3950335" cy="0"/>
          </a:xfrm>
          <a:custGeom>
            <a:avLst/>
            <a:gdLst/>
            <a:ahLst/>
            <a:cxnLst/>
            <a:rect l="l" t="t" r="r" b="b"/>
            <a:pathLst>
              <a:path w="3950334">
                <a:moveTo>
                  <a:pt x="3950090" y="0"/>
                </a:moveTo>
                <a:lnTo>
                  <a:pt x="0" y="0"/>
                </a:lnTo>
              </a:path>
            </a:pathLst>
          </a:custGeom>
          <a:ln w="2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382251" y="5799026"/>
            <a:ext cx="109648" cy="1292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14681" y="5863632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172304" y="0"/>
                </a:moveTo>
                <a:lnTo>
                  <a:pt x="0" y="0"/>
                </a:lnTo>
              </a:path>
            </a:pathLst>
          </a:custGeom>
          <a:ln w="2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14681" y="5863632"/>
            <a:ext cx="172720" cy="101600"/>
          </a:xfrm>
          <a:custGeom>
            <a:avLst/>
            <a:gdLst/>
            <a:ahLst/>
            <a:cxnLst/>
            <a:rect l="l" t="t" r="r" b="b"/>
            <a:pathLst>
              <a:path w="172720" h="101600">
                <a:moveTo>
                  <a:pt x="172304" y="0"/>
                </a:moveTo>
                <a:lnTo>
                  <a:pt x="0" y="101522"/>
                </a:lnTo>
              </a:path>
            </a:pathLst>
          </a:custGeom>
          <a:ln w="23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14681" y="5762109"/>
            <a:ext cx="172720" cy="101600"/>
          </a:xfrm>
          <a:custGeom>
            <a:avLst/>
            <a:gdLst/>
            <a:ahLst/>
            <a:cxnLst/>
            <a:rect l="l" t="t" r="r" b="b"/>
            <a:pathLst>
              <a:path w="172720" h="101600">
                <a:moveTo>
                  <a:pt x="172304" y="101522"/>
                </a:moveTo>
                <a:lnTo>
                  <a:pt x="0" y="0"/>
                </a:lnTo>
              </a:path>
            </a:pathLst>
          </a:custGeom>
          <a:ln w="23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549910"/>
            <a:ext cx="650811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Database</a:t>
            </a:r>
            <a:r>
              <a:rPr spc="-65" dirty="0"/>
              <a:t> </a:t>
            </a:r>
            <a:r>
              <a:rPr spc="-10" dirty="0"/>
              <a:t>Creation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015" y="1660601"/>
            <a:ext cx="10724185" cy="43755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220" indent="-350520">
              <a:lnSpc>
                <a:spcPct val="100000"/>
              </a:lnSpc>
              <a:spcBef>
                <a:spcPts val="100"/>
              </a:spcBef>
              <a:buSzPct val="68181"/>
              <a:buFont typeface="Wingdings"/>
              <a:buChar char="◼"/>
              <a:tabLst>
                <a:tab pos="362585" algn="l"/>
                <a:tab pos="363220" algn="l"/>
              </a:tabLst>
            </a:pPr>
            <a:r>
              <a:rPr sz="3300" spc="-5" dirty="0">
                <a:latin typeface="Verdana"/>
                <a:cs typeface="Verdana"/>
              </a:rPr>
              <a:t>Design </a:t>
            </a:r>
            <a:r>
              <a:rPr sz="3300" spc="-10" dirty="0">
                <a:latin typeface="Verdana"/>
                <a:cs typeface="Verdana"/>
              </a:rPr>
              <a:t>is </a:t>
            </a:r>
            <a:r>
              <a:rPr sz="3300" u="heavy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very</a:t>
            </a:r>
            <a:r>
              <a:rPr sz="3300" spc="-50" dirty="0">
                <a:latin typeface="Verdana"/>
                <a:cs typeface="Verdana"/>
              </a:rPr>
              <a:t> </a:t>
            </a:r>
            <a:r>
              <a:rPr sz="3300" spc="-10" dirty="0">
                <a:latin typeface="Verdana"/>
                <a:cs typeface="Verdana"/>
              </a:rPr>
              <a:t>important</a:t>
            </a:r>
            <a:endParaRPr sz="3300" dirty="0">
              <a:latin typeface="Verdana"/>
              <a:cs typeface="Verdana"/>
            </a:endParaRPr>
          </a:p>
          <a:p>
            <a:pPr marL="754380" lvl="1" indent="-284480">
              <a:lnSpc>
                <a:spcPct val="100000"/>
              </a:lnSpc>
              <a:spcBef>
                <a:spcPts val="20"/>
              </a:spcBef>
              <a:buFont typeface="Times New Roman"/>
              <a:buChar char="–"/>
              <a:tabLst>
                <a:tab pos="755015" algn="l"/>
              </a:tabLst>
            </a:pPr>
            <a:r>
              <a:rPr sz="3550" spc="15" dirty="0">
                <a:latin typeface="Verdana"/>
                <a:cs typeface="Verdana"/>
              </a:rPr>
              <a:t>Long </a:t>
            </a:r>
            <a:r>
              <a:rPr sz="3550" spc="-5" dirty="0">
                <a:latin typeface="Verdana"/>
                <a:cs typeface="Verdana"/>
              </a:rPr>
              <a:t>lasting</a:t>
            </a:r>
            <a:r>
              <a:rPr sz="3550" spc="-50" dirty="0">
                <a:latin typeface="Verdana"/>
                <a:cs typeface="Verdana"/>
              </a:rPr>
              <a:t> </a:t>
            </a:r>
            <a:r>
              <a:rPr sz="3550" dirty="0">
                <a:latin typeface="Verdana"/>
                <a:cs typeface="Verdana"/>
              </a:rPr>
              <a:t>implications</a:t>
            </a:r>
          </a:p>
          <a:p>
            <a:pPr lvl="1">
              <a:lnSpc>
                <a:spcPct val="100000"/>
              </a:lnSpc>
              <a:spcBef>
                <a:spcPts val="5"/>
              </a:spcBef>
              <a:buFont typeface="Times New Roman"/>
              <a:buChar char="–"/>
            </a:pPr>
            <a:endParaRPr sz="3750" dirty="0">
              <a:latin typeface="Times New Roman"/>
              <a:cs typeface="Times New Roman"/>
            </a:endParaRPr>
          </a:p>
          <a:p>
            <a:pPr marL="425450" indent="-412750">
              <a:lnSpc>
                <a:spcPct val="100000"/>
              </a:lnSpc>
              <a:buSzPct val="74647"/>
              <a:buFont typeface="Wingdings"/>
              <a:buChar char="◼"/>
              <a:tabLst>
                <a:tab pos="425450" algn="l"/>
                <a:tab pos="426084" algn="l"/>
              </a:tabLst>
            </a:pPr>
            <a:r>
              <a:rPr sz="3550" spc="15" dirty="0">
                <a:latin typeface="Verdana"/>
                <a:cs typeface="Verdana"/>
              </a:rPr>
              <a:t>How </a:t>
            </a:r>
            <a:r>
              <a:rPr sz="3550" dirty="0">
                <a:latin typeface="Verdana"/>
                <a:cs typeface="Verdana"/>
              </a:rPr>
              <a:t>is </a:t>
            </a:r>
            <a:r>
              <a:rPr sz="3550" spc="15" dirty="0">
                <a:latin typeface="Verdana"/>
                <a:cs typeface="Verdana"/>
              </a:rPr>
              <a:t>our </a:t>
            </a:r>
            <a:r>
              <a:rPr sz="3550" spc="10" dirty="0">
                <a:latin typeface="Verdana"/>
                <a:cs typeface="Verdana"/>
              </a:rPr>
              <a:t>data being stored</a:t>
            </a:r>
            <a:r>
              <a:rPr lang="en-US" sz="3550" spc="10" dirty="0">
                <a:latin typeface="Verdana"/>
                <a:cs typeface="Verdana"/>
              </a:rPr>
              <a:t> again</a:t>
            </a:r>
            <a:r>
              <a:rPr lang="en-US" sz="3550" spc="-140" dirty="0">
                <a:latin typeface="Verdana"/>
                <a:cs typeface="Verdana"/>
              </a:rPr>
              <a:t>?</a:t>
            </a:r>
          </a:p>
          <a:p>
            <a:pPr marL="12700">
              <a:lnSpc>
                <a:spcPct val="100000"/>
              </a:lnSpc>
              <a:buSzPct val="74647"/>
              <a:tabLst>
                <a:tab pos="425450" algn="l"/>
                <a:tab pos="426084" algn="l"/>
              </a:tabLst>
            </a:pPr>
            <a:r>
              <a:rPr lang="en-US" sz="3550" spc="-140" dirty="0">
                <a:latin typeface="Verdana"/>
                <a:cs typeface="Verdana"/>
              </a:rPr>
              <a:t>	in tables (rows and cols)</a:t>
            </a:r>
          </a:p>
          <a:p>
            <a:pPr marL="12700">
              <a:lnSpc>
                <a:spcPct val="100000"/>
              </a:lnSpc>
              <a:buSzPct val="74647"/>
              <a:tabLst>
                <a:tab pos="425450" algn="l"/>
                <a:tab pos="426084" algn="l"/>
              </a:tabLst>
            </a:pPr>
            <a:r>
              <a:rPr lang="en-US" sz="3550" spc="-140" dirty="0">
                <a:latin typeface="Verdana"/>
                <a:cs typeface="Verdana"/>
              </a:rPr>
              <a:t>	- </a:t>
            </a:r>
            <a:r>
              <a:rPr sz="3550" spc="15" dirty="0">
                <a:latin typeface="Verdana"/>
                <a:cs typeface="Verdana"/>
              </a:rPr>
              <a:t>How </a:t>
            </a:r>
            <a:r>
              <a:rPr sz="3550" spc="10" dirty="0">
                <a:latin typeface="Verdana"/>
                <a:cs typeface="Verdana"/>
              </a:rPr>
              <a:t>do </a:t>
            </a:r>
            <a:r>
              <a:rPr sz="3550" spc="15" dirty="0">
                <a:latin typeface="Verdana"/>
                <a:cs typeface="Verdana"/>
              </a:rPr>
              <a:t>we </a:t>
            </a:r>
            <a:r>
              <a:rPr sz="3550" spc="5" dirty="0">
                <a:latin typeface="Verdana"/>
                <a:cs typeface="Verdana"/>
              </a:rPr>
              <a:t>manipulate</a:t>
            </a:r>
            <a:r>
              <a:rPr sz="3550" spc="-120" dirty="0">
                <a:latin typeface="Verdana"/>
                <a:cs typeface="Verdana"/>
              </a:rPr>
              <a:t> </a:t>
            </a:r>
            <a:r>
              <a:rPr sz="3550" spc="5" dirty="0">
                <a:latin typeface="Verdana"/>
                <a:cs typeface="Verdana"/>
              </a:rPr>
              <a:t>data?</a:t>
            </a:r>
            <a:endParaRPr lang="en-US" sz="3550" spc="5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buSzPct val="74647"/>
              <a:tabLst>
                <a:tab pos="425450" algn="l"/>
                <a:tab pos="426084" algn="l"/>
              </a:tabLst>
            </a:pPr>
            <a:r>
              <a:rPr lang="en-US" sz="3550" spc="5" dirty="0">
                <a:latin typeface="Verdana"/>
                <a:cs typeface="Verdana"/>
              </a:rPr>
              <a:t>	by writing queries SQL codes acting on those tables </a:t>
            </a:r>
            <a:endParaRPr sz="35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FA4CC-F80C-3245-BA14-E8C2024D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2</a:t>
            </a:r>
            <a:r>
              <a:rPr lang="en-US" baseline="30000" dirty="0"/>
              <a:t>nd</a:t>
            </a:r>
            <a:r>
              <a:rPr lang="en-US" dirty="0"/>
              <a:t> and 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3113FA-E0C3-3A4E-9BB6-EB974EC8E051}"/>
              </a:ext>
            </a:extLst>
          </p:cNvPr>
          <p:cNvSpPr/>
          <p:nvPr/>
        </p:nvSpPr>
        <p:spPr>
          <a:xfrm>
            <a:off x="254304" y="2316540"/>
            <a:ext cx="13817296" cy="3164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956310">
              <a:spcBef>
                <a:spcPts val="105"/>
              </a:spcBef>
              <a:buSzPct val="75000"/>
              <a:tabLst>
                <a:tab pos="382905" algn="l"/>
                <a:tab pos="383540" algn="l"/>
              </a:tabLst>
            </a:pPr>
            <a:r>
              <a:rPr lang="en-US" sz="2200" dirty="0">
                <a:latin typeface="Verdana"/>
                <a:cs typeface="Verdana"/>
              </a:rPr>
              <a:t>- Second normal form states that a column must depend on the entire primary key. The only time this is relevant is if there is a composite primary key (a primary key that consists of more than one column). If a column depends on only part of the key (can be uniquely identified with only some of the columns from the composite key), then it has violated second normal form.</a:t>
            </a:r>
          </a:p>
          <a:p>
            <a:pPr marL="12700" marR="956310" indent="-285750">
              <a:spcBef>
                <a:spcPts val="105"/>
              </a:spcBef>
              <a:buSzPct val="75000"/>
              <a:buFont typeface="Wingdings"/>
              <a:buChar char="◼"/>
              <a:tabLst>
                <a:tab pos="382905" algn="l"/>
                <a:tab pos="383540" algn="l"/>
              </a:tabLst>
            </a:pPr>
            <a:endParaRPr lang="en-US" sz="2200" dirty="0">
              <a:latin typeface="Verdana"/>
              <a:cs typeface="Verdana"/>
            </a:endParaRPr>
          </a:p>
          <a:p>
            <a:pPr marR="956310">
              <a:spcBef>
                <a:spcPts val="105"/>
              </a:spcBef>
              <a:buSzPct val="75000"/>
              <a:tabLst>
                <a:tab pos="382905" algn="l"/>
                <a:tab pos="383540" algn="l"/>
              </a:tabLst>
            </a:pPr>
            <a:r>
              <a:rPr lang="en-US" sz="2200" dirty="0">
                <a:latin typeface="Verdana"/>
                <a:cs typeface="Verdana"/>
              </a:rPr>
              <a:t>- Third normal form states that columns must depend entirely on the primary key. That is to say, if a non-primary key column depends on an additional column that is not the primary key, it would violate third normal form.</a:t>
            </a:r>
          </a:p>
        </p:txBody>
      </p:sp>
    </p:spTree>
    <p:extLst>
      <p:ext uri="{BB962C8B-B14F-4D97-AF65-F5344CB8AC3E}">
        <p14:creationId xmlns:p14="http://schemas.microsoft.com/office/powerpoint/2010/main" val="1618749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542925"/>
            <a:ext cx="560070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015" y="1502156"/>
            <a:ext cx="13463269" cy="38951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5280"/>
              </a:lnSpc>
              <a:spcBef>
                <a:spcPts val="90"/>
              </a:spcBef>
              <a:tabLst>
                <a:tab pos="425450" algn="l"/>
              </a:tabLst>
            </a:pPr>
            <a:r>
              <a:rPr sz="2650" spc="2820" dirty="0">
                <a:latin typeface="Wingdings"/>
                <a:cs typeface="Wingdings"/>
              </a:rPr>
              <a:t>◼</a:t>
            </a:r>
            <a:r>
              <a:rPr sz="2650" spc="2820" dirty="0">
                <a:latin typeface="Times New Roman"/>
                <a:cs typeface="Times New Roman"/>
              </a:rPr>
              <a:t>	</a:t>
            </a:r>
            <a:r>
              <a:rPr sz="4400" spc="-10" dirty="0">
                <a:latin typeface="Verdana"/>
                <a:cs typeface="Verdana"/>
              </a:rPr>
              <a:t>How </a:t>
            </a:r>
            <a:r>
              <a:rPr sz="4400" spc="-5" dirty="0">
                <a:latin typeface="Verdana"/>
                <a:cs typeface="Verdana"/>
              </a:rPr>
              <a:t>can we </a:t>
            </a:r>
            <a:r>
              <a:rPr sz="4400" spc="-10" dirty="0">
                <a:latin typeface="Verdana"/>
                <a:cs typeface="Verdana"/>
              </a:rPr>
              <a:t>turn this </a:t>
            </a:r>
            <a:r>
              <a:rPr sz="4400" spc="-25" dirty="0">
                <a:latin typeface="Verdana"/>
                <a:cs typeface="Verdana"/>
              </a:rPr>
              <a:t>into </a:t>
            </a:r>
            <a:r>
              <a:rPr sz="4400" spc="-5" dirty="0">
                <a:latin typeface="Verdana"/>
                <a:cs typeface="Verdana"/>
              </a:rPr>
              <a:t>an actual</a:t>
            </a:r>
            <a:r>
              <a:rPr lang="en-US" sz="4400" spc="-5" dirty="0">
                <a:latin typeface="Verdana"/>
                <a:cs typeface="Verdana"/>
              </a:rPr>
              <a:t> database?</a:t>
            </a:r>
            <a:endParaRPr sz="4400" dirty="0">
              <a:latin typeface="Verdana"/>
              <a:cs typeface="Verdana"/>
            </a:endParaRPr>
          </a:p>
          <a:p>
            <a:pPr marL="469900">
              <a:lnSpc>
                <a:spcPts val="3960"/>
              </a:lnSpc>
              <a:tabLst>
                <a:tab pos="3564890" algn="l"/>
              </a:tabLst>
            </a:pPr>
            <a:r>
              <a:rPr sz="3300" dirty="0">
                <a:latin typeface="Times New Roman"/>
                <a:cs typeface="Times New Roman"/>
              </a:rPr>
              <a:t>– </a:t>
            </a:r>
            <a:r>
              <a:rPr sz="3300" dirty="0">
                <a:latin typeface="Verdana"/>
                <a:cs typeface="Verdana"/>
              </a:rPr>
              <a:t>What</a:t>
            </a:r>
            <a:r>
              <a:rPr sz="3300" spc="-245" dirty="0">
                <a:latin typeface="Verdana"/>
                <a:cs typeface="Verdana"/>
              </a:rPr>
              <a:t> </a:t>
            </a:r>
            <a:r>
              <a:rPr sz="3300" dirty="0">
                <a:latin typeface="Verdana"/>
                <a:cs typeface="Verdana"/>
              </a:rPr>
              <a:t>are</a:t>
            </a:r>
            <a:r>
              <a:rPr sz="3300" spc="-10" dirty="0">
                <a:latin typeface="Verdana"/>
                <a:cs typeface="Verdana"/>
              </a:rPr>
              <a:t> </a:t>
            </a:r>
            <a:r>
              <a:rPr sz="3300" spc="-5" dirty="0">
                <a:latin typeface="Verdana"/>
                <a:cs typeface="Verdana"/>
              </a:rPr>
              <a:t>we	missing?</a:t>
            </a:r>
            <a:endParaRPr lang="en-US" sz="3300" spc="-5" dirty="0">
              <a:latin typeface="Verdana"/>
              <a:cs typeface="Verdana"/>
            </a:endParaRPr>
          </a:p>
          <a:p>
            <a:pPr marL="469900">
              <a:lnSpc>
                <a:spcPts val="3960"/>
              </a:lnSpc>
              <a:tabLst>
                <a:tab pos="3564890" algn="l"/>
              </a:tabLst>
            </a:pPr>
            <a:r>
              <a:rPr lang="en-US" sz="3300" u="sng" spc="-5" dirty="0">
                <a:latin typeface="Verdana"/>
                <a:cs typeface="Verdana"/>
              </a:rPr>
              <a:t>Data Type</a:t>
            </a:r>
            <a:r>
              <a:rPr lang="en-US" sz="3300" spc="-5" dirty="0">
                <a:latin typeface="Verdana"/>
                <a:cs typeface="Verdana"/>
              </a:rPr>
              <a:t> because design doesn’t interest in your data type but your structure of data. </a:t>
            </a:r>
            <a:r>
              <a:rPr lang="en-US" sz="3300" spc="-5" dirty="0" err="1">
                <a:latin typeface="Verdana"/>
                <a:cs typeface="Verdana"/>
              </a:rPr>
              <a:t>E.g</a:t>
            </a:r>
            <a:r>
              <a:rPr lang="en-US" sz="3300" spc="-5" dirty="0">
                <a:latin typeface="Verdana"/>
                <a:cs typeface="Verdana"/>
              </a:rPr>
              <a:t> String: varchar or char? </a:t>
            </a:r>
            <a:r>
              <a:rPr lang="en-US" sz="3300" spc="-5" dirty="0" err="1">
                <a:latin typeface="Verdana"/>
                <a:cs typeface="Verdana"/>
              </a:rPr>
              <a:t>Max_len</a:t>
            </a:r>
            <a:r>
              <a:rPr lang="en-US" sz="3300" spc="-5" dirty="0">
                <a:latin typeface="Verdana"/>
                <a:cs typeface="Verdana"/>
              </a:rPr>
              <a:t>?</a:t>
            </a:r>
          </a:p>
          <a:p>
            <a:pPr marL="469900">
              <a:lnSpc>
                <a:spcPts val="3960"/>
              </a:lnSpc>
              <a:tabLst>
                <a:tab pos="3564890" algn="l"/>
              </a:tabLst>
            </a:pPr>
            <a:endParaRPr sz="3300" dirty="0">
              <a:latin typeface="Verdana"/>
              <a:cs typeface="Verdan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09F91E-F73F-2747-8322-FFF1A45926C9}"/>
              </a:ext>
            </a:extLst>
          </p:cNvPr>
          <p:cNvSpPr/>
          <p:nvPr/>
        </p:nvSpPr>
        <p:spPr>
          <a:xfrm>
            <a:off x="37059" y="4753586"/>
            <a:ext cx="13463268" cy="2069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>
              <a:lnSpc>
                <a:spcPts val="3960"/>
              </a:lnSpc>
              <a:tabLst>
                <a:tab pos="3564890" algn="l"/>
              </a:tabLst>
            </a:pPr>
            <a:r>
              <a:rPr lang="en-US" sz="2000" spc="2820" dirty="0">
                <a:latin typeface="Wingdings"/>
                <a:cs typeface="Wingdings"/>
              </a:rPr>
              <a:t>◼</a:t>
            </a:r>
            <a:r>
              <a:rPr lang="en-US" sz="2000" spc="-5" dirty="0">
                <a:solidFill>
                  <a:prstClr val="black"/>
                </a:solidFill>
                <a:latin typeface="Verdana"/>
                <a:cs typeface="Verdana"/>
              </a:rPr>
              <a:t>Pay attention to…</a:t>
            </a:r>
            <a:endParaRPr lang="en-US" sz="2000" u="sng" spc="-5" dirty="0">
              <a:solidFill>
                <a:prstClr val="black"/>
              </a:solidFill>
              <a:latin typeface="Verdana"/>
              <a:cs typeface="Verdana"/>
            </a:endParaRPr>
          </a:p>
          <a:p>
            <a:pPr marL="469900" lvl="0">
              <a:lnSpc>
                <a:spcPts val="3960"/>
              </a:lnSpc>
              <a:tabLst>
                <a:tab pos="3564890" algn="l"/>
              </a:tabLst>
            </a:pPr>
            <a:r>
              <a:rPr lang="en-US" sz="2000" u="sng" spc="-5" dirty="0">
                <a:solidFill>
                  <a:prstClr val="black"/>
                </a:solidFill>
                <a:latin typeface="Verdana"/>
                <a:cs typeface="Verdana"/>
              </a:rPr>
              <a:t>Many-to-many</a:t>
            </a:r>
            <a:r>
              <a:rPr lang="en-US" sz="2000" spc="-5" dirty="0">
                <a:solidFill>
                  <a:prstClr val="black"/>
                </a:solidFill>
                <a:latin typeface="Verdana"/>
                <a:cs typeface="Verdana"/>
              </a:rPr>
              <a:t>: linked table (don’t need primary key </a:t>
            </a:r>
            <a:r>
              <a:rPr lang="en-US" sz="2000" spc="-5" dirty="0" err="1">
                <a:solidFill>
                  <a:prstClr val="black"/>
                </a:solidFill>
                <a:latin typeface="Verdana"/>
                <a:cs typeface="Verdana"/>
              </a:rPr>
              <a:t>e.g</a:t>
            </a:r>
            <a:r>
              <a:rPr lang="en-US" sz="2000" spc="-5" dirty="0">
                <a:solidFill>
                  <a:prstClr val="black"/>
                </a:solidFill>
                <a:latin typeface="Verdana"/>
                <a:cs typeface="Verdana"/>
              </a:rPr>
              <a:t> projects and employees in our previous example, if so, a composite key based on foreign key, if you need to create on your own)</a:t>
            </a:r>
          </a:p>
          <a:p>
            <a:pPr marL="469900" lvl="0">
              <a:lnSpc>
                <a:spcPts val="3960"/>
              </a:lnSpc>
              <a:tabLst>
                <a:tab pos="3564890" algn="l"/>
              </a:tabLst>
            </a:pPr>
            <a:r>
              <a:rPr lang="en-US" sz="2000" spc="-5" dirty="0">
                <a:solidFill>
                  <a:prstClr val="black"/>
                </a:solidFill>
                <a:latin typeface="Verdana"/>
                <a:cs typeface="Verdana"/>
              </a:rPr>
              <a:t>Entities and tables are not the same thing, </a:t>
            </a:r>
            <a:r>
              <a:rPr lang="en-US" sz="2000" spc="-5" dirty="0" err="1">
                <a:solidFill>
                  <a:prstClr val="black"/>
                </a:solidFill>
                <a:latin typeface="Verdana"/>
                <a:cs typeface="Verdana"/>
              </a:rPr>
              <a:t>e.g</a:t>
            </a:r>
            <a:r>
              <a:rPr lang="en-US" sz="2000" spc="-5" dirty="0">
                <a:solidFill>
                  <a:prstClr val="black"/>
                </a:solidFill>
                <a:latin typeface="Verdana"/>
                <a:cs typeface="Verdana"/>
              </a:rPr>
              <a:t> linked table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436244"/>
            <a:ext cx="688467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Creating</a:t>
            </a:r>
            <a:r>
              <a:rPr spc="-40" dirty="0"/>
              <a:t> </a:t>
            </a:r>
            <a:r>
              <a:rPr spc="-5" dirty="0"/>
              <a:t>Databases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304" y="1576831"/>
            <a:ext cx="13515975" cy="24057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indent="-443230">
              <a:lnSpc>
                <a:spcPct val="100000"/>
              </a:lnSpc>
              <a:spcBef>
                <a:spcPts val="100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  <a:tab pos="1794510" algn="l"/>
              </a:tabLst>
            </a:pPr>
            <a:r>
              <a:rPr sz="3850" spc="-5" dirty="0">
                <a:latin typeface="Verdana"/>
                <a:cs typeface="Verdana"/>
              </a:rPr>
              <a:t>Each	table </a:t>
            </a:r>
            <a:r>
              <a:rPr sz="3850" dirty="0">
                <a:latin typeface="Verdana"/>
                <a:cs typeface="Verdana"/>
              </a:rPr>
              <a:t>must </a:t>
            </a:r>
            <a:r>
              <a:rPr sz="3850" spc="-5" dirty="0">
                <a:latin typeface="Verdana"/>
                <a:cs typeface="Verdana"/>
              </a:rPr>
              <a:t>be contained </a:t>
            </a:r>
            <a:r>
              <a:rPr sz="3850" spc="-10" dirty="0">
                <a:latin typeface="Verdana"/>
                <a:cs typeface="Verdana"/>
              </a:rPr>
              <a:t>in </a:t>
            </a:r>
            <a:r>
              <a:rPr sz="3850" dirty="0">
                <a:latin typeface="Verdana"/>
                <a:cs typeface="Verdana"/>
              </a:rPr>
              <a:t>a </a:t>
            </a:r>
            <a:r>
              <a:rPr sz="3850" spc="-10" dirty="0">
                <a:latin typeface="Verdana"/>
                <a:cs typeface="Verdana"/>
              </a:rPr>
              <a:t>separate</a:t>
            </a:r>
            <a:r>
              <a:rPr lang="en-US" sz="3850" spc="-10" dirty="0">
                <a:latin typeface="Verdana"/>
                <a:cs typeface="Verdana"/>
              </a:rPr>
              <a:t> database</a:t>
            </a:r>
            <a:endParaRPr sz="4000" dirty="0">
              <a:latin typeface="Times New Roman"/>
              <a:cs typeface="Times New Roman"/>
            </a:endParaRPr>
          </a:p>
          <a:p>
            <a:pPr marL="455930" indent="-443230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45" dirty="0">
                <a:latin typeface="Verdana"/>
                <a:cs typeface="Verdana"/>
              </a:rPr>
              <a:t>CREATE </a:t>
            </a:r>
            <a:r>
              <a:rPr sz="3850" spc="-65" dirty="0">
                <a:latin typeface="Verdana"/>
                <a:cs typeface="Verdana"/>
              </a:rPr>
              <a:t>DATABASE</a:t>
            </a:r>
            <a:r>
              <a:rPr sz="3850" spc="3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company;</a:t>
            </a:r>
            <a:endParaRPr sz="38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◼"/>
            </a:pPr>
            <a:endParaRPr sz="4000" dirty="0">
              <a:latin typeface="Times New Roman"/>
              <a:cs typeface="Times New Roman"/>
            </a:endParaRPr>
          </a:p>
          <a:p>
            <a:pPr marL="455930" indent="-443230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dirty="0">
                <a:latin typeface="Verdana"/>
                <a:cs typeface="Verdana"/>
              </a:rPr>
              <a:t>What happens </a:t>
            </a:r>
            <a:r>
              <a:rPr sz="3850" spc="-5" dirty="0">
                <a:latin typeface="Verdana"/>
                <a:cs typeface="Verdana"/>
              </a:rPr>
              <a:t>when we run </a:t>
            </a:r>
            <a:r>
              <a:rPr sz="3850" spc="-10" dirty="0">
                <a:latin typeface="Verdana"/>
                <a:cs typeface="Verdana"/>
              </a:rPr>
              <a:t>this</a:t>
            </a:r>
            <a:r>
              <a:rPr sz="3850" spc="-8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query?</a:t>
            </a:r>
            <a:endParaRPr sz="38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489585"/>
            <a:ext cx="475488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Create</a:t>
            </a:r>
            <a:r>
              <a:rPr spc="-55" dirty="0"/>
              <a:t> </a:t>
            </a:r>
            <a:r>
              <a:rPr spc="-114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956" y="1659127"/>
            <a:ext cx="13362940" cy="551497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639445">
              <a:lnSpc>
                <a:spcPts val="3970"/>
              </a:lnSpc>
              <a:spcBef>
                <a:spcPts val="125"/>
              </a:spcBef>
              <a:buSzPct val="89062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200" dirty="0">
                <a:latin typeface="Verdana"/>
                <a:cs typeface="Verdana"/>
              </a:rPr>
              <a:t>When we create </a:t>
            </a:r>
            <a:r>
              <a:rPr sz="3200" spc="-15" dirty="0">
                <a:latin typeface="Verdana"/>
                <a:cs typeface="Verdana"/>
              </a:rPr>
              <a:t>tables, </a:t>
            </a:r>
            <a:r>
              <a:rPr sz="3200" dirty="0">
                <a:latin typeface="Verdana"/>
                <a:cs typeface="Verdana"/>
              </a:rPr>
              <a:t>we must </a:t>
            </a:r>
            <a:r>
              <a:rPr sz="3200" spc="-5" dirty="0">
                <a:latin typeface="Verdana"/>
                <a:cs typeface="Verdana"/>
              </a:rPr>
              <a:t>specify </a:t>
            </a:r>
            <a:r>
              <a:rPr sz="3200" dirty="0">
                <a:latin typeface="Verdana"/>
                <a:cs typeface="Verdana"/>
              </a:rPr>
              <a:t>column names</a:t>
            </a:r>
            <a:r>
              <a:rPr lang="en-US" sz="3200" dirty="0">
                <a:latin typeface="Verdana"/>
                <a:cs typeface="Verdana"/>
              </a:rPr>
              <a:t> and </a:t>
            </a:r>
            <a:r>
              <a:rPr sz="3200" spc="-5" dirty="0">
                <a:latin typeface="Verdana"/>
                <a:cs typeface="Verdana"/>
              </a:rPr>
              <a:t>types</a:t>
            </a:r>
            <a:endParaRPr sz="3200" dirty="0">
              <a:latin typeface="Verdana"/>
              <a:cs typeface="Verdana"/>
            </a:endParaRPr>
          </a:p>
          <a:p>
            <a:pPr marL="755015" lvl="1" indent="-285115">
              <a:lnSpc>
                <a:spcPts val="3690"/>
              </a:lnSpc>
              <a:buFont typeface="Times New Roman"/>
              <a:buChar char="–"/>
              <a:tabLst>
                <a:tab pos="755650" algn="l"/>
              </a:tabLst>
            </a:pPr>
            <a:r>
              <a:rPr sz="3200" spc="-5" dirty="0">
                <a:latin typeface="Verdana"/>
                <a:cs typeface="Verdana"/>
              </a:rPr>
              <a:t>Primary</a:t>
            </a:r>
            <a:r>
              <a:rPr sz="3200" spc="-2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key?</a:t>
            </a:r>
            <a:r>
              <a:rPr lang="en-US" sz="3200" spc="-10" dirty="0">
                <a:latin typeface="Verdana"/>
                <a:cs typeface="Verdana"/>
              </a:rPr>
              <a:t> unique</a:t>
            </a:r>
            <a:endParaRPr sz="3200" dirty="0">
              <a:latin typeface="Verdana"/>
              <a:cs typeface="Verdana"/>
            </a:endParaRPr>
          </a:p>
          <a:p>
            <a:pPr marL="755015" lvl="1" indent="-285115">
              <a:lnSpc>
                <a:spcPct val="100000"/>
              </a:lnSpc>
              <a:buFont typeface="Times New Roman"/>
              <a:buChar char="–"/>
              <a:tabLst>
                <a:tab pos="755650" algn="l"/>
              </a:tabLst>
            </a:pPr>
            <a:r>
              <a:rPr sz="3200" spc="-10" dirty="0">
                <a:latin typeface="Verdana"/>
                <a:cs typeface="Verdana"/>
              </a:rPr>
              <a:t>Foreign</a:t>
            </a:r>
            <a:r>
              <a:rPr sz="3200" spc="-1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key?</a:t>
            </a:r>
            <a:r>
              <a:rPr lang="en-US" sz="3200" spc="-10" dirty="0">
                <a:latin typeface="Verdana"/>
                <a:cs typeface="Verdana"/>
              </a:rPr>
              <a:t> </a:t>
            </a:r>
            <a:r>
              <a:rPr lang="en-US" sz="3200" spc="-5" dirty="0">
                <a:solidFill>
                  <a:prstClr val="black"/>
                </a:solidFill>
                <a:latin typeface="Verdana"/>
                <a:cs typeface="Verdana"/>
              </a:rPr>
              <a:t>not unique</a:t>
            </a:r>
            <a:endParaRPr sz="32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Times New Roman"/>
              <a:buChar char="–"/>
            </a:pPr>
            <a:endParaRPr sz="3300" dirty="0">
              <a:latin typeface="Times New Roman"/>
              <a:cs typeface="Times New Roman"/>
            </a:endParaRPr>
          </a:p>
          <a:p>
            <a:pPr marL="382905" indent="-370205">
              <a:lnSpc>
                <a:spcPct val="100000"/>
              </a:lnSpc>
              <a:buSzPct val="75000"/>
              <a:buFont typeface="Wingdings"/>
              <a:buChar char="◼"/>
              <a:tabLst>
                <a:tab pos="382905" algn="l"/>
                <a:tab pos="383540" algn="l"/>
              </a:tabLst>
            </a:pPr>
            <a:r>
              <a:rPr sz="3200" spc="-35" dirty="0">
                <a:latin typeface="Verdana"/>
                <a:cs typeface="Verdana"/>
              </a:rPr>
              <a:t>CREATE </a:t>
            </a:r>
            <a:r>
              <a:rPr sz="3200" spc="-40" dirty="0">
                <a:latin typeface="Verdana"/>
                <a:cs typeface="Verdana"/>
              </a:rPr>
              <a:t>TABLE </a:t>
            </a:r>
            <a:r>
              <a:rPr sz="3200" spc="-5" dirty="0">
                <a:latin typeface="Verdana"/>
                <a:cs typeface="Verdana"/>
              </a:rPr>
              <a:t>pet (name </a:t>
            </a:r>
            <a:r>
              <a:rPr sz="3200" spc="-10" dirty="0">
                <a:latin typeface="Verdana"/>
                <a:cs typeface="Verdana"/>
              </a:rPr>
              <a:t>VARCHAR(20), </a:t>
            </a:r>
            <a:r>
              <a:rPr sz="3200" dirty="0">
                <a:latin typeface="Verdana"/>
                <a:cs typeface="Verdana"/>
              </a:rPr>
              <a:t>owner</a:t>
            </a:r>
            <a:r>
              <a:rPr sz="3200" spc="50" dirty="0">
                <a:latin typeface="Verdana"/>
                <a:cs typeface="Verdana"/>
              </a:rPr>
              <a:t> </a:t>
            </a:r>
            <a:r>
              <a:rPr sz="3200" spc="-135" dirty="0">
                <a:latin typeface="Verdana"/>
                <a:cs typeface="Verdana"/>
              </a:rPr>
              <a:t>VARCHAR(20),</a:t>
            </a:r>
            <a:endParaRPr sz="3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Verdana"/>
                <a:cs typeface="Verdana"/>
              </a:rPr>
              <a:t>species </a:t>
            </a:r>
            <a:r>
              <a:rPr sz="3200" spc="-10" dirty="0">
                <a:latin typeface="Verdana"/>
                <a:cs typeface="Verdana"/>
              </a:rPr>
              <a:t>VARCHAR(20), </a:t>
            </a:r>
            <a:r>
              <a:rPr sz="3200" dirty="0">
                <a:latin typeface="Verdana"/>
                <a:cs typeface="Verdana"/>
              </a:rPr>
              <a:t>sex CHAR(1), </a:t>
            </a:r>
            <a:r>
              <a:rPr sz="3200" spc="-5" dirty="0">
                <a:latin typeface="Verdana"/>
                <a:cs typeface="Verdana"/>
              </a:rPr>
              <a:t>birth</a:t>
            </a:r>
            <a:r>
              <a:rPr sz="3200" spc="-70" dirty="0">
                <a:latin typeface="Verdana"/>
                <a:cs typeface="Verdana"/>
              </a:rPr>
              <a:t> </a:t>
            </a:r>
            <a:r>
              <a:rPr sz="3200" spc="-30" dirty="0">
                <a:latin typeface="Verdana"/>
                <a:cs typeface="Verdana"/>
              </a:rPr>
              <a:t>DATE);</a:t>
            </a:r>
            <a:endParaRPr sz="3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382905" indent="-370205">
              <a:lnSpc>
                <a:spcPct val="100000"/>
              </a:lnSpc>
              <a:buSzPct val="75000"/>
              <a:buFont typeface="Wingdings"/>
              <a:buChar char="◼"/>
              <a:tabLst>
                <a:tab pos="382905" algn="l"/>
                <a:tab pos="383540" algn="l"/>
              </a:tabLst>
            </a:pPr>
            <a:r>
              <a:rPr sz="3200" spc="-5" dirty="0">
                <a:latin typeface="Verdana"/>
                <a:cs typeface="Verdana"/>
              </a:rPr>
              <a:t>NULL, </a:t>
            </a:r>
            <a:r>
              <a:rPr sz="3200" spc="-10" dirty="0">
                <a:latin typeface="Verdana"/>
                <a:cs typeface="Verdana"/>
              </a:rPr>
              <a:t>AUTO_INCREMENT</a:t>
            </a:r>
            <a:endParaRPr sz="3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◼"/>
            </a:pPr>
            <a:endParaRPr sz="3300" dirty="0">
              <a:latin typeface="Times New Roman"/>
              <a:cs typeface="Times New Roman"/>
            </a:endParaRPr>
          </a:p>
          <a:p>
            <a:pPr marL="382905" indent="-370205">
              <a:lnSpc>
                <a:spcPct val="100000"/>
              </a:lnSpc>
              <a:spcBef>
                <a:spcPts val="5"/>
              </a:spcBef>
              <a:buSzPct val="75000"/>
              <a:buFont typeface="Wingdings"/>
              <a:buChar char="◼"/>
              <a:tabLst>
                <a:tab pos="382905" algn="l"/>
                <a:tab pos="383540" algn="l"/>
              </a:tabLst>
            </a:pPr>
            <a:r>
              <a:rPr sz="3200" dirty="0">
                <a:latin typeface="Verdana"/>
                <a:cs typeface="Verdana"/>
              </a:rPr>
              <a:t>What </a:t>
            </a:r>
            <a:r>
              <a:rPr sz="3200" spc="-5" dirty="0">
                <a:latin typeface="Verdana"/>
                <a:cs typeface="Verdana"/>
              </a:rPr>
              <a:t>happens </a:t>
            </a:r>
            <a:r>
              <a:rPr sz="3200" dirty="0">
                <a:latin typeface="Verdana"/>
                <a:cs typeface="Verdana"/>
              </a:rPr>
              <a:t>when we run </a:t>
            </a:r>
            <a:r>
              <a:rPr sz="3200" spc="-5" dirty="0">
                <a:latin typeface="Verdana"/>
                <a:cs typeface="Verdana"/>
              </a:rPr>
              <a:t>this</a:t>
            </a:r>
            <a:r>
              <a:rPr sz="3200" spc="-3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query?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418F-83F7-BA46-A5D5-847CCC9A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304" y="615442"/>
            <a:ext cx="13315340" cy="846386"/>
          </a:xfrm>
        </p:spPr>
        <p:txBody>
          <a:bodyPr/>
          <a:lstStyle/>
          <a:p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sz="2200" dirty="0"/>
              <a:t>WITH</a:t>
            </a:r>
            <a:r>
              <a:rPr lang="zh-CN" altLang="en-US" sz="2200" dirty="0"/>
              <a:t> </a:t>
            </a:r>
            <a:r>
              <a:rPr lang="en-US" altLang="zh-CN" sz="2200" dirty="0"/>
              <a:t>primary</a:t>
            </a:r>
            <a:r>
              <a:rPr lang="zh-CN" altLang="en-US" sz="2200" dirty="0"/>
              <a:t> </a:t>
            </a:r>
            <a:r>
              <a:rPr lang="en-US" altLang="zh-CN" sz="2200" dirty="0"/>
              <a:t>key</a:t>
            </a:r>
            <a:r>
              <a:rPr lang="zh-CN" altLang="en-US" sz="2200" dirty="0"/>
              <a:t> </a:t>
            </a:r>
            <a:r>
              <a:rPr lang="en-US" altLang="zh-CN" sz="2200" dirty="0"/>
              <a:t>and</a:t>
            </a:r>
            <a:r>
              <a:rPr lang="zh-CN" altLang="en-US" sz="2200" dirty="0"/>
              <a:t> </a:t>
            </a:r>
            <a:r>
              <a:rPr lang="en-US" altLang="zh-CN" sz="2200" dirty="0"/>
              <a:t>foreign</a:t>
            </a:r>
            <a:r>
              <a:rPr lang="zh-CN" altLang="en-US" sz="2200" dirty="0"/>
              <a:t> </a:t>
            </a:r>
            <a:r>
              <a:rPr lang="en-US" altLang="zh-CN" sz="2200" dirty="0"/>
              <a:t>key</a:t>
            </a: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2152EC-E3AA-3845-B081-57AF158AA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76" y="1435100"/>
            <a:ext cx="10287000" cy="63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96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477139"/>
            <a:ext cx="265557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INSE</a:t>
            </a:r>
            <a:r>
              <a:rPr spc="-165" dirty="0"/>
              <a:t>R</a:t>
            </a:r>
            <a:r>
              <a:rPr spc="-5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923" y="1500631"/>
            <a:ext cx="13342619" cy="5888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5930" algn="l"/>
              </a:tabLst>
            </a:pPr>
            <a:r>
              <a:rPr sz="2850" spc="3035" dirty="0">
                <a:latin typeface="Wingdings"/>
                <a:cs typeface="Wingdings"/>
              </a:rPr>
              <a:t>◼</a:t>
            </a:r>
            <a:r>
              <a:rPr sz="2850" spc="3035" dirty="0">
                <a:latin typeface="Times New Roman"/>
                <a:cs typeface="Times New Roman"/>
              </a:rPr>
              <a:t>	</a:t>
            </a:r>
            <a:r>
              <a:rPr sz="3850" spc="-5" dirty="0">
                <a:latin typeface="Verdana"/>
                <a:cs typeface="Verdana"/>
              </a:rPr>
              <a:t>Enters </a:t>
            </a:r>
            <a:r>
              <a:rPr sz="3850" dirty="0">
                <a:latin typeface="Verdana"/>
                <a:cs typeface="Verdana"/>
              </a:rPr>
              <a:t>a </a:t>
            </a:r>
            <a:r>
              <a:rPr sz="3850" spc="-5" dirty="0">
                <a:latin typeface="Verdana"/>
                <a:cs typeface="Verdana"/>
              </a:rPr>
              <a:t>new</a:t>
            </a:r>
            <a:r>
              <a:rPr sz="3850" spc="-25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row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</a:pPr>
            <a:r>
              <a:rPr sz="3850" spc="65" dirty="0">
                <a:latin typeface="Times New Roman"/>
                <a:cs typeface="Times New Roman"/>
              </a:rPr>
              <a:t>–</a:t>
            </a:r>
            <a:r>
              <a:rPr sz="3850" spc="65" dirty="0">
                <a:latin typeface="Verdana"/>
                <a:cs typeface="Verdana"/>
              </a:rPr>
              <a:t>Must </a:t>
            </a:r>
            <a:r>
              <a:rPr sz="3850" spc="-10" dirty="0">
                <a:latin typeface="Verdana"/>
                <a:cs typeface="Verdana"/>
              </a:rPr>
              <a:t>specify</a:t>
            </a:r>
            <a:r>
              <a:rPr sz="3850" spc="-120" dirty="0">
                <a:latin typeface="Verdana"/>
                <a:cs typeface="Verdana"/>
              </a:rPr>
              <a:t> </a:t>
            </a:r>
            <a:r>
              <a:rPr sz="3850" spc="-15" dirty="0">
                <a:latin typeface="Verdana"/>
                <a:cs typeface="Verdana"/>
              </a:rPr>
              <a:t>values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</a:pPr>
            <a:r>
              <a:rPr sz="3850" spc="45" dirty="0">
                <a:latin typeface="Times New Roman"/>
                <a:cs typeface="Times New Roman"/>
              </a:rPr>
              <a:t>–</a:t>
            </a:r>
            <a:r>
              <a:rPr sz="3850" spc="45" dirty="0">
                <a:latin typeface="Verdana"/>
                <a:cs typeface="Verdana"/>
              </a:rPr>
              <a:t>NULL?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</a:pPr>
            <a:r>
              <a:rPr sz="3850" spc="15" dirty="0">
                <a:latin typeface="Times New Roman"/>
                <a:cs typeface="Times New Roman"/>
              </a:rPr>
              <a:t>–</a:t>
            </a:r>
            <a:r>
              <a:rPr sz="3850" spc="15" dirty="0">
                <a:latin typeface="Verdana"/>
                <a:cs typeface="Verdana"/>
              </a:rPr>
              <a:t>AUTO_INCREMENT?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</a:pPr>
            <a:r>
              <a:rPr sz="3850" spc="60" dirty="0">
                <a:latin typeface="Times New Roman"/>
                <a:cs typeface="Times New Roman"/>
              </a:rPr>
              <a:t>–</a:t>
            </a:r>
            <a:r>
              <a:rPr sz="3850" spc="60" dirty="0">
                <a:latin typeface="Verdana"/>
                <a:cs typeface="Verdana"/>
              </a:rPr>
              <a:t>Data</a:t>
            </a:r>
            <a:r>
              <a:rPr sz="3850" spc="-2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types?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4700">
              <a:latin typeface="Times New Roman"/>
              <a:cs typeface="Times New Roman"/>
            </a:endParaRPr>
          </a:p>
          <a:p>
            <a:pPr marL="754380" marR="5080" indent="-285115">
              <a:lnSpc>
                <a:spcPct val="99900"/>
              </a:lnSpc>
              <a:spcBef>
                <a:spcPts val="3829"/>
              </a:spcBef>
            </a:pPr>
            <a:r>
              <a:rPr sz="3850" spc="-20" dirty="0">
                <a:latin typeface="Verdana"/>
                <a:cs typeface="Verdana"/>
              </a:rPr>
              <a:t>INSERT </a:t>
            </a:r>
            <a:r>
              <a:rPr sz="3850" spc="-30" dirty="0">
                <a:latin typeface="Verdana"/>
                <a:cs typeface="Verdana"/>
              </a:rPr>
              <a:t>INTO </a:t>
            </a:r>
            <a:r>
              <a:rPr sz="3850" spc="-5" dirty="0">
                <a:latin typeface="Verdana"/>
                <a:cs typeface="Verdana"/>
              </a:rPr>
              <a:t>pet(name, </a:t>
            </a:r>
            <a:r>
              <a:rPr sz="3850" spc="-90" dirty="0">
                <a:latin typeface="Verdana"/>
                <a:cs typeface="Verdana"/>
              </a:rPr>
              <a:t>owner, </a:t>
            </a:r>
            <a:r>
              <a:rPr sz="3850" spc="-5" dirty="0">
                <a:latin typeface="Verdana"/>
                <a:cs typeface="Verdana"/>
              </a:rPr>
              <a:t>species, </a:t>
            </a:r>
            <a:r>
              <a:rPr sz="3850" dirty="0">
                <a:latin typeface="Verdana"/>
                <a:cs typeface="Verdana"/>
              </a:rPr>
              <a:t>sex,  </a:t>
            </a:r>
            <a:r>
              <a:rPr sz="3850" spc="-5" dirty="0">
                <a:latin typeface="Verdana"/>
                <a:cs typeface="Verdana"/>
              </a:rPr>
              <a:t>birthdate) </a:t>
            </a:r>
            <a:r>
              <a:rPr sz="3850" spc="-20" dirty="0">
                <a:latin typeface="Verdana"/>
                <a:cs typeface="Verdana"/>
              </a:rPr>
              <a:t>VALUES </a:t>
            </a:r>
            <a:r>
              <a:rPr sz="3850" spc="-10" dirty="0">
                <a:latin typeface="Verdana"/>
                <a:cs typeface="Verdana"/>
              </a:rPr>
              <a:t>('Seth', </a:t>
            </a:r>
            <a:r>
              <a:rPr sz="3850" spc="-5" dirty="0">
                <a:latin typeface="Verdana"/>
                <a:cs typeface="Verdana"/>
              </a:rPr>
              <a:t>'Doug Shook', 'Cat', </a:t>
            </a:r>
            <a:r>
              <a:rPr sz="3850" dirty="0">
                <a:latin typeface="Verdana"/>
                <a:cs typeface="Verdana"/>
              </a:rPr>
              <a:t>'M',  </a:t>
            </a:r>
            <a:r>
              <a:rPr sz="3850" spc="-5" dirty="0">
                <a:latin typeface="Verdana"/>
                <a:cs typeface="Verdana"/>
              </a:rPr>
              <a:t>'2007-04-03');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621868"/>
            <a:ext cx="280162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UPDATE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015" y="2033727"/>
            <a:ext cx="13772186" cy="5158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5930" indent="-443230">
              <a:lnSpc>
                <a:spcPct val="100000"/>
              </a:lnSpc>
              <a:spcBef>
                <a:spcPts val="105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dirty="0">
                <a:latin typeface="Verdana"/>
                <a:cs typeface="Verdana"/>
              </a:rPr>
              <a:t>Used </a:t>
            </a:r>
            <a:r>
              <a:rPr sz="3850" spc="-5" dirty="0">
                <a:latin typeface="Verdana"/>
                <a:cs typeface="Verdana"/>
              </a:rPr>
              <a:t>to modify existing</a:t>
            </a:r>
            <a:r>
              <a:rPr sz="3850" spc="-85" dirty="0">
                <a:latin typeface="Verdana"/>
                <a:cs typeface="Verdana"/>
              </a:rPr>
              <a:t> </a:t>
            </a:r>
            <a:r>
              <a:rPr sz="3850" spc="-400" dirty="0">
                <a:latin typeface="Verdana"/>
                <a:cs typeface="Verdana"/>
              </a:rPr>
              <a:t>values</a:t>
            </a:r>
            <a:endParaRPr sz="38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◼"/>
            </a:pPr>
            <a:endParaRPr sz="40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3850" spc="-40" dirty="0">
                <a:latin typeface="Verdana"/>
                <a:cs typeface="Verdana"/>
              </a:rPr>
              <a:t>UPDATE</a:t>
            </a:r>
            <a:r>
              <a:rPr sz="3850" spc="-5" dirty="0">
                <a:latin typeface="Verdana"/>
                <a:cs typeface="Verdana"/>
              </a:rPr>
              <a:t> pet</a:t>
            </a:r>
            <a:endParaRPr sz="3850" dirty="0">
              <a:latin typeface="Verdana"/>
              <a:cs typeface="Verdana"/>
            </a:endParaRPr>
          </a:p>
          <a:p>
            <a:pPr marL="469900" marR="1811655">
              <a:lnSpc>
                <a:spcPct val="100000"/>
              </a:lnSpc>
            </a:pPr>
            <a:r>
              <a:rPr sz="3850" dirty="0">
                <a:latin typeface="Verdana"/>
                <a:cs typeface="Verdana"/>
              </a:rPr>
              <a:t>SET name = </a:t>
            </a:r>
            <a:r>
              <a:rPr sz="3850" spc="-10" dirty="0">
                <a:latin typeface="Verdana"/>
                <a:cs typeface="Verdana"/>
              </a:rPr>
              <a:t>'Franklin'  </a:t>
            </a:r>
            <a:endParaRPr lang="en-US" sz="3850" spc="-10" dirty="0">
              <a:latin typeface="Verdana"/>
              <a:cs typeface="Verdana"/>
            </a:endParaRPr>
          </a:p>
          <a:p>
            <a:pPr marL="469900" marR="1811655">
              <a:lnSpc>
                <a:spcPct val="100000"/>
              </a:lnSpc>
            </a:pPr>
            <a:r>
              <a:rPr sz="3850" dirty="0">
                <a:latin typeface="Verdana"/>
                <a:cs typeface="Verdana"/>
              </a:rPr>
              <a:t>WHERE name =</a:t>
            </a:r>
            <a:r>
              <a:rPr sz="3850" spc="-13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'Seth';</a:t>
            </a:r>
            <a:endParaRPr sz="4700" dirty="0">
              <a:latin typeface="Times New Roman"/>
              <a:cs typeface="Times New Roman"/>
            </a:endParaRPr>
          </a:p>
          <a:p>
            <a:pPr marL="455930" indent="-443230">
              <a:lnSpc>
                <a:spcPct val="100000"/>
              </a:lnSpc>
              <a:spcBef>
                <a:spcPts val="3815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Order </a:t>
            </a:r>
            <a:r>
              <a:rPr sz="3850" dirty="0">
                <a:latin typeface="Verdana"/>
                <a:cs typeface="Verdana"/>
              </a:rPr>
              <a:t>of</a:t>
            </a:r>
            <a:r>
              <a:rPr sz="3850" spc="-55" dirty="0">
                <a:latin typeface="Verdana"/>
                <a:cs typeface="Verdana"/>
              </a:rPr>
              <a:t> </a:t>
            </a:r>
            <a:r>
              <a:rPr sz="3850" spc="-10" dirty="0">
                <a:latin typeface="Verdana"/>
                <a:cs typeface="Verdana"/>
              </a:rPr>
              <a:t>operations?</a:t>
            </a:r>
            <a:endParaRPr lang="en-US" sz="3850" spc="-1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815"/>
              </a:spcBef>
              <a:buSzPct val="74025"/>
              <a:tabLst>
                <a:tab pos="455930" algn="l"/>
                <a:tab pos="456565" algn="l"/>
              </a:tabLst>
            </a:pPr>
            <a:r>
              <a:rPr lang="en-US" sz="3850" spc="-10" dirty="0">
                <a:latin typeface="Verdana"/>
                <a:cs typeface="Verdana"/>
              </a:rPr>
              <a:t>Update(we need to know the table)&gt;Where&gt;Set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596849"/>
            <a:ext cx="270954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DELETE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014" y="1902079"/>
            <a:ext cx="12552986" cy="4206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indent="-443230">
              <a:lnSpc>
                <a:spcPct val="100000"/>
              </a:lnSpc>
              <a:spcBef>
                <a:spcPts val="100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25" dirty="0">
                <a:latin typeface="Verdana"/>
                <a:cs typeface="Verdana"/>
              </a:rPr>
              <a:t>Removes </a:t>
            </a:r>
            <a:r>
              <a:rPr sz="3850" dirty="0">
                <a:latin typeface="Verdana"/>
                <a:cs typeface="Verdana"/>
              </a:rPr>
              <a:t>a</a:t>
            </a:r>
            <a:r>
              <a:rPr sz="3850" spc="-1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row</a:t>
            </a:r>
            <a:endParaRPr sz="38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◼"/>
            </a:pPr>
            <a:endParaRPr sz="40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3850" dirty="0">
                <a:latin typeface="Verdana"/>
                <a:cs typeface="Verdana"/>
              </a:rPr>
              <a:t>DELETE </a:t>
            </a:r>
            <a:r>
              <a:rPr sz="3850" spc="-5" dirty="0">
                <a:latin typeface="Verdana"/>
                <a:cs typeface="Verdana"/>
              </a:rPr>
              <a:t>FROM</a:t>
            </a:r>
            <a:r>
              <a:rPr sz="3850" spc="-4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pet</a:t>
            </a:r>
            <a:endParaRPr sz="385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3850" dirty="0">
                <a:latin typeface="Verdana"/>
                <a:cs typeface="Verdana"/>
              </a:rPr>
              <a:t>WHERE name =</a:t>
            </a:r>
            <a:r>
              <a:rPr sz="3850" spc="-125" dirty="0">
                <a:latin typeface="Verdana"/>
                <a:cs typeface="Verdana"/>
              </a:rPr>
              <a:t> </a:t>
            </a:r>
            <a:r>
              <a:rPr sz="3850" spc="-10" dirty="0">
                <a:latin typeface="Verdana"/>
                <a:cs typeface="Verdana"/>
              </a:rPr>
              <a:t>'Franklin';</a:t>
            </a:r>
            <a:endParaRPr sz="38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 dirty="0">
              <a:latin typeface="Times New Roman"/>
              <a:cs typeface="Times New Roman"/>
            </a:endParaRPr>
          </a:p>
          <a:p>
            <a:pPr marL="455930" indent="-443230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Careful!</a:t>
            </a:r>
            <a:r>
              <a:rPr lang="en-US" sz="3850" spc="-5" dirty="0">
                <a:latin typeface="Verdana"/>
                <a:cs typeface="Verdana"/>
              </a:rPr>
              <a:t>(delete all records that meet the Where condition )</a:t>
            </a:r>
            <a:endParaRPr sz="38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615442"/>
            <a:ext cx="328612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</a:t>
            </a:r>
            <a:r>
              <a:rPr spc="-65" dirty="0"/>
              <a:t>x</a:t>
            </a:r>
            <a:r>
              <a:rPr spc="-5" dirty="0"/>
              <a:t>ercises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015" y="2186127"/>
            <a:ext cx="12311380" cy="30168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27965">
              <a:lnSpc>
                <a:spcPct val="100000"/>
              </a:lnSpc>
              <a:spcBef>
                <a:spcPts val="105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10" dirty="0">
                <a:latin typeface="Verdana"/>
                <a:cs typeface="Verdana"/>
              </a:rPr>
              <a:t>Practice </a:t>
            </a:r>
            <a:r>
              <a:rPr sz="3850" spc="-5" dirty="0">
                <a:latin typeface="Verdana"/>
                <a:cs typeface="Verdana"/>
              </a:rPr>
              <a:t>creating the remaining tables </a:t>
            </a:r>
            <a:r>
              <a:rPr sz="3850" dirty="0">
                <a:latin typeface="Verdana"/>
                <a:cs typeface="Verdana"/>
              </a:rPr>
              <a:t>from </a:t>
            </a:r>
            <a:r>
              <a:rPr lang="en-US" sz="3850" dirty="0">
                <a:latin typeface="Verdana"/>
                <a:cs typeface="Verdana"/>
              </a:rPr>
              <a:t>an </a:t>
            </a:r>
            <a:r>
              <a:rPr sz="3850" spc="-10" dirty="0">
                <a:latin typeface="Verdana"/>
                <a:cs typeface="Verdana"/>
              </a:rPr>
              <a:t>employees</a:t>
            </a:r>
            <a:r>
              <a:rPr sz="3850" spc="-60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example</a:t>
            </a:r>
          </a:p>
          <a:p>
            <a:pPr>
              <a:lnSpc>
                <a:spcPct val="100000"/>
              </a:lnSpc>
              <a:buFont typeface="Wingdings"/>
              <a:buChar char="◼"/>
            </a:pPr>
            <a:endParaRPr sz="4150" dirty="0">
              <a:latin typeface="Times New Roman"/>
              <a:cs typeface="Times New Roman"/>
            </a:endParaRPr>
          </a:p>
          <a:p>
            <a:pPr marL="12700" marR="5080">
              <a:lnSpc>
                <a:spcPts val="461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15" dirty="0">
                <a:latin typeface="Verdana"/>
                <a:cs typeface="Verdana"/>
              </a:rPr>
              <a:t>Practice </a:t>
            </a:r>
            <a:r>
              <a:rPr sz="3850" spc="-10" dirty="0">
                <a:latin typeface="Verdana"/>
                <a:cs typeface="Verdana"/>
              </a:rPr>
              <a:t>inserting, </a:t>
            </a:r>
            <a:r>
              <a:rPr sz="3850" spc="-5" dirty="0">
                <a:latin typeface="Verdana"/>
                <a:cs typeface="Verdana"/>
              </a:rPr>
              <a:t>updating, </a:t>
            </a:r>
            <a:r>
              <a:rPr sz="3850" dirty="0">
                <a:latin typeface="Verdana"/>
                <a:cs typeface="Verdana"/>
              </a:rPr>
              <a:t>and </a:t>
            </a:r>
            <a:r>
              <a:rPr sz="3850" spc="-10" dirty="0">
                <a:latin typeface="Verdana"/>
                <a:cs typeface="Verdana"/>
              </a:rPr>
              <a:t>deleting </a:t>
            </a:r>
            <a:r>
              <a:rPr sz="3850" spc="-145" dirty="0">
                <a:latin typeface="Verdana"/>
                <a:cs typeface="Verdana"/>
              </a:rPr>
              <a:t>values  </a:t>
            </a:r>
            <a:r>
              <a:rPr sz="3850" dirty="0">
                <a:latin typeface="Verdana"/>
                <a:cs typeface="Verdana"/>
              </a:rPr>
              <a:t>from </a:t>
            </a:r>
            <a:r>
              <a:rPr sz="3850" spc="-5" dirty="0">
                <a:latin typeface="Verdana"/>
                <a:cs typeface="Verdana"/>
              </a:rPr>
              <a:t>the tables </a:t>
            </a:r>
            <a:r>
              <a:rPr sz="3850" spc="-15" dirty="0">
                <a:latin typeface="Verdana"/>
                <a:cs typeface="Verdana"/>
              </a:rPr>
              <a:t>you</a:t>
            </a:r>
            <a:r>
              <a:rPr sz="3850" spc="-7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created</a:t>
            </a:r>
            <a:endParaRPr sz="38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847" y="121426"/>
            <a:ext cx="10414635" cy="163957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440"/>
              </a:spcBef>
            </a:pPr>
            <a:r>
              <a:rPr spc="-15" dirty="0"/>
              <a:t>Example</a:t>
            </a:r>
          </a:p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425450" algn="l"/>
              </a:tabLst>
            </a:pPr>
            <a:r>
              <a:rPr sz="2650" spc="2820" dirty="0">
                <a:solidFill>
                  <a:srgbClr val="000000"/>
                </a:solidFill>
                <a:latin typeface="Wingdings"/>
                <a:cs typeface="Wingdings"/>
              </a:rPr>
              <a:t>◼</a:t>
            </a:r>
            <a:r>
              <a:rPr sz="2650" spc="282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3300" spc="-80" dirty="0">
                <a:solidFill>
                  <a:srgbClr val="000000"/>
                </a:solidFill>
              </a:rPr>
              <a:t>We </a:t>
            </a:r>
            <a:r>
              <a:rPr sz="3300" spc="-5" dirty="0">
                <a:solidFill>
                  <a:srgbClr val="000000"/>
                </a:solidFill>
              </a:rPr>
              <a:t>wish to create </a:t>
            </a:r>
            <a:r>
              <a:rPr sz="3300" dirty="0">
                <a:solidFill>
                  <a:srgbClr val="000000"/>
                </a:solidFill>
              </a:rPr>
              <a:t>a </a:t>
            </a:r>
            <a:r>
              <a:rPr sz="3300" spc="-10" dirty="0">
                <a:solidFill>
                  <a:srgbClr val="000000"/>
                </a:solidFill>
              </a:rPr>
              <a:t>database </a:t>
            </a:r>
            <a:r>
              <a:rPr sz="3300" dirty="0">
                <a:solidFill>
                  <a:srgbClr val="000000"/>
                </a:solidFill>
              </a:rPr>
              <a:t>for </a:t>
            </a:r>
            <a:r>
              <a:rPr sz="3300" spc="-5" dirty="0">
                <a:solidFill>
                  <a:srgbClr val="000000"/>
                </a:solidFill>
              </a:rPr>
              <a:t>the  </a:t>
            </a:r>
            <a:r>
              <a:rPr sz="3300" spc="-170" dirty="0">
                <a:solidFill>
                  <a:srgbClr val="000000"/>
                </a:solidFill>
              </a:rPr>
              <a:t>following: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8048" y="2244039"/>
            <a:ext cx="12220575" cy="56246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indent="-284480">
              <a:lnSpc>
                <a:spcPts val="3954"/>
              </a:lnSpc>
              <a:spcBef>
                <a:spcPts val="100"/>
              </a:spcBef>
              <a:buFont typeface="Times New Roman"/>
              <a:buChar char="–"/>
              <a:tabLst>
                <a:tab pos="297815" algn="l"/>
              </a:tabLst>
            </a:pPr>
            <a:r>
              <a:rPr sz="3300" spc="-80" dirty="0">
                <a:latin typeface="Verdana"/>
                <a:cs typeface="Verdana"/>
              </a:rPr>
              <a:t>We </a:t>
            </a:r>
            <a:r>
              <a:rPr sz="3300" spc="-15" dirty="0">
                <a:latin typeface="Verdana"/>
                <a:cs typeface="Verdana"/>
              </a:rPr>
              <a:t>have </a:t>
            </a:r>
            <a:r>
              <a:rPr sz="3300" dirty="0">
                <a:latin typeface="Verdana"/>
                <a:cs typeface="Verdana"/>
              </a:rPr>
              <a:t>a </a:t>
            </a:r>
            <a:r>
              <a:rPr sz="3300" spc="-10" dirty="0">
                <a:latin typeface="Verdana"/>
                <a:cs typeface="Verdana"/>
              </a:rPr>
              <a:t>company </a:t>
            </a:r>
            <a:r>
              <a:rPr sz="3300" spc="-5" dirty="0">
                <a:latin typeface="Verdana"/>
                <a:cs typeface="Verdana"/>
              </a:rPr>
              <a:t>that </a:t>
            </a:r>
            <a:r>
              <a:rPr sz="3300" spc="-10" dirty="0">
                <a:latin typeface="Verdana"/>
                <a:cs typeface="Verdana"/>
              </a:rPr>
              <a:t>is </a:t>
            </a:r>
            <a:r>
              <a:rPr sz="3300" spc="-5" dirty="0">
                <a:latin typeface="Verdana"/>
                <a:cs typeface="Verdana"/>
              </a:rPr>
              <a:t>organized </a:t>
            </a:r>
            <a:r>
              <a:rPr sz="3300" spc="-10" dirty="0">
                <a:latin typeface="Verdana"/>
                <a:cs typeface="Verdana"/>
              </a:rPr>
              <a:t>into</a:t>
            </a:r>
            <a:r>
              <a:rPr sz="3300" spc="10" dirty="0">
                <a:latin typeface="Verdana"/>
                <a:cs typeface="Verdana"/>
              </a:rPr>
              <a:t> </a:t>
            </a:r>
            <a:r>
              <a:rPr sz="3300" spc="-5" dirty="0">
                <a:solidFill>
                  <a:srgbClr val="7E0711"/>
                </a:solidFill>
                <a:latin typeface="Verdana"/>
                <a:cs typeface="Verdana"/>
              </a:rPr>
              <a:t>departments</a:t>
            </a:r>
            <a:endParaRPr sz="3300" dirty="0">
              <a:solidFill>
                <a:srgbClr val="7E0711"/>
              </a:solidFill>
              <a:latin typeface="Verdana"/>
              <a:cs typeface="Verdana"/>
            </a:endParaRPr>
          </a:p>
          <a:p>
            <a:pPr marL="698500" lvl="1" indent="-228600">
              <a:lnSpc>
                <a:spcPts val="3954"/>
              </a:lnSpc>
              <a:buFont typeface="Times New Roman"/>
              <a:buChar char="•"/>
              <a:tabLst>
                <a:tab pos="699135" algn="l"/>
              </a:tabLst>
            </a:pPr>
            <a:r>
              <a:rPr sz="3300" spc="-5" dirty="0">
                <a:latin typeface="Verdana"/>
                <a:cs typeface="Verdana"/>
              </a:rPr>
              <a:t>Name, </a:t>
            </a:r>
            <a:r>
              <a:rPr sz="3300" spc="-70" dirty="0">
                <a:latin typeface="Verdana"/>
                <a:cs typeface="Verdana"/>
              </a:rPr>
              <a:t>number,</a:t>
            </a:r>
            <a:r>
              <a:rPr sz="3300" spc="-10" dirty="0">
                <a:latin typeface="Verdana"/>
                <a:cs typeface="Verdana"/>
              </a:rPr>
              <a:t> employee</a:t>
            </a:r>
            <a:endParaRPr sz="3300" dirty="0">
              <a:latin typeface="Verdana"/>
              <a:cs typeface="Verdana"/>
            </a:endParaRPr>
          </a:p>
          <a:p>
            <a:pPr marL="698500" lvl="1" indent="-228600">
              <a:lnSpc>
                <a:spcPct val="100000"/>
              </a:lnSpc>
              <a:buFont typeface="Times New Roman"/>
              <a:buChar char="•"/>
              <a:tabLst>
                <a:tab pos="699135" algn="l"/>
              </a:tabLst>
            </a:pPr>
            <a:r>
              <a:rPr sz="3300" spc="-10" dirty="0">
                <a:latin typeface="Verdana"/>
                <a:cs typeface="Verdana"/>
              </a:rPr>
              <a:t>May </a:t>
            </a:r>
            <a:r>
              <a:rPr sz="3300" spc="-15" dirty="0">
                <a:latin typeface="Verdana"/>
                <a:cs typeface="Verdana"/>
              </a:rPr>
              <a:t>have several</a:t>
            </a:r>
            <a:r>
              <a:rPr sz="3300" spc="-45" dirty="0">
                <a:latin typeface="Verdana"/>
                <a:cs typeface="Verdana"/>
              </a:rPr>
              <a:t> </a:t>
            </a:r>
            <a:r>
              <a:rPr sz="3300" spc="-10" dirty="0">
                <a:latin typeface="Verdana"/>
                <a:cs typeface="Verdana"/>
              </a:rPr>
              <a:t>locations</a:t>
            </a:r>
            <a:endParaRPr sz="3300" dirty="0">
              <a:latin typeface="Verdana"/>
              <a:cs typeface="Verdana"/>
            </a:endParaRPr>
          </a:p>
          <a:p>
            <a:pPr marL="297180" indent="-284480">
              <a:lnSpc>
                <a:spcPct val="100000"/>
              </a:lnSpc>
              <a:buFont typeface="Times New Roman"/>
              <a:buChar char="–"/>
              <a:tabLst>
                <a:tab pos="297815" algn="l"/>
              </a:tabLst>
            </a:pPr>
            <a:r>
              <a:rPr sz="3300" spc="-5" dirty="0">
                <a:latin typeface="Verdana"/>
                <a:cs typeface="Verdana"/>
              </a:rPr>
              <a:t>Each department controls </a:t>
            </a:r>
            <a:r>
              <a:rPr sz="3300" dirty="0">
                <a:latin typeface="Verdana"/>
                <a:cs typeface="Verdana"/>
              </a:rPr>
              <a:t>a </a:t>
            </a:r>
            <a:r>
              <a:rPr sz="3300" spc="-5" dirty="0">
                <a:latin typeface="Verdana"/>
                <a:cs typeface="Verdana"/>
              </a:rPr>
              <a:t>number </a:t>
            </a:r>
            <a:r>
              <a:rPr sz="3300" dirty="0">
                <a:latin typeface="Verdana"/>
                <a:cs typeface="Verdana"/>
              </a:rPr>
              <a:t>of</a:t>
            </a:r>
            <a:r>
              <a:rPr sz="3300" spc="-30" dirty="0">
                <a:latin typeface="Verdana"/>
                <a:cs typeface="Verdana"/>
              </a:rPr>
              <a:t> </a:t>
            </a:r>
            <a:r>
              <a:rPr sz="3300" spc="-5" dirty="0">
                <a:solidFill>
                  <a:srgbClr val="7E0711"/>
                </a:solidFill>
                <a:latin typeface="Verdana"/>
                <a:cs typeface="Verdana"/>
              </a:rPr>
              <a:t>projects</a:t>
            </a:r>
          </a:p>
          <a:p>
            <a:pPr marL="698500" lvl="1" indent="-228600">
              <a:lnSpc>
                <a:spcPts val="3954"/>
              </a:lnSpc>
              <a:spcBef>
                <a:spcPts val="5"/>
              </a:spcBef>
              <a:buFont typeface="Times New Roman"/>
              <a:buChar char="•"/>
              <a:tabLst>
                <a:tab pos="699135" algn="l"/>
              </a:tabLst>
            </a:pPr>
            <a:r>
              <a:rPr sz="3300" spc="-5" dirty="0">
                <a:latin typeface="Verdana"/>
                <a:cs typeface="Verdana"/>
              </a:rPr>
              <a:t>Name, </a:t>
            </a:r>
            <a:r>
              <a:rPr sz="3300" spc="-70" dirty="0">
                <a:latin typeface="Verdana"/>
                <a:cs typeface="Verdana"/>
              </a:rPr>
              <a:t>number, </a:t>
            </a:r>
            <a:r>
              <a:rPr sz="3300" dirty="0">
                <a:latin typeface="Verdana"/>
                <a:cs typeface="Verdana"/>
              </a:rPr>
              <a:t>single</a:t>
            </a:r>
            <a:r>
              <a:rPr sz="3300" spc="40" dirty="0">
                <a:latin typeface="Verdana"/>
                <a:cs typeface="Verdana"/>
              </a:rPr>
              <a:t> </a:t>
            </a:r>
            <a:r>
              <a:rPr sz="3300" spc="-10" dirty="0">
                <a:latin typeface="Verdana"/>
                <a:cs typeface="Verdana"/>
              </a:rPr>
              <a:t>location</a:t>
            </a:r>
            <a:endParaRPr sz="3300" dirty="0">
              <a:latin typeface="Verdana"/>
              <a:cs typeface="Verdana"/>
            </a:endParaRPr>
          </a:p>
          <a:p>
            <a:pPr marL="297180" indent="-284480">
              <a:lnSpc>
                <a:spcPts val="3954"/>
              </a:lnSpc>
              <a:buFont typeface="Times New Roman"/>
              <a:buChar char="–"/>
              <a:tabLst>
                <a:tab pos="297815" algn="l"/>
              </a:tabLst>
            </a:pPr>
            <a:r>
              <a:rPr sz="3300" spc="-5" dirty="0">
                <a:latin typeface="Verdana"/>
                <a:cs typeface="Verdana"/>
              </a:rPr>
              <a:t>Each department </a:t>
            </a:r>
            <a:r>
              <a:rPr sz="3300" dirty="0">
                <a:latin typeface="Verdana"/>
                <a:cs typeface="Verdana"/>
              </a:rPr>
              <a:t>as a </a:t>
            </a:r>
            <a:r>
              <a:rPr sz="3300" spc="-5" dirty="0">
                <a:latin typeface="Verdana"/>
                <a:cs typeface="Verdana"/>
              </a:rPr>
              <a:t>number </a:t>
            </a:r>
            <a:r>
              <a:rPr sz="3300" dirty="0">
                <a:latin typeface="Verdana"/>
                <a:cs typeface="Verdana"/>
              </a:rPr>
              <a:t>of</a:t>
            </a:r>
            <a:r>
              <a:rPr sz="3300" spc="-20" dirty="0">
                <a:latin typeface="Verdana"/>
                <a:cs typeface="Verdana"/>
              </a:rPr>
              <a:t> </a:t>
            </a:r>
            <a:r>
              <a:rPr sz="3300" spc="-5" dirty="0">
                <a:solidFill>
                  <a:srgbClr val="7E0711"/>
                </a:solidFill>
                <a:latin typeface="Verdana"/>
                <a:cs typeface="Verdana"/>
              </a:rPr>
              <a:t>employees</a:t>
            </a:r>
          </a:p>
          <a:p>
            <a:pPr marL="698500" marR="5080" lvl="1" indent="-228600">
              <a:lnSpc>
                <a:spcPct val="100000"/>
              </a:lnSpc>
              <a:buFont typeface="Times New Roman"/>
              <a:buChar char="•"/>
              <a:tabLst>
                <a:tab pos="699135" algn="l"/>
                <a:tab pos="6068695" algn="l"/>
              </a:tabLst>
            </a:pPr>
            <a:r>
              <a:rPr sz="3300" spc="-5" dirty="0">
                <a:latin typeface="Verdana"/>
                <a:cs typeface="Verdana"/>
              </a:rPr>
              <a:t>Each </a:t>
            </a:r>
            <a:r>
              <a:rPr sz="3300" spc="-10" dirty="0">
                <a:latin typeface="Verdana"/>
                <a:cs typeface="Verdana"/>
              </a:rPr>
              <a:t>employee</a:t>
            </a:r>
            <a:r>
              <a:rPr sz="3300" spc="-20" dirty="0">
                <a:latin typeface="Verdana"/>
                <a:cs typeface="Verdana"/>
              </a:rPr>
              <a:t> </a:t>
            </a:r>
            <a:r>
              <a:rPr sz="3300" dirty="0">
                <a:latin typeface="Verdana"/>
                <a:cs typeface="Verdana"/>
              </a:rPr>
              <a:t>can</a:t>
            </a:r>
            <a:r>
              <a:rPr sz="3300" spc="-20" dirty="0">
                <a:latin typeface="Verdana"/>
                <a:cs typeface="Verdana"/>
              </a:rPr>
              <a:t> </a:t>
            </a:r>
            <a:r>
              <a:rPr sz="3300" spc="-5" dirty="0">
                <a:latin typeface="Verdana"/>
                <a:cs typeface="Verdana"/>
              </a:rPr>
              <a:t>work	</a:t>
            </a:r>
            <a:r>
              <a:rPr sz="3300" dirty="0">
                <a:latin typeface="Verdana"/>
                <a:cs typeface="Verdana"/>
              </a:rPr>
              <a:t>for one </a:t>
            </a:r>
            <a:r>
              <a:rPr sz="3300" spc="-5" dirty="0">
                <a:latin typeface="Verdana"/>
                <a:cs typeface="Verdana"/>
              </a:rPr>
              <a:t>department, but</a:t>
            </a:r>
            <a:r>
              <a:rPr sz="3300" spc="-90" dirty="0">
                <a:latin typeface="Verdana"/>
                <a:cs typeface="Verdana"/>
              </a:rPr>
              <a:t> </a:t>
            </a:r>
            <a:r>
              <a:rPr sz="3300" spc="-15" dirty="0">
                <a:latin typeface="Verdana"/>
                <a:cs typeface="Verdana"/>
              </a:rPr>
              <a:t>may  have many</a:t>
            </a:r>
            <a:r>
              <a:rPr sz="3300" spc="-10" dirty="0">
                <a:latin typeface="Verdana"/>
                <a:cs typeface="Verdana"/>
              </a:rPr>
              <a:t> </a:t>
            </a:r>
            <a:r>
              <a:rPr sz="3300" spc="-5" dirty="0">
                <a:latin typeface="Verdana"/>
                <a:cs typeface="Verdana"/>
              </a:rPr>
              <a:t>projects</a:t>
            </a:r>
            <a:endParaRPr sz="3300" dirty="0">
              <a:latin typeface="Verdana"/>
              <a:cs typeface="Verdana"/>
            </a:endParaRPr>
          </a:p>
          <a:p>
            <a:pPr marL="698500" lvl="1" indent="-228600">
              <a:lnSpc>
                <a:spcPts val="3950"/>
              </a:lnSpc>
              <a:buFont typeface="Times New Roman"/>
              <a:buChar char="•"/>
              <a:tabLst>
                <a:tab pos="699135" algn="l"/>
              </a:tabLst>
            </a:pPr>
            <a:r>
              <a:rPr sz="3300" spc="-75" dirty="0">
                <a:latin typeface="Verdana"/>
                <a:cs typeface="Verdana"/>
              </a:rPr>
              <a:t>Number, </a:t>
            </a:r>
            <a:r>
              <a:rPr sz="3300" spc="-5" dirty="0">
                <a:latin typeface="Verdana"/>
                <a:cs typeface="Verdana"/>
              </a:rPr>
              <a:t>name, address,</a:t>
            </a:r>
            <a:r>
              <a:rPr sz="3300" spc="45" dirty="0">
                <a:latin typeface="Verdana"/>
                <a:cs typeface="Verdana"/>
              </a:rPr>
              <a:t> </a:t>
            </a:r>
            <a:r>
              <a:rPr sz="3300" spc="-5" dirty="0">
                <a:latin typeface="Verdana"/>
                <a:cs typeface="Verdana"/>
              </a:rPr>
              <a:t>salary</a:t>
            </a:r>
            <a:endParaRPr sz="3300" dirty="0">
              <a:latin typeface="Verdana"/>
              <a:cs typeface="Verdana"/>
            </a:endParaRPr>
          </a:p>
          <a:p>
            <a:pPr marL="297180" indent="-284480">
              <a:lnSpc>
                <a:spcPct val="100000"/>
              </a:lnSpc>
              <a:buFont typeface="Times New Roman"/>
              <a:buChar char="–"/>
              <a:tabLst>
                <a:tab pos="297815" algn="l"/>
              </a:tabLst>
            </a:pPr>
            <a:r>
              <a:rPr sz="3300" spc="-5" dirty="0">
                <a:latin typeface="Verdana"/>
                <a:cs typeface="Verdana"/>
              </a:rPr>
              <a:t>Each </a:t>
            </a:r>
            <a:r>
              <a:rPr sz="3300" spc="-10" dirty="0">
                <a:latin typeface="Verdana"/>
                <a:cs typeface="Verdana"/>
              </a:rPr>
              <a:t>employee </a:t>
            </a:r>
            <a:r>
              <a:rPr sz="3300" spc="-15" dirty="0">
                <a:latin typeface="Verdana"/>
                <a:cs typeface="Verdana"/>
              </a:rPr>
              <a:t>may </a:t>
            </a:r>
            <a:r>
              <a:rPr sz="3300" spc="-20" dirty="0">
                <a:latin typeface="Verdana"/>
                <a:cs typeface="Verdana"/>
              </a:rPr>
              <a:t>have </a:t>
            </a:r>
            <a:r>
              <a:rPr sz="3300" dirty="0">
                <a:latin typeface="Verdana"/>
                <a:cs typeface="Verdana"/>
              </a:rPr>
              <a:t>a </a:t>
            </a:r>
            <a:r>
              <a:rPr sz="3300" spc="-5" dirty="0">
                <a:latin typeface="Verdana"/>
                <a:cs typeface="Verdana"/>
              </a:rPr>
              <a:t>number </a:t>
            </a:r>
            <a:r>
              <a:rPr sz="3300" dirty="0">
                <a:latin typeface="Verdana"/>
                <a:cs typeface="Verdana"/>
              </a:rPr>
              <a:t>of</a:t>
            </a:r>
            <a:r>
              <a:rPr sz="3300" spc="-5" dirty="0">
                <a:latin typeface="Verdana"/>
                <a:cs typeface="Verdana"/>
              </a:rPr>
              <a:t> </a:t>
            </a:r>
            <a:r>
              <a:rPr sz="3300" spc="-5" dirty="0">
                <a:solidFill>
                  <a:srgbClr val="7E0711"/>
                </a:solidFill>
                <a:latin typeface="Verdana"/>
                <a:cs typeface="Verdana"/>
              </a:rPr>
              <a:t>dependents</a:t>
            </a:r>
          </a:p>
          <a:p>
            <a:pPr marL="698500" lvl="1" indent="-228600">
              <a:lnSpc>
                <a:spcPct val="100000"/>
              </a:lnSpc>
              <a:buFont typeface="Times New Roman"/>
              <a:buChar char="•"/>
              <a:tabLst>
                <a:tab pos="699135" algn="l"/>
              </a:tabLst>
            </a:pPr>
            <a:r>
              <a:rPr sz="3300" spc="-5" dirty="0">
                <a:latin typeface="Verdana"/>
                <a:cs typeface="Verdana"/>
              </a:rPr>
              <a:t>Name, birthdate,</a:t>
            </a:r>
            <a:r>
              <a:rPr sz="3300" spc="-20" dirty="0">
                <a:latin typeface="Verdana"/>
                <a:cs typeface="Verdana"/>
              </a:rPr>
              <a:t> </a:t>
            </a:r>
            <a:r>
              <a:rPr sz="3300" dirty="0">
                <a:latin typeface="Verdana"/>
                <a:cs typeface="Verdana"/>
              </a:rPr>
              <a:t>relationship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596849"/>
            <a:ext cx="717613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Creating </a:t>
            </a:r>
            <a:r>
              <a:rPr spc="-5" dirty="0"/>
              <a:t>a</a:t>
            </a:r>
            <a:r>
              <a:rPr spc="-65" dirty="0"/>
              <a:t> </a:t>
            </a:r>
            <a:r>
              <a:rPr spc="-5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015" y="1853895"/>
            <a:ext cx="11257585" cy="17011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5450" indent="-412750">
              <a:lnSpc>
                <a:spcPts val="5280"/>
              </a:lnSpc>
              <a:spcBef>
                <a:spcPts val="95"/>
              </a:spcBef>
              <a:buSzPct val="60227"/>
              <a:buFont typeface="Wingdings"/>
              <a:buChar char="◼"/>
              <a:tabLst>
                <a:tab pos="425450" algn="l"/>
                <a:tab pos="426084" algn="l"/>
              </a:tabLst>
            </a:pPr>
            <a:r>
              <a:rPr sz="4400" spc="-5" dirty="0">
                <a:latin typeface="Verdana"/>
                <a:cs typeface="Verdana"/>
              </a:rPr>
              <a:t>First</a:t>
            </a:r>
            <a:r>
              <a:rPr sz="4400" spc="10" dirty="0">
                <a:latin typeface="Verdana"/>
                <a:cs typeface="Verdana"/>
              </a:rPr>
              <a:t> </a:t>
            </a:r>
            <a:r>
              <a:rPr sz="4400" spc="-5" dirty="0">
                <a:latin typeface="Verdana"/>
                <a:cs typeface="Verdana"/>
              </a:rPr>
              <a:t>step:</a:t>
            </a:r>
            <a:endParaRPr sz="4400" dirty="0">
              <a:latin typeface="Verdana"/>
              <a:cs typeface="Verdana"/>
            </a:endParaRPr>
          </a:p>
          <a:p>
            <a:pPr marL="754380" lvl="1" indent="-284480">
              <a:lnSpc>
                <a:spcPts val="396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300" dirty="0">
                <a:latin typeface="Verdana"/>
                <a:cs typeface="Verdana"/>
              </a:rPr>
              <a:t>Define </a:t>
            </a:r>
            <a:r>
              <a:rPr sz="3300" spc="-10" dirty="0">
                <a:latin typeface="Verdana"/>
                <a:cs typeface="Verdana"/>
              </a:rPr>
              <a:t>your </a:t>
            </a:r>
            <a:r>
              <a:rPr sz="3300" dirty="0">
                <a:latin typeface="Verdana"/>
                <a:cs typeface="Verdana"/>
              </a:rPr>
              <a:t>entities and</a:t>
            </a:r>
            <a:r>
              <a:rPr sz="3300" spc="-100" dirty="0">
                <a:latin typeface="Verdana"/>
                <a:cs typeface="Verdana"/>
              </a:rPr>
              <a:t> </a:t>
            </a:r>
            <a:r>
              <a:rPr sz="3300" spc="-5" dirty="0">
                <a:latin typeface="Verdana"/>
                <a:cs typeface="Verdana"/>
              </a:rPr>
              <a:t>attributes</a:t>
            </a:r>
            <a:endParaRPr sz="3300" dirty="0">
              <a:latin typeface="Verdana"/>
              <a:cs typeface="Verdana"/>
            </a:endParaRPr>
          </a:p>
          <a:p>
            <a:pPr marL="1155700" lvl="2" indent="-228600">
              <a:lnSpc>
                <a:spcPct val="100000"/>
              </a:lnSpc>
              <a:buFont typeface="Times New Roman"/>
              <a:buChar char="•"/>
              <a:tabLst>
                <a:tab pos="1156335" algn="l"/>
              </a:tabLst>
            </a:pPr>
            <a:r>
              <a:rPr sz="3300" dirty="0">
                <a:latin typeface="Verdana"/>
                <a:cs typeface="Verdana"/>
              </a:rPr>
              <a:t>Simple vs. </a:t>
            </a:r>
            <a:r>
              <a:rPr sz="3300" spc="-10" dirty="0">
                <a:latin typeface="Verdana"/>
                <a:cs typeface="Verdana"/>
              </a:rPr>
              <a:t>Composite</a:t>
            </a:r>
            <a:r>
              <a:rPr sz="3300" spc="-95" dirty="0">
                <a:latin typeface="Verdana"/>
                <a:cs typeface="Verdana"/>
              </a:rPr>
              <a:t> </a:t>
            </a:r>
            <a:r>
              <a:rPr sz="3300" spc="-5" dirty="0">
                <a:latin typeface="Verdana"/>
                <a:cs typeface="Verdana"/>
              </a:rPr>
              <a:t>attributes</a:t>
            </a:r>
            <a:endParaRPr sz="3300" dirty="0">
              <a:latin typeface="Verdana"/>
              <a:cs typeface="Verdan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EE6644-997B-EA49-BD23-A809546A3ED9}"/>
              </a:ext>
            </a:extLst>
          </p:cNvPr>
          <p:cNvSpPr/>
          <p:nvPr/>
        </p:nvSpPr>
        <p:spPr>
          <a:xfrm>
            <a:off x="147015" y="4267201"/>
            <a:ext cx="12705385" cy="3410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5450" indent="-412750">
              <a:lnSpc>
                <a:spcPts val="5280"/>
              </a:lnSpc>
              <a:spcBef>
                <a:spcPts val="95"/>
              </a:spcBef>
              <a:buSzPct val="60227"/>
              <a:buFont typeface="Wingdings"/>
              <a:buChar char="◼"/>
              <a:tabLst>
                <a:tab pos="425450" algn="l"/>
                <a:tab pos="426084" algn="l"/>
              </a:tabLst>
            </a:pPr>
            <a:r>
              <a:rPr lang="en-US" sz="2400" spc="-5" dirty="0">
                <a:latin typeface="Verdana"/>
                <a:cs typeface="Verdana"/>
              </a:rPr>
              <a:t>Is it easier to store in a binary file or </a:t>
            </a:r>
            <a:r>
              <a:rPr lang="en-US" sz="2400" u="sng" spc="-5" dirty="0">
                <a:latin typeface="Verdana"/>
                <a:cs typeface="Verdana"/>
              </a:rPr>
              <a:t>split into chunks</a:t>
            </a:r>
            <a:r>
              <a:rPr lang="en-US" sz="2400" spc="-5" dirty="0">
                <a:latin typeface="Verdana"/>
                <a:cs typeface="Verdana"/>
              </a:rPr>
              <a:t>?</a:t>
            </a:r>
          </a:p>
          <a:p>
            <a:pPr marL="425450" indent="-412750">
              <a:lnSpc>
                <a:spcPts val="5280"/>
              </a:lnSpc>
              <a:spcBef>
                <a:spcPts val="95"/>
              </a:spcBef>
              <a:buSzPct val="60227"/>
              <a:buFont typeface="Wingdings"/>
              <a:buChar char="◼"/>
              <a:tabLst>
                <a:tab pos="425450" algn="l"/>
                <a:tab pos="426084" algn="l"/>
              </a:tabLst>
            </a:pPr>
            <a:r>
              <a:rPr lang="en-US" sz="2400" spc="-5" dirty="0">
                <a:latin typeface="Verdana"/>
                <a:cs typeface="Verdana"/>
              </a:rPr>
              <a:t>Address is composite attributes because it’s composed of city, province, state, country.</a:t>
            </a:r>
          </a:p>
          <a:p>
            <a:pPr marL="425450" indent="-412750">
              <a:lnSpc>
                <a:spcPts val="5280"/>
              </a:lnSpc>
              <a:spcBef>
                <a:spcPts val="95"/>
              </a:spcBef>
              <a:buSzPct val="60227"/>
              <a:buFont typeface="Wingdings"/>
              <a:buChar char="◼"/>
              <a:tabLst>
                <a:tab pos="425450" algn="l"/>
                <a:tab pos="426084" algn="l"/>
              </a:tabLst>
            </a:pPr>
            <a:r>
              <a:rPr lang="en-US" sz="2400" spc="-5" dirty="0">
                <a:latin typeface="Verdana"/>
                <a:cs typeface="Verdana"/>
              </a:rPr>
              <a:t>I don’t need count of employee as an attribute because 	every row is an entity and it changed quite often. (Ask yourself is it easier to compute or store)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518922"/>
            <a:ext cx="498983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Key</a:t>
            </a:r>
            <a:r>
              <a:rPr spc="-80" dirty="0"/>
              <a:t> </a:t>
            </a:r>
            <a:r>
              <a:rPr spc="-20" dirty="0"/>
              <a:t>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015" y="1842008"/>
            <a:ext cx="12877800" cy="15491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450" algn="l"/>
              </a:tabLst>
            </a:pPr>
            <a:r>
              <a:rPr sz="2650" spc="2820" dirty="0">
                <a:latin typeface="Wingdings"/>
                <a:cs typeface="Wingdings"/>
              </a:rPr>
              <a:t>◼</a:t>
            </a:r>
            <a:r>
              <a:rPr sz="3300" spc="-10" dirty="0">
                <a:latin typeface="Verdana"/>
                <a:cs typeface="Verdana"/>
              </a:rPr>
              <a:t>Key attributes are values that must be unique for an entity</a:t>
            </a:r>
            <a:r>
              <a:rPr lang="en-US" sz="3300" spc="-10" dirty="0">
                <a:latin typeface="Verdana"/>
                <a:cs typeface="Verdana"/>
              </a:rPr>
              <a:t> (underline)</a:t>
            </a:r>
            <a:endParaRPr sz="3300" spc="-1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0"/>
              </a:spcBef>
            </a:pPr>
            <a:r>
              <a:rPr sz="3300" dirty="0">
                <a:latin typeface="Times New Roman"/>
                <a:cs typeface="Times New Roman"/>
              </a:rPr>
              <a:t>– </a:t>
            </a:r>
            <a:r>
              <a:rPr sz="3300" dirty="0">
                <a:latin typeface="Verdana"/>
                <a:cs typeface="Verdana"/>
              </a:rPr>
              <a:t>What </a:t>
            </a:r>
            <a:r>
              <a:rPr sz="3300" spc="-5" dirty="0">
                <a:latin typeface="Verdana"/>
                <a:cs typeface="Verdana"/>
              </a:rPr>
              <a:t>would </a:t>
            </a:r>
            <a:r>
              <a:rPr sz="3300" spc="-10" dirty="0">
                <a:latin typeface="Verdana"/>
                <a:cs typeface="Verdana"/>
              </a:rPr>
              <a:t>qualify in </a:t>
            </a:r>
            <a:r>
              <a:rPr sz="3300" spc="-5" dirty="0">
                <a:latin typeface="Verdana"/>
                <a:cs typeface="Verdana"/>
              </a:rPr>
              <a:t>this</a:t>
            </a:r>
            <a:r>
              <a:rPr sz="3300" spc="-275" dirty="0">
                <a:latin typeface="Verdana"/>
                <a:cs typeface="Verdana"/>
              </a:rPr>
              <a:t> </a:t>
            </a:r>
            <a:r>
              <a:rPr sz="3300" spc="-5" dirty="0">
                <a:latin typeface="Verdana"/>
                <a:cs typeface="Verdana"/>
              </a:rPr>
              <a:t>example?</a:t>
            </a:r>
            <a:endParaRPr sz="3300" dirty="0">
              <a:latin typeface="Verdana"/>
              <a:cs typeface="Verdana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327101B-449C-524D-961F-968F3B1AFA0F}"/>
              </a:ext>
            </a:extLst>
          </p:cNvPr>
          <p:cNvSpPr txBox="1"/>
          <p:nvPr/>
        </p:nvSpPr>
        <p:spPr>
          <a:xfrm>
            <a:off x="147015" y="4114800"/>
            <a:ext cx="12877800" cy="10413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450" algn="l"/>
              </a:tabLst>
            </a:pPr>
            <a:r>
              <a:rPr sz="2650" spc="2820" dirty="0">
                <a:latin typeface="Wingdings"/>
                <a:cs typeface="Wingdings"/>
              </a:rPr>
              <a:t>◼</a:t>
            </a:r>
            <a:r>
              <a:rPr lang="en-US" sz="3300" spc="-10" dirty="0">
                <a:latin typeface="Verdana"/>
                <a:cs typeface="Verdana"/>
              </a:rPr>
              <a:t>Why do we care about key attributes?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450" algn="l"/>
              </a:tabLst>
            </a:pPr>
            <a:r>
              <a:rPr lang="en-US" sz="3300" spc="-10" dirty="0">
                <a:latin typeface="Verdana"/>
                <a:cs typeface="Verdana"/>
              </a:rPr>
              <a:t>	it ultimately becomes primary key</a:t>
            </a:r>
            <a:endParaRPr sz="3300" spc="-1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324" y="621868"/>
            <a:ext cx="241427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spc="-5" dirty="0">
                <a:solidFill>
                  <a:srgbClr val="7E0812"/>
                </a:solidFill>
                <a:latin typeface="Verdana"/>
                <a:cs typeface="Verdana"/>
              </a:rPr>
              <a:t>Design</a:t>
            </a:r>
            <a:endParaRPr sz="55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304" y="1871852"/>
            <a:ext cx="13446760" cy="136398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5270"/>
              </a:lnSpc>
              <a:spcBef>
                <a:spcPts val="275"/>
              </a:spcBef>
              <a:tabLst>
                <a:tab pos="425450" algn="l"/>
              </a:tabLst>
            </a:pPr>
            <a:r>
              <a:rPr sz="2650" spc="2820" dirty="0">
                <a:latin typeface="Wingdings"/>
                <a:cs typeface="Wingdings"/>
              </a:rPr>
              <a:t>◼</a:t>
            </a:r>
            <a:r>
              <a:rPr sz="2650" spc="2820" dirty="0">
                <a:latin typeface="Times New Roman"/>
                <a:cs typeface="Times New Roman"/>
              </a:rPr>
              <a:t>	</a:t>
            </a:r>
            <a:r>
              <a:rPr sz="4400" spc="-5" dirty="0">
                <a:latin typeface="Verdana"/>
                <a:cs typeface="Verdana"/>
              </a:rPr>
              <a:t>Let's </a:t>
            </a:r>
            <a:r>
              <a:rPr sz="4400" spc="-10" dirty="0">
                <a:latin typeface="Verdana"/>
                <a:cs typeface="Verdana"/>
              </a:rPr>
              <a:t>start </a:t>
            </a:r>
            <a:r>
              <a:rPr sz="4400" spc="-20" dirty="0">
                <a:latin typeface="Verdana"/>
                <a:cs typeface="Verdana"/>
              </a:rPr>
              <a:t>drawing </a:t>
            </a:r>
            <a:r>
              <a:rPr sz="4400" spc="-5" dirty="0">
                <a:latin typeface="Verdana"/>
                <a:cs typeface="Verdana"/>
              </a:rPr>
              <a:t>a </a:t>
            </a:r>
            <a:r>
              <a:rPr sz="4400" spc="-20" dirty="0">
                <a:latin typeface="Verdana"/>
                <a:cs typeface="Verdana"/>
              </a:rPr>
              <a:t>diagram </a:t>
            </a:r>
            <a:r>
              <a:rPr sz="4400" spc="-10" dirty="0">
                <a:latin typeface="Verdana"/>
                <a:cs typeface="Verdana"/>
              </a:rPr>
              <a:t>to </a:t>
            </a:r>
            <a:r>
              <a:rPr sz="4400" spc="-5" dirty="0">
                <a:latin typeface="Verdana"/>
                <a:cs typeface="Verdana"/>
              </a:rPr>
              <a:t>represent </a:t>
            </a:r>
            <a:r>
              <a:rPr lang="en-US" sz="4400" spc="-5" dirty="0">
                <a:latin typeface="Verdana"/>
                <a:cs typeface="Verdana"/>
              </a:rPr>
              <a:t>our </a:t>
            </a:r>
            <a:r>
              <a:rPr sz="4400" spc="-10" dirty="0">
                <a:latin typeface="Verdana"/>
                <a:cs typeface="Verdana"/>
              </a:rPr>
              <a:t>design</a:t>
            </a:r>
            <a:endParaRPr sz="4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368248"/>
            <a:ext cx="463359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014" y="1882851"/>
            <a:ext cx="12552985" cy="51629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0" indent="-412750">
              <a:lnSpc>
                <a:spcPct val="100000"/>
              </a:lnSpc>
              <a:spcBef>
                <a:spcPts val="100"/>
              </a:spcBef>
              <a:buSzPct val="80303"/>
              <a:buFont typeface="Wingdings"/>
              <a:buChar char="◼"/>
              <a:tabLst>
                <a:tab pos="425450" algn="l"/>
                <a:tab pos="426084" algn="l"/>
              </a:tabLst>
            </a:pPr>
            <a:r>
              <a:rPr sz="3300" spc="-10" dirty="0">
                <a:latin typeface="Verdana"/>
                <a:cs typeface="Verdana"/>
              </a:rPr>
              <a:t>Identifying relationships is</a:t>
            </a:r>
            <a:r>
              <a:rPr sz="3300" spc="-55" dirty="0">
                <a:latin typeface="Verdana"/>
                <a:cs typeface="Verdana"/>
              </a:rPr>
              <a:t> </a:t>
            </a:r>
            <a:r>
              <a:rPr sz="3300" spc="-10" dirty="0">
                <a:latin typeface="Verdana"/>
                <a:cs typeface="Verdana"/>
              </a:rPr>
              <a:t>important</a:t>
            </a:r>
            <a:endParaRPr sz="330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0"/>
              </a:spcBef>
            </a:pPr>
            <a:r>
              <a:rPr sz="3300" dirty="0">
                <a:latin typeface="Times New Roman"/>
                <a:cs typeface="Times New Roman"/>
              </a:rPr>
              <a:t>–</a:t>
            </a:r>
            <a:r>
              <a:rPr sz="3300" spc="-240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Verdana"/>
                <a:cs typeface="Verdana"/>
              </a:rPr>
              <a:t>Why?</a:t>
            </a:r>
            <a:r>
              <a:rPr lang="en-US" sz="3300" spc="-10" dirty="0">
                <a:latin typeface="Verdana"/>
                <a:cs typeface="Verdana"/>
              </a:rPr>
              <a:t> It prevents us from data incorrectly referenced </a:t>
            </a:r>
            <a:endParaRPr sz="3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00" dirty="0">
              <a:latin typeface="Times New Roman"/>
              <a:cs typeface="Times New Roman"/>
            </a:endParaRPr>
          </a:p>
          <a:p>
            <a:pPr marL="394970" indent="-382270">
              <a:lnSpc>
                <a:spcPct val="100000"/>
              </a:lnSpc>
              <a:buSzPct val="74242"/>
              <a:buFont typeface="Wingdings"/>
              <a:buChar char="◼"/>
              <a:tabLst>
                <a:tab pos="394970" algn="l"/>
                <a:tab pos="395605" algn="l"/>
              </a:tabLst>
            </a:pPr>
            <a:r>
              <a:rPr sz="3300" dirty="0">
                <a:latin typeface="Verdana"/>
                <a:cs typeface="Verdana"/>
              </a:rPr>
              <a:t>What </a:t>
            </a:r>
            <a:r>
              <a:rPr sz="3300" spc="-5" dirty="0">
                <a:latin typeface="Verdana"/>
                <a:cs typeface="Verdana"/>
              </a:rPr>
              <a:t>types </a:t>
            </a:r>
            <a:r>
              <a:rPr sz="3300" dirty="0">
                <a:latin typeface="Verdana"/>
                <a:cs typeface="Verdana"/>
              </a:rPr>
              <a:t>of </a:t>
            </a:r>
            <a:r>
              <a:rPr sz="3300" spc="-5" dirty="0">
                <a:latin typeface="Verdana"/>
                <a:cs typeface="Verdana"/>
              </a:rPr>
              <a:t>relationships</a:t>
            </a:r>
            <a:r>
              <a:rPr sz="3300" spc="-70" dirty="0">
                <a:latin typeface="Verdana"/>
                <a:cs typeface="Verdana"/>
              </a:rPr>
              <a:t> </a:t>
            </a:r>
            <a:r>
              <a:rPr sz="3300" dirty="0">
                <a:latin typeface="Verdana"/>
                <a:cs typeface="Verdana"/>
              </a:rPr>
              <a:t>exist?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lang="en-US" sz="3300" spc="-10" dirty="0">
                <a:latin typeface="Verdana"/>
                <a:cs typeface="Verdana"/>
              </a:rPr>
              <a:t>	one-to-one; </a:t>
            </a:r>
            <a:r>
              <a:rPr lang="en-US" sz="3300" u="sng" spc="-10" dirty="0">
                <a:latin typeface="Verdana"/>
                <a:cs typeface="Verdana"/>
              </a:rPr>
              <a:t>one-to-many</a:t>
            </a:r>
            <a:r>
              <a:rPr lang="en-US" sz="3300" spc="-10" dirty="0">
                <a:latin typeface="Verdana"/>
                <a:cs typeface="Verdana"/>
              </a:rPr>
              <a:t>; </a:t>
            </a:r>
            <a:r>
              <a:rPr lang="en-US" sz="3300" u="sng" spc="-10" dirty="0">
                <a:latin typeface="Verdana"/>
                <a:cs typeface="Verdana"/>
              </a:rPr>
              <a:t>many-to-many</a:t>
            </a:r>
            <a:endParaRPr sz="3300" u="sng" spc="-10" dirty="0">
              <a:latin typeface="Verdana"/>
              <a:cs typeface="Verdana"/>
            </a:endParaRPr>
          </a:p>
          <a:p>
            <a:pPr marL="394970" indent="-382270">
              <a:lnSpc>
                <a:spcPct val="100000"/>
              </a:lnSpc>
              <a:spcBef>
                <a:spcPts val="5"/>
              </a:spcBef>
              <a:buSzPct val="74242"/>
              <a:buFont typeface="Wingdings"/>
              <a:buChar char="◼"/>
              <a:tabLst>
                <a:tab pos="394970" algn="l"/>
                <a:tab pos="395605" algn="l"/>
              </a:tabLst>
            </a:pPr>
            <a:r>
              <a:rPr sz="3300" dirty="0">
                <a:latin typeface="Verdana"/>
                <a:cs typeface="Verdana"/>
              </a:rPr>
              <a:t>What </a:t>
            </a:r>
            <a:r>
              <a:rPr sz="3300" spc="-5" dirty="0">
                <a:latin typeface="Verdana"/>
                <a:cs typeface="Verdana"/>
              </a:rPr>
              <a:t>relationships </a:t>
            </a:r>
            <a:r>
              <a:rPr sz="3300" dirty="0">
                <a:latin typeface="Verdana"/>
                <a:cs typeface="Verdana"/>
              </a:rPr>
              <a:t>exist </a:t>
            </a:r>
            <a:r>
              <a:rPr sz="3300" spc="-10" dirty="0">
                <a:latin typeface="Verdana"/>
                <a:cs typeface="Verdana"/>
              </a:rPr>
              <a:t>in </a:t>
            </a:r>
            <a:r>
              <a:rPr sz="3300" dirty="0">
                <a:latin typeface="Verdana"/>
                <a:cs typeface="Verdana"/>
              </a:rPr>
              <a:t>our</a:t>
            </a:r>
            <a:r>
              <a:rPr lang="en-US" sz="3300" dirty="0">
                <a:latin typeface="Verdana"/>
                <a:cs typeface="Verdana"/>
              </a:rPr>
              <a:t> diagram?</a:t>
            </a:r>
            <a:endParaRPr sz="3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◼"/>
            </a:pPr>
            <a:endParaRPr sz="3400" dirty="0">
              <a:latin typeface="Times New Roman"/>
              <a:cs typeface="Times New Roman"/>
            </a:endParaRPr>
          </a:p>
          <a:p>
            <a:pPr marL="394970" indent="-382270">
              <a:lnSpc>
                <a:spcPct val="100000"/>
              </a:lnSpc>
              <a:spcBef>
                <a:spcPts val="5"/>
              </a:spcBef>
              <a:buSzPct val="74242"/>
              <a:buFont typeface="Wingdings"/>
              <a:buChar char="◼"/>
              <a:tabLst>
                <a:tab pos="394970" algn="l"/>
                <a:tab pos="395605" algn="l"/>
              </a:tabLst>
            </a:pPr>
            <a:r>
              <a:rPr sz="3300" spc="-20" dirty="0">
                <a:latin typeface="Verdana"/>
                <a:cs typeface="Verdana"/>
              </a:rPr>
              <a:t>Recursive</a:t>
            </a:r>
            <a:r>
              <a:rPr sz="3300" spc="-40" dirty="0">
                <a:latin typeface="Verdana"/>
                <a:cs typeface="Verdana"/>
              </a:rPr>
              <a:t> </a:t>
            </a:r>
            <a:r>
              <a:rPr sz="3300" spc="-10" dirty="0">
                <a:latin typeface="Verdana"/>
                <a:cs typeface="Verdana"/>
              </a:rPr>
              <a:t>Relationships</a:t>
            </a:r>
            <a:endParaRPr lang="en-US" sz="3300" spc="-1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buSzPct val="74242"/>
              <a:tabLst>
                <a:tab pos="394970" algn="l"/>
                <a:tab pos="395605" algn="l"/>
              </a:tabLst>
            </a:pPr>
            <a:r>
              <a:rPr lang="en-US" altLang="zh-CN" sz="3300" spc="-10" dirty="0">
                <a:latin typeface="Verdana"/>
                <a:cs typeface="Verdana"/>
              </a:rPr>
              <a:t>	“employees</a:t>
            </a:r>
            <a:r>
              <a:rPr lang="zh-CN" altLang="en-US" sz="3300" spc="-10" dirty="0">
                <a:latin typeface="Verdana"/>
                <a:cs typeface="Verdana"/>
              </a:rPr>
              <a:t> </a:t>
            </a:r>
            <a:r>
              <a:rPr lang="en-US" altLang="zh-CN" sz="3300" spc="-10" dirty="0">
                <a:latin typeface="Verdana"/>
                <a:cs typeface="Verdana"/>
              </a:rPr>
              <a:t>can</a:t>
            </a:r>
            <a:r>
              <a:rPr lang="zh-CN" altLang="en-US" sz="3300" spc="-10" dirty="0">
                <a:latin typeface="Verdana"/>
                <a:cs typeface="Verdana"/>
              </a:rPr>
              <a:t> </a:t>
            </a:r>
            <a:r>
              <a:rPr lang="en-US" altLang="zh-CN" sz="3300" spc="-10" dirty="0">
                <a:latin typeface="Verdana"/>
                <a:cs typeface="Verdana"/>
              </a:rPr>
              <a:t>manage</a:t>
            </a:r>
            <a:r>
              <a:rPr lang="zh-CN" altLang="en-US" sz="3300" spc="-10" dirty="0">
                <a:latin typeface="Verdana"/>
                <a:cs typeface="Verdana"/>
              </a:rPr>
              <a:t> </a:t>
            </a:r>
            <a:r>
              <a:rPr lang="en-US" altLang="zh-CN" sz="3300" spc="-10" dirty="0">
                <a:latin typeface="Verdana"/>
                <a:cs typeface="Verdana"/>
              </a:rPr>
              <a:t>employees”</a:t>
            </a:r>
            <a:endParaRPr sz="3400" dirty="0">
              <a:latin typeface="Times New Roman"/>
              <a:cs typeface="Times New Roman"/>
            </a:endParaRPr>
          </a:p>
          <a:p>
            <a:pPr marL="394970" indent="-382270">
              <a:lnSpc>
                <a:spcPct val="100000"/>
              </a:lnSpc>
              <a:spcBef>
                <a:spcPts val="5"/>
              </a:spcBef>
              <a:buSzPct val="74242"/>
              <a:buFont typeface="Wingdings"/>
              <a:buChar char="◼"/>
              <a:tabLst>
                <a:tab pos="394970" algn="l"/>
                <a:tab pos="395605" algn="l"/>
              </a:tabLst>
            </a:pPr>
            <a:r>
              <a:rPr sz="3300" dirty="0">
                <a:latin typeface="Verdana"/>
                <a:cs typeface="Verdana"/>
              </a:rPr>
              <a:t>Let's </a:t>
            </a:r>
            <a:r>
              <a:rPr sz="3300" spc="-5" dirty="0">
                <a:latin typeface="Verdana"/>
                <a:cs typeface="Verdana"/>
              </a:rPr>
              <a:t>update </a:t>
            </a:r>
            <a:r>
              <a:rPr sz="3300" dirty="0">
                <a:latin typeface="Verdana"/>
                <a:cs typeface="Verdana"/>
              </a:rPr>
              <a:t>our</a:t>
            </a:r>
            <a:r>
              <a:rPr sz="3300" spc="-95" dirty="0">
                <a:latin typeface="Verdana"/>
                <a:cs typeface="Verdana"/>
              </a:rPr>
              <a:t> </a:t>
            </a:r>
            <a:r>
              <a:rPr sz="3300" spc="-5" dirty="0">
                <a:latin typeface="Verdana"/>
                <a:cs typeface="Verdana"/>
              </a:rPr>
              <a:t>design</a:t>
            </a:r>
            <a:endParaRPr sz="33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268D-4CEB-974B-AE9B-4EB6CFD6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</a:t>
            </a:r>
            <a:r>
              <a:rPr lang="zh-CN" altLang="en-US" dirty="0"/>
              <a:t> </a:t>
            </a:r>
            <a:r>
              <a:rPr lang="en-US" altLang="zh-CN" dirty="0"/>
              <a:t>Diagram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B24C9E-D36A-584A-A767-34834AA0F6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3" t="36274" r="6863" b="37255"/>
          <a:stretch/>
        </p:blipFill>
        <p:spPr>
          <a:xfrm>
            <a:off x="1151467" y="2133600"/>
            <a:ext cx="1151466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71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489915"/>
            <a:ext cx="485394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Normalization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8104" y="1724609"/>
            <a:ext cx="7545705" cy="3048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0" indent="-412750">
              <a:lnSpc>
                <a:spcPct val="100000"/>
              </a:lnSpc>
              <a:spcBef>
                <a:spcPts val="100"/>
              </a:spcBef>
              <a:buSzPct val="80303"/>
              <a:buFont typeface="Wingdings"/>
              <a:buChar char="◼"/>
              <a:tabLst>
                <a:tab pos="425450" algn="l"/>
                <a:tab pos="426084" algn="l"/>
              </a:tabLst>
            </a:pPr>
            <a:r>
              <a:rPr sz="3300" spc="-5" dirty="0">
                <a:latin typeface="Verdana"/>
                <a:cs typeface="Verdana"/>
              </a:rPr>
              <a:t>Goal: reduce data</a:t>
            </a:r>
            <a:r>
              <a:rPr sz="3300" spc="-45" dirty="0">
                <a:latin typeface="Verdana"/>
                <a:cs typeface="Verdana"/>
              </a:rPr>
              <a:t> </a:t>
            </a:r>
            <a:r>
              <a:rPr sz="3300" spc="-5" dirty="0">
                <a:latin typeface="Verdana"/>
                <a:cs typeface="Verdana"/>
              </a:rPr>
              <a:t>redundancy</a:t>
            </a:r>
            <a:endParaRPr sz="3300">
              <a:latin typeface="Verdana"/>
              <a:cs typeface="Verdana"/>
            </a:endParaRPr>
          </a:p>
          <a:p>
            <a:pPr marL="754380" lvl="1" indent="-284480">
              <a:lnSpc>
                <a:spcPct val="100000"/>
              </a:lnSpc>
              <a:spcBef>
                <a:spcPts val="50"/>
              </a:spcBef>
              <a:buFont typeface="Times New Roman"/>
              <a:buChar char="–"/>
              <a:tabLst>
                <a:tab pos="755015" algn="l"/>
              </a:tabLst>
            </a:pPr>
            <a:r>
              <a:rPr sz="3300" dirty="0">
                <a:latin typeface="Verdana"/>
                <a:cs typeface="Verdana"/>
              </a:rPr>
              <a:t>Data </a:t>
            </a:r>
            <a:r>
              <a:rPr sz="3300" spc="-10" dirty="0">
                <a:latin typeface="Verdana"/>
                <a:cs typeface="Verdana"/>
              </a:rPr>
              <a:t>stored in </a:t>
            </a:r>
            <a:r>
              <a:rPr sz="3300" spc="-5" dirty="0">
                <a:latin typeface="Verdana"/>
                <a:cs typeface="Verdana"/>
              </a:rPr>
              <a:t>exactly </a:t>
            </a:r>
            <a:r>
              <a:rPr sz="3300" dirty="0">
                <a:latin typeface="Verdana"/>
                <a:cs typeface="Verdana"/>
              </a:rPr>
              <a:t>one</a:t>
            </a:r>
            <a:r>
              <a:rPr sz="3300" spc="-100" dirty="0">
                <a:latin typeface="Verdana"/>
                <a:cs typeface="Verdana"/>
              </a:rPr>
              <a:t> </a:t>
            </a:r>
            <a:r>
              <a:rPr sz="3300" spc="-15" dirty="0">
                <a:latin typeface="Verdana"/>
                <a:cs typeface="Verdana"/>
              </a:rPr>
              <a:t>place</a:t>
            </a:r>
            <a:endParaRPr sz="33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Times New Roman"/>
              <a:buChar char="–"/>
            </a:pPr>
            <a:endParaRPr sz="3400">
              <a:latin typeface="Times New Roman"/>
              <a:cs typeface="Times New Roman"/>
            </a:endParaRPr>
          </a:p>
          <a:p>
            <a:pPr marL="394970" indent="-382270">
              <a:lnSpc>
                <a:spcPct val="100000"/>
              </a:lnSpc>
              <a:buSzPct val="74242"/>
              <a:buFont typeface="Wingdings"/>
              <a:buChar char="◼"/>
              <a:tabLst>
                <a:tab pos="394970" algn="l"/>
                <a:tab pos="395605" algn="l"/>
              </a:tabLst>
            </a:pPr>
            <a:r>
              <a:rPr sz="3300" spc="-10" dirty="0">
                <a:latin typeface="Verdana"/>
                <a:cs typeface="Verdana"/>
              </a:rPr>
              <a:t>Accomplished by </a:t>
            </a:r>
            <a:r>
              <a:rPr sz="3300" spc="-15" dirty="0">
                <a:latin typeface="Verdana"/>
                <a:cs typeface="Verdana"/>
              </a:rPr>
              <a:t>applying</a:t>
            </a:r>
            <a:r>
              <a:rPr sz="3300" spc="-95" dirty="0">
                <a:latin typeface="Verdana"/>
                <a:cs typeface="Verdana"/>
              </a:rPr>
              <a:t> </a:t>
            </a:r>
            <a:r>
              <a:rPr sz="3300" spc="-5" dirty="0">
                <a:latin typeface="Verdana"/>
                <a:cs typeface="Verdana"/>
              </a:rPr>
              <a:t>forms</a:t>
            </a:r>
            <a:endParaRPr sz="3300">
              <a:latin typeface="Verdana"/>
              <a:cs typeface="Verdana"/>
            </a:endParaRPr>
          </a:p>
          <a:p>
            <a:pPr marL="754380" lvl="1" indent="-284480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300" spc="-5" dirty="0">
                <a:latin typeface="Verdana"/>
                <a:cs typeface="Verdana"/>
              </a:rPr>
              <a:t>Seven </a:t>
            </a:r>
            <a:r>
              <a:rPr sz="3300" dirty="0">
                <a:latin typeface="Verdana"/>
                <a:cs typeface="Verdana"/>
              </a:rPr>
              <a:t>forms</a:t>
            </a:r>
            <a:r>
              <a:rPr sz="3300" spc="-130" dirty="0">
                <a:latin typeface="Verdana"/>
                <a:cs typeface="Verdana"/>
              </a:rPr>
              <a:t> </a:t>
            </a:r>
            <a:r>
              <a:rPr sz="3300" spc="-5" dirty="0">
                <a:latin typeface="Verdana"/>
                <a:cs typeface="Verdana"/>
              </a:rPr>
              <a:t>total</a:t>
            </a:r>
            <a:endParaRPr sz="3300">
              <a:latin typeface="Verdana"/>
              <a:cs typeface="Verdana"/>
            </a:endParaRPr>
          </a:p>
          <a:p>
            <a:pPr marL="754380" lvl="1" indent="-284480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300" spc="-5" dirty="0">
                <a:latin typeface="Verdana"/>
                <a:cs typeface="Verdana"/>
              </a:rPr>
              <a:t>Three </a:t>
            </a:r>
            <a:r>
              <a:rPr sz="3300" spc="-10" dirty="0">
                <a:latin typeface="Verdana"/>
                <a:cs typeface="Verdana"/>
              </a:rPr>
              <a:t>is</a:t>
            </a:r>
            <a:r>
              <a:rPr sz="3300" spc="-80" dirty="0">
                <a:latin typeface="Verdana"/>
                <a:cs typeface="Verdana"/>
              </a:rPr>
              <a:t> </a:t>
            </a:r>
            <a:r>
              <a:rPr sz="3300" dirty="0">
                <a:latin typeface="Verdana"/>
                <a:cs typeface="Verdana"/>
              </a:rPr>
              <a:t>sufficient</a:t>
            </a:r>
            <a:endParaRPr sz="3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1187</Words>
  <Application>Microsoft Macintosh PowerPoint</Application>
  <PresentationFormat>Custom</PresentationFormat>
  <Paragraphs>191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Times New Roman</vt:lpstr>
      <vt:lpstr>Verdana</vt:lpstr>
      <vt:lpstr>Wingdings</vt:lpstr>
      <vt:lpstr>Office Theme</vt:lpstr>
      <vt:lpstr>PowerPoint Presentation</vt:lpstr>
      <vt:lpstr>Database Creation</vt:lpstr>
      <vt:lpstr>Example ◼ We wish to create a database for the  following:</vt:lpstr>
      <vt:lpstr>Creating a Database</vt:lpstr>
      <vt:lpstr>Key Attributes</vt:lpstr>
      <vt:lpstr>PowerPoint Presentation</vt:lpstr>
      <vt:lpstr>Relationships</vt:lpstr>
      <vt:lpstr>ER Diagram</vt:lpstr>
      <vt:lpstr>Normalization</vt:lpstr>
      <vt:lpstr>Normalization</vt:lpstr>
      <vt:lpstr>Normalization</vt:lpstr>
      <vt:lpstr>Normalization</vt:lpstr>
      <vt:lpstr>Normalization</vt:lpstr>
      <vt:lpstr>Normalization</vt:lpstr>
      <vt:lpstr>Normalization</vt:lpstr>
      <vt:lpstr>Normalization</vt:lpstr>
      <vt:lpstr>Normalization</vt:lpstr>
      <vt:lpstr>Normalization</vt:lpstr>
      <vt:lpstr>Normalization</vt:lpstr>
      <vt:lpstr>Difference between 2nd and 3rd </vt:lpstr>
      <vt:lpstr>Implementation</vt:lpstr>
      <vt:lpstr>Creating Databases</vt:lpstr>
      <vt:lpstr>Create Tables</vt:lpstr>
      <vt:lpstr>CREATE WITH primary key and foreign key</vt:lpstr>
      <vt:lpstr>INSERT</vt:lpstr>
      <vt:lpstr>UPDATE</vt:lpstr>
      <vt:lpstr>DELETE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Courses</dc:title>
  <cp:lastModifiedBy>Lan, Hou</cp:lastModifiedBy>
  <cp:revision>46</cp:revision>
  <dcterms:created xsi:type="dcterms:W3CDTF">2019-10-17T00:10:51Z</dcterms:created>
  <dcterms:modified xsi:type="dcterms:W3CDTF">2019-10-21T16:29:10Z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2019-09-09T00:00:00Z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2019-10-17T00:00:00Z</vt:filetime>
  </property>
</Properties>
</file>