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78" r:id="rId9"/>
    <p:sldId id="277" r:id="rId10"/>
    <p:sldId id="263" r:id="rId11"/>
    <p:sldId id="279" r:id="rId12"/>
    <p:sldId id="264" r:id="rId13"/>
    <p:sldId id="265" r:id="rId14"/>
    <p:sldId id="266" r:id="rId15"/>
    <p:sldId id="282" r:id="rId16"/>
    <p:sldId id="267" r:id="rId17"/>
    <p:sldId id="268" r:id="rId18"/>
    <p:sldId id="269" r:id="rId19"/>
    <p:sldId id="270" r:id="rId20"/>
    <p:sldId id="271" r:id="rId21"/>
    <p:sldId id="280" r:id="rId22"/>
    <p:sldId id="281" r:id="rId23"/>
    <p:sldId id="285" r:id="rId24"/>
    <p:sldId id="272" r:id="rId25"/>
    <p:sldId id="283" r:id="rId26"/>
    <p:sldId id="286" r:id="rId27"/>
    <p:sldId id="287" r:id="rId28"/>
    <p:sldId id="284" r:id="rId29"/>
    <p:sldId id="273" r:id="rId30"/>
    <p:sldId id="274" r:id="rId31"/>
    <p:sldId id="275" r:id="rId32"/>
    <p:sldId id="276" r:id="rId33"/>
  </p:sldIdLst>
  <p:sldSz cx="13817600" cy="7772400"/>
  <p:notesSz cx="13817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0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47"/>
    <p:restoredTop sz="79213"/>
  </p:normalViewPr>
  <p:slideViewPr>
    <p:cSldViewPr>
      <p:cViewPr varScale="1">
        <p:scale>
          <a:sx n="85" d="100"/>
          <a:sy n="85" d="100"/>
        </p:scale>
        <p:origin x="117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88050"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826375" y="0"/>
            <a:ext cx="5988050" cy="388938"/>
          </a:xfrm>
          <a:prstGeom prst="rect">
            <a:avLst/>
          </a:prstGeom>
        </p:spPr>
        <p:txBody>
          <a:bodyPr vert="horz" lIns="91440" tIns="45720" rIns="91440" bIns="45720" rtlCol="0"/>
          <a:lstStyle>
            <a:lvl1pPr algn="r">
              <a:defRPr sz="1200"/>
            </a:lvl1pPr>
          </a:lstStyle>
          <a:p>
            <a:fld id="{FAF9B5B6-1CB9-0C45-BB9A-F52C52695624}" type="datetimeFigureOut">
              <a:rPr lang="en-US" smtClean="0"/>
              <a:t>10/19/19</a:t>
            </a:fld>
            <a:endParaRPr lang="en-US"/>
          </a:p>
        </p:txBody>
      </p:sp>
      <p:sp>
        <p:nvSpPr>
          <p:cNvPr id="4" name="Slide Image Placeholder 3"/>
          <p:cNvSpPr>
            <a:spLocks noGrp="1" noRot="1" noChangeAspect="1"/>
          </p:cNvSpPr>
          <p:nvPr>
            <p:ph type="sldImg" idx="2"/>
          </p:nvPr>
        </p:nvSpPr>
        <p:spPr>
          <a:xfrm>
            <a:off x="45783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81125" y="3740150"/>
            <a:ext cx="110553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5988050"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826375" y="7383463"/>
            <a:ext cx="5988050" cy="388937"/>
          </a:xfrm>
          <a:prstGeom prst="rect">
            <a:avLst/>
          </a:prstGeom>
        </p:spPr>
        <p:txBody>
          <a:bodyPr vert="horz" lIns="91440" tIns="45720" rIns="91440" bIns="45720" rtlCol="0" anchor="b"/>
          <a:lstStyle>
            <a:lvl1pPr algn="r">
              <a:defRPr sz="1200"/>
            </a:lvl1pPr>
          </a:lstStyle>
          <a:p>
            <a:fld id="{0D6EBF24-FE88-6B47-9D9C-3F412F35078C}" type="slidenum">
              <a:rPr lang="en-US" smtClean="0"/>
              <a:t>‹#›</a:t>
            </a:fld>
            <a:endParaRPr lang="en-US"/>
          </a:p>
        </p:txBody>
      </p:sp>
    </p:spTree>
    <p:extLst>
      <p:ext uri="{BB962C8B-B14F-4D97-AF65-F5344CB8AC3E}">
        <p14:creationId xmlns:p14="http://schemas.microsoft.com/office/powerpoint/2010/main" val="29282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s.montana.edu/~halla/csci440/n17/n17.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7</a:t>
            </a:fld>
            <a:endParaRPr lang="en-US"/>
          </a:p>
        </p:txBody>
      </p:sp>
    </p:spTree>
    <p:extLst>
      <p:ext uri="{BB962C8B-B14F-4D97-AF65-F5344CB8AC3E}">
        <p14:creationId xmlns:p14="http://schemas.microsoft.com/office/powerpoint/2010/main" val="189857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19</a:t>
            </a:fld>
            <a:endParaRPr lang="en-US"/>
          </a:p>
        </p:txBody>
      </p:sp>
    </p:spTree>
    <p:extLst>
      <p:ext uri="{BB962C8B-B14F-4D97-AF65-F5344CB8AC3E}">
        <p14:creationId xmlns:p14="http://schemas.microsoft.com/office/powerpoint/2010/main" val="12843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20</a:t>
            </a:fld>
            <a:endParaRPr lang="en-US"/>
          </a:p>
        </p:txBody>
      </p:sp>
    </p:spTree>
    <p:extLst>
      <p:ext uri="{BB962C8B-B14F-4D97-AF65-F5344CB8AC3E}">
        <p14:creationId xmlns:p14="http://schemas.microsoft.com/office/powerpoint/2010/main" val="3378015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22</a:t>
            </a:fld>
            <a:endParaRPr lang="en-US"/>
          </a:p>
        </p:txBody>
      </p:sp>
    </p:spTree>
    <p:extLst>
      <p:ext uri="{BB962C8B-B14F-4D97-AF65-F5344CB8AC3E}">
        <p14:creationId xmlns:p14="http://schemas.microsoft.com/office/powerpoint/2010/main" val="288648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http://www.cs.montana.edu/~halla/csci440/n17/n17.html</a:t>
            </a: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23</a:t>
            </a:fld>
            <a:endParaRPr lang="en-US"/>
          </a:p>
        </p:txBody>
      </p:sp>
    </p:spTree>
    <p:extLst>
      <p:ext uri="{BB962C8B-B14F-4D97-AF65-F5344CB8AC3E}">
        <p14:creationId xmlns:p14="http://schemas.microsoft.com/office/powerpoint/2010/main" val="111671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a:t>
            </a:r>
            <a:r>
              <a:rPr lang="zh-CN" altLang="en-US" dirty="0"/>
              <a:t> </a:t>
            </a:r>
            <a:r>
              <a:rPr lang="en-US" altLang="zh-CN" dirty="0"/>
              <a:t>way</a:t>
            </a:r>
            <a:r>
              <a:rPr lang="zh-CN" altLang="en-US" dirty="0"/>
              <a:t> </a:t>
            </a:r>
            <a:r>
              <a:rPr lang="en-US" altLang="zh-CN" dirty="0"/>
              <a:t>we</a:t>
            </a:r>
            <a:r>
              <a:rPr lang="zh-CN" altLang="en-US" dirty="0"/>
              <a:t> </a:t>
            </a:r>
            <a:r>
              <a:rPr lang="en-US" altLang="zh-CN" dirty="0"/>
              <a:t>can</a:t>
            </a:r>
            <a:r>
              <a:rPr lang="zh-CN" altLang="en-US" dirty="0"/>
              <a:t> </a:t>
            </a:r>
            <a:r>
              <a:rPr lang="en-US" altLang="zh-CN" dirty="0"/>
              <a:t>store</a:t>
            </a:r>
            <a:r>
              <a:rPr lang="zh-CN" altLang="en-US" dirty="0"/>
              <a:t> </a:t>
            </a:r>
            <a:r>
              <a:rPr lang="en-US" altLang="zh-CN" dirty="0"/>
              <a:t>data</a:t>
            </a:r>
            <a:r>
              <a:rPr lang="zh-CN" altLang="en-US" dirty="0"/>
              <a:t> </a:t>
            </a:r>
            <a:r>
              <a:rPr lang="en-US" altLang="zh-CN" dirty="0"/>
              <a:t>physically.</a:t>
            </a:r>
          </a:p>
          <a:p>
            <a:r>
              <a:rPr lang="en-US" altLang="zh-CN" dirty="0"/>
              <a:t>Heap</a:t>
            </a:r>
            <a:r>
              <a:rPr lang="zh-CN" altLang="en-US" dirty="0"/>
              <a:t> </a:t>
            </a:r>
            <a:r>
              <a:rPr lang="en-US" altLang="zh-CN" dirty="0"/>
              <a:t>Data</a:t>
            </a:r>
            <a:r>
              <a:rPr lang="zh-CN" altLang="en-US" dirty="0"/>
              <a:t> </a:t>
            </a:r>
            <a:r>
              <a:rPr lang="en-US" altLang="zh-CN" dirty="0"/>
              <a:t>Structure</a:t>
            </a:r>
            <a:r>
              <a:rPr lang="zh-CN" altLang="en-US" dirty="0"/>
              <a:t> </a:t>
            </a:r>
            <a:endParaRPr lang="en-US" altLang="zh-CN" dirty="0"/>
          </a:p>
          <a:p>
            <a:r>
              <a:rPr lang="en-US" dirty="0"/>
              <a:t>“trade-off”: Speed and Space </a:t>
            </a:r>
          </a:p>
          <a:p>
            <a:r>
              <a:rPr lang="en-US" dirty="0"/>
              <a:t>“one-convenient-way” a header making efficient</a:t>
            </a:r>
          </a:p>
        </p:txBody>
      </p:sp>
      <p:sp>
        <p:nvSpPr>
          <p:cNvPr id="4" name="Slide Number Placeholder 3"/>
          <p:cNvSpPr>
            <a:spLocks noGrp="1"/>
          </p:cNvSpPr>
          <p:nvPr>
            <p:ph type="sldNum" sz="quarter" idx="5"/>
          </p:nvPr>
        </p:nvSpPr>
        <p:spPr/>
        <p:txBody>
          <a:bodyPr/>
          <a:lstStyle/>
          <a:p>
            <a:fld id="{0D6EBF24-FE88-6B47-9D9C-3F412F35078C}" type="slidenum">
              <a:rPr lang="en-US" smtClean="0"/>
              <a:t>24</a:t>
            </a:fld>
            <a:endParaRPr lang="en-US"/>
          </a:p>
        </p:txBody>
      </p:sp>
    </p:spTree>
    <p:extLst>
      <p:ext uri="{BB962C8B-B14F-4D97-AF65-F5344CB8AC3E}">
        <p14:creationId xmlns:p14="http://schemas.microsoft.com/office/powerpoint/2010/main" val="229744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simplest and most basic type of organization, records are placed in the file in the order in which they are inserted, so new records are inserted at the end of the file. Such an organization is called a </a:t>
            </a:r>
            <a:r>
              <a:rPr lang="en-US" sz="1200" b="1" kern="1200" dirty="0">
                <a:solidFill>
                  <a:schemeClr val="tx1"/>
                </a:solidFill>
                <a:effectLst/>
                <a:latin typeface="+mn-lt"/>
                <a:ea typeface="+mn-ea"/>
                <a:cs typeface="+mn-cs"/>
              </a:rPr>
              <a:t>heap </a:t>
            </a:r>
            <a:r>
              <a:rPr lang="en-US" sz="1200" kern="1200" dirty="0">
                <a:solidFill>
                  <a:schemeClr val="tx1"/>
                </a:solidFill>
                <a:effectLst/>
                <a:latin typeface="+mn-lt"/>
                <a:ea typeface="+mn-ea"/>
                <a:cs typeface="+mn-cs"/>
              </a:rPr>
              <a:t>or </a:t>
            </a:r>
            <a:r>
              <a:rPr lang="en-US" sz="1200" b="1" kern="1200" dirty="0">
                <a:solidFill>
                  <a:schemeClr val="tx1"/>
                </a:solidFill>
                <a:effectLst/>
                <a:latin typeface="+mn-lt"/>
                <a:ea typeface="+mn-ea"/>
                <a:cs typeface="+mn-cs"/>
              </a:rPr>
              <a:t>pile file</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25</a:t>
            </a:fld>
            <a:endParaRPr lang="en-US"/>
          </a:p>
        </p:txBody>
      </p:sp>
    </p:spTree>
    <p:extLst>
      <p:ext uri="{BB962C8B-B14F-4D97-AF65-F5344CB8AC3E}">
        <p14:creationId xmlns:p14="http://schemas.microsoft.com/office/powerpoint/2010/main" val="1707810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不是说</a:t>
            </a:r>
            <a:r>
              <a:rPr lang="en-US" altLang="zh-CN" dirty="0"/>
              <a:t>header</a:t>
            </a:r>
            <a:r>
              <a:rPr lang="zh-CN" altLang="en-US" dirty="0"/>
              <a:t>只放</a:t>
            </a:r>
            <a:r>
              <a:rPr lang="en-US" altLang="zh-CN" dirty="0"/>
              <a:t>0/1</a:t>
            </a:r>
            <a:r>
              <a:rPr lang="zh-CN" altLang="en-US" dirty="0"/>
              <a:t>？</a:t>
            </a: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26</a:t>
            </a:fld>
            <a:endParaRPr lang="en-US"/>
          </a:p>
        </p:txBody>
      </p:sp>
    </p:spTree>
    <p:extLst>
      <p:ext uri="{BB962C8B-B14F-4D97-AF65-F5344CB8AC3E}">
        <p14:creationId xmlns:p14="http://schemas.microsoft.com/office/powerpoint/2010/main" val="925381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efficient</a:t>
            </a:r>
          </a:p>
          <a:p>
            <a:r>
              <a:rPr lang="en-US" dirty="0"/>
              <a:t>Changing the logical without changing the scheme</a:t>
            </a:r>
          </a:p>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29</a:t>
            </a:fld>
            <a:endParaRPr lang="en-US"/>
          </a:p>
        </p:txBody>
      </p:sp>
    </p:spTree>
    <p:extLst>
      <p:ext uri="{BB962C8B-B14F-4D97-AF65-F5344CB8AC3E}">
        <p14:creationId xmlns:p14="http://schemas.microsoft.com/office/powerpoint/2010/main" val="1069762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顺序</a:t>
            </a:r>
            <a:r>
              <a:rPr lang="en-US" altLang="zh-CN" dirty="0"/>
              <a:t> </a:t>
            </a:r>
          </a:p>
          <a:p>
            <a:r>
              <a:rPr lang="zh-CN" altLang="en-US" dirty="0"/>
              <a:t>分仓 </a:t>
            </a:r>
            <a:r>
              <a:rPr lang="en-US" altLang="zh-CN" dirty="0"/>
              <a:t>OVER PARTITION BY</a:t>
            </a: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31</a:t>
            </a:fld>
            <a:endParaRPr lang="en-US"/>
          </a:p>
        </p:txBody>
      </p:sp>
    </p:spTree>
    <p:extLst>
      <p:ext uri="{BB962C8B-B14F-4D97-AF65-F5344CB8AC3E}">
        <p14:creationId xmlns:p14="http://schemas.microsoft.com/office/powerpoint/2010/main" val="409179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GROUPBY is used in conjunction with an AGG so that group piece of information and perform the AGG on those individual groups</a:t>
            </a:r>
          </a:p>
        </p:txBody>
      </p:sp>
      <p:sp>
        <p:nvSpPr>
          <p:cNvPr id="4" name="Slide Number Placeholder 3"/>
          <p:cNvSpPr>
            <a:spLocks noGrp="1"/>
          </p:cNvSpPr>
          <p:nvPr>
            <p:ph type="sldNum" sz="quarter" idx="5"/>
          </p:nvPr>
        </p:nvSpPr>
        <p:spPr/>
        <p:txBody>
          <a:bodyPr/>
          <a:lstStyle/>
          <a:p>
            <a:fld id="{0D6EBF24-FE88-6B47-9D9C-3F412F35078C}" type="slidenum">
              <a:rPr lang="en-US" smtClean="0"/>
              <a:t>32</a:t>
            </a:fld>
            <a:endParaRPr lang="en-US"/>
          </a:p>
        </p:txBody>
      </p:sp>
    </p:spTree>
    <p:extLst>
      <p:ext uri="{BB962C8B-B14F-4D97-AF65-F5344CB8AC3E}">
        <p14:creationId xmlns:p14="http://schemas.microsoft.com/office/powerpoint/2010/main" val="88833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0D6EBF24-FE88-6B47-9D9C-3F412F35078C}" type="slidenum">
              <a:rPr lang="en-US" smtClean="0"/>
              <a:t>9</a:t>
            </a:fld>
            <a:endParaRPr lang="en-US"/>
          </a:p>
        </p:txBody>
      </p:sp>
    </p:spTree>
    <p:extLst>
      <p:ext uri="{BB962C8B-B14F-4D97-AF65-F5344CB8AC3E}">
        <p14:creationId xmlns:p14="http://schemas.microsoft.com/office/powerpoint/2010/main" val="9933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10</a:t>
            </a:fld>
            <a:endParaRPr lang="en-US"/>
          </a:p>
        </p:txBody>
      </p:sp>
    </p:spTree>
    <p:extLst>
      <p:ext uri="{BB962C8B-B14F-4D97-AF65-F5344CB8AC3E}">
        <p14:creationId xmlns:p14="http://schemas.microsoft.com/office/powerpoint/2010/main" val="302353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11</a:t>
            </a:fld>
            <a:endParaRPr lang="en-US"/>
          </a:p>
        </p:txBody>
      </p:sp>
    </p:spTree>
    <p:extLst>
      <p:ext uri="{BB962C8B-B14F-4D97-AF65-F5344CB8AC3E}">
        <p14:creationId xmlns:p14="http://schemas.microsoft.com/office/powerpoint/2010/main" val="223296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spc="10" dirty="0">
                <a:latin typeface="Verdana"/>
                <a:cs typeface="Verdana"/>
              </a:rPr>
              <a:t>Scheme(format</a:t>
            </a:r>
            <a:r>
              <a:rPr lang="zh-CN" altLang="en-US" sz="1200" spc="10" dirty="0">
                <a:latin typeface="Verdana"/>
                <a:cs typeface="Verdana"/>
              </a:rPr>
              <a:t> </a:t>
            </a:r>
            <a:r>
              <a:rPr lang="en-US" altLang="zh-CN" sz="1200" spc="10" dirty="0">
                <a:latin typeface="Verdana"/>
                <a:cs typeface="Verdana"/>
              </a:rPr>
              <a:t>of</a:t>
            </a:r>
            <a:r>
              <a:rPr lang="zh-CN" altLang="en-US" sz="1200" spc="10" dirty="0">
                <a:latin typeface="Verdana"/>
                <a:cs typeface="Verdana"/>
              </a:rPr>
              <a:t> </a:t>
            </a:r>
            <a:r>
              <a:rPr lang="en-US" altLang="zh-CN" sz="1200" spc="10" dirty="0">
                <a:latin typeface="Verdana"/>
                <a:cs typeface="Verdana"/>
              </a:rPr>
              <a:t>data):</a:t>
            </a:r>
            <a:r>
              <a:rPr lang="zh-CN" altLang="en-US" sz="1200" spc="10" dirty="0">
                <a:latin typeface="Verdana"/>
                <a:cs typeface="Verdana"/>
              </a:rPr>
              <a:t> </a:t>
            </a:r>
            <a:r>
              <a:rPr lang="en-US" altLang="zh-CN" sz="1200" spc="10" dirty="0">
                <a:latin typeface="Verdana"/>
                <a:cs typeface="Verdana"/>
              </a:rPr>
              <a:t>Definition</a:t>
            </a:r>
            <a:r>
              <a:rPr lang="zh-CN" altLang="en-US" sz="1200" spc="10" dirty="0">
                <a:latin typeface="Verdana"/>
                <a:cs typeface="Verdana"/>
              </a:rPr>
              <a:t> </a:t>
            </a:r>
            <a:r>
              <a:rPr lang="en-US" altLang="zh-CN" sz="1200" spc="10" dirty="0">
                <a:latin typeface="Verdana"/>
                <a:cs typeface="Verdana"/>
              </a:rPr>
              <a:t>(</a:t>
            </a:r>
            <a:r>
              <a:rPr lang="zh-CN" altLang="en-US" sz="1200" spc="10" dirty="0">
                <a:latin typeface="Verdana"/>
                <a:cs typeface="Verdana"/>
              </a:rPr>
              <a:t>比较狭隘，是</a:t>
            </a:r>
            <a:r>
              <a:rPr lang="en-US" altLang="zh-CN" sz="1200" spc="10" dirty="0">
                <a:latin typeface="Verdana"/>
                <a:cs typeface="Verdana"/>
              </a:rPr>
              <a:t>metadata</a:t>
            </a:r>
            <a:r>
              <a:rPr lang="zh-CN" altLang="en-US" sz="1200" spc="10" dirty="0">
                <a:latin typeface="Verdana"/>
                <a:cs typeface="Verdana"/>
              </a:rPr>
              <a:t>的一种</a:t>
            </a:r>
            <a:r>
              <a:rPr lang="en-US" altLang="zh-CN" sz="1200" spc="10" dirty="0">
                <a:latin typeface="Verdana"/>
                <a:cs typeface="Verdana"/>
              </a:rPr>
              <a:t>)</a:t>
            </a: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13</a:t>
            </a:fld>
            <a:endParaRPr lang="en-US"/>
          </a:p>
        </p:txBody>
      </p:sp>
    </p:spTree>
    <p:extLst>
      <p:ext uri="{BB962C8B-B14F-4D97-AF65-F5344CB8AC3E}">
        <p14:creationId xmlns:p14="http://schemas.microsoft.com/office/powerpoint/2010/main" val="386804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latin typeface="Verdana"/>
                <a:cs typeface="Verdana"/>
              </a:rPr>
              <a:t>NoSql</a:t>
            </a:r>
            <a:r>
              <a:rPr lang="en-US" sz="1200" kern="1200" dirty="0">
                <a:latin typeface="Verdana"/>
                <a:cs typeface="Verdana"/>
              </a:rPr>
              <a:t> (Documents stored) – One Data Model Type</a:t>
            </a:r>
          </a:p>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14</a:t>
            </a:fld>
            <a:endParaRPr lang="en-US"/>
          </a:p>
        </p:txBody>
      </p:sp>
    </p:spTree>
    <p:extLst>
      <p:ext uri="{BB962C8B-B14F-4D97-AF65-F5344CB8AC3E}">
        <p14:creationId xmlns:p14="http://schemas.microsoft.com/office/powerpoint/2010/main" val="5797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Emp_no</a:t>
            </a:r>
            <a:r>
              <a:rPr lang="en-US" dirty="0"/>
              <a:t> can be the primary key</a:t>
            </a:r>
          </a:p>
          <a:p>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16</a:t>
            </a:fld>
            <a:endParaRPr lang="en-US"/>
          </a:p>
        </p:txBody>
      </p:sp>
    </p:spTree>
    <p:extLst>
      <p:ext uri="{BB962C8B-B14F-4D97-AF65-F5344CB8AC3E}">
        <p14:creationId xmlns:p14="http://schemas.microsoft.com/office/powerpoint/2010/main" val="412821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primary key to define the associated relationships</a:t>
            </a:r>
          </a:p>
          <a:p>
            <a:r>
              <a:rPr lang="en-US" dirty="0"/>
              <a:t>“I don’t’ believe </a:t>
            </a:r>
            <a:r>
              <a:rPr lang="en-US"/>
              <a:t>in one-to-one”</a:t>
            </a:r>
            <a:endParaRPr lang="en-US" dirty="0"/>
          </a:p>
        </p:txBody>
      </p:sp>
      <p:sp>
        <p:nvSpPr>
          <p:cNvPr id="4" name="Slide Number Placeholder 3"/>
          <p:cNvSpPr>
            <a:spLocks noGrp="1"/>
          </p:cNvSpPr>
          <p:nvPr>
            <p:ph type="sldNum" sz="quarter" idx="5"/>
          </p:nvPr>
        </p:nvSpPr>
        <p:spPr/>
        <p:txBody>
          <a:bodyPr/>
          <a:lstStyle/>
          <a:p>
            <a:fld id="{0D6EBF24-FE88-6B47-9D9C-3F412F35078C}" type="slidenum">
              <a:rPr lang="en-US" smtClean="0"/>
              <a:t>17</a:t>
            </a:fld>
            <a:endParaRPr lang="en-US"/>
          </a:p>
        </p:txBody>
      </p:sp>
    </p:spTree>
    <p:extLst>
      <p:ext uri="{BB962C8B-B14F-4D97-AF65-F5344CB8AC3E}">
        <p14:creationId xmlns:p14="http://schemas.microsoft.com/office/powerpoint/2010/main" val="163236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Scheme:</a:t>
            </a:r>
          </a:p>
          <a:p>
            <a:r>
              <a:rPr lang="en-US" dirty="0"/>
              <a:t>To track the employees in the company</a:t>
            </a:r>
          </a:p>
          <a:p>
            <a:endParaRPr lang="en-US" dirty="0"/>
          </a:p>
          <a:p>
            <a:r>
              <a:rPr lang="en-US" dirty="0"/>
              <a:t>One-to-many</a:t>
            </a:r>
          </a:p>
        </p:txBody>
      </p:sp>
      <p:sp>
        <p:nvSpPr>
          <p:cNvPr id="4" name="Slide Number Placeholder 3"/>
          <p:cNvSpPr>
            <a:spLocks noGrp="1"/>
          </p:cNvSpPr>
          <p:nvPr>
            <p:ph type="sldNum" sz="quarter" idx="5"/>
          </p:nvPr>
        </p:nvSpPr>
        <p:spPr/>
        <p:txBody>
          <a:bodyPr/>
          <a:lstStyle/>
          <a:p>
            <a:fld id="{0D6EBF24-FE88-6B47-9D9C-3F412F35078C}" type="slidenum">
              <a:rPr lang="en-US" smtClean="0"/>
              <a:t>18</a:t>
            </a:fld>
            <a:endParaRPr lang="en-US"/>
          </a:p>
        </p:txBody>
      </p:sp>
    </p:spTree>
    <p:extLst>
      <p:ext uri="{BB962C8B-B14F-4D97-AF65-F5344CB8AC3E}">
        <p14:creationId xmlns:p14="http://schemas.microsoft.com/office/powerpoint/2010/main" val="2549301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09347" y="493776"/>
            <a:ext cx="900684" cy="1042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60604" y="259079"/>
            <a:ext cx="13296900" cy="7254240"/>
          </a:xfrm>
          <a:custGeom>
            <a:avLst/>
            <a:gdLst/>
            <a:ahLst/>
            <a:cxnLst/>
            <a:rect l="l" t="t" r="r" b="b"/>
            <a:pathLst>
              <a:path w="13296900" h="7254240">
                <a:moveTo>
                  <a:pt x="0" y="7254240"/>
                </a:moveTo>
                <a:lnTo>
                  <a:pt x="13296900" y="7254240"/>
                </a:lnTo>
                <a:lnTo>
                  <a:pt x="13296900" y="0"/>
                </a:lnTo>
                <a:lnTo>
                  <a:pt x="0" y="0"/>
                </a:lnTo>
                <a:lnTo>
                  <a:pt x="0" y="7254240"/>
                </a:lnTo>
                <a:close/>
              </a:path>
            </a:pathLst>
          </a:custGeom>
          <a:solidFill>
            <a:srgbClr val="A41317"/>
          </a:solidFill>
        </p:spPr>
        <p:txBody>
          <a:bodyPr wrap="square" lIns="0" tIns="0" rIns="0" bIns="0" rtlCol="0"/>
          <a:lstStyle/>
          <a:p>
            <a:endParaRPr/>
          </a:p>
        </p:txBody>
      </p:sp>
      <p:sp>
        <p:nvSpPr>
          <p:cNvPr id="18" name="bk object 18"/>
          <p:cNvSpPr/>
          <p:nvPr/>
        </p:nvSpPr>
        <p:spPr>
          <a:xfrm>
            <a:off x="9863328" y="527304"/>
            <a:ext cx="3697224" cy="6829044"/>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586740" y="6664452"/>
            <a:ext cx="4090416" cy="638556"/>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911148" y="2556763"/>
            <a:ext cx="12001652" cy="135508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073592" y="4352544"/>
            <a:ext cx="9676765"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sz="half" idx="2"/>
          </p:nvPr>
        </p:nvSpPr>
        <p:spPr>
          <a:xfrm>
            <a:off x="691197" y="1787652"/>
            <a:ext cx="6013418"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9334" y="1787652"/>
            <a:ext cx="6013418"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309347" y="493776"/>
            <a:ext cx="900684" cy="1042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82904" y="589025"/>
            <a:ext cx="12858140" cy="863600"/>
          </a:xfrm>
          <a:prstGeom prst="rect">
            <a:avLst/>
          </a:prstGeom>
        </p:spPr>
        <p:txBody>
          <a:bodyPr wrap="square" lIns="0" tIns="0" rIns="0" bIns="0">
            <a:spAutoFit/>
          </a:bodyPr>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a:xfrm>
            <a:off x="482904" y="1653031"/>
            <a:ext cx="12858140" cy="17862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0143" y="7228332"/>
            <a:ext cx="4423664"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1197" y="7228332"/>
            <a:ext cx="317950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10/19/19</a:t>
            </a:fld>
            <a:endParaRPr lang="en-US"/>
          </a:p>
        </p:txBody>
      </p:sp>
      <p:sp>
        <p:nvSpPr>
          <p:cNvPr id="6" name="Holder 6"/>
          <p:cNvSpPr>
            <a:spLocks noGrp="1"/>
          </p:cNvSpPr>
          <p:nvPr>
            <p:ph type="sldNum" sz="quarter" idx="7"/>
          </p:nvPr>
        </p:nvSpPr>
        <p:spPr>
          <a:xfrm>
            <a:off x="9953244" y="7228332"/>
            <a:ext cx="317950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1148" y="2556763"/>
            <a:ext cx="6483350" cy="1355090"/>
          </a:xfrm>
          <a:prstGeom prst="rect">
            <a:avLst/>
          </a:prstGeom>
        </p:spPr>
        <p:txBody>
          <a:bodyPr vert="horz" wrap="square" lIns="0" tIns="45720" rIns="0" bIns="0" rtlCol="0">
            <a:spAutoFit/>
          </a:bodyPr>
          <a:lstStyle/>
          <a:p>
            <a:pPr marL="12700" marR="5080">
              <a:lnSpc>
                <a:spcPts val="5180"/>
              </a:lnSpc>
              <a:spcBef>
                <a:spcPts val="360"/>
              </a:spcBef>
            </a:pPr>
            <a:r>
              <a:rPr sz="4400" dirty="0">
                <a:solidFill>
                  <a:srgbClr val="FFFFFF"/>
                </a:solidFill>
                <a:latin typeface="Verdana"/>
                <a:cs typeface="Verdana"/>
              </a:rPr>
              <a:t>Database</a:t>
            </a:r>
            <a:r>
              <a:rPr sz="4400" spc="-114" dirty="0">
                <a:solidFill>
                  <a:srgbClr val="FFFFFF"/>
                </a:solidFill>
                <a:latin typeface="Verdana"/>
                <a:cs typeface="Verdana"/>
              </a:rPr>
              <a:t> </a:t>
            </a:r>
            <a:r>
              <a:rPr sz="4400" dirty="0">
                <a:solidFill>
                  <a:srgbClr val="FFFFFF"/>
                </a:solidFill>
                <a:latin typeface="Verdana"/>
                <a:cs typeface="Verdana"/>
              </a:rPr>
              <a:t>Management  </a:t>
            </a:r>
            <a:r>
              <a:rPr sz="4400" spc="-5" dirty="0">
                <a:solidFill>
                  <a:srgbClr val="FFFFFF"/>
                </a:solidFill>
                <a:latin typeface="Verdana"/>
                <a:cs typeface="Verdana"/>
              </a:rPr>
              <a:t>Systems</a:t>
            </a:r>
            <a:endParaRPr sz="4400">
              <a:latin typeface="Verdana"/>
              <a:cs typeface="Verdana"/>
            </a:endParaRPr>
          </a:p>
        </p:txBody>
      </p:sp>
      <p:sp>
        <p:nvSpPr>
          <p:cNvPr id="3" name="object 3"/>
          <p:cNvSpPr txBox="1"/>
          <p:nvPr/>
        </p:nvSpPr>
        <p:spPr>
          <a:xfrm>
            <a:off x="911148" y="4058538"/>
            <a:ext cx="705421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FFFF"/>
                </a:solidFill>
                <a:latin typeface="Verdana"/>
                <a:cs typeface="Verdana"/>
              </a:rPr>
              <a:t>Course </a:t>
            </a:r>
            <a:r>
              <a:rPr sz="3200" dirty="0">
                <a:solidFill>
                  <a:srgbClr val="FFFFFF"/>
                </a:solidFill>
                <a:latin typeface="Verdana"/>
                <a:cs typeface="Verdana"/>
              </a:rPr>
              <a:t>structure and</a:t>
            </a:r>
            <a:r>
              <a:rPr sz="3200" spc="-90" dirty="0">
                <a:solidFill>
                  <a:srgbClr val="FFFFFF"/>
                </a:solidFill>
                <a:latin typeface="Verdana"/>
                <a:cs typeface="Verdana"/>
              </a:rPr>
              <a:t> </a:t>
            </a:r>
            <a:r>
              <a:rPr sz="3200" dirty="0">
                <a:solidFill>
                  <a:srgbClr val="FFFFFF"/>
                </a:solidFill>
                <a:latin typeface="Verdana"/>
                <a:cs typeface="Verdana"/>
              </a:rPr>
              <a:t>expectations</a:t>
            </a:r>
            <a:endParaRPr sz="32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980" y="596899"/>
            <a:ext cx="5800725" cy="863600"/>
          </a:xfrm>
          <a:prstGeom prst="rect">
            <a:avLst/>
          </a:prstGeom>
        </p:spPr>
        <p:txBody>
          <a:bodyPr vert="horz" wrap="square" lIns="0" tIns="12065" rIns="0" bIns="0" rtlCol="0">
            <a:spAutoFit/>
          </a:bodyPr>
          <a:lstStyle/>
          <a:p>
            <a:pPr marL="12700">
              <a:lnSpc>
                <a:spcPct val="100000"/>
              </a:lnSpc>
              <a:spcBef>
                <a:spcPts val="95"/>
              </a:spcBef>
            </a:pPr>
            <a:r>
              <a:rPr spc="-35" dirty="0"/>
              <a:t>Roles </a:t>
            </a:r>
            <a:r>
              <a:rPr spc="-5" dirty="0"/>
              <a:t>of a</a:t>
            </a:r>
            <a:r>
              <a:rPr spc="10" dirty="0"/>
              <a:t> </a:t>
            </a:r>
            <a:r>
              <a:rPr spc="-5" dirty="0"/>
              <a:t>DBMS</a:t>
            </a:r>
          </a:p>
        </p:txBody>
      </p:sp>
      <p:sp>
        <p:nvSpPr>
          <p:cNvPr id="3" name="object 3"/>
          <p:cNvSpPr txBox="1"/>
          <p:nvPr/>
        </p:nvSpPr>
        <p:spPr>
          <a:xfrm>
            <a:off x="482904" y="1689608"/>
            <a:ext cx="10235896" cy="5696431"/>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dirty="0">
                <a:latin typeface="Verdana"/>
                <a:cs typeface="Verdana"/>
              </a:rPr>
              <a:t>Definition</a:t>
            </a:r>
          </a:p>
          <a:p>
            <a:pPr>
              <a:lnSpc>
                <a:spcPct val="100000"/>
              </a:lnSpc>
              <a:spcBef>
                <a:spcPts val="40"/>
              </a:spcBef>
              <a:buChar char="◼"/>
            </a:pPr>
            <a:endParaRPr sz="345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95" dirty="0">
                <a:latin typeface="Verdana"/>
                <a:cs typeface="Verdana"/>
              </a:rPr>
              <a:t>Construction</a:t>
            </a:r>
            <a:r>
              <a:rPr lang="en-US" altLang="zh-CN" sz="3300" spc="-95" dirty="0">
                <a:latin typeface="Verdana"/>
                <a:cs typeface="Verdana"/>
              </a:rPr>
              <a:t>:</a:t>
            </a:r>
            <a:r>
              <a:rPr lang="zh-CN" altLang="en-US" sz="3300" spc="-95" dirty="0">
                <a:latin typeface="Verdana"/>
                <a:cs typeface="Verdana"/>
              </a:rPr>
              <a:t> </a:t>
            </a:r>
            <a:r>
              <a:rPr lang="en-US" altLang="zh-CN" sz="3300" spc="-95" dirty="0">
                <a:latin typeface="Verdana"/>
                <a:cs typeface="Verdana"/>
              </a:rPr>
              <a:t>put</a:t>
            </a:r>
            <a:r>
              <a:rPr lang="zh-CN" altLang="en-US" sz="3300" spc="-95" dirty="0">
                <a:latin typeface="Verdana"/>
                <a:cs typeface="Verdana"/>
              </a:rPr>
              <a:t> </a:t>
            </a:r>
            <a:r>
              <a:rPr lang="en-US" altLang="zh-CN" sz="3300" spc="-95" dirty="0">
                <a:latin typeface="Verdana"/>
                <a:cs typeface="Verdana"/>
              </a:rPr>
              <a:t>info</a:t>
            </a:r>
            <a:r>
              <a:rPr lang="zh-CN" altLang="en-US" sz="3300" spc="-95" dirty="0">
                <a:latin typeface="Verdana"/>
                <a:cs typeface="Verdana"/>
              </a:rPr>
              <a:t> </a:t>
            </a:r>
            <a:r>
              <a:rPr lang="en-US" altLang="zh-CN" sz="3300" spc="-95" dirty="0">
                <a:latin typeface="Verdana"/>
                <a:cs typeface="Verdana"/>
              </a:rPr>
              <a:t>in</a:t>
            </a:r>
            <a:endParaRPr sz="3300" dirty="0">
              <a:latin typeface="Verdana"/>
              <a:cs typeface="Verdana"/>
            </a:endParaRPr>
          </a:p>
          <a:p>
            <a:pPr>
              <a:lnSpc>
                <a:spcPct val="100000"/>
              </a:lnSpc>
              <a:spcBef>
                <a:spcPts val="40"/>
              </a:spcBef>
              <a:buChar char="◼"/>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135" dirty="0">
                <a:latin typeface="Verdana"/>
                <a:cs typeface="Verdana"/>
              </a:rPr>
              <a:t>Manipulation</a:t>
            </a:r>
            <a:r>
              <a:rPr lang="en-US" altLang="zh-CN" sz="3300" spc="-135" dirty="0">
                <a:latin typeface="Verdana"/>
                <a:cs typeface="Verdana"/>
              </a:rPr>
              <a:t>:</a:t>
            </a:r>
            <a:r>
              <a:rPr lang="zh-CN" altLang="en-US" sz="3300" spc="-135" dirty="0">
                <a:latin typeface="Verdana"/>
                <a:cs typeface="Verdana"/>
              </a:rPr>
              <a:t> </a:t>
            </a:r>
            <a:r>
              <a:rPr lang="en-US" altLang="zh-CN" sz="3300" spc="-135" dirty="0">
                <a:latin typeface="Verdana"/>
                <a:cs typeface="Verdana"/>
              </a:rPr>
              <a:t>get</a:t>
            </a:r>
            <a:r>
              <a:rPr lang="zh-CN" altLang="en-US" sz="3300" spc="-135" dirty="0">
                <a:latin typeface="Verdana"/>
                <a:cs typeface="Verdana"/>
              </a:rPr>
              <a:t> </a:t>
            </a:r>
            <a:r>
              <a:rPr lang="en-US" altLang="zh-CN" sz="3300" spc="-135" dirty="0">
                <a:latin typeface="Verdana"/>
                <a:cs typeface="Verdana"/>
              </a:rPr>
              <a:t>info</a:t>
            </a:r>
            <a:r>
              <a:rPr lang="zh-CN" altLang="en-US" sz="3300" spc="-135" dirty="0">
                <a:latin typeface="Verdana"/>
                <a:cs typeface="Verdana"/>
              </a:rPr>
              <a:t> </a:t>
            </a:r>
            <a:r>
              <a:rPr lang="en-US" altLang="zh-CN" sz="3300" spc="-135" dirty="0">
                <a:latin typeface="Verdana"/>
                <a:cs typeface="Verdana"/>
              </a:rPr>
              <a:t>out</a:t>
            </a:r>
            <a:r>
              <a:rPr lang="zh-CN" altLang="en-US" sz="3300" spc="-135" dirty="0">
                <a:latin typeface="Verdana"/>
                <a:cs typeface="Verdana"/>
              </a:rPr>
              <a:t> </a:t>
            </a:r>
            <a:endParaRPr sz="3300" dirty="0">
              <a:latin typeface="Verdana"/>
              <a:cs typeface="Verdana"/>
            </a:endParaRPr>
          </a:p>
          <a:p>
            <a:pPr>
              <a:lnSpc>
                <a:spcPct val="100000"/>
              </a:lnSpc>
              <a:spcBef>
                <a:spcPts val="50"/>
              </a:spcBef>
              <a:buChar char="◼"/>
            </a:pPr>
            <a:endParaRPr sz="3400" dirty="0">
              <a:latin typeface="Times New Roman"/>
              <a:cs typeface="Times New Roman"/>
            </a:endParaRPr>
          </a:p>
          <a:p>
            <a:pPr marL="394970" indent="-382270">
              <a:lnSpc>
                <a:spcPct val="100000"/>
              </a:lnSpc>
              <a:spcBef>
                <a:spcPts val="5"/>
              </a:spcBef>
              <a:buSzPct val="74242"/>
              <a:buFont typeface="Wingdings"/>
              <a:buChar char="◼"/>
              <a:tabLst>
                <a:tab pos="394970" algn="l"/>
                <a:tab pos="395605" algn="l"/>
              </a:tabLst>
            </a:pPr>
            <a:r>
              <a:rPr sz="3300" spc="-10" dirty="0">
                <a:latin typeface="Verdana"/>
                <a:cs typeface="Verdana"/>
              </a:rPr>
              <a:t>Sharing</a:t>
            </a:r>
            <a:r>
              <a:rPr lang="en-US" altLang="zh-CN" sz="3300" spc="-10" dirty="0">
                <a:latin typeface="Verdana"/>
                <a:cs typeface="Verdana"/>
              </a:rPr>
              <a:t>:</a:t>
            </a:r>
            <a:r>
              <a:rPr lang="zh-CN" altLang="en-US" sz="3300" spc="-10" dirty="0">
                <a:latin typeface="Verdana"/>
                <a:cs typeface="Verdana"/>
              </a:rPr>
              <a:t> </a:t>
            </a:r>
            <a:r>
              <a:rPr lang="en-US" altLang="zh-CN" sz="3300" spc="-10" dirty="0">
                <a:latin typeface="Verdana"/>
                <a:cs typeface="Verdana"/>
              </a:rPr>
              <a:t>have</a:t>
            </a:r>
            <a:r>
              <a:rPr lang="zh-CN" altLang="en-US" sz="3300" spc="-10" dirty="0">
                <a:latin typeface="Verdana"/>
                <a:cs typeface="Verdana"/>
              </a:rPr>
              <a:t> </a:t>
            </a:r>
            <a:r>
              <a:rPr lang="en-US" altLang="zh-CN" sz="3300" spc="-10" dirty="0">
                <a:latin typeface="Verdana"/>
                <a:cs typeface="Verdana"/>
              </a:rPr>
              <a:t>a</a:t>
            </a:r>
            <a:r>
              <a:rPr lang="zh-CN" altLang="en-US" sz="3300" spc="-10" dirty="0">
                <a:latin typeface="Verdana"/>
                <a:cs typeface="Verdana"/>
              </a:rPr>
              <a:t> </a:t>
            </a:r>
            <a:r>
              <a:rPr lang="en-US" altLang="zh-CN" sz="3300" spc="-10" dirty="0">
                <a:latin typeface="Verdana"/>
                <a:cs typeface="Verdana"/>
              </a:rPr>
              <a:t>lot</a:t>
            </a:r>
            <a:r>
              <a:rPr lang="zh-CN" altLang="en-US" sz="3300" spc="-10" dirty="0">
                <a:latin typeface="Verdana"/>
                <a:cs typeface="Verdana"/>
              </a:rPr>
              <a:t> </a:t>
            </a:r>
            <a:r>
              <a:rPr lang="en-US" altLang="zh-CN" sz="3300" spc="-10" dirty="0">
                <a:latin typeface="Verdana"/>
                <a:cs typeface="Verdana"/>
              </a:rPr>
              <a:t>of</a:t>
            </a:r>
            <a:r>
              <a:rPr lang="zh-CN" altLang="en-US" sz="3300" spc="-10" dirty="0">
                <a:latin typeface="Verdana"/>
                <a:cs typeface="Verdana"/>
              </a:rPr>
              <a:t> </a:t>
            </a:r>
            <a:r>
              <a:rPr lang="en-US" altLang="zh-CN" sz="3300" spc="-10" dirty="0">
                <a:latin typeface="Verdana"/>
                <a:cs typeface="Verdana"/>
              </a:rPr>
              <a:t>users</a:t>
            </a:r>
            <a:endParaRPr sz="3300" dirty="0">
              <a:latin typeface="Verdana"/>
              <a:cs typeface="Verdana"/>
            </a:endParaRPr>
          </a:p>
          <a:p>
            <a:pPr>
              <a:lnSpc>
                <a:spcPct val="100000"/>
              </a:lnSpc>
              <a:spcBef>
                <a:spcPts val="35"/>
              </a:spcBef>
              <a:buChar char="◼"/>
            </a:pPr>
            <a:endParaRPr sz="3400" dirty="0">
              <a:latin typeface="Times New Roman"/>
              <a:cs typeface="Times New Roman"/>
            </a:endParaRPr>
          </a:p>
          <a:p>
            <a:pPr marL="394970" indent="-382270">
              <a:lnSpc>
                <a:spcPct val="100000"/>
              </a:lnSpc>
              <a:spcBef>
                <a:spcPts val="5"/>
              </a:spcBef>
              <a:buSzPct val="74242"/>
              <a:buFont typeface="Wingdings"/>
              <a:buChar char="◼"/>
              <a:tabLst>
                <a:tab pos="394970" algn="l"/>
                <a:tab pos="395605" algn="l"/>
              </a:tabLst>
            </a:pPr>
            <a:r>
              <a:rPr sz="3300" spc="-5" dirty="0">
                <a:latin typeface="Verdana"/>
                <a:cs typeface="Verdana"/>
              </a:rPr>
              <a:t>Security</a:t>
            </a:r>
            <a:r>
              <a:rPr lang="en-US" altLang="zh-CN" sz="3300" spc="-5" dirty="0">
                <a:latin typeface="Verdana"/>
                <a:cs typeface="Verdana"/>
              </a:rPr>
              <a:t>:</a:t>
            </a:r>
            <a:r>
              <a:rPr lang="zh-CN" altLang="en-US" sz="3300" spc="-5" dirty="0">
                <a:latin typeface="Verdana"/>
                <a:cs typeface="Verdana"/>
              </a:rPr>
              <a:t> </a:t>
            </a:r>
            <a:endParaRPr sz="3300" dirty="0">
              <a:latin typeface="Verdana"/>
              <a:cs typeface="Verdana"/>
            </a:endParaRPr>
          </a:p>
          <a:p>
            <a:pPr>
              <a:lnSpc>
                <a:spcPct val="100000"/>
              </a:lnSpc>
              <a:spcBef>
                <a:spcPts val="35"/>
              </a:spcBef>
              <a:buChar char="◼"/>
            </a:pPr>
            <a:endParaRPr sz="340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spc="-140" dirty="0">
                <a:latin typeface="Verdana"/>
                <a:cs typeface="Verdana"/>
              </a:rPr>
              <a:t>Performance</a:t>
            </a:r>
            <a:r>
              <a:rPr lang="en-US" altLang="zh-CN" sz="3300" spc="-140" dirty="0">
                <a:latin typeface="Verdana"/>
                <a:cs typeface="Verdana"/>
              </a:rPr>
              <a:t>:</a:t>
            </a:r>
            <a:r>
              <a:rPr lang="zh-CN" altLang="en-US" sz="3300" spc="-140" dirty="0">
                <a:latin typeface="Verdana"/>
                <a:cs typeface="Verdana"/>
              </a:rPr>
              <a:t> </a:t>
            </a:r>
            <a:r>
              <a:rPr lang="en-US" altLang="zh-CN" sz="3300" spc="-140" dirty="0">
                <a:latin typeface="Verdana"/>
                <a:cs typeface="Verdana"/>
              </a:rPr>
              <a:t>we</a:t>
            </a:r>
            <a:r>
              <a:rPr lang="zh-CN" altLang="en-US" sz="3300" spc="-140" dirty="0">
                <a:latin typeface="Verdana"/>
                <a:cs typeface="Verdana"/>
              </a:rPr>
              <a:t> </a:t>
            </a:r>
            <a:r>
              <a:rPr lang="en-US" altLang="zh-CN" sz="3300" spc="-140" dirty="0">
                <a:latin typeface="Verdana"/>
                <a:cs typeface="Verdana"/>
              </a:rPr>
              <a:t>don’t</a:t>
            </a:r>
            <a:r>
              <a:rPr lang="zh-CN" altLang="en-US" sz="3300" spc="-140" dirty="0">
                <a:latin typeface="Verdana"/>
                <a:cs typeface="Verdana"/>
              </a:rPr>
              <a:t> </a:t>
            </a:r>
            <a:r>
              <a:rPr lang="en-US" altLang="zh-CN" sz="3300" spc="-140" dirty="0">
                <a:latin typeface="Verdana"/>
                <a:cs typeface="Verdana"/>
              </a:rPr>
              <a:t>want</a:t>
            </a:r>
            <a:r>
              <a:rPr lang="zh-CN" altLang="en-US" sz="3300" spc="-140" dirty="0">
                <a:latin typeface="Verdana"/>
                <a:cs typeface="Verdana"/>
              </a:rPr>
              <a:t> </a:t>
            </a:r>
            <a:r>
              <a:rPr lang="en-US" altLang="zh-CN" sz="3300" spc="-140" dirty="0">
                <a:latin typeface="Verdana"/>
                <a:cs typeface="Verdana"/>
              </a:rPr>
              <a:t>to</a:t>
            </a:r>
            <a:r>
              <a:rPr lang="zh-CN" altLang="en-US" sz="3300" spc="-140" dirty="0">
                <a:latin typeface="Verdana"/>
                <a:cs typeface="Verdana"/>
              </a:rPr>
              <a:t> </a:t>
            </a:r>
            <a:r>
              <a:rPr lang="en-US" altLang="zh-CN" sz="3300" spc="-140" dirty="0">
                <a:latin typeface="Verdana"/>
                <a:cs typeface="Verdana"/>
              </a:rPr>
              <a:t>speed</a:t>
            </a:r>
            <a:r>
              <a:rPr lang="zh-CN" altLang="en-US" sz="3300" spc="-140" dirty="0">
                <a:latin typeface="Verdana"/>
                <a:cs typeface="Verdana"/>
              </a:rPr>
              <a:t> </a:t>
            </a:r>
            <a:r>
              <a:rPr lang="en-US" altLang="zh-CN" sz="3300" spc="-140" dirty="0">
                <a:latin typeface="Verdana"/>
                <a:cs typeface="Verdana"/>
              </a:rPr>
              <a:t>to</a:t>
            </a:r>
            <a:r>
              <a:rPr lang="zh-CN" altLang="en-US" sz="3300" spc="-140" dirty="0">
                <a:latin typeface="Verdana"/>
                <a:cs typeface="Verdana"/>
              </a:rPr>
              <a:t> </a:t>
            </a:r>
            <a:r>
              <a:rPr lang="en-US" altLang="zh-CN" sz="3300" spc="-140" dirty="0">
                <a:latin typeface="Verdana"/>
                <a:cs typeface="Verdana"/>
              </a:rPr>
              <a:t>go</a:t>
            </a:r>
            <a:r>
              <a:rPr lang="zh-CN" altLang="en-US" sz="3300" spc="-140" dirty="0">
                <a:latin typeface="Verdana"/>
                <a:cs typeface="Verdana"/>
              </a:rPr>
              <a:t> </a:t>
            </a:r>
            <a:r>
              <a:rPr lang="en-US" altLang="zh-CN" sz="3300" spc="-140" dirty="0">
                <a:latin typeface="Verdana"/>
                <a:cs typeface="Verdana"/>
              </a:rPr>
              <a:t>slow</a:t>
            </a:r>
            <a:endParaRPr sz="330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208E-96D1-E044-BB12-F994E24B573D}"/>
              </a:ext>
            </a:extLst>
          </p:cNvPr>
          <p:cNvSpPr>
            <a:spLocks noGrp="1"/>
          </p:cNvSpPr>
          <p:nvPr>
            <p:ph type="title"/>
          </p:nvPr>
        </p:nvSpPr>
        <p:spPr/>
        <p:txBody>
          <a:bodyPr/>
          <a:lstStyle/>
          <a:p>
            <a:r>
              <a:rPr lang="en-US" dirty="0"/>
              <a:t>Roles of a DBMS</a:t>
            </a:r>
          </a:p>
        </p:txBody>
      </p:sp>
      <p:sp>
        <p:nvSpPr>
          <p:cNvPr id="3" name="Text Placeholder 2">
            <a:extLst>
              <a:ext uri="{FF2B5EF4-FFF2-40B4-BE49-F238E27FC236}">
                <a16:creationId xmlns:a16="http://schemas.microsoft.com/office/drawing/2014/main" id="{594E11E5-49FE-6841-ACB5-D5F249CD4A88}"/>
              </a:ext>
            </a:extLst>
          </p:cNvPr>
          <p:cNvSpPr>
            <a:spLocks noGrp="1"/>
          </p:cNvSpPr>
          <p:nvPr>
            <p:ph type="body" idx="1"/>
          </p:nvPr>
        </p:nvSpPr>
        <p:spPr>
          <a:xfrm>
            <a:off x="482904" y="1653030"/>
            <a:ext cx="12858140" cy="5909310"/>
          </a:xfrm>
        </p:spPr>
        <p:txBody>
          <a:bodyPr/>
          <a:lstStyle/>
          <a:p>
            <a:r>
              <a:rPr lang="en-US" sz="2400" b="1" kern="1200" dirty="0">
                <a:solidFill>
                  <a:prstClr val="black"/>
                </a:solidFill>
                <a:latin typeface="Verdana"/>
                <a:cs typeface="Verdana"/>
              </a:rPr>
              <a:t>Definition</a:t>
            </a:r>
            <a:r>
              <a:rPr lang="en-US" sz="2400" kern="1200" dirty="0">
                <a:solidFill>
                  <a:prstClr val="black"/>
                </a:solidFill>
                <a:latin typeface="Verdana"/>
                <a:cs typeface="Verdana"/>
              </a:rPr>
              <a:t>: a computerized system that enables users to create and maintain a database</a:t>
            </a:r>
          </a:p>
          <a:p>
            <a:r>
              <a:rPr lang="en-US" sz="2400" kern="1200" dirty="0">
                <a:solidFill>
                  <a:prstClr val="black"/>
                </a:solidFill>
                <a:latin typeface="Verdana"/>
                <a:cs typeface="Verdana"/>
              </a:rPr>
              <a:t>The DBMS is a general-purpose software that facilitates the process of </a:t>
            </a:r>
            <a:r>
              <a:rPr lang="en-US" sz="2400" i="1" kern="1200" dirty="0">
                <a:solidFill>
                  <a:prstClr val="black"/>
                </a:solidFill>
                <a:latin typeface="Verdana"/>
                <a:cs typeface="Verdana"/>
              </a:rPr>
              <a:t>defining</a:t>
            </a:r>
            <a:r>
              <a:rPr lang="en-US" sz="2400" kern="1200" dirty="0">
                <a:solidFill>
                  <a:prstClr val="black"/>
                </a:solidFill>
                <a:latin typeface="Verdana"/>
                <a:cs typeface="Verdana"/>
              </a:rPr>
              <a:t>, </a:t>
            </a:r>
            <a:r>
              <a:rPr lang="en-US" sz="2400" i="1" kern="1200" dirty="0">
                <a:solidFill>
                  <a:prstClr val="black"/>
                </a:solidFill>
                <a:latin typeface="Verdana"/>
                <a:cs typeface="Verdana"/>
              </a:rPr>
              <a:t>constructing</a:t>
            </a:r>
            <a:r>
              <a:rPr lang="en-US" sz="2400" kern="1200" dirty="0">
                <a:solidFill>
                  <a:prstClr val="black"/>
                </a:solidFill>
                <a:latin typeface="Verdana"/>
                <a:cs typeface="Verdana"/>
              </a:rPr>
              <a:t>, </a:t>
            </a:r>
            <a:r>
              <a:rPr lang="en-US" sz="2400" i="1" kern="1200" dirty="0">
                <a:solidFill>
                  <a:prstClr val="black"/>
                </a:solidFill>
                <a:latin typeface="Verdana"/>
                <a:cs typeface="Verdana"/>
              </a:rPr>
              <a:t>manipulating</a:t>
            </a:r>
            <a:r>
              <a:rPr lang="en-US" sz="2400" kern="1200" dirty="0">
                <a:solidFill>
                  <a:prstClr val="black"/>
                </a:solidFill>
                <a:latin typeface="Verdana"/>
                <a:cs typeface="Verdana"/>
              </a:rPr>
              <a:t>, and </a:t>
            </a:r>
            <a:r>
              <a:rPr lang="en-US" sz="2400" i="1" kern="1200" dirty="0">
                <a:solidFill>
                  <a:prstClr val="black"/>
                </a:solidFill>
                <a:latin typeface="Verdana"/>
                <a:cs typeface="Verdana"/>
              </a:rPr>
              <a:t>sharing</a:t>
            </a:r>
            <a:r>
              <a:rPr lang="en-US" sz="2400" kern="1200" dirty="0">
                <a:solidFill>
                  <a:prstClr val="black"/>
                </a:solidFill>
                <a:latin typeface="Verdana"/>
                <a:cs typeface="Verdana"/>
              </a:rPr>
              <a:t> databases among various users and applications.</a:t>
            </a:r>
          </a:p>
          <a:p>
            <a:pPr marL="457200" indent="-457200">
              <a:buFontTx/>
              <a:buChar char="-"/>
            </a:pPr>
            <a:r>
              <a:rPr lang="en-US" sz="2400" kern="1200" dirty="0">
                <a:solidFill>
                  <a:prstClr val="black"/>
                </a:solidFill>
                <a:latin typeface="Verdana"/>
                <a:cs typeface="Verdana"/>
              </a:rPr>
              <a:t>Defining: specify data types, structures, and constraints of data to be stored in DB</a:t>
            </a:r>
          </a:p>
          <a:p>
            <a:pPr marL="457200" indent="-457200">
              <a:buFontTx/>
              <a:buChar char="-"/>
            </a:pPr>
            <a:r>
              <a:rPr lang="en-US" sz="2400" kern="1200" dirty="0">
                <a:solidFill>
                  <a:prstClr val="black"/>
                </a:solidFill>
                <a:latin typeface="Verdana"/>
                <a:cs typeface="Verdana"/>
              </a:rPr>
              <a:t>Constructing: the process of storing data on some storage medium that is controlled by the DBMS</a:t>
            </a:r>
          </a:p>
          <a:p>
            <a:pPr marL="457200" indent="-457200">
              <a:buFontTx/>
              <a:buChar char="-"/>
            </a:pPr>
            <a:r>
              <a:rPr lang="en-US" sz="2400" kern="1200" dirty="0">
                <a:solidFill>
                  <a:prstClr val="black"/>
                </a:solidFill>
                <a:latin typeface="Verdana"/>
                <a:cs typeface="Verdana"/>
              </a:rPr>
              <a:t>Manipulating: includes functions such as querying the database to retrieve specific data, updating data and generating reports from data</a:t>
            </a:r>
          </a:p>
          <a:p>
            <a:pPr marL="457200" indent="-457200">
              <a:buFontTx/>
              <a:buChar char="-"/>
            </a:pPr>
            <a:r>
              <a:rPr lang="en-US" sz="2400" kern="1200" dirty="0">
                <a:solidFill>
                  <a:prstClr val="black"/>
                </a:solidFill>
                <a:latin typeface="Verdana"/>
                <a:cs typeface="Verdana"/>
              </a:rPr>
              <a:t>Sharing: allows multiple users and programs to access the database simultaneously</a:t>
            </a:r>
          </a:p>
          <a:p>
            <a:r>
              <a:rPr lang="en-US" sz="2400" kern="1200" dirty="0">
                <a:solidFill>
                  <a:prstClr val="black"/>
                </a:solidFill>
                <a:latin typeface="Verdana"/>
                <a:cs typeface="Verdana"/>
              </a:rPr>
              <a:t>Other important functions of DBMS includes</a:t>
            </a:r>
          </a:p>
          <a:p>
            <a:pPr marL="457200" indent="-457200">
              <a:buFontTx/>
              <a:buChar char="-"/>
            </a:pPr>
            <a:r>
              <a:rPr lang="en-US" sz="2400" kern="1200" dirty="0">
                <a:solidFill>
                  <a:prstClr val="black"/>
                </a:solidFill>
                <a:latin typeface="Verdana"/>
                <a:cs typeface="Verdana"/>
              </a:rPr>
              <a:t>Protecting: include system protection and security protection</a:t>
            </a:r>
          </a:p>
          <a:p>
            <a:pPr marL="457200" indent="-457200">
              <a:buFontTx/>
              <a:buChar char="-"/>
            </a:pPr>
            <a:r>
              <a:rPr lang="en-US" sz="2400" kern="1200" dirty="0">
                <a:solidFill>
                  <a:prstClr val="black"/>
                </a:solidFill>
                <a:latin typeface="Verdana"/>
                <a:cs typeface="Verdana"/>
              </a:rPr>
              <a:t>Maintaining: allow system to evolve as requirements change over time</a:t>
            </a:r>
          </a:p>
        </p:txBody>
      </p:sp>
    </p:spTree>
    <p:extLst>
      <p:ext uri="{BB962C8B-B14F-4D97-AF65-F5344CB8AC3E}">
        <p14:creationId xmlns:p14="http://schemas.microsoft.com/office/powerpoint/2010/main" val="73319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96899"/>
            <a:ext cx="1978025" cy="863600"/>
          </a:xfrm>
          <a:prstGeom prst="rect">
            <a:avLst/>
          </a:prstGeom>
        </p:spPr>
        <p:txBody>
          <a:bodyPr vert="horz" wrap="square" lIns="0" tIns="12065" rIns="0" bIns="0" rtlCol="0">
            <a:spAutoFit/>
          </a:bodyPr>
          <a:lstStyle/>
          <a:p>
            <a:pPr marL="12700">
              <a:lnSpc>
                <a:spcPct val="100000"/>
              </a:lnSpc>
              <a:spcBef>
                <a:spcPts val="95"/>
              </a:spcBef>
            </a:pPr>
            <a:r>
              <a:rPr spc="-5" dirty="0"/>
              <a:t>Users</a:t>
            </a:r>
          </a:p>
        </p:txBody>
      </p:sp>
      <p:sp>
        <p:nvSpPr>
          <p:cNvPr id="3" name="object 3"/>
          <p:cNvSpPr txBox="1"/>
          <p:nvPr/>
        </p:nvSpPr>
        <p:spPr>
          <a:xfrm>
            <a:off x="482904" y="1689608"/>
            <a:ext cx="8711896" cy="1041311"/>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dirty="0">
                <a:latin typeface="Verdana"/>
                <a:cs typeface="Verdana"/>
              </a:rPr>
              <a:t>Back</a:t>
            </a:r>
            <a:r>
              <a:rPr lang="zh-CN" altLang="en-US" sz="3300" dirty="0">
                <a:latin typeface="Verdana"/>
                <a:cs typeface="Verdana"/>
              </a:rPr>
              <a:t> </a:t>
            </a:r>
            <a:r>
              <a:rPr lang="en-US" altLang="zh-CN" sz="3300" spc="-20" dirty="0">
                <a:latin typeface="Verdana"/>
                <a:cs typeface="Verdana"/>
              </a:rPr>
              <a:t>End</a:t>
            </a:r>
            <a:r>
              <a:rPr lang="en-US" altLang="zh-CN" sz="3300" dirty="0">
                <a:latin typeface="Verdana"/>
                <a:cs typeface="Verdana"/>
              </a:rPr>
              <a:t>: ⭐️</a:t>
            </a:r>
            <a:endParaRPr lang="en-US" sz="3300" spc="-1600" dirty="0">
              <a:latin typeface="Verdana"/>
              <a:cs typeface="Verdana"/>
            </a:endParaRPr>
          </a:p>
          <a:p>
            <a:pPr marL="425450" indent="-412750">
              <a:lnSpc>
                <a:spcPct val="100000"/>
              </a:lnSpc>
              <a:spcBef>
                <a:spcPts val="100"/>
              </a:spcBef>
              <a:buSzPct val="80303"/>
              <a:buFont typeface="Wingdings"/>
              <a:buChar char="◼"/>
              <a:tabLst>
                <a:tab pos="425450" algn="l"/>
                <a:tab pos="426084" algn="l"/>
              </a:tabLst>
            </a:pPr>
            <a:r>
              <a:rPr sz="3300" dirty="0">
                <a:latin typeface="Verdana"/>
                <a:cs typeface="Verdana"/>
              </a:rPr>
              <a:t>Front</a:t>
            </a:r>
            <a:r>
              <a:rPr lang="zh-CN" altLang="en-US" sz="3300" spc="-20" dirty="0">
                <a:latin typeface="Verdana"/>
                <a:cs typeface="Verdana"/>
              </a:rPr>
              <a:t> </a:t>
            </a:r>
            <a:r>
              <a:rPr lang="en-US" altLang="zh-CN" sz="3300" spc="-20" dirty="0">
                <a:latin typeface="Verdana"/>
                <a:cs typeface="Verdana"/>
              </a:rPr>
              <a:t>End</a:t>
            </a:r>
            <a:r>
              <a:rPr lang="zh-CN" altLang="en-US" sz="3300" spc="-20" dirty="0">
                <a:latin typeface="Verdana"/>
                <a:cs typeface="Verdana"/>
              </a:rPr>
              <a:t>：</a:t>
            </a:r>
            <a:r>
              <a:rPr lang="en-US" altLang="zh-CN" sz="3300" spc="-20" dirty="0" err="1">
                <a:latin typeface="Verdana"/>
                <a:cs typeface="Verdana"/>
              </a:rPr>
              <a:t>e.g</a:t>
            </a:r>
            <a:r>
              <a:rPr lang="en-US" altLang="zh-CN" sz="3300" spc="-20" dirty="0">
                <a:latin typeface="Verdana"/>
                <a:cs typeface="Verdana"/>
              </a:rPr>
              <a:t> FB</a:t>
            </a:r>
            <a:endParaRPr sz="33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907" y="672795"/>
            <a:ext cx="3149600" cy="863600"/>
          </a:xfrm>
          <a:prstGeom prst="rect">
            <a:avLst/>
          </a:prstGeom>
        </p:spPr>
        <p:txBody>
          <a:bodyPr vert="horz" wrap="square" lIns="0" tIns="12065" rIns="0" bIns="0" rtlCol="0">
            <a:spAutoFit/>
          </a:bodyPr>
          <a:lstStyle/>
          <a:p>
            <a:pPr marL="12700">
              <a:lnSpc>
                <a:spcPct val="100000"/>
              </a:lnSpc>
              <a:spcBef>
                <a:spcPts val="95"/>
              </a:spcBef>
            </a:pPr>
            <a:r>
              <a:rPr spc="-10" dirty="0"/>
              <a:t>Contents</a:t>
            </a:r>
          </a:p>
        </p:txBody>
      </p:sp>
      <p:sp>
        <p:nvSpPr>
          <p:cNvPr id="3" name="object 3"/>
          <p:cNvSpPr txBox="1"/>
          <p:nvPr/>
        </p:nvSpPr>
        <p:spPr>
          <a:xfrm>
            <a:off x="482904" y="1730756"/>
            <a:ext cx="11455096" cy="2747547"/>
          </a:xfrm>
          <a:prstGeom prst="rect">
            <a:avLst/>
          </a:prstGeom>
        </p:spPr>
        <p:txBody>
          <a:bodyPr vert="horz" wrap="square" lIns="0" tIns="15875" rIns="0" bIns="0" rtlCol="0">
            <a:spAutoFit/>
          </a:bodyPr>
          <a:lstStyle/>
          <a:p>
            <a:pPr marL="12700">
              <a:lnSpc>
                <a:spcPct val="100000"/>
              </a:lnSpc>
              <a:spcBef>
                <a:spcPts val="125"/>
              </a:spcBef>
              <a:tabLst>
                <a:tab pos="425450" algn="l"/>
              </a:tabLst>
            </a:pPr>
            <a:r>
              <a:rPr sz="2650" spc="2820" dirty="0">
                <a:latin typeface="Wingdings"/>
                <a:cs typeface="Wingdings"/>
              </a:rPr>
              <a:t>◼</a:t>
            </a:r>
            <a:r>
              <a:rPr sz="2650" spc="2820" dirty="0">
                <a:latin typeface="Times New Roman"/>
                <a:cs typeface="Times New Roman"/>
              </a:rPr>
              <a:t>	</a:t>
            </a:r>
            <a:r>
              <a:rPr sz="3550" spc="15" dirty="0">
                <a:latin typeface="Verdana"/>
                <a:cs typeface="Verdana"/>
              </a:rPr>
              <a:t>What does a </a:t>
            </a:r>
            <a:r>
              <a:rPr sz="3550" spc="10" dirty="0">
                <a:latin typeface="Verdana"/>
                <a:cs typeface="Verdana"/>
              </a:rPr>
              <a:t>database</a:t>
            </a:r>
            <a:r>
              <a:rPr sz="3550" spc="-100" dirty="0">
                <a:latin typeface="Verdana"/>
                <a:cs typeface="Verdana"/>
              </a:rPr>
              <a:t> </a:t>
            </a:r>
            <a:r>
              <a:rPr sz="3550" spc="10" dirty="0">
                <a:latin typeface="Verdana"/>
                <a:cs typeface="Verdana"/>
              </a:rPr>
              <a:t>contain?</a:t>
            </a:r>
            <a:endParaRPr lang="en-US" sz="3550" spc="10" dirty="0">
              <a:latin typeface="Verdana"/>
              <a:cs typeface="Verdana"/>
            </a:endParaRPr>
          </a:p>
          <a:p>
            <a:pPr marL="469900">
              <a:lnSpc>
                <a:spcPct val="100000"/>
              </a:lnSpc>
              <a:spcBef>
                <a:spcPts val="25"/>
              </a:spcBef>
            </a:pPr>
            <a:r>
              <a:rPr sz="3550" spc="10" dirty="0">
                <a:latin typeface="Times New Roman"/>
                <a:cs typeface="Times New Roman"/>
              </a:rPr>
              <a:t>– </a:t>
            </a:r>
            <a:r>
              <a:rPr sz="3550" spc="15" dirty="0">
                <a:latin typeface="Verdana"/>
                <a:cs typeface="Verdana"/>
              </a:rPr>
              <a:t>What </a:t>
            </a:r>
            <a:r>
              <a:rPr sz="3550" spc="10" dirty="0">
                <a:latin typeface="Verdana"/>
                <a:cs typeface="Verdana"/>
              </a:rPr>
              <a:t>does </a:t>
            </a:r>
            <a:r>
              <a:rPr sz="3550" spc="15" dirty="0">
                <a:latin typeface="Verdana"/>
                <a:cs typeface="Verdana"/>
              </a:rPr>
              <a:t>a DBMS need </a:t>
            </a:r>
            <a:r>
              <a:rPr sz="3550" spc="10" dirty="0">
                <a:latin typeface="Verdana"/>
                <a:cs typeface="Verdana"/>
              </a:rPr>
              <a:t>to do </a:t>
            </a:r>
            <a:r>
              <a:rPr sz="3550" spc="-5" dirty="0">
                <a:latin typeface="Verdana"/>
                <a:cs typeface="Verdana"/>
              </a:rPr>
              <a:t>its</a:t>
            </a:r>
            <a:r>
              <a:rPr sz="3550" spc="-645" dirty="0">
                <a:latin typeface="Verdana"/>
                <a:cs typeface="Verdana"/>
              </a:rPr>
              <a:t> </a:t>
            </a:r>
            <a:r>
              <a:rPr sz="3550" spc="5" dirty="0">
                <a:latin typeface="Verdana"/>
                <a:cs typeface="Verdana"/>
              </a:rPr>
              <a:t>job?</a:t>
            </a:r>
            <a:endParaRPr lang="en-US" sz="3550" spc="5" dirty="0">
              <a:latin typeface="Verdana"/>
              <a:cs typeface="Verdana"/>
            </a:endParaRPr>
          </a:p>
          <a:p>
            <a:pPr marL="469900">
              <a:lnSpc>
                <a:spcPct val="100000"/>
              </a:lnSpc>
              <a:spcBef>
                <a:spcPts val="25"/>
              </a:spcBef>
            </a:pPr>
            <a:endParaRPr lang="en-US" sz="3550" spc="5" dirty="0">
              <a:latin typeface="Verdana"/>
              <a:cs typeface="Verdana"/>
            </a:endParaRPr>
          </a:p>
          <a:p>
            <a:pPr marL="469900">
              <a:spcBef>
                <a:spcPts val="25"/>
              </a:spcBef>
            </a:pPr>
            <a:r>
              <a:rPr lang="en-US" altLang="zh-CN" sz="3550" spc="10" dirty="0">
                <a:latin typeface="Verdana"/>
                <a:cs typeface="Verdana"/>
              </a:rPr>
              <a:t>Data; Metadata (data about my data, </a:t>
            </a:r>
            <a:r>
              <a:rPr lang="en-US" altLang="zh-CN" sz="3550" spc="10" dirty="0" err="1">
                <a:latin typeface="Verdana"/>
                <a:cs typeface="Verdana"/>
              </a:rPr>
              <a:t>e.g</a:t>
            </a:r>
            <a:r>
              <a:rPr lang="en-US" altLang="zh-CN" sz="3550" spc="10" dirty="0">
                <a:latin typeface="Verdana"/>
                <a:cs typeface="Verdana"/>
              </a:rPr>
              <a:t> how many columns);</a:t>
            </a:r>
            <a:endParaRPr lang="en-US" sz="355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27050"/>
            <a:ext cx="10007296" cy="858568"/>
          </a:xfrm>
          <a:prstGeom prst="rect">
            <a:avLst/>
          </a:prstGeom>
        </p:spPr>
        <p:txBody>
          <a:bodyPr vert="horz" wrap="square" lIns="0" tIns="12065" rIns="0" bIns="0" rtlCol="0">
            <a:spAutoFit/>
          </a:bodyPr>
          <a:lstStyle/>
          <a:p>
            <a:pPr marL="12700">
              <a:lnSpc>
                <a:spcPct val="100000"/>
              </a:lnSpc>
              <a:spcBef>
                <a:spcPts val="95"/>
              </a:spcBef>
            </a:pPr>
            <a:r>
              <a:rPr lang="en-US" spc="-20" dirty="0"/>
              <a:t>*</a:t>
            </a:r>
            <a:r>
              <a:rPr spc="-20" dirty="0"/>
              <a:t>Relational </a:t>
            </a:r>
            <a:r>
              <a:rPr spc="-10" dirty="0"/>
              <a:t>database</a:t>
            </a:r>
            <a:r>
              <a:rPr spc="35" dirty="0"/>
              <a:t> </a:t>
            </a:r>
            <a:r>
              <a:rPr spc="-5" dirty="0"/>
              <a:t>model</a:t>
            </a:r>
          </a:p>
        </p:txBody>
      </p:sp>
      <p:sp>
        <p:nvSpPr>
          <p:cNvPr id="3" name="object 3"/>
          <p:cNvSpPr txBox="1"/>
          <p:nvPr/>
        </p:nvSpPr>
        <p:spPr>
          <a:xfrm>
            <a:off x="482904" y="1653031"/>
            <a:ext cx="11912296" cy="5983689"/>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dirty="0">
                <a:latin typeface="Verdana"/>
                <a:cs typeface="Verdana"/>
              </a:rPr>
              <a:t>Data </a:t>
            </a:r>
            <a:r>
              <a:rPr sz="3850" spc="-10" dirty="0">
                <a:latin typeface="Verdana"/>
                <a:cs typeface="Verdana"/>
              </a:rPr>
              <a:t>is </a:t>
            </a:r>
            <a:r>
              <a:rPr sz="3850" spc="-5" dirty="0">
                <a:latin typeface="Verdana"/>
                <a:cs typeface="Verdana"/>
              </a:rPr>
              <a:t>stored </a:t>
            </a:r>
            <a:r>
              <a:rPr sz="3850" spc="-10" dirty="0">
                <a:latin typeface="Verdana"/>
                <a:cs typeface="Verdana"/>
              </a:rPr>
              <a:t>in</a:t>
            </a:r>
            <a:r>
              <a:rPr sz="3850" spc="-80" dirty="0">
                <a:latin typeface="Verdana"/>
                <a:cs typeface="Verdana"/>
              </a:rPr>
              <a:t> </a:t>
            </a:r>
            <a:r>
              <a:rPr sz="3850" spc="-5" dirty="0">
                <a:latin typeface="Verdana"/>
                <a:cs typeface="Verdana"/>
              </a:rPr>
              <a:t>tables</a:t>
            </a:r>
            <a:endParaRPr sz="3850" dirty="0">
              <a:latin typeface="Verdana"/>
              <a:cs typeface="Verdana"/>
            </a:endParaRPr>
          </a:p>
          <a:p>
            <a:pPr marL="469900">
              <a:lnSpc>
                <a:spcPct val="100000"/>
              </a:lnSpc>
              <a:spcBef>
                <a:spcPts val="5"/>
              </a:spcBef>
            </a:pPr>
            <a:r>
              <a:rPr sz="3850" spc="75" dirty="0">
                <a:latin typeface="Times New Roman"/>
                <a:cs typeface="Times New Roman"/>
              </a:rPr>
              <a:t>–</a:t>
            </a:r>
            <a:r>
              <a:rPr sz="3850" spc="75" dirty="0">
                <a:latin typeface="Verdana"/>
                <a:cs typeface="Verdana"/>
              </a:rPr>
              <a:t>One </a:t>
            </a:r>
            <a:r>
              <a:rPr sz="3850" dirty="0">
                <a:latin typeface="Verdana"/>
                <a:cs typeface="Verdana"/>
              </a:rPr>
              <a:t>or </a:t>
            </a:r>
            <a:r>
              <a:rPr sz="3850" spc="-5" dirty="0">
                <a:latin typeface="Verdana"/>
                <a:cs typeface="Verdana"/>
              </a:rPr>
              <a:t>more columns</a:t>
            </a:r>
            <a:r>
              <a:rPr sz="3850" spc="-150" dirty="0">
                <a:latin typeface="Verdana"/>
                <a:cs typeface="Verdana"/>
              </a:rPr>
              <a:t> </a:t>
            </a:r>
            <a:r>
              <a:rPr sz="3850" spc="-5" dirty="0">
                <a:latin typeface="Verdana"/>
                <a:cs typeface="Verdana"/>
              </a:rPr>
              <a:t>(fields)</a:t>
            </a:r>
            <a:endParaRPr sz="3850" dirty="0">
              <a:latin typeface="Verdana"/>
              <a:cs typeface="Verdana"/>
            </a:endParaRPr>
          </a:p>
          <a:p>
            <a:pPr marL="469900">
              <a:lnSpc>
                <a:spcPct val="100000"/>
              </a:lnSpc>
            </a:pPr>
            <a:r>
              <a:rPr sz="3850" spc="-15" dirty="0">
                <a:latin typeface="Times New Roman"/>
                <a:cs typeface="Times New Roman"/>
              </a:rPr>
              <a:t>–</a:t>
            </a:r>
            <a:r>
              <a:rPr sz="3850" spc="-15" dirty="0">
                <a:latin typeface="Verdana"/>
                <a:cs typeface="Verdana"/>
              </a:rPr>
              <a:t>Many, </a:t>
            </a:r>
            <a:r>
              <a:rPr sz="3850" spc="-85" dirty="0">
                <a:latin typeface="Verdana"/>
                <a:cs typeface="Verdana"/>
              </a:rPr>
              <a:t>many, </a:t>
            </a:r>
            <a:r>
              <a:rPr sz="3850" dirty="0">
                <a:latin typeface="Verdana"/>
                <a:cs typeface="Verdana"/>
              </a:rPr>
              <a:t>rows</a:t>
            </a:r>
            <a:r>
              <a:rPr sz="3850" spc="35" dirty="0">
                <a:latin typeface="Verdana"/>
                <a:cs typeface="Verdana"/>
              </a:rPr>
              <a:t> </a:t>
            </a:r>
            <a:r>
              <a:rPr sz="3850" spc="-5" dirty="0">
                <a:latin typeface="Verdana"/>
                <a:cs typeface="Verdana"/>
              </a:rPr>
              <a:t>(records)</a:t>
            </a:r>
            <a:endParaRPr sz="3850" dirty="0">
              <a:latin typeface="Verdana"/>
              <a:cs typeface="Verdana"/>
            </a:endParaRPr>
          </a:p>
          <a:p>
            <a:pPr>
              <a:lnSpc>
                <a:spcPct val="100000"/>
              </a:lnSpc>
              <a:spcBef>
                <a:spcPts val="10"/>
              </a:spcBef>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dirty="0">
                <a:latin typeface="Verdana"/>
                <a:cs typeface="Verdana"/>
              </a:rPr>
              <a:t>Modeled after real </a:t>
            </a:r>
            <a:r>
              <a:rPr sz="3850" spc="-5" dirty="0">
                <a:latin typeface="Verdana"/>
                <a:cs typeface="Verdana"/>
              </a:rPr>
              <a:t>world</a:t>
            </a:r>
            <a:r>
              <a:rPr sz="3850" spc="-85" dirty="0">
                <a:latin typeface="Verdana"/>
                <a:cs typeface="Verdana"/>
              </a:rPr>
              <a:t> </a:t>
            </a:r>
            <a:r>
              <a:rPr sz="3850" spc="-10" dirty="0">
                <a:latin typeface="Verdana"/>
                <a:cs typeface="Verdana"/>
              </a:rPr>
              <a:t>entities</a:t>
            </a:r>
            <a:endParaRPr sz="3850" dirty="0">
              <a:latin typeface="Verdana"/>
              <a:cs typeface="Verdana"/>
            </a:endParaRPr>
          </a:p>
          <a:p>
            <a:pPr marL="469900">
              <a:lnSpc>
                <a:spcPct val="100000"/>
              </a:lnSpc>
            </a:pPr>
            <a:r>
              <a:rPr sz="3850" spc="15" dirty="0">
                <a:latin typeface="Times New Roman"/>
                <a:cs typeface="Times New Roman"/>
              </a:rPr>
              <a:t>–</a:t>
            </a:r>
            <a:r>
              <a:rPr sz="3850" spc="15" dirty="0">
                <a:latin typeface="Verdana"/>
                <a:cs typeface="Verdana"/>
              </a:rPr>
              <a:t>Attributes</a:t>
            </a:r>
            <a:r>
              <a:rPr lang="en-US" sz="3850" spc="15" dirty="0">
                <a:latin typeface="Verdana"/>
                <a:cs typeface="Verdana"/>
              </a:rPr>
              <a:t> (fields)</a:t>
            </a:r>
            <a:endParaRPr sz="3850" dirty="0">
              <a:latin typeface="Verdana"/>
              <a:cs typeface="Verdana"/>
            </a:endParaRPr>
          </a:p>
          <a:p>
            <a:pPr marL="469900">
              <a:lnSpc>
                <a:spcPct val="100000"/>
              </a:lnSpc>
            </a:pPr>
            <a:r>
              <a:rPr sz="3850" spc="30" dirty="0">
                <a:latin typeface="Times New Roman"/>
                <a:cs typeface="Times New Roman"/>
              </a:rPr>
              <a:t>–</a:t>
            </a:r>
            <a:r>
              <a:rPr sz="3850" spc="30" dirty="0">
                <a:latin typeface="Verdana"/>
                <a:cs typeface="Verdana"/>
              </a:rPr>
              <a:t>Instances</a:t>
            </a:r>
            <a:r>
              <a:rPr lang="en-US" sz="3850" spc="30" dirty="0">
                <a:latin typeface="Verdana"/>
                <a:cs typeface="Verdana"/>
              </a:rPr>
              <a:t> (records)</a:t>
            </a:r>
            <a:endParaRPr sz="3850" dirty="0">
              <a:latin typeface="Verdana"/>
              <a:cs typeface="Verdana"/>
            </a:endParaRPr>
          </a:p>
          <a:p>
            <a:pPr>
              <a:lnSpc>
                <a:spcPct val="100000"/>
              </a:lnSpc>
              <a:spcBef>
                <a:spcPts val="10"/>
              </a:spcBef>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5" dirty="0">
                <a:latin typeface="Verdana"/>
                <a:cs typeface="Verdana"/>
              </a:rPr>
              <a:t>Primary </a:t>
            </a:r>
            <a:r>
              <a:rPr sz="3850" spc="-10" dirty="0">
                <a:latin typeface="Verdana"/>
                <a:cs typeface="Verdana"/>
              </a:rPr>
              <a:t>keys </a:t>
            </a:r>
            <a:r>
              <a:rPr sz="3850" dirty="0">
                <a:latin typeface="Verdana"/>
                <a:cs typeface="Verdana"/>
              </a:rPr>
              <a:t>are used </a:t>
            </a:r>
            <a:r>
              <a:rPr sz="3850" spc="-5" dirty="0">
                <a:latin typeface="Verdana"/>
                <a:cs typeface="Verdana"/>
              </a:rPr>
              <a:t>to </a:t>
            </a:r>
            <a:r>
              <a:rPr sz="3850" spc="-15" dirty="0">
                <a:latin typeface="Verdana"/>
                <a:cs typeface="Verdana"/>
              </a:rPr>
              <a:t>identify </a:t>
            </a:r>
            <a:r>
              <a:rPr sz="3850" dirty="0">
                <a:latin typeface="Verdana"/>
                <a:cs typeface="Verdana"/>
              </a:rPr>
              <a:t>eac</a:t>
            </a:r>
            <a:r>
              <a:rPr lang="en-US" sz="3850" dirty="0">
                <a:latin typeface="Verdana"/>
                <a:cs typeface="Verdana"/>
              </a:rPr>
              <a:t>h record</a:t>
            </a:r>
          </a:p>
          <a:p>
            <a:pPr marL="469900">
              <a:lnSpc>
                <a:spcPct val="100000"/>
              </a:lnSpc>
            </a:pPr>
            <a:r>
              <a:rPr lang="en-US" sz="3850" spc="65" dirty="0">
                <a:latin typeface="Times New Roman"/>
                <a:cs typeface="Times New Roman"/>
              </a:rPr>
              <a:t>–</a:t>
            </a:r>
            <a:r>
              <a:rPr lang="en-US" sz="3850" spc="65" dirty="0">
                <a:latin typeface="Verdana"/>
                <a:cs typeface="Verdana"/>
              </a:rPr>
              <a:t>Must </a:t>
            </a:r>
            <a:r>
              <a:rPr lang="en-US" sz="3850" dirty="0">
                <a:latin typeface="Verdana"/>
                <a:cs typeface="Verdana"/>
              </a:rPr>
              <a:t>be</a:t>
            </a:r>
            <a:r>
              <a:rPr lang="en-US" sz="3850" spc="-125" dirty="0">
                <a:latin typeface="Verdana"/>
                <a:cs typeface="Verdana"/>
              </a:rPr>
              <a:t> </a:t>
            </a:r>
            <a:r>
              <a:rPr lang="en-US" sz="3850" spc="-5" dirty="0">
                <a:latin typeface="Verdana"/>
                <a:cs typeface="Verdana"/>
              </a:rPr>
              <a:t>unique!</a:t>
            </a:r>
            <a:endParaRPr lang="en-US" sz="3850" dirty="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A72D-8457-804C-8069-C28CCE4D96E2}"/>
              </a:ext>
            </a:extLst>
          </p:cNvPr>
          <p:cNvSpPr>
            <a:spLocks noGrp="1"/>
          </p:cNvSpPr>
          <p:nvPr>
            <p:ph type="title"/>
          </p:nvPr>
        </p:nvSpPr>
        <p:spPr/>
        <p:txBody>
          <a:bodyPr/>
          <a:lstStyle/>
          <a:p>
            <a:r>
              <a:rPr lang="en-US" dirty="0"/>
              <a:t>Concept Clarification</a:t>
            </a:r>
          </a:p>
        </p:txBody>
      </p:sp>
      <p:sp>
        <p:nvSpPr>
          <p:cNvPr id="3" name="Text Placeholder 2">
            <a:extLst>
              <a:ext uri="{FF2B5EF4-FFF2-40B4-BE49-F238E27FC236}">
                <a16:creationId xmlns:a16="http://schemas.microsoft.com/office/drawing/2014/main" id="{F1758970-2BDF-AC46-8FE3-2B73E20D9959}"/>
              </a:ext>
            </a:extLst>
          </p:cNvPr>
          <p:cNvSpPr>
            <a:spLocks noGrp="1"/>
          </p:cNvSpPr>
          <p:nvPr>
            <p:ph type="body" idx="1"/>
          </p:nvPr>
        </p:nvSpPr>
        <p:spPr>
          <a:xfrm>
            <a:off x="482904" y="1653031"/>
            <a:ext cx="12858140" cy="2369880"/>
          </a:xfrm>
        </p:spPr>
        <p:txBody>
          <a:bodyPr/>
          <a:lstStyle/>
          <a:p>
            <a:pPr marL="455930" lvl="0" indent="-443230" algn="l" rtl="0">
              <a:buSzPct val="74025"/>
              <a:buFont typeface="Wingdings"/>
              <a:buChar char="◼"/>
              <a:tabLst>
                <a:tab pos="455930" algn="l"/>
                <a:tab pos="456565" algn="l"/>
              </a:tabLst>
            </a:pPr>
            <a:r>
              <a:rPr lang="en-US" sz="3850" kern="1200" dirty="0">
                <a:latin typeface="Verdana"/>
                <a:cs typeface="Verdana"/>
              </a:rPr>
              <a:t>Object vs. Entity</a:t>
            </a:r>
          </a:p>
          <a:p>
            <a:pPr marL="12700" lvl="0" algn="l" rtl="0">
              <a:buSzPct val="74025"/>
              <a:tabLst>
                <a:tab pos="455930" algn="l"/>
                <a:tab pos="456565" algn="l"/>
              </a:tabLst>
            </a:pPr>
            <a:r>
              <a:rPr lang="en-US" sz="3850" kern="1200" dirty="0">
                <a:latin typeface="Verdana"/>
                <a:cs typeface="Verdana"/>
              </a:rPr>
              <a:t>- Object can have method while entity do not.</a:t>
            </a:r>
          </a:p>
          <a:p>
            <a:pPr marL="12700" lvl="0" algn="l" rtl="0">
              <a:buSzPct val="74025"/>
              <a:tabLst>
                <a:tab pos="455930" algn="l"/>
                <a:tab pos="456565" algn="l"/>
              </a:tabLst>
            </a:pPr>
            <a:r>
              <a:rPr lang="en-US" sz="3850" kern="1200" dirty="0">
                <a:latin typeface="Verdana"/>
                <a:cs typeface="Verdana"/>
              </a:rPr>
              <a:t>- Entity is just structural.</a:t>
            </a:r>
          </a:p>
          <a:p>
            <a:pPr marL="455930" indent="-443230" algn="l" rtl="0">
              <a:buSzPct val="74025"/>
              <a:buFont typeface="Wingdings"/>
              <a:buChar char="◼"/>
              <a:tabLst>
                <a:tab pos="455930" algn="l"/>
                <a:tab pos="456565" algn="l"/>
              </a:tabLst>
            </a:pPr>
            <a:endParaRPr lang="en-US" sz="3850" kern="1200" dirty="0">
              <a:latin typeface="Verdana"/>
              <a:cs typeface="Verdana"/>
            </a:endParaRPr>
          </a:p>
        </p:txBody>
      </p:sp>
    </p:spTree>
    <p:extLst>
      <p:ext uri="{BB962C8B-B14F-4D97-AF65-F5344CB8AC3E}">
        <p14:creationId xmlns:p14="http://schemas.microsoft.com/office/powerpoint/2010/main" val="130228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50692" y="662658"/>
            <a:ext cx="6741671" cy="641716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21589"/>
            <a:ext cx="9287510" cy="863600"/>
          </a:xfrm>
          <a:prstGeom prst="rect">
            <a:avLst/>
          </a:prstGeom>
        </p:spPr>
        <p:txBody>
          <a:bodyPr vert="horz" wrap="square" lIns="0" tIns="12065" rIns="0" bIns="0" rtlCol="0">
            <a:spAutoFit/>
          </a:bodyPr>
          <a:lstStyle/>
          <a:p>
            <a:pPr marL="12700">
              <a:lnSpc>
                <a:spcPct val="100000"/>
              </a:lnSpc>
              <a:spcBef>
                <a:spcPts val="95"/>
              </a:spcBef>
            </a:pPr>
            <a:r>
              <a:rPr spc="-20" dirty="0"/>
              <a:t>Relational </a:t>
            </a:r>
            <a:r>
              <a:rPr spc="-10" dirty="0"/>
              <a:t>database</a:t>
            </a:r>
            <a:r>
              <a:rPr spc="35" dirty="0"/>
              <a:t> </a:t>
            </a:r>
            <a:r>
              <a:rPr spc="-5" dirty="0"/>
              <a:t>model</a:t>
            </a:r>
          </a:p>
        </p:txBody>
      </p:sp>
      <p:sp>
        <p:nvSpPr>
          <p:cNvPr id="3" name="object 3"/>
          <p:cNvSpPr txBox="1"/>
          <p:nvPr/>
        </p:nvSpPr>
        <p:spPr>
          <a:xfrm>
            <a:off x="482904" y="1653031"/>
            <a:ext cx="12369496" cy="2371725"/>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50" spc="3035" dirty="0">
                <a:latin typeface="Wingdings"/>
                <a:cs typeface="Wingdings"/>
              </a:rPr>
              <a:t>◼</a:t>
            </a:r>
            <a:r>
              <a:rPr sz="2850" spc="3035" dirty="0">
                <a:latin typeface="Times New Roman"/>
                <a:cs typeface="Times New Roman"/>
              </a:rPr>
              <a:t>	</a:t>
            </a:r>
            <a:r>
              <a:rPr sz="3850" spc="-15" dirty="0">
                <a:latin typeface="Verdana"/>
                <a:cs typeface="Verdana"/>
              </a:rPr>
              <a:t>Relationships </a:t>
            </a:r>
            <a:r>
              <a:rPr sz="3850" dirty="0">
                <a:latin typeface="Verdana"/>
                <a:cs typeface="Verdana"/>
              </a:rPr>
              <a:t>are </a:t>
            </a:r>
            <a:r>
              <a:rPr sz="3850" spc="-5" dirty="0">
                <a:latin typeface="Verdana"/>
                <a:cs typeface="Verdana"/>
              </a:rPr>
              <a:t>defined between two</a:t>
            </a:r>
            <a:r>
              <a:rPr sz="3850" spc="-120" dirty="0">
                <a:latin typeface="Verdana"/>
                <a:cs typeface="Verdana"/>
              </a:rPr>
              <a:t> </a:t>
            </a:r>
            <a:r>
              <a:rPr sz="3850" spc="-375" dirty="0">
                <a:latin typeface="Verdana"/>
                <a:cs typeface="Verdana"/>
              </a:rPr>
              <a:t>tables</a:t>
            </a:r>
            <a:endParaRPr sz="3850" dirty="0">
              <a:latin typeface="Verdana"/>
              <a:cs typeface="Verdana"/>
            </a:endParaRPr>
          </a:p>
          <a:p>
            <a:pPr marL="469900">
              <a:lnSpc>
                <a:spcPct val="100000"/>
              </a:lnSpc>
              <a:spcBef>
                <a:spcPts val="5"/>
              </a:spcBef>
            </a:pPr>
            <a:r>
              <a:rPr sz="3850" spc="25" dirty="0">
                <a:latin typeface="Times New Roman"/>
                <a:cs typeface="Times New Roman"/>
              </a:rPr>
              <a:t>–</a:t>
            </a:r>
            <a:r>
              <a:rPr sz="3850" spc="25" dirty="0">
                <a:latin typeface="Verdana"/>
                <a:cs typeface="Verdana"/>
              </a:rPr>
              <a:t>One-to-one</a:t>
            </a:r>
            <a:endParaRPr sz="3850" dirty="0">
              <a:latin typeface="Verdana"/>
              <a:cs typeface="Verdana"/>
            </a:endParaRPr>
          </a:p>
          <a:p>
            <a:pPr marL="469900">
              <a:lnSpc>
                <a:spcPts val="4615"/>
              </a:lnSpc>
            </a:pPr>
            <a:r>
              <a:rPr sz="3850" spc="20" dirty="0">
                <a:latin typeface="Times New Roman"/>
                <a:cs typeface="Times New Roman"/>
              </a:rPr>
              <a:t>–</a:t>
            </a:r>
            <a:r>
              <a:rPr sz="3850" spc="20" dirty="0">
                <a:latin typeface="Verdana"/>
                <a:cs typeface="Verdana"/>
              </a:rPr>
              <a:t>One-to-many</a:t>
            </a:r>
            <a:r>
              <a:rPr lang="en-US" sz="3850" spc="20" dirty="0">
                <a:latin typeface="Verdana"/>
                <a:cs typeface="Verdana"/>
              </a:rPr>
              <a:t>: most common </a:t>
            </a:r>
            <a:endParaRPr sz="3850" dirty="0">
              <a:latin typeface="Verdana"/>
              <a:cs typeface="Verdana"/>
            </a:endParaRPr>
          </a:p>
          <a:p>
            <a:pPr marL="469900">
              <a:lnSpc>
                <a:spcPts val="4615"/>
              </a:lnSpc>
            </a:pPr>
            <a:r>
              <a:rPr sz="3850" spc="10" dirty="0">
                <a:latin typeface="Times New Roman"/>
                <a:cs typeface="Times New Roman"/>
              </a:rPr>
              <a:t>–</a:t>
            </a:r>
            <a:r>
              <a:rPr sz="3850" spc="10" dirty="0">
                <a:latin typeface="Verdana"/>
                <a:cs typeface="Verdana"/>
              </a:rPr>
              <a:t>Many-to-many</a:t>
            </a:r>
            <a:endParaRPr sz="385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03091" y="466344"/>
            <a:ext cx="6890004" cy="683971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082" y="596899"/>
            <a:ext cx="10317480" cy="863600"/>
          </a:xfrm>
          <a:prstGeom prst="rect">
            <a:avLst/>
          </a:prstGeom>
        </p:spPr>
        <p:txBody>
          <a:bodyPr vert="horz" wrap="square" lIns="0" tIns="12065" rIns="0" bIns="0" rtlCol="0">
            <a:spAutoFit/>
          </a:bodyPr>
          <a:lstStyle/>
          <a:p>
            <a:pPr marL="12700">
              <a:lnSpc>
                <a:spcPct val="100000"/>
              </a:lnSpc>
              <a:spcBef>
                <a:spcPts val="95"/>
              </a:spcBef>
            </a:pPr>
            <a:r>
              <a:rPr spc="-20" dirty="0">
                <a:solidFill>
                  <a:srgbClr val="7D0811"/>
                </a:solidFill>
              </a:rPr>
              <a:t>Comparison</a:t>
            </a:r>
            <a:r>
              <a:rPr spc="-20" dirty="0"/>
              <a:t> </a:t>
            </a:r>
            <a:r>
              <a:rPr spc="-10" dirty="0"/>
              <a:t>with </a:t>
            </a:r>
            <a:r>
              <a:rPr spc="-5" dirty="0"/>
              <a:t>file</a:t>
            </a:r>
            <a:r>
              <a:rPr spc="80" dirty="0"/>
              <a:t> </a:t>
            </a:r>
            <a:r>
              <a:rPr spc="-5" dirty="0"/>
              <a:t>systems</a:t>
            </a:r>
          </a:p>
        </p:txBody>
      </p:sp>
      <p:sp>
        <p:nvSpPr>
          <p:cNvPr id="3" name="object 3"/>
          <p:cNvSpPr txBox="1"/>
          <p:nvPr/>
        </p:nvSpPr>
        <p:spPr>
          <a:xfrm>
            <a:off x="482904" y="1653031"/>
            <a:ext cx="9854896" cy="6337632"/>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200" spc="-5" dirty="0">
                <a:latin typeface="Verdana"/>
                <a:cs typeface="Verdana"/>
              </a:rPr>
              <a:t>Databases...</a:t>
            </a:r>
            <a:endParaRPr sz="3200" dirty="0">
              <a:latin typeface="Verdana"/>
              <a:cs typeface="Verdana"/>
            </a:endParaRPr>
          </a:p>
          <a:p>
            <a:pPr marL="469900">
              <a:lnSpc>
                <a:spcPct val="100000"/>
              </a:lnSpc>
              <a:spcBef>
                <a:spcPts val="5"/>
              </a:spcBef>
            </a:pPr>
            <a:r>
              <a:rPr sz="3200" spc="75" dirty="0">
                <a:latin typeface="Times New Roman"/>
                <a:cs typeface="Times New Roman"/>
              </a:rPr>
              <a:t>–</a:t>
            </a:r>
            <a:r>
              <a:rPr sz="3200" spc="75" dirty="0">
                <a:latin typeface="Verdana"/>
                <a:cs typeface="Verdana"/>
              </a:rPr>
              <a:t>Are</a:t>
            </a:r>
            <a:r>
              <a:rPr sz="3200" spc="-35" dirty="0">
                <a:latin typeface="Verdana"/>
                <a:cs typeface="Verdana"/>
              </a:rPr>
              <a:t> </a:t>
            </a:r>
            <a:r>
              <a:rPr sz="3200" spc="-5" dirty="0">
                <a:latin typeface="Verdana"/>
                <a:cs typeface="Verdana"/>
              </a:rPr>
              <a:t>consistent</a:t>
            </a:r>
            <a:endParaRPr sz="3200" dirty="0">
              <a:latin typeface="Verdana"/>
              <a:cs typeface="Verdana"/>
            </a:endParaRPr>
          </a:p>
          <a:p>
            <a:pPr marL="1099185" lvl="1" indent="-172720">
              <a:lnSpc>
                <a:spcPts val="4615"/>
              </a:lnSpc>
              <a:buSzPct val="97402"/>
              <a:buFont typeface="Times New Roman"/>
              <a:buChar char="•"/>
              <a:tabLst>
                <a:tab pos="1099820" algn="l"/>
              </a:tabLst>
            </a:pPr>
            <a:r>
              <a:rPr sz="3200" dirty="0">
                <a:latin typeface="Verdana"/>
                <a:cs typeface="Verdana"/>
              </a:rPr>
              <a:t>Same </a:t>
            </a:r>
            <a:r>
              <a:rPr sz="3200" spc="-5" dirty="0">
                <a:latin typeface="Verdana"/>
                <a:cs typeface="Verdana"/>
              </a:rPr>
              <a:t>basic structure </a:t>
            </a:r>
            <a:r>
              <a:rPr sz="3200" dirty="0">
                <a:latin typeface="Verdana"/>
                <a:cs typeface="Verdana"/>
              </a:rPr>
              <a:t>for all</a:t>
            </a:r>
            <a:r>
              <a:rPr sz="3200" spc="-75" dirty="0">
                <a:latin typeface="Verdana"/>
                <a:cs typeface="Verdana"/>
              </a:rPr>
              <a:t> </a:t>
            </a:r>
            <a:r>
              <a:rPr sz="3200" spc="-5" dirty="0">
                <a:latin typeface="Verdana"/>
                <a:cs typeface="Verdana"/>
              </a:rPr>
              <a:t>data</a:t>
            </a:r>
            <a:endParaRPr sz="3200" dirty="0">
              <a:latin typeface="Verdana"/>
              <a:cs typeface="Verdana"/>
            </a:endParaRPr>
          </a:p>
          <a:p>
            <a:pPr marL="469900">
              <a:lnSpc>
                <a:spcPts val="4615"/>
              </a:lnSpc>
            </a:pPr>
            <a:r>
              <a:rPr sz="3200" spc="75" dirty="0">
                <a:latin typeface="Times New Roman"/>
                <a:cs typeface="Times New Roman"/>
              </a:rPr>
              <a:t>–</a:t>
            </a:r>
            <a:r>
              <a:rPr sz="3200" spc="75" dirty="0">
                <a:latin typeface="Verdana"/>
                <a:cs typeface="Verdana"/>
              </a:rPr>
              <a:t>Are </a:t>
            </a:r>
            <a:r>
              <a:rPr sz="3200" spc="-5" dirty="0">
                <a:latin typeface="Verdana"/>
                <a:cs typeface="Verdana"/>
              </a:rPr>
              <a:t>easier to</a:t>
            </a:r>
            <a:r>
              <a:rPr sz="3200" spc="-130" dirty="0">
                <a:latin typeface="Verdana"/>
                <a:cs typeface="Verdana"/>
              </a:rPr>
              <a:t> </a:t>
            </a:r>
            <a:r>
              <a:rPr sz="3200" spc="-5" dirty="0">
                <a:latin typeface="Verdana"/>
                <a:cs typeface="Verdana"/>
              </a:rPr>
              <a:t>maintain</a:t>
            </a:r>
            <a:endParaRPr sz="3200" dirty="0">
              <a:latin typeface="Verdana"/>
              <a:cs typeface="Verdana"/>
            </a:endParaRPr>
          </a:p>
          <a:p>
            <a:pPr marL="1099185" lvl="1" indent="-172720">
              <a:lnSpc>
                <a:spcPct val="100000"/>
              </a:lnSpc>
              <a:buSzPct val="97402"/>
              <a:buFont typeface="Times New Roman"/>
              <a:buChar char="•"/>
              <a:tabLst>
                <a:tab pos="1099820" algn="l"/>
              </a:tabLst>
            </a:pPr>
            <a:r>
              <a:rPr sz="3200" dirty="0">
                <a:latin typeface="Verdana"/>
                <a:cs typeface="Verdana"/>
              </a:rPr>
              <a:t>Due </a:t>
            </a:r>
            <a:r>
              <a:rPr sz="3200" spc="-5" dirty="0">
                <a:latin typeface="Verdana"/>
                <a:cs typeface="Verdana"/>
              </a:rPr>
              <a:t>to</a:t>
            </a:r>
            <a:r>
              <a:rPr sz="3200" spc="-15" dirty="0">
                <a:latin typeface="Verdana"/>
                <a:cs typeface="Verdana"/>
              </a:rPr>
              <a:t> </a:t>
            </a:r>
            <a:r>
              <a:rPr sz="3200" spc="-10" dirty="0">
                <a:latin typeface="Verdana"/>
                <a:cs typeface="Verdana"/>
              </a:rPr>
              <a:t>centralization</a:t>
            </a:r>
            <a:endParaRPr sz="3200" dirty="0">
              <a:latin typeface="Verdana"/>
              <a:cs typeface="Verdana"/>
            </a:endParaRPr>
          </a:p>
          <a:p>
            <a:pPr marL="469900">
              <a:lnSpc>
                <a:spcPct val="100000"/>
              </a:lnSpc>
            </a:pPr>
            <a:r>
              <a:rPr sz="3200" spc="75" dirty="0">
                <a:latin typeface="Times New Roman"/>
                <a:cs typeface="Times New Roman"/>
              </a:rPr>
              <a:t>–</a:t>
            </a:r>
            <a:r>
              <a:rPr sz="3200" spc="75" dirty="0">
                <a:latin typeface="Verdana"/>
                <a:cs typeface="Verdana"/>
              </a:rPr>
              <a:t>Can </a:t>
            </a:r>
            <a:r>
              <a:rPr sz="3200" spc="-5" dirty="0">
                <a:latin typeface="Verdana"/>
                <a:cs typeface="Verdana"/>
              </a:rPr>
              <a:t>perform</a:t>
            </a:r>
            <a:r>
              <a:rPr sz="3200" spc="-145" dirty="0">
                <a:latin typeface="Verdana"/>
                <a:cs typeface="Verdana"/>
              </a:rPr>
              <a:t> </a:t>
            </a:r>
            <a:r>
              <a:rPr sz="3200" spc="-10" dirty="0">
                <a:latin typeface="Verdana"/>
                <a:cs typeface="Verdana"/>
              </a:rPr>
              <a:t>validations</a:t>
            </a:r>
            <a:endParaRPr sz="3200" dirty="0">
              <a:latin typeface="Verdana"/>
              <a:cs typeface="Verdana"/>
            </a:endParaRPr>
          </a:p>
          <a:p>
            <a:pPr marL="469900">
              <a:lnSpc>
                <a:spcPts val="4615"/>
              </a:lnSpc>
            </a:pPr>
            <a:r>
              <a:rPr sz="3200" spc="75" dirty="0">
                <a:latin typeface="Times New Roman"/>
                <a:cs typeface="Times New Roman"/>
              </a:rPr>
              <a:t>–</a:t>
            </a:r>
            <a:r>
              <a:rPr sz="3200" spc="75" dirty="0">
                <a:latin typeface="Verdana"/>
                <a:cs typeface="Verdana"/>
              </a:rPr>
              <a:t>Can </a:t>
            </a:r>
            <a:r>
              <a:rPr sz="3200" dirty="0">
                <a:latin typeface="Verdana"/>
                <a:cs typeface="Verdana"/>
              </a:rPr>
              <a:t>enforce</a:t>
            </a:r>
            <a:r>
              <a:rPr sz="3200" spc="-135" dirty="0">
                <a:latin typeface="Verdana"/>
                <a:cs typeface="Verdana"/>
              </a:rPr>
              <a:t> </a:t>
            </a:r>
            <a:r>
              <a:rPr sz="3200" spc="-5" dirty="0">
                <a:latin typeface="Verdana"/>
                <a:cs typeface="Verdana"/>
              </a:rPr>
              <a:t>relationships</a:t>
            </a:r>
            <a:endParaRPr sz="3200" dirty="0">
              <a:latin typeface="Verdana"/>
              <a:cs typeface="Verdana"/>
            </a:endParaRPr>
          </a:p>
          <a:p>
            <a:pPr marL="469900">
              <a:lnSpc>
                <a:spcPts val="4615"/>
              </a:lnSpc>
            </a:pPr>
            <a:r>
              <a:rPr sz="3200" spc="75" dirty="0">
                <a:latin typeface="Times New Roman"/>
                <a:cs typeface="Times New Roman"/>
              </a:rPr>
              <a:t>–</a:t>
            </a:r>
            <a:r>
              <a:rPr sz="3200" spc="75" dirty="0">
                <a:latin typeface="Verdana"/>
                <a:cs typeface="Verdana"/>
              </a:rPr>
              <a:t>Can </a:t>
            </a:r>
            <a:r>
              <a:rPr sz="3200" dirty="0">
                <a:latin typeface="Verdana"/>
                <a:cs typeface="Verdana"/>
              </a:rPr>
              <a:t>access </a:t>
            </a:r>
            <a:r>
              <a:rPr sz="3200" spc="-10" dirty="0">
                <a:latin typeface="Verdana"/>
                <a:cs typeface="Verdana"/>
              </a:rPr>
              <a:t>many </a:t>
            </a:r>
            <a:r>
              <a:rPr sz="3200" dirty="0">
                <a:latin typeface="Verdana"/>
                <a:cs typeface="Verdana"/>
              </a:rPr>
              <a:t>records at</a:t>
            </a:r>
            <a:r>
              <a:rPr sz="3200" spc="-250" dirty="0">
                <a:latin typeface="Verdana"/>
                <a:cs typeface="Verdana"/>
              </a:rPr>
              <a:t> </a:t>
            </a:r>
            <a:r>
              <a:rPr sz="3200" dirty="0">
                <a:latin typeface="Verdana"/>
                <a:cs typeface="Verdana"/>
              </a:rPr>
              <a:t>once</a:t>
            </a:r>
          </a:p>
          <a:p>
            <a:pPr marL="469900">
              <a:lnSpc>
                <a:spcPct val="100000"/>
              </a:lnSpc>
            </a:pPr>
            <a:r>
              <a:rPr sz="3200" spc="50" dirty="0">
                <a:latin typeface="Times New Roman"/>
                <a:cs typeface="Times New Roman"/>
              </a:rPr>
              <a:t>–</a:t>
            </a:r>
            <a:r>
              <a:rPr sz="3200" spc="50" dirty="0">
                <a:latin typeface="Verdana"/>
                <a:cs typeface="Verdana"/>
              </a:rPr>
              <a:t>Allow </a:t>
            </a:r>
            <a:r>
              <a:rPr sz="3200" dirty="0">
                <a:latin typeface="Verdana"/>
                <a:cs typeface="Verdana"/>
              </a:rPr>
              <a:t>concurrent</a:t>
            </a:r>
            <a:r>
              <a:rPr sz="3200" spc="-110" dirty="0">
                <a:latin typeface="Verdana"/>
                <a:cs typeface="Verdana"/>
              </a:rPr>
              <a:t> </a:t>
            </a:r>
            <a:r>
              <a:rPr sz="3200" dirty="0">
                <a:latin typeface="Verdana"/>
                <a:cs typeface="Verdana"/>
              </a:rPr>
              <a:t>access</a:t>
            </a:r>
            <a:endParaRPr lang="en-US" sz="3200" dirty="0">
              <a:latin typeface="Verdana"/>
              <a:cs typeface="Verdana"/>
            </a:endParaRPr>
          </a:p>
          <a:p>
            <a:pPr marL="455930" indent="-443230">
              <a:spcBef>
                <a:spcPts val="100"/>
              </a:spcBef>
              <a:buSzPct val="74025"/>
              <a:buFont typeface="Wingdings"/>
              <a:buChar char="◼"/>
              <a:tabLst>
                <a:tab pos="455930" algn="l"/>
                <a:tab pos="456565" algn="l"/>
              </a:tabLst>
            </a:pPr>
            <a:r>
              <a:rPr lang="en-US" sz="3200" spc="-5" dirty="0">
                <a:latin typeface="Verdana"/>
                <a:cs typeface="Verdana"/>
              </a:rPr>
              <a:t>File Systems...</a:t>
            </a:r>
          </a:p>
          <a:p>
            <a:pPr marL="469900">
              <a:spcBef>
                <a:spcPts val="100"/>
              </a:spcBef>
              <a:buSzPct val="74025"/>
              <a:tabLst>
                <a:tab pos="455930" algn="l"/>
                <a:tab pos="456565" algn="l"/>
              </a:tabLst>
            </a:pPr>
            <a:r>
              <a:rPr lang="en-US" altLang="zh-CN" sz="3200" spc="50" dirty="0">
                <a:latin typeface="Verdana" panose="020B0604030504040204" pitchFamily="34" charset="0"/>
                <a:ea typeface="Verdana" panose="020B0604030504040204" pitchFamily="34" charset="0"/>
                <a:cs typeface="Verdana" panose="020B0604030504040204" pitchFamily="34" charset="0"/>
              </a:rPr>
              <a:t>- files</a:t>
            </a:r>
            <a:r>
              <a:rPr lang="zh-CN" altLang="en-US" sz="3200" spc="50" dirty="0">
                <a:latin typeface="Verdana" panose="020B0604030504040204" pitchFamily="34" charset="0"/>
                <a:cs typeface="Verdana" panose="020B0604030504040204" pitchFamily="34" charset="0"/>
              </a:rPr>
              <a:t> </a:t>
            </a:r>
            <a:r>
              <a:rPr lang="en-US" altLang="zh-CN" sz="3200" spc="50" dirty="0">
                <a:latin typeface="Verdana" panose="020B0604030504040204" pitchFamily="34" charset="0"/>
                <a:ea typeface="Verdana" panose="020B0604030504040204" pitchFamily="34" charset="0"/>
                <a:cs typeface="Verdana" panose="020B0604030504040204" pitchFamily="34" charset="0"/>
              </a:rPr>
              <a:t>on</a:t>
            </a:r>
            <a:r>
              <a:rPr lang="zh-CN" altLang="en-US" sz="3200" spc="50" dirty="0">
                <a:latin typeface="Verdana" panose="020B0604030504040204" pitchFamily="34" charset="0"/>
                <a:cs typeface="Verdana" panose="020B0604030504040204" pitchFamily="34" charset="0"/>
              </a:rPr>
              <a:t> </a:t>
            </a:r>
            <a:r>
              <a:rPr lang="en-US" altLang="zh-CN" sz="3200" spc="50" dirty="0">
                <a:latin typeface="Verdana" panose="020B0604030504040204" pitchFamily="34" charset="0"/>
                <a:ea typeface="Verdana" panose="020B0604030504040204" pitchFamily="34" charset="0"/>
                <a:cs typeface="Verdana" panose="020B0604030504040204" pitchFamily="34" charset="0"/>
              </a:rPr>
              <a:t>the</a:t>
            </a:r>
            <a:r>
              <a:rPr lang="zh-CN" altLang="en-US" sz="3200" spc="50" dirty="0">
                <a:latin typeface="Verdana" panose="020B0604030504040204" pitchFamily="34" charset="0"/>
                <a:cs typeface="Verdana" panose="020B0604030504040204" pitchFamily="34" charset="0"/>
              </a:rPr>
              <a:t> </a:t>
            </a:r>
            <a:r>
              <a:rPr lang="en-US" altLang="zh-CN" sz="3200" spc="50" dirty="0">
                <a:latin typeface="Verdana" panose="020B0604030504040204" pitchFamily="34" charset="0"/>
                <a:ea typeface="Verdana" panose="020B0604030504040204" pitchFamily="34" charset="0"/>
                <a:cs typeface="Verdana" panose="020B0604030504040204" pitchFamily="34" charset="0"/>
              </a:rPr>
              <a:t>computer</a:t>
            </a:r>
            <a:r>
              <a:rPr lang="zh-CN" altLang="en-US" sz="3200" spc="50" dirty="0">
                <a:latin typeface="Verdana" panose="020B0604030504040204" pitchFamily="34" charset="0"/>
                <a:cs typeface="Verdana" panose="020B0604030504040204" pitchFamily="34" charset="0"/>
              </a:rPr>
              <a:t> </a:t>
            </a:r>
            <a:r>
              <a:rPr lang="en-US" altLang="zh-CN" sz="3200" spc="50" dirty="0">
                <a:latin typeface="Verdana" panose="020B0604030504040204" pitchFamily="34" charset="0"/>
                <a:ea typeface="Verdana" panose="020B0604030504040204" pitchFamily="34" charset="0"/>
                <a:cs typeface="Verdana" panose="020B0604030504040204" pitchFamily="34" charset="0"/>
              </a:rPr>
              <a:t>(many</a:t>
            </a:r>
            <a:r>
              <a:rPr lang="zh-CN" altLang="en-US" sz="3200" spc="50" dirty="0">
                <a:latin typeface="Verdana" panose="020B0604030504040204" pitchFamily="34" charset="0"/>
                <a:cs typeface="Verdana" panose="020B0604030504040204" pitchFamily="34" charset="0"/>
              </a:rPr>
              <a:t> </a:t>
            </a:r>
            <a:r>
              <a:rPr lang="en-US" altLang="zh-CN" sz="3200" spc="50" dirty="0">
                <a:latin typeface="Verdana" panose="020B0604030504040204" pitchFamily="34" charset="0"/>
                <a:ea typeface="Verdana" panose="020B0604030504040204" pitchFamily="34" charset="0"/>
                <a:cs typeface="Verdana" panose="020B0604030504040204" pitchFamily="34" charset="0"/>
              </a:rPr>
              <a:t>formats)</a:t>
            </a:r>
            <a:endParaRPr lang="en-US" sz="3200" spc="50" dirty="0">
              <a:latin typeface="Verdana" panose="020B0604030504040204" pitchFamily="34" charset="0"/>
              <a:ea typeface="Verdana" panose="020B0604030504040204" pitchFamily="34" charset="0"/>
              <a:cs typeface="Verdana" panose="020B0604030504040204" pitchFamily="34" charset="0"/>
            </a:endParaRPr>
          </a:p>
          <a:p>
            <a:pPr marL="469900">
              <a:lnSpc>
                <a:spcPct val="100000"/>
              </a:lnSpc>
            </a:pPr>
            <a:endParaRPr sz="32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704" y="292100"/>
            <a:ext cx="3500120" cy="863600"/>
          </a:xfrm>
          <a:prstGeom prst="rect">
            <a:avLst/>
          </a:prstGeom>
        </p:spPr>
        <p:txBody>
          <a:bodyPr vert="horz" wrap="square" lIns="0" tIns="12065" rIns="0" bIns="0" rtlCol="0">
            <a:spAutoFit/>
          </a:bodyPr>
          <a:lstStyle/>
          <a:p>
            <a:pPr marL="12700">
              <a:lnSpc>
                <a:spcPct val="100000"/>
              </a:lnSpc>
              <a:spcBef>
                <a:spcPts val="95"/>
              </a:spcBef>
            </a:pPr>
            <a:r>
              <a:rPr spc="-5" dirty="0"/>
              <a:t>Instructor</a:t>
            </a:r>
          </a:p>
        </p:txBody>
      </p:sp>
      <p:sp>
        <p:nvSpPr>
          <p:cNvPr id="3" name="object 3"/>
          <p:cNvSpPr txBox="1"/>
          <p:nvPr/>
        </p:nvSpPr>
        <p:spPr>
          <a:xfrm>
            <a:off x="482904" y="1433830"/>
            <a:ext cx="12674600" cy="2077085"/>
          </a:xfrm>
          <a:prstGeom prst="rect">
            <a:avLst/>
          </a:prstGeom>
        </p:spPr>
        <p:txBody>
          <a:bodyPr vert="horz" wrap="square" lIns="0" tIns="15875" rIns="0" bIns="0" rtlCol="0">
            <a:spAutoFit/>
          </a:bodyPr>
          <a:lstStyle/>
          <a:p>
            <a:pPr marL="363220" indent="-350520">
              <a:lnSpc>
                <a:spcPts val="4260"/>
              </a:lnSpc>
              <a:spcBef>
                <a:spcPts val="125"/>
              </a:spcBef>
              <a:buSzPct val="63380"/>
              <a:buFont typeface="Wingdings"/>
              <a:buChar char="◼"/>
              <a:tabLst>
                <a:tab pos="362585" algn="l"/>
                <a:tab pos="363220" algn="l"/>
              </a:tabLst>
            </a:pPr>
            <a:r>
              <a:rPr sz="3550" spc="15" dirty="0">
                <a:latin typeface="Verdana"/>
                <a:cs typeface="Verdana"/>
              </a:rPr>
              <a:t>Doug</a:t>
            </a:r>
            <a:r>
              <a:rPr sz="3550" spc="-30" dirty="0">
                <a:latin typeface="Verdana"/>
                <a:cs typeface="Verdana"/>
              </a:rPr>
              <a:t> </a:t>
            </a:r>
            <a:r>
              <a:rPr sz="3550" spc="15" dirty="0">
                <a:latin typeface="Verdana"/>
                <a:cs typeface="Verdana"/>
              </a:rPr>
              <a:t>Shook</a:t>
            </a:r>
            <a:endParaRPr sz="3550" dirty="0">
              <a:latin typeface="Verdana"/>
              <a:cs typeface="Verdana"/>
            </a:endParaRPr>
          </a:p>
          <a:p>
            <a:pPr marL="754380" lvl="1" indent="-284480">
              <a:lnSpc>
                <a:spcPts val="3960"/>
              </a:lnSpc>
              <a:buFont typeface="Times New Roman"/>
              <a:buChar char="–"/>
              <a:tabLst>
                <a:tab pos="755015" algn="l"/>
              </a:tabLst>
            </a:pPr>
            <a:r>
              <a:rPr sz="3300" spc="-5" dirty="0">
                <a:latin typeface="Verdana"/>
                <a:cs typeface="Verdana"/>
              </a:rPr>
              <a:t>Office: </a:t>
            </a:r>
            <a:r>
              <a:rPr sz="3300" dirty="0">
                <a:latin typeface="Verdana"/>
                <a:cs typeface="Verdana"/>
              </a:rPr>
              <a:t>Jolley</a:t>
            </a:r>
            <a:r>
              <a:rPr sz="3300" spc="-25" dirty="0">
                <a:latin typeface="Verdana"/>
                <a:cs typeface="Verdana"/>
              </a:rPr>
              <a:t> </a:t>
            </a:r>
            <a:r>
              <a:rPr sz="3300" dirty="0">
                <a:latin typeface="Verdana"/>
                <a:cs typeface="Verdana"/>
              </a:rPr>
              <a:t>534</a:t>
            </a:r>
          </a:p>
          <a:p>
            <a:pPr marL="754380" lvl="1" indent="-284480">
              <a:lnSpc>
                <a:spcPts val="3954"/>
              </a:lnSpc>
              <a:spcBef>
                <a:spcPts val="5"/>
              </a:spcBef>
              <a:buFont typeface="Times New Roman"/>
              <a:buChar char="–"/>
              <a:tabLst>
                <a:tab pos="755015" algn="l"/>
              </a:tabLst>
            </a:pPr>
            <a:r>
              <a:rPr sz="3300" spc="-5" dirty="0">
                <a:latin typeface="Verdana"/>
                <a:cs typeface="Verdana"/>
              </a:rPr>
              <a:t>Office Hours: </a:t>
            </a:r>
            <a:r>
              <a:rPr sz="3300" spc="-20" dirty="0">
                <a:latin typeface="Verdana"/>
                <a:cs typeface="Verdana"/>
              </a:rPr>
              <a:t>Wednesdays: </a:t>
            </a:r>
            <a:r>
              <a:rPr sz="3300" spc="-85" dirty="0">
                <a:latin typeface="Verdana"/>
                <a:cs typeface="Verdana"/>
              </a:rPr>
              <a:t>Tuesday, </a:t>
            </a:r>
            <a:r>
              <a:rPr sz="3300" spc="-10" dirty="0">
                <a:latin typeface="Verdana"/>
                <a:cs typeface="Verdana"/>
              </a:rPr>
              <a:t>Thursday</a:t>
            </a:r>
            <a:r>
              <a:rPr sz="3300" spc="20" dirty="0">
                <a:latin typeface="Verdana"/>
                <a:cs typeface="Verdana"/>
              </a:rPr>
              <a:t> </a:t>
            </a:r>
            <a:r>
              <a:rPr sz="3300" dirty="0">
                <a:latin typeface="Verdana"/>
                <a:cs typeface="Verdana"/>
              </a:rPr>
              <a:t>10-11:30</a:t>
            </a:r>
          </a:p>
          <a:p>
            <a:pPr marL="754380" lvl="1" indent="-284480">
              <a:lnSpc>
                <a:spcPts val="3954"/>
              </a:lnSpc>
              <a:buFont typeface="Times New Roman"/>
              <a:buChar char="–"/>
              <a:tabLst>
                <a:tab pos="755015" algn="l"/>
              </a:tabLst>
            </a:pPr>
            <a:r>
              <a:rPr sz="3300" spc="-100" dirty="0">
                <a:latin typeface="Verdana"/>
                <a:cs typeface="Verdana"/>
              </a:rPr>
              <a:t>TA </a:t>
            </a:r>
            <a:r>
              <a:rPr sz="3300" spc="-5" dirty="0">
                <a:latin typeface="Verdana"/>
                <a:cs typeface="Verdana"/>
              </a:rPr>
              <a:t>Office </a:t>
            </a:r>
            <a:r>
              <a:rPr sz="3300" dirty="0">
                <a:latin typeface="Verdana"/>
                <a:cs typeface="Verdana"/>
              </a:rPr>
              <a:t>Hours: </a:t>
            </a:r>
            <a:r>
              <a:rPr sz="3300" spc="-15" dirty="0">
                <a:latin typeface="Verdana"/>
                <a:cs typeface="Verdana"/>
              </a:rPr>
              <a:t>Posted </a:t>
            </a:r>
            <a:r>
              <a:rPr sz="3300" dirty="0">
                <a:latin typeface="Verdana"/>
                <a:cs typeface="Verdana"/>
              </a:rPr>
              <a:t>on</a:t>
            </a:r>
            <a:r>
              <a:rPr sz="3300" spc="70" dirty="0">
                <a:latin typeface="Verdana"/>
                <a:cs typeface="Verdana"/>
              </a:rPr>
              <a:t> </a:t>
            </a:r>
            <a:r>
              <a:rPr sz="3300" spc="-20" dirty="0">
                <a:latin typeface="Verdana"/>
                <a:cs typeface="Verdana"/>
              </a:rPr>
              <a:t>Canvas</a:t>
            </a:r>
            <a:endParaRPr sz="33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60019"/>
            <a:ext cx="4342765" cy="863600"/>
          </a:xfrm>
          <a:prstGeom prst="rect">
            <a:avLst/>
          </a:prstGeom>
        </p:spPr>
        <p:txBody>
          <a:bodyPr vert="horz" wrap="square" lIns="0" tIns="12065" rIns="0" bIns="0" rtlCol="0">
            <a:spAutoFit/>
          </a:bodyPr>
          <a:lstStyle/>
          <a:p>
            <a:pPr marL="12700">
              <a:lnSpc>
                <a:spcPct val="100000"/>
              </a:lnSpc>
              <a:spcBef>
                <a:spcPts val="95"/>
              </a:spcBef>
            </a:pPr>
            <a:r>
              <a:rPr spc="-5" dirty="0"/>
              <a:t>Data</a:t>
            </a:r>
            <a:r>
              <a:rPr spc="-75" dirty="0"/>
              <a:t> </a:t>
            </a:r>
            <a:r>
              <a:rPr spc="-5" dirty="0"/>
              <a:t>Models</a:t>
            </a:r>
          </a:p>
        </p:txBody>
      </p:sp>
      <p:sp>
        <p:nvSpPr>
          <p:cNvPr id="3" name="object 3"/>
          <p:cNvSpPr txBox="1"/>
          <p:nvPr/>
        </p:nvSpPr>
        <p:spPr>
          <a:xfrm>
            <a:off x="482904" y="1729231"/>
            <a:ext cx="11988496" cy="3590727"/>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spc="-5" dirty="0">
                <a:latin typeface="Verdana"/>
                <a:cs typeface="Verdana"/>
              </a:rPr>
              <a:t>High</a:t>
            </a:r>
            <a:r>
              <a:rPr sz="3850" spc="-35" dirty="0">
                <a:latin typeface="Verdana"/>
                <a:cs typeface="Verdana"/>
              </a:rPr>
              <a:t> </a:t>
            </a:r>
            <a:r>
              <a:rPr sz="3850" spc="-385" dirty="0">
                <a:latin typeface="Verdana"/>
                <a:cs typeface="Verdana"/>
              </a:rPr>
              <a:t>Level</a:t>
            </a:r>
            <a:endParaRPr sz="3850" dirty="0">
              <a:latin typeface="Verdana"/>
              <a:cs typeface="Verdana"/>
            </a:endParaRPr>
          </a:p>
          <a:p>
            <a:pPr marL="469900">
              <a:lnSpc>
                <a:spcPct val="100000"/>
              </a:lnSpc>
              <a:spcBef>
                <a:spcPts val="5"/>
              </a:spcBef>
            </a:pPr>
            <a:r>
              <a:rPr sz="3850" spc="40" dirty="0">
                <a:latin typeface="Times New Roman"/>
                <a:cs typeface="Times New Roman"/>
              </a:rPr>
              <a:t>–</a:t>
            </a:r>
            <a:r>
              <a:rPr sz="3850" spc="40" dirty="0">
                <a:latin typeface="Verdana"/>
                <a:cs typeface="Verdana"/>
              </a:rPr>
              <a:t>Schema</a:t>
            </a:r>
            <a:r>
              <a:rPr lang="en-US" altLang="zh-CN" sz="3850" spc="40" dirty="0">
                <a:latin typeface="Verdana"/>
                <a:cs typeface="Verdana"/>
              </a:rPr>
              <a:t>:</a:t>
            </a:r>
            <a:r>
              <a:rPr lang="zh-CN" altLang="en-US" sz="3850" spc="40" dirty="0">
                <a:latin typeface="Verdana"/>
                <a:cs typeface="Verdana"/>
              </a:rPr>
              <a:t> </a:t>
            </a:r>
            <a:r>
              <a:rPr lang="en-US" altLang="zh-CN" sz="3850" spc="40" dirty="0">
                <a:latin typeface="Verdana"/>
                <a:cs typeface="Verdana"/>
              </a:rPr>
              <a:t>what</a:t>
            </a:r>
            <a:r>
              <a:rPr lang="zh-CN" altLang="en-US" sz="3850" spc="40" dirty="0">
                <a:latin typeface="Verdana"/>
                <a:cs typeface="Verdana"/>
              </a:rPr>
              <a:t> </a:t>
            </a:r>
            <a:r>
              <a:rPr lang="en-US" altLang="zh-CN" sz="3850" spc="40" dirty="0">
                <a:latin typeface="Verdana"/>
                <a:cs typeface="Verdana"/>
              </a:rPr>
              <a:t>table</a:t>
            </a:r>
            <a:r>
              <a:rPr lang="zh-CN" altLang="en-US" sz="3850" spc="40" dirty="0">
                <a:latin typeface="Verdana"/>
                <a:cs typeface="Verdana"/>
              </a:rPr>
              <a:t> </a:t>
            </a:r>
            <a:r>
              <a:rPr lang="en-US" altLang="zh-CN" sz="3850" spc="40" dirty="0">
                <a:latin typeface="Verdana"/>
                <a:cs typeface="Verdana"/>
              </a:rPr>
              <a:t>exists,</a:t>
            </a:r>
            <a:r>
              <a:rPr lang="zh-CN" altLang="en-US" sz="3850" spc="40" dirty="0">
                <a:latin typeface="Verdana"/>
                <a:cs typeface="Verdana"/>
              </a:rPr>
              <a:t> </a:t>
            </a:r>
            <a:r>
              <a:rPr lang="en-US" altLang="zh-CN" sz="3850" spc="40" dirty="0">
                <a:latin typeface="Verdana"/>
                <a:cs typeface="Verdana"/>
              </a:rPr>
              <a:t>what</a:t>
            </a:r>
            <a:r>
              <a:rPr lang="zh-CN" altLang="en-US" sz="3850" spc="40" dirty="0">
                <a:latin typeface="Verdana"/>
                <a:cs typeface="Verdana"/>
              </a:rPr>
              <a:t> </a:t>
            </a:r>
            <a:r>
              <a:rPr lang="en-US" altLang="zh-CN" sz="3850" spc="40" dirty="0">
                <a:latin typeface="Verdana"/>
                <a:cs typeface="Verdana"/>
              </a:rPr>
              <a:t>data</a:t>
            </a:r>
            <a:r>
              <a:rPr lang="zh-CN" altLang="en-US" sz="3850" spc="40" dirty="0">
                <a:latin typeface="Verdana"/>
                <a:cs typeface="Verdana"/>
              </a:rPr>
              <a:t> </a:t>
            </a:r>
            <a:r>
              <a:rPr lang="en-US" altLang="zh-CN" sz="3850" spc="40" dirty="0">
                <a:latin typeface="Verdana"/>
                <a:cs typeface="Verdana"/>
              </a:rPr>
              <a:t>exists,</a:t>
            </a:r>
            <a:r>
              <a:rPr lang="zh-CN" altLang="en-US" sz="3850" spc="40" dirty="0">
                <a:latin typeface="Verdana"/>
                <a:cs typeface="Verdana"/>
              </a:rPr>
              <a:t> </a:t>
            </a:r>
            <a:r>
              <a:rPr lang="en-US" altLang="zh-CN" sz="3850" spc="40" dirty="0">
                <a:latin typeface="Verdana"/>
                <a:cs typeface="Verdana"/>
              </a:rPr>
              <a:t>how</a:t>
            </a:r>
            <a:r>
              <a:rPr lang="zh-CN" altLang="en-US" sz="3850" spc="40" dirty="0">
                <a:latin typeface="Verdana"/>
                <a:cs typeface="Verdana"/>
              </a:rPr>
              <a:t> </a:t>
            </a:r>
            <a:r>
              <a:rPr lang="en-US" altLang="zh-CN" sz="3850" spc="40" dirty="0">
                <a:latin typeface="Verdana"/>
                <a:cs typeface="Verdana"/>
              </a:rPr>
              <a:t>they</a:t>
            </a:r>
            <a:r>
              <a:rPr lang="zh-CN" altLang="en-US" sz="3850" spc="40" dirty="0">
                <a:latin typeface="Verdana"/>
                <a:cs typeface="Verdana"/>
              </a:rPr>
              <a:t> </a:t>
            </a:r>
            <a:r>
              <a:rPr lang="en-US" altLang="zh-CN" sz="3850" spc="40" dirty="0">
                <a:latin typeface="Verdana"/>
                <a:cs typeface="Verdana"/>
              </a:rPr>
              <a:t>relate</a:t>
            </a:r>
            <a:r>
              <a:rPr lang="zh-CN" altLang="en-US" sz="3850" spc="40" dirty="0">
                <a:latin typeface="Verdana"/>
                <a:cs typeface="Verdana"/>
              </a:rPr>
              <a:t>  </a:t>
            </a:r>
            <a:endParaRPr sz="3850" dirty="0">
              <a:latin typeface="Verdana"/>
              <a:cs typeface="Verdana"/>
            </a:endParaRPr>
          </a:p>
          <a:p>
            <a:pPr>
              <a:lnSpc>
                <a:spcPct val="100000"/>
              </a:lnSpc>
              <a:spcBef>
                <a:spcPts val="5"/>
              </a:spcBef>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dirty="0">
                <a:latin typeface="Verdana"/>
                <a:cs typeface="Verdana"/>
              </a:rPr>
              <a:t>Low</a:t>
            </a:r>
            <a:r>
              <a:rPr sz="3850" spc="-45" dirty="0">
                <a:latin typeface="Verdana"/>
                <a:cs typeface="Verdana"/>
              </a:rPr>
              <a:t> </a:t>
            </a:r>
            <a:r>
              <a:rPr sz="3850" spc="-200" dirty="0">
                <a:latin typeface="Verdana"/>
                <a:cs typeface="Verdana"/>
              </a:rPr>
              <a:t>Level</a:t>
            </a:r>
            <a:endParaRPr sz="3850" dirty="0">
              <a:latin typeface="Verdana"/>
              <a:cs typeface="Verdana"/>
            </a:endParaRPr>
          </a:p>
          <a:p>
            <a:pPr marL="469900">
              <a:lnSpc>
                <a:spcPct val="100000"/>
              </a:lnSpc>
              <a:spcBef>
                <a:spcPts val="5"/>
              </a:spcBef>
            </a:pPr>
            <a:r>
              <a:rPr sz="3850" spc="30" dirty="0">
                <a:latin typeface="Times New Roman"/>
                <a:cs typeface="Times New Roman"/>
              </a:rPr>
              <a:t>–</a:t>
            </a:r>
            <a:r>
              <a:rPr sz="3850" spc="30" dirty="0">
                <a:latin typeface="Verdana"/>
                <a:cs typeface="Verdana"/>
              </a:rPr>
              <a:t>Physical</a:t>
            </a:r>
            <a:r>
              <a:rPr lang="en-US" altLang="zh-CN" sz="3850" spc="30" dirty="0">
                <a:latin typeface="Verdana"/>
                <a:cs typeface="Verdana"/>
              </a:rPr>
              <a:t>:</a:t>
            </a:r>
            <a:r>
              <a:rPr lang="zh-CN" altLang="en-US" sz="3850" spc="30" dirty="0">
                <a:latin typeface="Verdana"/>
                <a:cs typeface="Verdana"/>
              </a:rPr>
              <a:t> </a:t>
            </a:r>
            <a:r>
              <a:rPr lang="en-US" altLang="zh-CN" sz="3850" spc="30" dirty="0">
                <a:latin typeface="Verdana"/>
                <a:cs typeface="Verdana"/>
              </a:rPr>
              <a:t>how</a:t>
            </a:r>
            <a:r>
              <a:rPr lang="zh-CN" altLang="en-US" sz="3850" spc="30" dirty="0">
                <a:latin typeface="Verdana"/>
                <a:cs typeface="Verdana"/>
              </a:rPr>
              <a:t> </a:t>
            </a:r>
            <a:r>
              <a:rPr lang="en-US" altLang="zh-CN" sz="3850" spc="30" dirty="0">
                <a:latin typeface="Verdana"/>
                <a:cs typeface="Verdana"/>
              </a:rPr>
              <a:t>data</a:t>
            </a:r>
            <a:r>
              <a:rPr lang="zh-CN" altLang="en-US" sz="3850" spc="30" dirty="0">
                <a:latin typeface="Verdana"/>
                <a:cs typeface="Verdana"/>
              </a:rPr>
              <a:t> </a:t>
            </a:r>
            <a:r>
              <a:rPr lang="en-US" altLang="zh-CN" sz="3850" spc="30" dirty="0">
                <a:latin typeface="Verdana"/>
                <a:cs typeface="Verdana"/>
              </a:rPr>
              <a:t>stored</a:t>
            </a:r>
            <a:r>
              <a:rPr lang="zh-CN" altLang="en-US" sz="3850" spc="30" dirty="0">
                <a:latin typeface="Verdana"/>
                <a:cs typeface="Verdana"/>
              </a:rPr>
              <a:t> </a:t>
            </a:r>
            <a:r>
              <a:rPr lang="en-US" altLang="zh-CN" sz="3850" spc="30" dirty="0">
                <a:latin typeface="Verdana"/>
                <a:cs typeface="Verdana"/>
              </a:rPr>
              <a:t>in</a:t>
            </a:r>
            <a:r>
              <a:rPr lang="zh-CN" altLang="en-US" sz="3850" spc="30" dirty="0">
                <a:latin typeface="Verdana"/>
                <a:cs typeface="Verdana"/>
              </a:rPr>
              <a:t> </a:t>
            </a:r>
            <a:r>
              <a:rPr lang="en-US" altLang="zh-CN" sz="3850" spc="30" dirty="0">
                <a:latin typeface="Verdana"/>
                <a:cs typeface="Verdana"/>
              </a:rPr>
              <a:t>disk</a:t>
            </a:r>
            <a:endParaRPr sz="3850" dirty="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854F-A697-8C44-A933-560941C30432}"/>
              </a:ext>
            </a:extLst>
          </p:cNvPr>
          <p:cNvSpPr>
            <a:spLocks noGrp="1"/>
          </p:cNvSpPr>
          <p:nvPr>
            <p:ph type="title"/>
          </p:nvPr>
        </p:nvSpPr>
        <p:spPr/>
        <p:txBody>
          <a:bodyPr/>
          <a:lstStyle/>
          <a:p>
            <a:r>
              <a:rPr lang="en-US" spc="-5" dirty="0"/>
              <a:t>Data</a:t>
            </a:r>
            <a:r>
              <a:rPr lang="en-US" spc="-75" dirty="0"/>
              <a:t> </a:t>
            </a:r>
            <a:r>
              <a:rPr lang="en-US" spc="-5" dirty="0"/>
              <a:t>Models</a:t>
            </a:r>
            <a:endParaRPr lang="en-US" dirty="0"/>
          </a:p>
        </p:txBody>
      </p:sp>
      <p:sp>
        <p:nvSpPr>
          <p:cNvPr id="3" name="Text Placeholder 2">
            <a:extLst>
              <a:ext uri="{FF2B5EF4-FFF2-40B4-BE49-F238E27FC236}">
                <a16:creationId xmlns:a16="http://schemas.microsoft.com/office/drawing/2014/main" id="{E78FD4C9-72F8-F943-9043-62F337B399F2}"/>
              </a:ext>
            </a:extLst>
          </p:cNvPr>
          <p:cNvSpPr>
            <a:spLocks noGrp="1"/>
          </p:cNvSpPr>
          <p:nvPr>
            <p:ph type="body" idx="1"/>
          </p:nvPr>
        </p:nvSpPr>
        <p:spPr>
          <a:xfrm>
            <a:off x="482904" y="1653031"/>
            <a:ext cx="12858140" cy="5647700"/>
          </a:xfrm>
        </p:spPr>
        <p:txBody>
          <a:bodyPr/>
          <a:lstStyle/>
          <a:p>
            <a:pPr marL="12700" marR="0" lvl="0" algn="l" defTabSz="914400" rtl="0" eaLnBrk="1" fontAlgn="auto" latinLnBrk="0" hangingPunct="1">
              <a:lnSpc>
                <a:spcPct val="100000"/>
              </a:lnSpc>
              <a:spcBef>
                <a:spcPts val="100"/>
              </a:spcBef>
              <a:spcAft>
                <a:spcPts val="0"/>
              </a:spcAft>
              <a:buClrTx/>
              <a:buSzPct val="74025"/>
              <a:tabLst>
                <a:tab pos="455930" algn="l"/>
                <a:tab pos="456565" algn="l"/>
              </a:tabLst>
              <a:defRPr/>
            </a:pPr>
            <a:r>
              <a:rPr lang="en-US" sz="3850" kern="1200" spc="-5" dirty="0">
                <a:solidFill>
                  <a:prstClr val="black"/>
                </a:solidFill>
                <a:latin typeface="Verdana"/>
                <a:cs typeface="Verdana"/>
              </a:rPr>
              <a:t>Data Abstraction to decouple data organization and storage from higher-level essential features</a:t>
            </a:r>
          </a:p>
          <a:p>
            <a:pPr marL="12700" marR="0" lvl="0" algn="l" defTabSz="914400" rtl="0" eaLnBrk="1" fontAlgn="auto" latinLnBrk="0" hangingPunct="1">
              <a:lnSpc>
                <a:spcPct val="100000"/>
              </a:lnSpc>
              <a:spcBef>
                <a:spcPts val="100"/>
              </a:spcBef>
              <a:spcAft>
                <a:spcPts val="0"/>
              </a:spcAft>
              <a:buClrTx/>
              <a:buSzPct val="74025"/>
              <a:tabLst>
                <a:tab pos="455930" algn="l"/>
                <a:tab pos="456565" algn="l"/>
              </a:tabLst>
              <a:defRPr/>
            </a:pPr>
            <a:r>
              <a:rPr lang="en-US" sz="3850" kern="1200" spc="-5" dirty="0">
                <a:solidFill>
                  <a:prstClr val="black"/>
                </a:solidFill>
                <a:latin typeface="Verdana"/>
                <a:cs typeface="Verdana"/>
              </a:rPr>
              <a:t>Categories of data models:</a:t>
            </a:r>
          </a:p>
          <a:p>
            <a:pPr marL="455930" marR="0" lvl="0" indent="-443230" algn="l" defTabSz="914400" rtl="0" eaLnBrk="1" fontAlgn="auto" latinLnBrk="0" hangingPunct="1">
              <a:lnSpc>
                <a:spcPct val="100000"/>
              </a:lnSpc>
              <a:spcBef>
                <a:spcPts val="100"/>
              </a:spcBef>
              <a:spcAft>
                <a:spcPts val="0"/>
              </a:spcAft>
              <a:buClrTx/>
              <a:buSzPct val="74025"/>
              <a:buFont typeface="Wingdings"/>
              <a:buChar char="◼"/>
              <a:tabLst>
                <a:tab pos="455930" algn="l"/>
                <a:tab pos="456565" algn="l"/>
              </a:tabLst>
              <a:defRPr/>
            </a:pPr>
            <a:r>
              <a:rPr lang="en-US" sz="3850" kern="1200" spc="-5" dirty="0">
                <a:solidFill>
                  <a:prstClr val="black"/>
                </a:solidFill>
                <a:latin typeface="Verdana"/>
                <a:cs typeface="Verdana"/>
              </a:rPr>
              <a:t>High/Conceptual</a:t>
            </a:r>
            <a:r>
              <a:rPr lang="en-US" sz="3850" kern="1200" spc="-35" dirty="0">
                <a:solidFill>
                  <a:prstClr val="black"/>
                </a:solidFill>
                <a:latin typeface="Verdana"/>
                <a:cs typeface="Verdana"/>
              </a:rPr>
              <a:t> </a:t>
            </a:r>
            <a:r>
              <a:rPr lang="en-US" sz="3850" kern="1200" spc="-385" dirty="0">
                <a:solidFill>
                  <a:prstClr val="black"/>
                </a:solidFill>
                <a:latin typeface="Verdana"/>
                <a:cs typeface="Verdana"/>
              </a:rPr>
              <a:t>Level </a:t>
            </a:r>
            <a:endParaRPr lang="en-US" sz="3850" kern="1200" dirty="0">
              <a:solidFill>
                <a:prstClr val="black"/>
              </a:solidFill>
              <a:latin typeface="Verdana"/>
              <a:cs typeface="Verdana"/>
            </a:endParaRPr>
          </a:p>
          <a:p>
            <a:pPr marL="469900" marR="0" lvl="0" indent="0" algn="l" defTabSz="914400" rtl="0" eaLnBrk="1" fontAlgn="auto" latinLnBrk="0" hangingPunct="1">
              <a:lnSpc>
                <a:spcPct val="100000"/>
              </a:lnSpc>
              <a:spcBef>
                <a:spcPts val="5"/>
              </a:spcBef>
              <a:spcAft>
                <a:spcPts val="0"/>
              </a:spcAft>
              <a:buClrTx/>
              <a:buSzTx/>
              <a:buFontTx/>
              <a:buNone/>
              <a:tabLst/>
              <a:defRPr/>
            </a:pPr>
            <a:r>
              <a:rPr lang="en-US" sz="3850" kern="1200" spc="40" dirty="0">
                <a:solidFill>
                  <a:prstClr val="black"/>
                </a:solidFill>
                <a:latin typeface="Times New Roman"/>
                <a:cs typeface="Times New Roman"/>
              </a:rPr>
              <a:t>–</a:t>
            </a:r>
            <a:r>
              <a:rPr lang="en-US" sz="3850" kern="1200" spc="-5" dirty="0">
                <a:solidFill>
                  <a:prstClr val="black"/>
                </a:solidFill>
                <a:latin typeface="Verdana"/>
                <a:cs typeface="Verdana"/>
              </a:rPr>
              <a:t>ER Diagrams: entity, </a:t>
            </a:r>
            <a:r>
              <a:rPr lang="en-US" sz="3850" kern="1200" spc="-5" dirty="0" err="1">
                <a:solidFill>
                  <a:prstClr val="black"/>
                </a:solidFill>
                <a:latin typeface="Verdana"/>
                <a:cs typeface="Verdana"/>
              </a:rPr>
              <a:t>attr</a:t>
            </a:r>
            <a:r>
              <a:rPr lang="en-US" sz="3850" kern="1200" spc="-5" dirty="0">
                <a:solidFill>
                  <a:prstClr val="black"/>
                </a:solidFill>
                <a:latin typeface="Verdana"/>
                <a:cs typeface="Verdana"/>
              </a:rPr>
              <a:t>, relation</a:t>
            </a:r>
            <a:endParaRPr lang="en-US" sz="4000" kern="1200" spc="-385" dirty="0">
              <a:solidFill>
                <a:prstClr val="black"/>
              </a:solidFill>
              <a:latin typeface="Verdana"/>
              <a:cs typeface="Verdana"/>
            </a:endParaRPr>
          </a:p>
          <a:p>
            <a:pPr marL="455930" indent="-443230" algn="l" rtl="0">
              <a:spcBef>
                <a:spcPts val="100"/>
              </a:spcBef>
              <a:buSzPct val="74025"/>
              <a:buFont typeface="Wingdings"/>
              <a:buChar char="◼"/>
              <a:tabLst>
                <a:tab pos="455930" algn="l"/>
                <a:tab pos="456565" algn="l"/>
              </a:tabLst>
            </a:pPr>
            <a:r>
              <a:rPr lang="en-US" sz="3850" kern="1200" spc="-5" dirty="0">
                <a:solidFill>
                  <a:prstClr val="black"/>
                </a:solidFill>
                <a:latin typeface="Verdana"/>
                <a:cs typeface="Verdana"/>
              </a:rPr>
              <a:t>Implementation model</a:t>
            </a:r>
          </a:p>
          <a:p>
            <a:pPr marL="469900" algn="l" rtl="0">
              <a:spcBef>
                <a:spcPts val="5"/>
              </a:spcBef>
            </a:pPr>
            <a:r>
              <a:rPr lang="en-US" sz="3850" kern="1200" spc="-5" dirty="0">
                <a:solidFill>
                  <a:prstClr val="black"/>
                </a:solidFill>
                <a:latin typeface="Verdana"/>
                <a:cs typeface="Verdana"/>
              </a:rPr>
              <a:t>- relational</a:t>
            </a:r>
          </a:p>
          <a:p>
            <a:pPr marL="455930" marR="0" lvl="0" indent="-443230" algn="l" defTabSz="914400" rtl="0" eaLnBrk="1" fontAlgn="auto" latinLnBrk="0" hangingPunct="1">
              <a:lnSpc>
                <a:spcPct val="100000"/>
              </a:lnSpc>
              <a:spcBef>
                <a:spcPts val="0"/>
              </a:spcBef>
              <a:spcAft>
                <a:spcPts val="0"/>
              </a:spcAft>
              <a:buClrTx/>
              <a:buSzPct val="74025"/>
              <a:buFont typeface="Wingdings"/>
              <a:buChar char="◼"/>
              <a:tabLst>
                <a:tab pos="455930" algn="l"/>
                <a:tab pos="456565" algn="l"/>
              </a:tabLst>
              <a:defRPr/>
            </a:pPr>
            <a:r>
              <a:rPr lang="en-US" sz="3850" kern="1200" dirty="0">
                <a:solidFill>
                  <a:prstClr val="black"/>
                </a:solidFill>
                <a:latin typeface="Verdana"/>
                <a:cs typeface="Verdana"/>
              </a:rPr>
              <a:t>Low/</a:t>
            </a:r>
            <a:r>
              <a:rPr lang="en-US" sz="3850" kern="1200" spc="30" dirty="0">
                <a:solidFill>
                  <a:prstClr val="black"/>
                </a:solidFill>
                <a:latin typeface="Verdana"/>
                <a:cs typeface="Verdana"/>
              </a:rPr>
              <a:t>Physical</a:t>
            </a:r>
            <a:r>
              <a:rPr lang="en-US" sz="3850" kern="1200" spc="-45" dirty="0">
                <a:solidFill>
                  <a:prstClr val="black"/>
                </a:solidFill>
                <a:latin typeface="Verdana"/>
                <a:cs typeface="Verdana"/>
              </a:rPr>
              <a:t> </a:t>
            </a:r>
            <a:r>
              <a:rPr lang="en-US" sz="3850" kern="1200" spc="-200" dirty="0">
                <a:solidFill>
                  <a:prstClr val="black"/>
                </a:solidFill>
                <a:latin typeface="Verdana"/>
                <a:cs typeface="Verdana"/>
              </a:rPr>
              <a:t>Level</a:t>
            </a:r>
            <a:endParaRPr lang="en-US" sz="3850" kern="1200" dirty="0">
              <a:solidFill>
                <a:prstClr val="black"/>
              </a:solidFill>
              <a:latin typeface="Verdana"/>
              <a:cs typeface="Verdana"/>
            </a:endParaRPr>
          </a:p>
          <a:p>
            <a:pPr marL="469900" marR="0" lvl="0" indent="0" algn="l" defTabSz="914400" rtl="0" eaLnBrk="1" fontAlgn="auto" latinLnBrk="0" hangingPunct="1">
              <a:lnSpc>
                <a:spcPct val="100000"/>
              </a:lnSpc>
              <a:spcBef>
                <a:spcPts val="5"/>
              </a:spcBef>
              <a:spcAft>
                <a:spcPts val="0"/>
              </a:spcAft>
              <a:buClrTx/>
              <a:buSzTx/>
              <a:buFontTx/>
              <a:buNone/>
              <a:tabLst/>
              <a:defRPr/>
            </a:pPr>
            <a:r>
              <a:rPr lang="en-US" sz="3850" kern="1200" spc="30" dirty="0">
                <a:solidFill>
                  <a:prstClr val="black"/>
                </a:solidFill>
                <a:latin typeface="Times New Roman"/>
                <a:cs typeface="Times New Roman"/>
              </a:rPr>
              <a:t>–</a:t>
            </a:r>
            <a:r>
              <a:rPr lang="en-US" sz="3850" kern="1200" spc="30" dirty="0">
                <a:solidFill>
                  <a:prstClr val="black"/>
                </a:solidFill>
                <a:latin typeface="Verdana"/>
                <a:cs typeface="Verdana"/>
              </a:rPr>
              <a:t>linear, b-tree, hash table, … </a:t>
            </a:r>
          </a:p>
          <a:p>
            <a:endParaRPr lang="en-US" dirty="0"/>
          </a:p>
        </p:txBody>
      </p:sp>
    </p:spTree>
    <p:extLst>
      <p:ext uri="{BB962C8B-B14F-4D97-AF65-F5344CB8AC3E}">
        <p14:creationId xmlns:p14="http://schemas.microsoft.com/office/powerpoint/2010/main" val="92286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FB75-8E14-E049-8DD6-FF3A4290C0C5}"/>
              </a:ext>
            </a:extLst>
          </p:cNvPr>
          <p:cNvSpPr>
            <a:spLocks noGrp="1"/>
          </p:cNvSpPr>
          <p:nvPr>
            <p:ph type="title"/>
          </p:nvPr>
        </p:nvSpPr>
        <p:spPr/>
        <p:txBody>
          <a:bodyPr/>
          <a:lstStyle/>
          <a:p>
            <a:r>
              <a:rPr lang="en-US" spc="-5" dirty="0"/>
              <a:t>Database System Concepts</a:t>
            </a:r>
            <a:endParaRPr lang="en-US" dirty="0"/>
          </a:p>
        </p:txBody>
      </p:sp>
      <p:sp>
        <p:nvSpPr>
          <p:cNvPr id="3" name="Text Placeholder 2">
            <a:extLst>
              <a:ext uri="{FF2B5EF4-FFF2-40B4-BE49-F238E27FC236}">
                <a16:creationId xmlns:a16="http://schemas.microsoft.com/office/drawing/2014/main" id="{833EBB3A-68F1-5549-B6AE-BF8816A26962}"/>
              </a:ext>
            </a:extLst>
          </p:cNvPr>
          <p:cNvSpPr>
            <a:spLocks noGrp="1"/>
          </p:cNvSpPr>
          <p:nvPr>
            <p:ph type="body" idx="1"/>
          </p:nvPr>
        </p:nvSpPr>
        <p:spPr>
          <a:xfrm>
            <a:off x="482904" y="1653031"/>
            <a:ext cx="12858140" cy="4778231"/>
          </a:xfrm>
        </p:spPr>
        <p:txBody>
          <a:bodyPr/>
          <a:lstStyle/>
          <a:p>
            <a:pPr marL="455930" indent="-443230" algn="l" rtl="0">
              <a:spcBef>
                <a:spcPts val="100"/>
              </a:spcBef>
              <a:buSzPct val="74025"/>
              <a:buFont typeface="Wingdings"/>
              <a:buChar char="◼"/>
              <a:tabLst>
                <a:tab pos="455930" algn="l"/>
                <a:tab pos="456565" algn="l"/>
              </a:tabLst>
            </a:pPr>
            <a:r>
              <a:rPr lang="en-US" sz="3850" kern="1200" spc="-5" dirty="0">
                <a:solidFill>
                  <a:prstClr val="black"/>
                </a:solidFill>
                <a:latin typeface="Verdana"/>
                <a:cs typeface="Verdana"/>
              </a:rPr>
              <a:t>Structure (schema)</a:t>
            </a:r>
          </a:p>
          <a:p>
            <a:pPr marL="1041400" marR="0" lvl="0" indent="-571500" algn="l" defTabSz="914400" rtl="0" eaLnBrk="1" fontAlgn="auto" latinLnBrk="0" hangingPunct="1">
              <a:lnSpc>
                <a:spcPct val="100000"/>
              </a:lnSpc>
              <a:spcBef>
                <a:spcPts val="5"/>
              </a:spcBef>
              <a:spcAft>
                <a:spcPts val="0"/>
              </a:spcAft>
              <a:buClrTx/>
              <a:buSzTx/>
              <a:buFontTx/>
              <a:buChar char="-"/>
              <a:tabLst/>
              <a:defRPr/>
            </a:pPr>
            <a:r>
              <a:rPr lang="en-US" sz="3850" kern="1200" spc="-5" dirty="0">
                <a:solidFill>
                  <a:prstClr val="black"/>
                </a:solidFill>
                <a:latin typeface="Verdana"/>
                <a:cs typeface="Verdana"/>
              </a:rPr>
              <a:t>metadata, doesn’t change often, stored in </a:t>
            </a:r>
            <a:r>
              <a:rPr lang="en-US" sz="3850" kern="1200" spc="-5">
                <a:solidFill>
                  <a:prstClr val="black"/>
                </a:solidFill>
                <a:latin typeface="Verdana"/>
                <a:cs typeface="Verdana"/>
              </a:rPr>
              <a:t>somewhere else</a:t>
            </a:r>
            <a:endParaRPr lang="en-US" sz="3850" kern="1200" spc="-5" dirty="0">
              <a:solidFill>
                <a:prstClr val="black"/>
              </a:solidFill>
              <a:latin typeface="Verdana"/>
              <a:cs typeface="Verdana"/>
            </a:endParaRPr>
          </a:p>
          <a:p>
            <a:pPr marL="1041400" marR="0" lvl="0" indent="-571500" algn="l" defTabSz="914400" rtl="0" eaLnBrk="1" fontAlgn="auto" latinLnBrk="0" hangingPunct="1">
              <a:lnSpc>
                <a:spcPct val="100000"/>
              </a:lnSpc>
              <a:spcBef>
                <a:spcPts val="5"/>
              </a:spcBef>
              <a:spcAft>
                <a:spcPts val="0"/>
              </a:spcAft>
              <a:buClrTx/>
              <a:buSzTx/>
              <a:buFontTx/>
              <a:buChar char="-"/>
              <a:tabLst/>
              <a:defRPr/>
            </a:pPr>
            <a:r>
              <a:rPr lang="en-US" sz="3850" kern="1200" spc="-5" dirty="0">
                <a:solidFill>
                  <a:prstClr val="black"/>
                </a:solidFill>
                <a:latin typeface="Verdana"/>
                <a:cs typeface="Verdana"/>
              </a:rPr>
              <a:t>Description of the structure of the database</a:t>
            </a:r>
          </a:p>
          <a:p>
            <a:pPr marL="455930" indent="-443230" algn="l" rtl="0">
              <a:spcBef>
                <a:spcPts val="100"/>
              </a:spcBef>
              <a:buSzPct val="74025"/>
              <a:buFont typeface="Wingdings"/>
              <a:buChar char="◼"/>
              <a:tabLst>
                <a:tab pos="455930" algn="l"/>
                <a:tab pos="456565" algn="l"/>
              </a:tabLst>
            </a:pPr>
            <a:r>
              <a:rPr lang="en-US" sz="3850" kern="1200" spc="-5" dirty="0">
                <a:solidFill>
                  <a:prstClr val="black"/>
                </a:solidFill>
                <a:latin typeface="Verdana"/>
                <a:cs typeface="Verdana"/>
              </a:rPr>
              <a:t>Instance (contents)</a:t>
            </a:r>
          </a:p>
          <a:p>
            <a:pPr marL="12700" algn="l" rtl="0">
              <a:spcBef>
                <a:spcPts val="100"/>
              </a:spcBef>
              <a:buSzPct val="74025"/>
              <a:tabLst>
                <a:tab pos="455930" algn="l"/>
                <a:tab pos="456565" algn="l"/>
              </a:tabLst>
            </a:pPr>
            <a:r>
              <a:rPr lang="en-US" sz="3850" kern="1200" spc="-5" dirty="0">
                <a:solidFill>
                  <a:prstClr val="black"/>
                </a:solidFill>
                <a:latin typeface="Verdana"/>
                <a:cs typeface="Verdana"/>
              </a:rPr>
              <a:t>	- database state at an instance of time, changing often</a:t>
            </a:r>
          </a:p>
          <a:p>
            <a:pPr marL="12700" algn="l" rtl="0">
              <a:spcBef>
                <a:spcPts val="100"/>
              </a:spcBef>
              <a:buSzPct val="74025"/>
              <a:tabLst>
                <a:tab pos="455930" algn="l"/>
                <a:tab pos="456565" algn="l"/>
              </a:tabLst>
            </a:pPr>
            <a:r>
              <a:rPr lang="en-US" sz="3850" kern="1200" spc="-5" dirty="0">
                <a:solidFill>
                  <a:prstClr val="black"/>
                </a:solidFill>
                <a:latin typeface="Verdana"/>
                <a:cs typeface="Verdana"/>
              </a:rPr>
              <a:t> </a:t>
            </a:r>
          </a:p>
        </p:txBody>
      </p:sp>
    </p:spTree>
    <p:extLst>
      <p:ext uri="{BB962C8B-B14F-4D97-AF65-F5344CB8AC3E}">
        <p14:creationId xmlns:p14="http://schemas.microsoft.com/office/powerpoint/2010/main" val="27942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5ECC-68CD-9745-92E8-2939B66BEF33}"/>
              </a:ext>
            </a:extLst>
          </p:cNvPr>
          <p:cNvSpPr>
            <a:spLocks noGrp="1"/>
          </p:cNvSpPr>
          <p:nvPr>
            <p:ph type="title"/>
          </p:nvPr>
        </p:nvSpPr>
        <p:spPr/>
        <p:txBody>
          <a:bodyPr/>
          <a:lstStyle/>
          <a:p>
            <a:r>
              <a:rPr lang="en-US" altLang="zh-CN" dirty="0"/>
              <a:t>Disk</a:t>
            </a:r>
            <a:r>
              <a:rPr lang="zh-CN" altLang="en-US" dirty="0"/>
              <a:t> </a:t>
            </a:r>
            <a:r>
              <a:rPr lang="en-US" altLang="zh-CN" dirty="0"/>
              <a:t>Storage</a:t>
            </a:r>
            <a:r>
              <a:rPr lang="zh-CN" altLang="en-US" dirty="0"/>
              <a:t> </a:t>
            </a:r>
            <a:r>
              <a:rPr lang="en-US" altLang="zh-CN" dirty="0"/>
              <a:t>Concepts</a:t>
            </a:r>
            <a:endParaRPr lang="en-US" dirty="0"/>
          </a:p>
        </p:txBody>
      </p:sp>
      <p:sp>
        <p:nvSpPr>
          <p:cNvPr id="3" name="Text Placeholder 2">
            <a:extLst>
              <a:ext uri="{FF2B5EF4-FFF2-40B4-BE49-F238E27FC236}">
                <a16:creationId xmlns:a16="http://schemas.microsoft.com/office/drawing/2014/main" id="{2ABD3912-73CB-CB44-9328-1683C67441A7}"/>
              </a:ext>
            </a:extLst>
          </p:cNvPr>
          <p:cNvSpPr>
            <a:spLocks noGrp="1"/>
          </p:cNvSpPr>
          <p:nvPr>
            <p:ph type="body" idx="1"/>
          </p:nvPr>
        </p:nvSpPr>
        <p:spPr>
          <a:xfrm>
            <a:off x="482904" y="1653031"/>
            <a:ext cx="12858140" cy="2369880"/>
          </a:xfrm>
        </p:spPr>
        <p:txBody>
          <a:bodyPr/>
          <a:lstStyle/>
          <a:p>
            <a:pPr marL="455930" indent="-443230" algn="l" rtl="0">
              <a:spcBef>
                <a:spcPts val="100"/>
              </a:spcBef>
              <a:buSzPct val="74025"/>
              <a:buFont typeface="Wingdings"/>
              <a:buChar char="◼"/>
              <a:tabLst>
                <a:tab pos="455930" algn="l"/>
                <a:tab pos="456565" algn="l"/>
              </a:tabLst>
            </a:pPr>
            <a:r>
              <a:rPr lang="en-US" altLang="zh-CN" sz="3850" kern="1200" spc="-5" dirty="0">
                <a:solidFill>
                  <a:prstClr val="black"/>
                </a:solidFill>
                <a:latin typeface="Verdana"/>
                <a:cs typeface="Verdana"/>
              </a:rPr>
              <a:t>File</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Headers</a:t>
            </a:r>
          </a:p>
          <a:p>
            <a:r>
              <a:rPr 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identifying</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at</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least</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the</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first-block</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address,</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field</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names</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and</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data</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types,</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other</a:t>
            </a:r>
            <a:r>
              <a:rPr lang="zh-CN" altLang="en-US" sz="3850" kern="1200" spc="-5" dirty="0">
                <a:solidFill>
                  <a:prstClr val="black"/>
                </a:solidFill>
                <a:latin typeface="Verdana"/>
                <a:cs typeface="Verdana"/>
              </a:rPr>
              <a:t> </a:t>
            </a:r>
            <a:r>
              <a:rPr lang="en-US" altLang="zh-CN" sz="3850" kern="1200" spc="-5" dirty="0">
                <a:solidFill>
                  <a:prstClr val="black"/>
                </a:solidFill>
                <a:latin typeface="Verdana"/>
                <a:cs typeface="Verdana"/>
              </a:rPr>
              <a:t>information.</a:t>
            </a:r>
          </a:p>
          <a:p>
            <a:endParaRPr lang="en-US" sz="3850" kern="1200" spc="-5" dirty="0">
              <a:solidFill>
                <a:prstClr val="black"/>
              </a:solidFill>
              <a:latin typeface="Verdana"/>
              <a:cs typeface="Verdana"/>
            </a:endParaRPr>
          </a:p>
        </p:txBody>
      </p:sp>
    </p:spTree>
    <p:extLst>
      <p:ext uri="{BB962C8B-B14F-4D97-AF65-F5344CB8AC3E}">
        <p14:creationId xmlns:p14="http://schemas.microsoft.com/office/powerpoint/2010/main" val="172332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12826"/>
            <a:ext cx="3627754" cy="863600"/>
          </a:xfrm>
          <a:prstGeom prst="rect">
            <a:avLst/>
          </a:prstGeom>
        </p:spPr>
        <p:txBody>
          <a:bodyPr vert="horz" wrap="square" lIns="0" tIns="12065" rIns="0" bIns="0" rtlCol="0">
            <a:spAutoFit/>
          </a:bodyPr>
          <a:lstStyle/>
          <a:p>
            <a:pPr marL="12700">
              <a:lnSpc>
                <a:spcPct val="100000"/>
              </a:lnSpc>
              <a:spcBef>
                <a:spcPts val="95"/>
              </a:spcBef>
            </a:pPr>
            <a:r>
              <a:rPr spc="-15" dirty="0"/>
              <a:t>Heap</a:t>
            </a:r>
            <a:r>
              <a:rPr spc="-70" dirty="0"/>
              <a:t> </a:t>
            </a:r>
            <a:r>
              <a:rPr spc="-5" dirty="0"/>
              <a:t>Files</a:t>
            </a:r>
          </a:p>
        </p:txBody>
      </p:sp>
      <p:sp>
        <p:nvSpPr>
          <p:cNvPr id="3" name="object 3"/>
          <p:cNvSpPr txBox="1"/>
          <p:nvPr/>
        </p:nvSpPr>
        <p:spPr>
          <a:xfrm>
            <a:off x="482904" y="1653031"/>
            <a:ext cx="12252325" cy="5981125"/>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spc="-5" dirty="0">
                <a:latin typeface="Verdana"/>
                <a:cs typeface="Verdana"/>
              </a:rPr>
              <a:t>Simple </a:t>
            </a:r>
            <a:r>
              <a:rPr sz="3850" spc="-10" dirty="0">
                <a:latin typeface="Verdana"/>
                <a:cs typeface="Verdana"/>
              </a:rPr>
              <a:t>unit </a:t>
            </a:r>
            <a:r>
              <a:rPr sz="3850" dirty="0">
                <a:latin typeface="Verdana"/>
                <a:cs typeface="Verdana"/>
              </a:rPr>
              <a:t>of </a:t>
            </a:r>
            <a:r>
              <a:rPr sz="3850" spc="-5" dirty="0">
                <a:latin typeface="Verdana"/>
                <a:cs typeface="Verdana"/>
              </a:rPr>
              <a:t>physical</a:t>
            </a:r>
            <a:r>
              <a:rPr sz="3850" spc="-55" dirty="0">
                <a:latin typeface="Verdana"/>
                <a:cs typeface="Verdana"/>
              </a:rPr>
              <a:t> </a:t>
            </a:r>
            <a:r>
              <a:rPr sz="3850" spc="-15" dirty="0">
                <a:latin typeface="Verdana"/>
                <a:cs typeface="Verdana"/>
              </a:rPr>
              <a:t>storage</a:t>
            </a:r>
            <a:endParaRPr sz="3850" dirty="0">
              <a:latin typeface="Verdana"/>
              <a:cs typeface="Verdana"/>
            </a:endParaRPr>
          </a:p>
          <a:p>
            <a:pPr>
              <a:lnSpc>
                <a:spcPct val="100000"/>
              </a:lnSpc>
              <a:spcBef>
                <a:spcPts val="20"/>
              </a:spcBef>
              <a:buFont typeface="Wingdings"/>
              <a:buChar char="◼"/>
            </a:pPr>
            <a:endParaRPr sz="4000" dirty="0">
              <a:latin typeface="Times New Roman"/>
              <a:cs typeface="Times New Roman"/>
            </a:endParaRPr>
          </a:p>
          <a:p>
            <a:pPr marL="455930" indent="-443230">
              <a:lnSpc>
                <a:spcPts val="4615"/>
              </a:lnSpc>
              <a:spcBef>
                <a:spcPts val="5"/>
              </a:spcBef>
              <a:buSzPct val="74025"/>
              <a:buFont typeface="Wingdings"/>
              <a:buChar char="◼"/>
              <a:tabLst>
                <a:tab pos="455930" algn="l"/>
                <a:tab pos="456565" algn="l"/>
              </a:tabLst>
            </a:pPr>
            <a:r>
              <a:rPr sz="3850" spc="-5" dirty="0">
                <a:latin typeface="Verdana"/>
                <a:cs typeface="Verdana"/>
              </a:rPr>
              <a:t>How do</a:t>
            </a:r>
            <a:r>
              <a:rPr sz="3850" spc="-20" dirty="0">
                <a:latin typeface="Verdana"/>
                <a:cs typeface="Verdana"/>
              </a:rPr>
              <a:t> </a:t>
            </a:r>
            <a:r>
              <a:rPr sz="3850" spc="-5" dirty="0">
                <a:latin typeface="Verdana"/>
                <a:cs typeface="Verdana"/>
              </a:rPr>
              <a:t>we....</a:t>
            </a:r>
            <a:endParaRPr sz="3850" dirty="0">
              <a:latin typeface="Verdana"/>
              <a:cs typeface="Verdana"/>
            </a:endParaRPr>
          </a:p>
          <a:p>
            <a:pPr marL="469900">
              <a:lnSpc>
                <a:spcPts val="4615"/>
              </a:lnSpc>
            </a:pPr>
            <a:r>
              <a:rPr sz="3850" spc="80" dirty="0">
                <a:latin typeface="Times New Roman"/>
                <a:cs typeface="Times New Roman"/>
              </a:rPr>
              <a:t>–</a:t>
            </a:r>
            <a:r>
              <a:rPr sz="3850" spc="80" dirty="0">
                <a:latin typeface="Verdana"/>
                <a:cs typeface="Verdana"/>
              </a:rPr>
              <a:t>Add</a:t>
            </a:r>
            <a:r>
              <a:rPr sz="3850" spc="-20" dirty="0">
                <a:latin typeface="Verdana"/>
                <a:cs typeface="Verdana"/>
              </a:rPr>
              <a:t> </a:t>
            </a:r>
            <a:r>
              <a:rPr sz="3850" spc="-5" dirty="0">
                <a:latin typeface="Verdana"/>
                <a:cs typeface="Verdana"/>
              </a:rPr>
              <a:t>data?</a:t>
            </a:r>
            <a:r>
              <a:rPr lang="en-US" sz="3850" spc="-5" dirty="0">
                <a:latin typeface="Verdana"/>
                <a:cs typeface="Verdana"/>
              </a:rPr>
              <a:t> (insert)</a:t>
            </a:r>
            <a:endParaRPr sz="3850" dirty="0">
              <a:latin typeface="Verdana"/>
              <a:cs typeface="Verdana"/>
            </a:endParaRPr>
          </a:p>
          <a:p>
            <a:pPr marL="469900">
              <a:lnSpc>
                <a:spcPct val="100000"/>
              </a:lnSpc>
            </a:pPr>
            <a:r>
              <a:rPr sz="3850" spc="60" dirty="0">
                <a:latin typeface="Times New Roman"/>
                <a:cs typeface="Times New Roman"/>
              </a:rPr>
              <a:t>–</a:t>
            </a:r>
            <a:r>
              <a:rPr sz="3850" spc="60" dirty="0">
                <a:latin typeface="Verdana"/>
                <a:cs typeface="Verdana"/>
              </a:rPr>
              <a:t>Find</a:t>
            </a:r>
            <a:r>
              <a:rPr sz="3850" spc="-5" dirty="0">
                <a:latin typeface="Verdana"/>
                <a:cs typeface="Verdana"/>
              </a:rPr>
              <a:t> data?</a:t>
            </a:r>
            <a:r>
              <a:rPr lang="en-US" sz="3850" spc="-5" dirty="0">
                <a:latin typeface="Verdana"/>
                <a:cs typeface="Verdana"/>
              </a:rPr>
              <a:t> (search)</a:t>
            </a:r>
            <a:endParaRPr sz="3850" dirty="0">
              <a:latin typeface="Verdana"/>
              <a:cs typeface="Verdana"/>
            </a:endParaRPr>
          </a:p>
          <a:p>
            <a:pPr marL="469900">
              <a:lnSpc>
                <a:spcPct val="100000"/>
              </a:lnSpc>
            </a:pPr>
            <a:r>
              <a:rPr sz="3850" spc="20" dirty="0">
                <a:latin typeface="Times New Roman"/>
                <a:cs typeface="Times New Roman"/>
              </a:rPr>
              <a:t>–</a:t>
            </a:r>
            <a:r>
              <a:rPr sz="3850" spc="20" dirty="0">
                <a:latin typeface="Verdana"/>
                <a:cs typeface="Verdana"/>
              </a:rPr>
              <a:t>Remove</a:t>
            </a:r>
            <a:r>
              <a:rPr sz="3850" spc="-30" dirty="0">
                <a:latin typeface="Verdana"/>
                <a:cs typeface="Verdana"/>
              </a:rPr>
              <a:t> </a:t>
            </a:r>
            <a:r>
              <a:rPr sz="3850" spc="-5" dirty="0">
                <a:latin typeface="Verdana"/>
                <a:cs typeface="Verdana"/>
              </a:rPr>
              <a:t>data?</a:t>
            </a:r>
            <a:r>
              <a:rPr lang="en-US" sz="3850" spc="-5" dirty="0">
                <a:latin typeface="Verdana"/>
                <a:cs typeface="Verdana"/>
              </a:rPr>
              <a:t> (delete)</a:t>
            </a:r>
            <a:endParaRPr sz="3850" dirty="0">
              <a:latin typeface="Verdana"/>
              <a:cs typeface="Verdana"/>
            </a:endParaRPr>
          </a:p>
          <a:p>
            <a:pPr>
              <a:lnSpc>
                <a:spcPct val="100000"/>
              </a:lnSpc>
            </a:pPr>
            <a:endParaRPr sz="4700" dirty="0">
              <a:latin typeface="Times New Roman"/>
              <a:cs typeface="Times New Roman"/>
            </a:endParaRPr>
          </a:p>
          <a:p>
            <a:pPr marL="12700" marR="5080">
              <a:lnSpc>
                <a:spcPct val="100000"/>
              </a:lnSpc>
              <a:spcBef>
                <a:spcPts val="3825"/>
              </a:spcBef>
              <a:tabLst>
                <a:tab pos="455930" algn="l"/>
              </a:tabLst>
            </a:pPr>
            <a:r>
              <a:rPr sz="2850" spc="3035" dirty="0">
                <a:latin typeface="Wingdings"/>
                <a:cs typeface="Wingdings"/>
              </a:rPr>
              <a:t>◼</a:t>
            </a:r>
            <a:r>
              <a:rPr sz="2850" spc="3035" dirty="0">
                <a:latin typeface="Times New Roman"/>
                <a:cs typeface="Times New Roman"/>
              </a:rPr>
              <a:t>	</a:t>
            </a:r>
            <a:r>
              <a:rPr sz="3850" spc="-5" dirty="0">
                <a:latin typeface="Verdana"/>
                <a:cs typeface="Verdana"/>
              </a:rPr>
              <a:t>How would </a:t>
            </a:r>
            <a:r>
              <a:rPr sz="3850" spc="-15" dirty="0">
                <a:latin typeface="Verdana"/>
                <a:cs typeface="Verdana"/>
              </a:rPr>
              <a:t>you </a:t>
            </a:r>
            <a:r>
              <a:rPr sz="3850" spc="-10" dirty="0">
                <a:latin typeface="Verdana"/>
                <a:cs typeface="Verdana"/>
              </a:rPr>
              <a:t>describe </a:t>
            </a:r>
            <a:r>
              <a:rPr sz="3850" spc="-5" dirty="0">
                <a:latin typeface="Verdana"/>
                <a:cs typeface="Verdana"/>
              </a:rPr>
              <a:t>the structure </a:t>
            </a:r>
            <a:r>
              <a:rPr sz="3850" dirty="0">
                <a:latin typeface="Verdana"/>
                <a:cs typeface="Verdana"/>
              </a:rPr>
              <a:t>of</a:t>
            </a:r>
            <a:r>
              <a:rPr lang="zh-CN" altLang="en-US" sz="3850" dirty="0">
                <a:latin typeface="Verdana"/>
                <a:cs typeface="Verdana"/>
              </a:rPr>
              <a:t> </a:t>
            </a:r>
            <a:r>
              <a:rPr lang="en-US" altLang="zh-CN" sz="3850" dirty="0">
                <a:latin typeface="Verdana"/>
                <a:cs typeface="Verdana"/>
              </a:rPr>
              <a:t>a</a:t>
            </a:r>
            <a:r>
              <a:rPr lang="zh-CN" altLang="en-US" sz="3850" dirty="0">
                <a:latin typeface="Verdana"/>
                <a:cs typeface="Verdana"/>
              </a:rPr>
              <a:t> </a:t>
            </a:r>
            <a:r>
              <a:rPr lang="en-US" altLang="zh-CN" sz="3850" dirty="0">
                <a:latin typeface="Verdana"/>
                <a:cs typeface="Verdana"/>
              </a:rPr>
              <a:t>heap</a:t>
            </a:r>
            <a:r>
              <a:rPr lang="zh-CN" altLang="en-US" sz="3850" dirty="0">
                <a:latin typeface="Verdana"/>
                <a:cs typeface="Verdana"/>
              </a:rPr>
              <a:t> </a:t>
            </a:r>
            <a:r>
              <a:rPr lang="en-US" altLang="zh-CN" sz="3850" dirty="0">
                <a:latin typeface="Verdana"/>
                <a:cs typeface="Verdana"/>
              </a:rPr>
              <a:t>file?</a:t>
            </a:r>
            <a:endParaRPr sz="3850" dirty="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BCA8-ED6C-4444-9880-D70ECEF716E8}"/>
              </a:ext>
            </a:extLst>
          </p:cNvPr>
          <p:cNvSpPr>
            <a:spLocks noGrp="1"/>
          </p:cNvSpPr>
          <p:nvPr>
            <p:ph type="title"/>
          </p:nvPr>
        </p:nvSpPr>
        <p:spPr/>
        <p:txBody>
          <a:bodyPr/>
          <a:lstStyle/>
          <a:p>
            <a:r>
              <a:rPr lang="en-US" dirty="0"/>
              <a:t>Heap Files</a:t>
            </a:r>
          </a:p>
        </p:txBody>
      </p:sp>
      <p:sp>
        <p:nvSpPr>
          <p:cNvPr id="3" name="Text Placeholder 2">
            <a:extLst>
              <a:ext uri="{FF2B5EF4-FFF2-40B4-BE49-F238E27FC236}">
                <a16:creationId xmlns:a16="http://schemas.microsoft.com/office/drawing/2014/main" id="{1C9A78E8-C9CF-5B43-A8C6-F346FDA0F212}"/>
              </a:ext>
            </a:extLst>
          </p:cNvPr>
          <p:cNvSpPr>
            <a:spLocks noGrp="1"/>
          </p:cNvSpPr>
          <p:nvPr>
            <p:ph type="body" idx="1"/>
          </p:nvPr>
        </p:nvSpPr>
        <p:spPr>
          <a:xfrm>
            <a:off x="482904" y="1653031"/>
            <a:ext cx="12858140" cy="5760551"/>
          </a:xfrm>
        </p:spPr>
        <p:txBody>
          <a:bodyPr/>
          <a:lstStyle/>
          <a:p>
            <a:pPr marL="455930" indent="-443230" algn="l" rtl="0">
              <a:spcBef>
                <a:spcPts val="100"/>
              </a:spcBef>
              <a:buSzPct val="74025"/>
              <a:buFont typeface="Wingdings"/>
              <a:buChar char="◼"/>
              <a:tabLst>
                <a:tab pos="455930" algn="l"/>
                <a:tab pos="456565" algn="l"/>
              </a:tabLst>
              <a:defRPr/>
            </a:pPr>
            <a:r>
              <a:rPr lang="en-US" sz="3300" kern="1200" spc="-5" dirty="0">
                <a:solidFill>
                  <a:prstClr val="black"/>
                </a:solidFill>
                <a:latin typeface="Verdana"/>
                <a:cs typeface="Verdana"/>
              </a:rPr>
              <a:t>Files of unordered records</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Heap File</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Often the default unless otherwise </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a:t>
            </a:r>
            <a:r>
              <a:rPr lang="en-US" sz="3050" b="1" kern="1200" spc="-5" dirty="0">
                <a:solidFill>
                  <a:prstClr val="black"/>
                </a:solidFill>
                <a:latin typeface="Verdana"/>
                <a:cs typeface="Verdana"/>
              </a:rPr>
              <a:t>append</a:t>
            </a:r>
            <a:r>
              <a:rPr lang="en-US" sz="3050" kern="1200" spc="-5" dirty="0">
                <a:solidFill>
                  <a:prstClr val="black"/>
                </a:solidFill>
                <a:latin typeface="Verdana"/>
                <a:cs typeface="Verdana"/>
              </a:rPr>
              <a:t> new records to the end, very efficient O(1)</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a:t>
            </a:r>
            <a:r>
              <a:rPr lang="en-US" sz="3050" b="1" kern="1200" spc="-5" dirty="0">
                <a:solidFill>
                  <a:prstClr val="black"/>
                </a:solidFill>
                <a:latin typeface="Verdana"/>
                <a:cs typeface="Verdana"/>
              </a:rPr>
              <a:t>searching</a:t>
            </a:r>
            <a:r>
              <a:rPr lang="en-US" sz="3050" kern="1200" spc="-5" dirty="0">
                <a:solidFill>
                  <a:prstClr val="black"/>
                </a:solidFill>
                <a:latin typeface="Verdana"/>
                <a:cs typeface="Verdana"/>
              </a:rPr>
              <a:t> is </a:t>
            </a:r>
            <a:r>
              <a:rPr lang="en-US" altLang="zh-CN" sz="3050" kern="1200" spc="-5" dirty="0">
                <a:solidFill>
                  <a:prstClr val="black"/>
                </a:solidFill>
                <a:latin typeface="Verdana"/>
                <a:cs typeface="Verdana"/>
              </a:rPr>
              <a:t>linear</a:t>
            </a:r>
            <a:r>
              <a:rPr lang="zh-CN" altLang="en-US" sz="3050" kern="1200" spc="-5" dirty="0">
                <a:solidFill>
                  <a:prstClr val="black"/>
                </a:solidFill>
                <a:latin typeface="Verdana"/>
                <a:cs typeface="Verdana"/>
              </a:rPr>
              <a:t> </a:t>
            </a:r>
            <a:r>
              <a:rPr lang="en-US" altLang="zh-CN" sz="3050" kern="1200" spc="-5" dirty="0">
                <a:solidFill>
                  <a:prstClr val="black"/>
                </a:solidFill>
                <a:latin typeface="Verdana"/>
                <a:cs typeface="Verdana"/>
              </a:rPr>
              <a:t>search</a:t>
            </a:r>
            <a:r>
              <a:rPr lang="zh-CN" altLang="en-US" sz="3050" kern="1200" spc="-5" dirty="0">
                <a:solidFill>
                  <a:prstClr val="black"/>
                </a:solidFill>
                <a:latin typeface="Verdana"/>
                <a:cs typeface="Verdana"/>
              </a:rPr>
              <a:t> </a:t>
            </a:r>
            <a:r>
              <a:rPr lang="en-US" sz="3050" kern="1200" spc="-5" dirty="0">
                <a:solidFill>
                  <a:prstClr val="black"/>
                </a:solidFill>
                <a:latin typeface="Verdana"/>
                <a:cs typeface="Verdana"/>
              </a:rPr>
              <a:t>O(n) unless other structures are combined with it </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a:t>
            </a:r>
            <a:r>
              <a:rPr lang="en-US" sz="3050" b="1" kern="1200" spc="-5" dirty="0">
                <a:solidFill>
                  <a:prstClr val="black"/>
                </a:solidFill>
                <a:latin typeface="Verdana"/>
                <a:cs typeface="Verdana"/>
              </a:rPr>
              <a:t>deletion</a:t>
            </a:r>
            <a:r>
              <a:rPr lang="en-US" sz="3050" kern="1200" spc="-5" dirty="0">
                <a:solidFill>
                  <a:prstClr val="black"/>
                </a:solidFill>
                <a:latin typeface="Verdana"/>
                <a:cs typeface="Verdana"/>
              </a:rPr>
              <a:t> can reorganize the block, or write a deletion marker onto the deleted record O(n) </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a:t>
            </a:r>
            <a:r>
              <a:rPr lang="en-US" sz="3050" b="1" kern="1200" spc="-5" dirty="0">
                <a:solidFill>
                  <a:prstClr val="black"/>
                </a:solidFill>
                <a:latin typeface="Verdana"/>
                <a:cs typeface="Verdana"/>
              </a:rPr>
              <a:t>deletion</a:t>
            </a:r>
            <a:r>
              <a:rPr lang="en-US" sz="3050" kern="1200" spc="-5" dirty="0">
                <a:solidFill>
                  <a:prstClr val="black"/>
                </a:solidFill>
                <a:latin typeface="Verdana"/>
                <a:cs typeface="Verdana"/>
              </a:rPr>
              <a:t> leaves a gap in the block; they accumulate over time requiring reorganization </a:t>
            </a:r>
          </a:p>
          <a:p>
            <a:pPr marL="12700" algn="l" rtl="0">
              <a:spcBef>
                <a:spcPts val="100"/>
              </a:spcBef>
              <a:buSzPct val="74025"/>
              <a:tabLst>
                <a:tab pos="455930" algn="l"/>
                <a:tab pos="456565" algn="l"/>
              </a:tabLst>
              <a:defRPr/>
            </a:pPr>
            <a:r>
              <a:rPr lang="en-US" sz="3050" kern="1200" spc="-5" dirty="0">
                <a:solidFill>
                  <a:prstClr val="black"/>
                </a:solidFill>
                <a:latin typeface="Verdana"/>
                <a:cs typeface="Verdana"/>
              </a:rPr>
              <a:t>	- </a:t>
            </a:r>
            <a:r>
              <a:rPr lang="en-US" sz="3050" b="1" kern="1200" spc="-5" dirty="0">
                <a:solidFill>
                  <a:prstClr val="black"/>
                </a:solidFill>
                <a:latin typeface="Verdana"/>
                <a:cs typeface="Verdana"/>
              </a:rPr>
              <a:t>modification</a:t>
            </a:r>
            <a:r>
              <a:rPr lang="en-US" sz="3050" kern="1200" spc="-5" dirty="0">
                <a:solidFill>
                  <a:prstClr val="black"/>
                </a:solidFill>
                <a:latin typeface="Verdana"/>
                <a:cs typeface="Verdana"/>
              </a:rPr>
              <a:t> of variable-length records that increase length will be deleted and reinserted O(n) </a:t>
            </a:r>
            <a:endParaRPr lang="en-US" sz="3050" dirty="0"/>
          </a:p>
        </p:txBody>
      </p:sp>
    </p:spTree>
    <p:extLst>
      <p:ext uri="{BB962C8B-B14F-4D97-AF65-F5344CB8AC3E}">
        <p14:creationId xmlns:p14="http://schemas.microsoft.com/office/powerpoint/2010/main" val="27679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CF76-76BB-E845-BED2-FD08EE0E9429}"/>
              </a:ext>
            </a:extLst>
          </p:cNvPr>
          <p:cNvSpPr>
            <a:spLocks noGrp="1"/>
          </p:cNvSpPr>
          <p:nvPr>
            <p:ph type="title"/>
          </p:nvPr>
        </p:nvSpPr>
        <p:spPr/>
        <p:txBody>
          <a:bodyPr/>
          <a:lstStyle/>
          <a:p>
            <a:r>
              <a:rPr lang="en-US" altLang="zh-CN" dirty="0"/>
              <a:t>Heap</a:t>
            </a:r>
            <a:r>
              <a:rPr lang="zh-CN" altLang="en-US" dirty="0"/>
              <a:t> </a:t>
            </a:r>
            <a:r>
              <a:rPr lang="en-US" altLang="zh-CN" dirty="0"/>
              <a:t>Files</a:t>
            </a:r>
            <a:endParaRPr lang="en-US" dirty="0"/>
          </a:p>
        </p:txBody>
      </p:sp>
      <p:sp>
        <p:nvSpPr>
          <p:cNvPr id="3" name="Text Placeholder 2">
            <a:extLst>
              <a:ext uri="{FF2B5EF4-FFF2-40B4-BE49-F238E27FC236}">
                <a16:creationId xmlns:a16="http://schemas.microsoft.com/office/drawing/2014/main" id="{04396806-1CA8-E64B-8253-6CA8E865C5CF}"/>
              </a:ext>
            </a:extLst>
          </p:cNvPr>
          <p:cNvSpPr>
            <a:spLocks noGrp="1"/>
          </p:cNvSpPr>
          <p:nvPr>
            <p:ph type="body" idx="1"/>
          </p:nvPr>
        </p:nvSpPr>
        <p:spPr>
          <a:xfrm>
            <a:off x="482904" y="1653031"/>
            <a:ext cx="12858140" cy="5234766"/>
          </a:xfrm>
        </p:spPr>
        <p:txBody>
          <a:bodyPr/>
          <a:lstStyle/>
          <a:p>
            <a:pPr marL="455930" indent="-443230" algn="l" rtl="0">
              <a:spcBef>
                <a:spcPts val="100"/>
              </a:spcBef>
              <a:buSzPct val="74025"/>
              <a:buFont typeface="Wingdings"/>
              <a:buChar char="◼"/>
              <a:tabLst>
                <a:tab pos="455930" algn="l"/>
                <a:tab pos="456565" algn="l"/>
              </a:tabLst>
            </a:pPr>
            <a:r>
              <a:rPr lang="en-US" sz="2800" kern="1200" spc="-5" dirty="0">
                <a:solidFill>
                  <a:prstClr val="black"/>
                </a:solidFill>
                <a:latin typeface="Verdana"/>
                <a:cs typeface="Verdana"/>
              </a:rPr>
              <a:t>Inserting </a:t>
            </a:r>
          </a:p>
          <a:p>
            <a:pPr marL="12700" algn="l" rtl="0">
              <a:spcBef>
                <a:spcPts val="100"/>
              </a:spcBef>
              <a:buSzPct val="74025"/>
              <a:tabLst>
                <a:tab pos="455930" algn="l"/>
                <a:tab pos="456565" algn="l"/>
              </a:tabLst>
            </a:pPr>
            <a:r>
              <a:rPr lang="en-US" altLang="zh-CN" sz="2800" kern="1200" spc="-5" dirty="0">
                <a:solidFill>
                  <a:prstClr val="black"/>
                </a:solidFill>
                <a:latin typeface="Verdana"/>
                <a:cs typeface="Verdana"/>
              </a:rPr>
              <a:t>	-</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last</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disk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block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of</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file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is</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copied</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into</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a</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buffer,</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new</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record</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is</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added,</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and</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block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is</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then</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rewritten</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back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to</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disk.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address</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of</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last</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file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block</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is</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kept</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in</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the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file</a:t>
            </a:r>
            <a:r>
              <a:rPr lang="zh-CN" altLang="en-US" sz="2800" kern="1200" spc="-5" dirty="0">
                <a:solidFill>
                  <a:prstClr val="black"/>
                </a:solidFill>
                <a:latin typeface="Verdana"/>
                <a:cs typeface="Verdana"/>
              </a:rPr>
              <a:t> </a:t>
            </a:r>
            <a:r>
              <a:rPr lang="en-US" altLang="zh-CN" sz="2800" kern="1200" spc="-5" dirty="0">
                <a:solidFill>
                  <a:prstClr val="black"/>
                </a:solidFill>
                <a:latin typeface="Verdana"/>
                <a:cs typeface="Verdana"/>
              </a:rPr>
              <a:t>header.???</a:t>
            </a:r>
          </a:p>
          <a:p>
            <a:pPr marL="455930" indent="-443230" algn="l" rtl="0">
              <a:spcBef>
                <a:spcPts val="100"/>
              </a:spcBef>
              <a:buSzPct val="74025"/>
              <a:buFont typeface="Wingdings"/>
              <a:buChar char="◼"/>
              <a:tabLst>
                <a:tab pos="455930" algn="l"/>
                <a:tab pos="456565" algn="l"/>
              </a:tabLst>
            </a:pPr>
            <a:r>
              <a:rPr lang="en-US" altLang="zh-CN" sz="2800" kern="1200" spc="-5" dirty="0">
                <a:solidFill>
                  <a:prstClr val="black"/>
                </a:solidFill>
                <a:latin typeface="Verdana"/>
                <a:cs typeface="Verdana"/>
              </a:rPr>
              <a:t>Searching</a:t>
            </a:r>
          </a:p>
          <a:p>
            <a:pPr marL="12700" algn="l" rtl="0">
              <a:spcBef>
                <a:spcPts val="100"/>
              </a:spcBef>
              <a:buSzPct val="74025"/>
              <a:tabLst>
                <a:tab pos="455930" algn="l"/>
                <a:tab pos="456565" algn="l"/>
              </a:tabLst>
            </a:pPr>
            <a:r>
              <a:rPr lang="en-US" sz="2800" kern="1200" spc="-5" dirty="0">
                <a:solidFill>
                  <a:prstClr val="black"/>
                </a:solidFill>
                <a:latin typeface="Verdana"/>
                <a:cs typeface="Verdana"/>
              </a:rPr>
              <a:t>	- for a file of n blocks, this requires to read and search all n blocks in the file</a:t>
            </a:r>
          </a:p>
          <a:p>
            <a:pPr marL="455930" indent="-443230" algn="l" rtl="0">
              <a:spcBef>
                <a:spcPts val="100"/>
              </a:spcBef>
              <a:buSzPct val="74025"/>
              <a:buFont typeface="Wingdings"/>
              <a:buChar char="◼"/>
              <a:tabLst>
                <a:tab pos="455930" algn="l"/>
                <a:tab pos="456565" algn="l"/>
              </a:tabLst>
            </a:pPr>
            <a:r>
              <a:rPr lang="en-US" sz="2800" kern="1200" spc="-5" dirty="0">
                <a:solidFill>
                  <a:prstClr val="black"/>
                </a:solidFill>
                <a:latin typeface="Verdana"/>
                <a:cs typeface="Verdana"/>
              </a:rPr>
              <a:t>Deleting</a:t>
            </a:r>
          </a:p>
          <a:p>
            <a:pPr marL="12700" algn="l" rtl="0">
              <a:spcBef>
                <a:spcPts val="100"/>
              </a:spcBef>
              <a:buSzPct val="74025"/>
              <a:tabLst>
                <a:tab pos="455930" algn="l"/>
                <a:tab pos="456565" algn="l"/>
              </a:tabLst>
            </a:pPr>
            <a:r>
              <a:rPr lang="en-US" sz="2800" kern="1200" spc="-5" dirty="0">
                <a:solidFill>
                  <a:prstClr val="black"/>
                </a:solidFill>
                <a:latin typeface="Verdana"/>
                <a:cs typeface="Verdana"/>
              </a:rPr>
              <a:t>	- a program must find its block first, copy the block into a buffer, delete the record from the buffer, and finally rewrite the block back to the disk. This leaves unused space in the disk block.  Deleting a large number of records in this way results in wasted storage space.</a:t>
            </a:r>
          </a:p>
        </p:txBody>
      </p:sp>
    </p:spTree>
    <p:extLst>
      <p:ext uri="{BB962C8B-B14F-4D97-AF65-F5344CB8AC3E}">
        <p14:creationId xmlns:p14="http://schemas.microsoft.com/office/powerpoint/2010/main" val="5851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249B-9B8B-7249-B229-AD6B7DEE3E44}"/>
              </a:ext>
            </a:extLst>
          </p:cNvPr>
          <p:cNvSpPr>
            <a:spLocks noGrp="1"/>
          </p:cNvSpPr>
          <p:nvPr>
            <p:ph type="title"/>
          </p:nvPr>
        </p:nvSpPr>
        <p:spPr/>
        <p:txBody>
          <a:bodyPr/>
          <a:lstStyle/>
          <a:p>
            <a:r>
              <a:rPr lang="en-US" altLang="zh-CN" dirty="0"/>
              <a:t>Heap Files</a:t>
            </a:r>
            <a:endParaRPr lang="en-US" dirty="0"/>
          </a:p>
        </p:txBody>
      </p:sp>
      <p:sp>
        <p:nvSpPr>
          <p:cNvPr id="3" name="Text Placeholder 2">
            <a:extLst>
              <a:ext uri="{FF2B5EF4-FFF2-40B4-BE49-F238E27FC236}">
                <a16:creationId xmlns:a16="http://schemas.microsoft.com/office/drawing/2014/main" id="{1BAA6340-BAC6-4C46-A0E7-3F428B863292}"/>
              </a:ext>
            </a:extLst>
          </p:cNvPr>
          <p:cNvSpPr>
            <a:spLocks noGrp="1"/>
          </p:cNvSpPr>
          <p:nvPr>
            <p:ph type="body" idx="1"/>
          </p:nvPr>
        </p:nvSpPr>
        <p:spPr>
          <a:xfrm>
            <a:off x="482904" y="1653031"/>
            <a:ext cx="12858140" cy="6119369"/>
          </a:xfrm>
        </p:spPr>
        <p:txBody>
          <a:bodyPr/>
          <a:lstStyle/>
          <a:p>
            <a:pPr marL="455930" marR="0" lvl="0" indent="-443230" algn="l" defTabSz="914400" rtl="0" eaLnBrk="1" fontAlgn="auto" latinLnBrk="0" hangingPunct="1">
              <a:lnSpc>
                <a:spcPct val="100000"/>
              </a:lnSpc>
              <a:spcBef>
                <a:spcPts val="100"/>
              </a:spcBef>
              <a:spcAft>
                <a:spcPts val="0"/>
              </a:spcAft>
              <a:buClrTx/>
              <a:buSzPct val="74025"/>
              <a:buFont typeface="Wingdings"/>
              <a:buChar char="◼"/>
              <a:tabLst>
                <a:tab pos="455930" algn="l"/>
                <a:tab pos="456565" algn="l"/>
              </a:tabLst>
              <a:defRPr/>
            </a:pPr>
            <a:r>
              <a:rPr lang="en-US" sz="2800" kern="1200" spc="-5" dirty="0">
                <a:solidFill>
                  <a:prstClr val="black"/>
                </a:solidFill>
                <a:latin typeface="Verdana"/>
                <a:cs typeface="Verdana"/>
              </a:rPr>
              <a:t>	Deleting</a:t>
            </a:r>
          </a:p>
          <a:p>
            <a:pPr marL="12700" marR="0" lvl="0" indent="0" algn="l" defTabSz="914400" rtl="0" eaLnBrk="1" fontAlgn="auto" latinLnBrk="0" hangingPunct="1">
              <a:lnSpc>
                <a:spcPct val="100000"/>
              </a:lnSpc>
              <a:spcBef>
                <a:spcPts val="100"/>
              </a:spcBef>
              <a:spcAft>
                <a:spcPts val="0"/>
              </a:spcAft>
              <a:buClrTx/>
              <a:buSzPct val="74025"/>
              <a:buFontTx/>
              <a:buNone/>
              <a:tabLst>
                <a:tab pos="455930" algn="l"/>
                <a:tab pos="456565" algn="l"/>
              </a:tabLst>
              <a:defRPr/>
            </a:pPr>
            <a:r>
              <a:rPr lang="en-US" sz="2800" kern="1200" spc="-5" dirty="0">
                <a:solidFill>
                  <a:prstClr val="black"/>
                </a:solidFill>
                <a:latin typeface="Verdana"/>
                <a:cs typeface="Verdana"/>
              </a:rPr>
              <a:t>	- Another technique is to have extra byte or bit, called a deletion marker, stored with each record. A record is deleted by setting the deletion marker to a certain value. A different value for the marker indicates a valid (not deleted) record. Search programs consider only valid records in a block when conducting their search.</a:t>
            </a:r>
          </a:p>
          <a:p>
            <a:r>
              <a:rPr lang="en-US" sz="2800" kern="1200" spc="-5" dirty="0">
                <a:solidFill>
                  <a:prstClr val="black"/>
                </a:solidFill>
                <a:latin typeface="Verdana"/>
                <a:cs typeface="Verdana"/>
              </a:rPr>
              <a:t>Both of these deletion techniques require periodic </a:t>
            </a:r>
            <a:r>
              <a:rPr lang="en-US" sz="2800" b="1" kern="1200" spc="-5" dirty="0">
                <a:solidFill>
                  <a:prstClr val="black"/>
                </a:solidFill>
                <a:latin typeface="Verdana"/>
                <a:cs typeface="Verdana"/>
              </a:rPr>
              <a:t>reorganization</a:t>
            </a:r>
            <a:r>
              <a:rPr lang="en-US" sz="2800" kern="1200" spc="-5" dirty="0">
                <a:solidFill>
                  <a:prstClr val="black"/>
                </a:solidFill>
                <a:latin typeface="Verdana"/>
                <a:cs typeface="Verdana"/>
              </a:rPr>
              <a:t> of the file to reclaim the unused space of deleted records. During reorganization, the file blocks are accessed consecutively, and records are packed by removing deleted records. After such a reorganization, the blocks are filled to capacity once more. </a:t>
            </a:r>
          </a:p>
          <a:p>
            <a:pPr algn="l" rtl="0"/>
            <a:r>
              <a:rPr lang="en-US" sz="2800" kern="1200" spc="-5" dirty="0">
                <a:solidFill>
                  <a:prstClr val="black"/>
                </a:solidFill>
                <a:latin typeface="Verdana"/>
                <a:cs typeface="Verdana"/>
              </a:rPr>
              <a:t>	- Another possibility is to use the space of deleted records when inserting new records, although this requires extra bookkeeping to keep track of empty locations. </a:t>
            </a:r>
          </a:p>
        </p:txBody>
      </p:sp>
    </p:spTree>
    <p:extLst>
      <p:ext uri="{BB962C8B-B14F-4D97-AF65-F5344CB8AC3E}">
        <p14:creationId xmlns:p14="http://schemas.microsoft.com/office/powerpoint/2010/main" val="1636835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26E5-F8F7-8448-A0E9-571CDCC92C44}"/>
              </a:ext>
            </a:extLst>
          </p:cNvPr>
          <p:cNvSpPr>
            <a:spLocks noGrp="1"/>
          </p:cNvSpPr>
          <p:nvPr>
            <p:ph type="title"/>
          </p:nvPr>
        </p:nvSpPr>
        <p:spPr/>
        <p:txBody>
          <a:bodyPr/>
          <a:lstStyle/>
          <a:p>
            <a:r>
              <a:rPr lang="en-US" altLang="zh-CN" dirty="0"/>
              <a:t>Sorted</a:t>
            </a:r>
            <a:r>
              <a:rPr lang="zh-CN" altLang="en-US" dirty="0"/>
              <a:t> </a:t>
            </a:r>
            <a:r>
              <a:rPr lang="en-US" altLang="zh-CN" dirty="0"/>
              <a:t>Files</a:t>
            </a:r>
            <a:endParaRPr lang="en-US" dirty="0"/>
          </a:p>
        </p:txBody>
      </p:sp>
      <p:sp>
        <p:nvSpPr>
          <p:cNvPr id="3" name="Text Placeholder 2">
            <a:extLst>
              <a:ext uri="{FF2B5EF4-FFF2-40B4-BE49-F238E27FC236}">
                <a16:creationId xmlns:a16="http://schemas.microsoft.com/office/drawing/2014/main" id="{7FB30AAE-1297-E24C-B22B-4BBFD6854E05}"/>
              </a:ext>
            </a:extLst>
          </p:cNvPr>
          <p:cNvSpPr>
            <a:spLocks noGrp="1"/>
          </p:cNvSpPr>
          <p:nvPr>
            <p:ph type="body" idx="1"/>
          </p:nvPr>
        </p:nvSpPr>
        <p:spPr>
          <a:xfrm>
            <a:off x="482904" y="1653031"/>
            <a:ext cx="12858140" cy="784830"/>
          </a:xfrm>
        </p:spPr>
        <p:txBody>
          <a:bodyPr/>
          <a:lstStyle/>
          <a:p>
            <a:pPr marL="455930" marR="0" lvl="0" indent="-443230" algn="l" defTabSz="914400" rtl="0" eaLnBrk="1" fontAlgn="auto" latinLnBrk="0" hangingPunct="1">
              <a:lnSpc>
                <a:spcPct val="100000"/>
              </a:lnSpc>
              <a:spcBef>
                <a:spcPts val="100"/>
              </a:spcBef>
              <a:spcAft>
                <a:spcPts val="0"/>
              </a:spcAft>
              <a:buClrTx/>
              <a:buSzPct val="74025"/>
              <a:buFont typeface="Wingdings"/>
              <a:buChar char="◼"/>
              <a:tabLst>
                <a:tab pos="455930" algn="l"/>
                <a:tab pos="456565" algn="l"/>
              </a:tabLst>
              <a:defRPr/>
            </a:pPr>
            <a:r>
              <a:rPr lang="en-US" sz="3300" kern="1200" spc="-5" dirty="0">
                <a:solidFill>
                  <a:prstClr val="black"/>
                </a:solidFill>
                <a:latin typeface="Verdana"/>
                <a:cs typeface="Verdana"/>
              </a:rPr>
              <a:t>Files of ordered records</a:t>
            </a:r>
          </a:p>
          <a:p>
            <a:endParaRPr lang="en-US" dirty="0"/>
          </a:p>
        </p:txBody>
      </p:sp>
    </p:spTree>
    <p:extLst>
      <p:ext uri="{BB962C8B-B14F-4D97-AF65-F5344CB8AC3E}">
        <p14:creationId xmlns:p14="http://schemas.microsoft.com/office/powerpoint/2010/main" val="264097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007" y="544144"/>
            <a:ext cx="6873875" cy="863600"/>
          </a:xfrm>
          <a:prstGeom prst="rect">
            <a:avLst/>
          </a:prstGeom>
        </p:spPr>
        <p:txBody>
          <a:bodyPr vert="horz" wrap="square" lIns="0" tIns="12065" rIns="0" bIns="0" rtlCol="0">
            <a:spAutoFit/>
          </a:bodyPr>
          <a:lstStyle/>
          <a:p>
            <a:pPr marL="12700">
              <a:lnSpc>
                <a:spcPct val="100000"/>
              </a:lnSpc>
              <a:spcBef>
                <a:spcPts val="95"/>
              </a:spcBef>
            </a:pPr>
            <a:r>
              <a:rPr spc="-5" dirty="0"/>
              <a:t>Data</a:t>
            </a:r>
            <a:r>
              <a:rPr spc="-75" dirty="0"/>
              <a:t> </a:t>
            </a:r>
            <a:r>
              <a:rPr spc="-5" dirty="0"/>
              <a:t>Independence</a:t>
            </a:r>
          </a:p>
        </p:txBody>
      </p:sp>
      <p:sp>
        <p:nvSpPr>
          <p:cNvPr id="3" name="object 3"/>
          <p:cNvSpPr txBox="1"/>
          <p:nvPr/>
        </p:nvSpPr>
        <p:spPr>
          <a:xfrm>
            <a:off x="482904" y="1653031"/>
            <a:ext cx="11988496" cy="3626634"/>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spc="-215" dirty="0">
                <a:latin typeface="Verdana"/>
                <a:cs typeface="Verdana"/>
              </a:rPr>
              <a:t>Logical</a:t>
            </a:r>
            <a:endParaRPr lang="en-US" sz="3850" spc="-215" dirty="0">
              <a:latin typeface="Verdana"/>
              <a:cs typeface="Verdana"/>
            </a:endParaRPr>
          </a:p>
          <a:p>
            <a:pPr marL="12700">
              <a:lnSpc>
                <a:spcPct val="100000"/>
              </a:lnSpc>
              <a:spcBef>
                <a:spcPts val="100"/>
              </a:spcBef>
              <a:buSzPct val="74025"/>
              <a:tabLst>
                <a:tab pos="455930" algn="l"/>
                <a:tab pos="456565" algn="l"/>
              </a:tabLst>
            </a:pPr>
            <a:r>
              <a:rPr lang="en-US" sz="4000" dirty="0">
                <a:latin typeface="Verdana" panose="020B0604030504040204" pitchFamily="34" charset="0"/>
                <a:ea typeface="Verdana" panose="020B0604030504040204" pitchFamily="34" charset="0"/>
                <a:cs typeface="Verdana" panose="020B0604030504040204" pitchFamily="34" charset="0"/>
              </a:rPr>
              <a:t>	- Changing the physical without changing the scheme</a:t>
            </a:r>
            <a:endParaRPr sz="4000" dirty="0">
              <a:latin typeface="Times New Roman"/>
              <a:cs typeface="Times New Roman"/>
            </a:endParaRPr>
          </a:p>
          <a:p>
            <a:pPr marL="455930" indent="-443230">
              <a:lnSpc>
                <a:spcPct val="100000"/>
              </a:lnSpc>
              <a:spcBef>
                <a:spcPts val="5"/>
              </a:spcBef>
              <a:buSzPct val="74025"/>
              <a:buFont typeface="Wingdings"/>
              <a:buChar char="◼"/>
              <a:tabLst>
                <a:tab pos="455930" algn="l"/>
                <a:tab pos="456565" algn="l"/>
              </a:tabLst>
            </a:pPr>
            <a:r>
              <a:rPr sz="3850" spc="-114" dirty="0">
                <a:latin typeface="Verdana"/>
                <a:cs typeface="Verdana"/>
              </a:rPr>
              <a:t>Physical</a:t>
            </a:r>
            <a:endParaRPr lang="en-US" sz="3850" spc="-114" dirty="0">
              <a:latin typeface="Verdana"/>
              <a:cs typeface="Verdana"/>
            </a:endParaRPr>
          </a:p>
          <a:p>
            <a:pPr marL="12700">
              <a:lnSpc>
                <a:spcPct val="100000"/>
              </a:lnSpc>
              <a:spcBef>
                <a:spcPts val="5"/>
              </a:spcBef>
              <a:buSzPct val="74025"/>
              <a:tabLst>
                <a:tab pos="455930" algn="l"/>
                <a:tab pos="456565" algn="l"/>
              </a:tabLst>
            </a:pPr>
            <a:r>
              <a:rPr lang="en-US" sz="3850" spc="-114" dirty="0">
                <a:latin typeface="Verdana"/>
                <a:cs typeface="Verdana"/>
              </a:rPr>
              <a:t>	- Changing the logical without changing the scheme </a:t>
            </a:r>
            <a:endParaRPr sz="3850" dirty="0">
              <a:latin typeface="Verdana"/>
              <a:cs typeface="Verdana"/>
            </a:endParaRPr>
          </a:p>
        </p:txBody>
      </p:sp>
      <p:sp>
        <p:nvSpPr>
          <p:cNvPr id="4" name="object 4"/>
          <p:cNvSpPr txBox="1"/>
          <p:nvPr/>
        </p:nvSpPr>
        <p:spPr>
          <a:xfrm>
            <a:off x="482904" y="5895218"/>
            <a:ext cx="12217096" cy="1198245"/>
          </a:xfrm>
          <a:prstGeom prst="rect">
            <a:avLst/>
          </a:prstGeom>
        </p:spPr>
        <p:txBody>
          <a:bodyPr vert="horz" wrap="square" lIns="0" tIns="13335" rIns="0" bIns="0" rtlCol="0">
            <a:spAutoFit/>
          </a:bodyPr>
          <a:lstStyle/>
          <a:p>
            <a:pPr marL="12700" marR="5080">
              <a:lnSpc>
                <a:spcPct val="100000"/>
              </a:lnSpc>
              <a:spcBef>
                <a:spcPts val="105"/>
              </a:spcBef>
              <a:tabLst>
                <a:tab pos="455930" algn="l"/>
              </a:tabLst>
            </a:pPr>
            <a:r>
              <a:rPr sz="2850" spc="3040" dirty="0">
                <a:latin typeface="Wingdings"/>
                <a:cs typeface="Wingdings"/>
              </a:rPr>
              <a:t>◼</a:t>
            </a:r>
            <a:r>
              <a:rPr sz="2850" spc="3040" dirty="0">
                <a:latin typeface="Times New Roman"/>
                <a:cs typeface="Times New Roman"/>
              </a:rPr>
              <a:t>	</a:t>
            </a:r>
            <a:r>
              <a:rPr sz="3850" spc="-5" dirty="0">
                <a:latin typeface="Verdana"/>
                <a:cs typeface="Verdana"/>
              </a:rPr>
              <a:t>How </a:t>
            </a:r>
            <a:r>
              <a:rPr sz="3850" dirty="0">
                <a:latin typeface="Verdana"/>
                <a:cs typeface="Verdana"/>
              </a:rPr>
              <a:t>do </a:t>
            </a:r>
            <a:r>
              <a:rPr sz="3850" spc="-5" dirty="0">
                <a:latin typeface="Verdana"/>
                <a:cs typeface="Verdana"/>
              </a:rPr>
              <a:t>these types </a:t>
            </a:r>
            <a:r>
              <a:rPr sz="3850" dirty="0">
                <a:latin typeface="Verdana"/>
                <a:cs typeface="Verdana"/>
              </a:rPr>
              <a:t>of </a:t>
            </a:r>
            <a:r>
              <a:rPr sz="3850" spc="-5" dirty="0">
                <a:latin typeface="Verdana"/>
                <a:cs typeface="Verdana"/>
              </a:rPr>
              <a:t>changes </a:t>
            </a:r>
            <a:r>
              <a:rPr sz="3850" dirty="0">
                <a:latin typeface="Verdana"/>
                <a:cs typeface="Verdana"/>
              </a:rPr>
              <a:t>affe</a:t>
            </a:r>
            <a:r>
              <a:rPr lang="en-US" sz="3850" dirty="0">
                <a:latin typeface="Verdana"/>
                <a:cs typeface="Verdana"/>
              </a:rPr>
              <a:t>ct our</a:t>
            </a:r>
            <a:r>
              <a:rPr sz="3850" spc="-1345" dirty="0">
                <a:latin typeface="Verdana"/>
                <a:cs typeface="Verdana"/>
              </a:rPr>
              <a:t> </a:t>
            </a:r>
            <a:r>
              <a:rPr sz="3850" dirty="0">
                <a:latin typeface="Verdana"/>
                <a:cs typeface="Verdana"/>
              </a:rPr>
              <a:t>mappings?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182" y="520700"/>
            <a:ext cx="6595109" cy="863600"/>
          </a:xfrm>
          <a:prstGeom prst="rect">
            <a:avLst/>
          </a:prstGeom>
        </p:spPr>
        <p:txBody>
          <a:bodyPr vert="horz" wrap="square" lIns="0" tIns="12065" rIns="0" bIns="0" rtlCol="0">
            <a:spAutoFit/>
          </a:bodyPr>
          <a:lstStyle/>
          <a:p>
            <a:pPr marL="12700">
              <a:lnSpc>
                <a:spcPct val="100000"/>
              </a:lnSpc>
              <a:spcBef>
                <a:spcPts val="95"/>
              </a:spcBef>
            </a:pPr>
            <a:r>
              <a:rPr spc="-10" dirty="0"/>
              <a:t>Course</a:t>
            </a:r>
            <a:r>
              <a:rPr spc="-75" dirty="0"/>
              <a:t> </a:t>
            </a:r>
            <a:r>
              <a:rPr spc="-5" dirty="0"/>
              <a:t>Breakdown</a:t>
            </a:r>
          </a:p>
        </p:txBody>
      </p:sp>
      <p:sp>
        <p:nvSpPr>
          <p:cNvPr id="3" name="object 3"/>
          <p:cNvSpPr txBox="1"/>
          <p:nvPr/>
        </p:nvSpPr>
        <p:spPr>
          <a:xfrm>
            <a:off x="482904" y="1730756"/>
            <a:ext cx="7923530" cy="4088129"/>
          </a:xfrm>
          <a:prstGeom prst="rect">
            <a:avLst/>
          </a:prstGeom>
        </p:spPr>
        <p:txBody>
          <a:bodyPr vert="horz" wrap="square" lIns="0" tIns="15875" rIns="0" bIns="0" rtlCol="0">
            <a:spAutoFit/>
          </a:bodyPr>
          <a:lstStyle/>
          <a:p>
            <a:pPr marL="425450" indent="-412750">
              <a:lnSpc>
                <a:spcPct val="100000"/>
              </a:lnSpc>
              <a:spcBef>
                <a:spcPts val="125"/>
              </a:spcBef>
              <a:buSzPct val="74647"/>
              <a:buFont typeface="Wingdings"/>
              <a:buChar char="◼"/>
              <a:tabLst>
                <a:tab pos="425450" algn="l"/>
                <a:tab pos="426084" algn="l"/>
              </a:tabLst>
            </a:pPr>
            <a:r>
              <a:rPr sz="3550" spc="-15" dirty="0">
                <a:latin typeface="Verdana"/>
                <a:cs typeface="Verdana"/>
              </a:rPr>
              <a:t>Website </a:t>
            </a:r>
            <a:r>
              <a:rPr sz="3550" spc="15" dirty="0">
                <a:latin typeface="Verdana"/>
                <a:cs typeface="Verdana"/>
              </a:rPr>
              <a:t>–</a:t>
            </a:r>
            <a:r>
              <a:rPr sz="3550" spc="-15" dirty="0">
                <a:latin typeface="Verdana"/>
                <a:cs typeface="Verdana"/>
              </a:rPr>
              <a:t> </a:t>
            </a:r>
            <a:r>
              <a:rPr sz="3550" spc="-5" dirty="0">
                <a:latin typeface="Verdana"/>
                <a:cs typeface="Verdana"/>
              </a:rPr>
              <a:t>Canvas</a:t>
            </a:r>
            <a:endParaRPr sz="3550">
              <a:latin typeface="Verdana"/>
              <a:cs typeface="Verdana"/>
            </a:endParaRPr>
          </a:p>
          <a:p>
            <a:pPr>
              <a:lnSpc>
                <a:spcPct val="100000"/>
              </a:lnSpc>
              <a:spcBef>
                <a:spcPts val="50"/>
              </a:spcBef>
              <a:buChar char="◼"/>
            </a:pPr>
            <a:endParaRPr sz="3400">
              <a:latin typeface="Times New Roman"/>
              <a:cs typeface="Times New Roman"/>
            </a:endParaRPr>
          </a:p>
          <a:p>
            <a:pPr marL="394970" indent="-382270">
              <a:lnSpc>
                <a:spcPts val="3954"/>
              </a:lnSpc>
              <a:buSzPct val="74242"/>
              <a:buFont typeface="Wingdings"/>
              <a:buChar char="◼"/>
              <a:tabLst>
                <a:tab pos="394970" algn="l"/>
                <a:tab pos="395605" algn="l"/>
              </a:tabLst>
            </a:pPr>
            <a:r>
              <a:rPr sz="3300" spc="-5" dirty="0">
                <a:latin typeface="Verdana"/>
                <a:cs typeface="Verdana"/>
              </a:rPr>
              <a:t>Homework </a:t>
            </a:r>
            <a:r>
              <a:rPr sz="3300" dirty="0">
                <a:latin typeface="Verdana"/>
                <a:cs typeface="Verdana"/>
              </a:rPr>
              <a:t>–</a:t>
            </a:r>
            <a:r>
              <a:rPr sz="3300" spc="15" dirty="0">
                <a:latin typeface="Verdana"/>
                <a:cs typeface="Verdana"/>
              </a:rPr>
              <a:t> </a:t>
            </a:r>
            <a:r>
              <a:rPr sz="3300" dirty="0">
                <a:latin typeface="Verdana"/>
                <a:cs typeface="Verdana"/>
              </a:rPr>
              <a:t>70%</a:t>
            </a:r>
            <a:endParaRPr sz="3300">
              <a:latin typeface="Verdana"/>
              <a:cs typeface="Verdana"/>
            </a:endParaRPr>
          </a:p>
          <a:p>
            <a:pPr marL="754380" lvl="1" indent="-284480">
              <a:lnSpc>
                <a:spcPts val="3954"/>
              </a:lnSpc>
              <a:buFont typeface="Times New Roman"/>
              <a:buChar char="–"/>
              <a:tabLst>
                <a:tab pos="755015" algn="l"/>
              </a:tabLst>
            </a:pPr>
            <a:r>
              <a:rPr sz="3300" dirty="0">
                <a:latin typeface="Verdana"/>
                <a:cs typeface="Verdana"/>
              </a:rPr>
              <a:t>5 </a:t>
            </a:r>
            <a:r>
              <a:rPr sz="3300" spc="-15" dirty="0">
                <a:latin typeface="Verdana"/>
                <a:cs typeface="Verdana"/>
              </a:rPr>
              <a:t>over </a:t>
            </a:r>
            <a:r>
              <a:rPr sz="3300" spc="-5" dirty="0">
                <a:latin typeface="Verdana"/>
                <a:cs typeface="Verdana"/>
              </a:rPr>
              <a:t>the course </a:t>
            </a:r>
            <a:r>
              <a:rPr sz="3300" dirty="0">
                <a:latin typeface="Verdana"/>
                <a:cs typeface="Verdana"/>
              </a:rPr>
              <a:t>of </a:t>
            </a:r>
            <a:r>
              <a:rPr sz="3300" spc="-5" dirty="0">
                <a:latin typeface="Verdana"/>
                <a:cs typeface="Verdana"/>
              </a:rPr>
              <a:t>the</a:t>
            </a:r>
            <a:r>
              <a:rPr sz="3300" spc="-35" dirty="0">
                <a:latin typeface="Verdana"/>
                <a:cs typeface="Verdana"/>
              </a:rPr>
              <a:t> </a:t>
            </a:r>
            <a:r>
              <a:rPr sz="3300" spc="-5" dirty="0">
                <a:latin typeface="Verdana"/>
                <a:cs typeface="Verdana"/>
              </a:rPr>
              <a:t>semester</a:t>
            </a:r>
            <a:endParaRPr sz="3300">
              <a:latin typeface="Verdana"/>
              <a:cs typeface="Verdana"/>
            </a:endParaRPr>
          </a:p>
          <a:p>
            <a:pPr marL="754380" lvl="1" indent="-284480">
              <a:lnSpc>
                <a:spcPct val="100000"/>
              </a:lnSpc>
              <a:buFont typeface="Times New Roman"/>
              <a:buChar char="–"/>
              <a:tabLst>
                <a:tab pos="755015" algn="l"/>
              </a:tabLst>
            </a:pPr>
            <a:r>
              <a:rPr sz="3300" spc="-5" dirty="0">
                <a:latin typeface="Verdana"/>
                <a:cs typeface="Verdana"/>
              </a:rPr>
              <a:t>Groups </a:t>
            </a:r>
            <a:r>
              <a:rPr sz="3300" dirty="0">
                <a:latin typeface="Verdana"/>
                <a:cs typeface="Verdana"/>
              </a:rPr>
              <a:t>of</a:t>
            </a:r>
            <a:r>
              <a:rPr sz="3300" spc="-15" dirty="0">
                <a:latin typeface="Verdana"/>
                <a:cs typeface="Verdana"/>
              </a:rPr>
              <a:t> </a:t>
            </a:r>
            <a:r>
              <a:rPr sz="3300" dirty="0">
                <a:latin typeface="Verdana"/>
                <a:cs typeface="Verdana"/>
              </a:rPr>
              <a:t>2</a:t>
            </a:r>
            <a:endParaRPr sz="3300">
              <a:latin typeface="Verdana"/>
              <a:cs typeface="Verdana"/>
            </a:endParaRPr>
          </a:p>
          <a:p>
            <a:pPr lvl="1">
              <a:lnSpc>
                <a:spcPct val="100000"/>
              </a:lnSpc>
              <a:spcBef>
                <a:spcPts val="50"/>
              </a:spcBef>
              <a:buFont typeface="Times New Roman"/>
              <a:buChar char="–"/>
            </a:pPr>
            <a:endParaRPr sz="3400">
              <a:latin typeface="Times New Roman"/>
              <a:cs typeface="Times New Roman"/>
            </a:endParaRPr>
          </a:p>
          <a:p>
            <a:pPr marL="394970" indent="-382270">
              <a:lnSpc>
                <a:spcPts val="3954"/>
              </a:lnSpc>
              <a:spcBef>
                <a:spcPts val="5"/>
              </a:spcBef>
              <a:buSzPct val="74242"/>
              <a:buFont typeface="Wingdings"/>
              <a:buChar char="◼"/>
              <a:tabLst>
                <a:tab pos="394970" algn="l"/>
                <a:tab pos="395605" algn="l"/>
              </a:tabLst>
            </a:pPr>
            <a:r>
              <a:rPr sz="3300" spc="-5" dirty="0">
                <a:latin typeface="Verdana"/>
                <a:cs typeface="Verdana"/>
              </a:rPr>
              <a:t>Exams </a:t>
            </a:r>
            <a:r>
              <a:rPr sz="3300" dirty="0">
                <a:latin typeface="Verdana"/>
                <a:cs typeface="Verdana"/>
              </a:rPr>
              <a:t>–</a:t>
            </a:r>
            <a:r>
              <a:rPr sz="3300" spc="-5" dirty="0">
                <a:latin typeface="Verdana"/>
                <a:cs typeface="Verdana"/>
              </a:rPr>
              <a:t> </a:t>
            </a:r>
            <a:r>
              <a:rPr sz="3300" dirty="0">
                <a:latin typeface="Verdana"/>
                <a:cs typeface="Verdana"/>
              </a:rPr>
              <a:t>30%</a:t>
            </a:r>
            <a:endParaRPr sz="3300">
              <a:latin typeface="Verdana"/>
              <a:cs typeface="Verdana"/>
            </a:endParaRPr>
          </a:p>
          <a:p>
            <a:pPr marL="754380" lvl="1" indent="-284480">
              <a:lnSpc>
                <a:spcPts val="3954"/>
              </a:lnSpc>
              <a:buFont typeface="Times New Roman"/>
              <a:buChar char="–"/>
              <a:tabLst>
                <a:tab pos="755015" algn="l"/>
              </a:tabLst>
            </a:pPr>
            <a:r>
              <a:rPr sz="3300" spc="-5" dirty="0">
                <a:latin typeface="Verdana"/>
                <a:cs typeface="Verdana"/>
              </a:rPr>
              <a:t>Midterm and</a:t>
            </a:r>
            <a:r>
              <a:rPr sz="3300" dirty="0">
                <a:latin typeface="Verdana"/>
                <a:cs typeface="Verdana"/>
              </a:rPr>
              <a:t> </a:t>
            </a:r>
            <a:r>
              <a:rPr sz="3300" spc="-5" dirty="0">
                <a:latin typeface="Verdana"/>
                <a:cs typeface="Verdana"/>
              </a:rPr>
              <a:t>Final</a:t>
            </a:r>
            <a:endParaRPr sz="330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96899"/>
            <a:ext cx="3423920" cy="863600"/>
          </a:xfrm>
          <a:prstGeom prst="rect">
            <a:avLst/>
          </a:prstGeom>
        </p:spPr>
        <p:txBody>
          <a:bodyPr vert="horz" wrap="square" lIns="0" tIns="12065" rIns="0" bIns="0" rtlCol="0">
            <a:spAutoFit/>
          </a:bodyPr>
          <a:lstStyle/>
          <a:p>
            <a:pPr marL="12700">
              <a:lnSpc>
                <a:spcPct val="100000"/>
              </a:lnSpc>
              <a:spcBef>
                <a:spcPts val="95"/>
              </a:spcBef>
            </a:pPr>
            <a:r>
              <a:rPr spc="-5" dirty="0"/>
              <a:t>Language</a:t>
            </a:r>
          </a:p>
        </p:txBody>
      </p:sp>
      <p:sp>
        <p:nvSpPr>
          <p:cNvPr id="3" name="object 3"/>
          <p:cNvSpPr txBox="1"/>
          <p:nvPr/>
        </p:nvSpPr>
        <p:spPr>
          <a:xfrm>
            <a:off x="482904" y="1653031"/>
            <a:ext cx="13334696" cy="2490425"/>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50" spc="3035" dirty="0">
                <a:latin typeface="Wingdings"/>
                <a:cs typeface="Wingdings"/>
              </a:rPr>
              <a:t>◼</a:t>
            </a:r>
            <a:r>
              <a:rPr sz="2850" spc="3035" dirty="0">
                <a:latin typeface="Times New Roman"/>
                <a:cs typeface="Times New Roman"/>
              </a:rPr>
              <a:t>	</a:t>
            </a:r>
            <a:r>
              <a:rPr sz="3850" spc="-130" dirty="0">
                <a:latin typeface="Verdana"/>
                <a:cs typeface="Verdana"/>
              </a:rPr>
              <a:t>Two </a:t>
            </a:r>
            <a:r>
              <a:rPr sz="3850" spc="-5" dirty="0">
                <a:latin typeface="Verdana"/>
                <a:cs typeface="Verdana"/>
              </a:rPr>
              <a:t>primary</a:t>
            </a:r>
            <a:r>
              <a:rPr lang="en-US" sz="3850" spc="-5" dirty="0">
                <a:latin typeface="Verdana"/>
                <a:cs typeface="Verdana"/>
              </a:rPr>
              <a:t> </a:t>
            </a:r>
            <a:r>
              <a:rPr sz="3850" spc="-155" dirty="0">
                <a:latin typeface="Verdana"/>
                <a:cs typeface="Verdana"/>
              </a:rPr>
              <a:t>sections:</a:t>
            </a:r>
            <a:endParaRPr sz="3850" dirty="0">
              <a:latin typeface="Verdana"/>
              <a:cs typeface="Verdana"/>
            </a:endParaRPr>
          </a:p>
          <a:p>
            <a:pPr marL="469900">
              <a:lnSpc>
                <a:spcPct val="100000"/>
              </a:lnSpc>
              <a:spcBef>
                <a:spcPts val="5"/>
              </a:spcBef>
            </a:pPr>
            <a:r>
              <a:rPr sz="3850" spc="60" dirty="0">
                <a:latin typeface="Times New Roman"/>
                <a:cs typeface="Times New Roman"/>
              </a:rPr>
              <a:t>–</a:t>
            </a:r>
            <a:r>
              <a:rPr sz="2800" spc="60" dirty="0">
                <a:latin typeface="Verdana" panose="020B0604030504040204" pitchFamily="34" charset="0"/>
                <a:ea typeface="Verdana" panose="020B0604030504040204" pitchFamily="34" charset="0"/>
                <a:cs typeface="Verdana" panose="020B0604030504040204" pitchFamily="34" charset="0"/>
              </a:rPr>
              <a:t>Data</a:t>
            </a:r>
            <a:r>
              <a:rPr sz="2800" spc="-30" dirty="0">
                <a:latin typeface="Verdana" panose="020B0604030504040204" pitchFamily="34" charset="0"/>
                <a:ea typeface="Verdana" panose="020B0604030504040204" pitchFamily="34" charset="0"/>
                <a:cs typeface="Verdana" panose="020B0604030504040204" pitchFamily="34" charset="0"/>
              </a:rPr>
              <a:t> </a:t>
            </a:r>
            <a:r>
              <a:rPr sz="2800" spc="-5" dirty="0">
                <a:latin typeface="Verdana" panose="020B0604030504040204" pitchFamily="34" charset="0"/>
                <a:ea typeface="Verdana" panose="020B0604030504040204" pitchFamily="34" charset="0"/>
                <a:cs typeface="Verdana" panose="020B0604030504040204" pitchFamily="34" charset="0"/>
              </a:rPr>
              <a:t>Definition</a:t>
            </a:r>
            <a:r>
              <a:rPr lang="en-US" sz="2800" spc="-5" dirty="0">
                <a:latin typeface="Verdana" panose="020B0604030504040204" pitchFamily="34" charset="0"/>
                <a:ea typeface="Verdana" panose="020B0604030504040204" pitchFamily="34" charset="0"/>
                <a:cs typeface="Verdana" panose="020B0604030504040204" pitchFamily="34" charset="0"/>
              </a:rPr>
              <a:t> </a:t>
            </a:r>
            <a:r>
              <a:rPr lang="en-US" sz="2800" spc="60" dirty="0">
                <a:latin typeface="Verdana" panose="020B0604030504040204" pitchFamily="34" charset="0"/>
                <a:ea typeface="Verdana" panose="020B0604030504040204" pitchFamily="34" charset="0"/>
                <a:cs typeface="Verdana" panose="020B0604030504040204" pitchFamily="34" charset="0"/>
              </a:rPr>
              <a:t>Language (DDL)</a:t>
            </a:r>
            <a:r>
              <a:rPr lang="en-US" sz="2800" spc="-5" dirty="0">
                <a:latin typeface="Verdana" panose="020B0604030504040204" pitchFamily="34" charset="0"/>
                <a:ea typeface="Verdana" panose="020B0604030504040204" pitchFamily="34" charset="0"/>
                <a:cs typeface="Verdana" panose="020B0604030504040204" pitchFamily="34" charset="0"/>
              </a:rPr>
              <a:t>: </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Used to create schemas. In SQL, </a:t>
            </a:r>
            <a:r>
              <a:rPr lang="en-US" sz="2800" dirty="0">
                <a:solidFill>
                  <a:srgbClr val="7D0811"/>
                </a:solidFill>
                <a:latin typeface="Verdana" panose="020B0604030504040204" pitchFamily="34" charset="0"/>
                <a:ea typeface="Verdana" panose="020B0604030504040204" pitchFamily="34" charset="0"/>
                <a:cs typeface="Verdana" panose="020B0604030504040204" pitchFamily="34" charset="0"/>
              </a:rPr>
              <a:t>CREATE TABLE, DROP TABLE, ALTER TABLE</a:t>
            </a:r>
            <a:endParaRPr sz="2800" dirty="0">
              <a:solidFill>
                <a:srgbClr val="7D0811"/>
              </a:solidFill>
              <a:latin typeface="Verdana" panose="020B0604030504040204" pitchFamily="34" charset="0"/>
              <a:ea typeface="Verdana" panose="020B0604030504040204" pitchFamily="34" charset="0"/>
              <a:cs typeface="Verdana" panose="020B0604030504040204" pitchFamily="34" charset="0"/>
            </a:endParaRPr>
          </a:p>
          <a:p>
            <a:pPr marL="469900">
              <a:spcBef>
                <a:spcPts val="5"/>
              </a:spcBef>
            </a:pPr>
            <a:r>
              <a:rPr sz="2800" spc="60" dirty="0">
                <a:latin typeface="Verdana" panose="020B0604030504040204" pitchFamily="34" charset="0"/>
                <a:ea typeface="Verdana" panose="020B0604030504040204" pitchFamily="34" charset="0"/>
                <a:cs typeface="Verdana" panose="020B0604030504040204" pitchFamily="34" charset="0"/>
              </a:rPr>
              <a:t>–Data Manipulation</a:t>
            </a:r>
            <a:r>
              <a:rPr lang="en-US" sz="2800" spc="60" dirty="0">
                <a:latin typeface="Verdana" panose="020B0604030504040204" pitchFamily="34" charset="0"/>
                <a:ea typeface="Verdana" panose="020B0604030504040204" pitchFamily="34" charset="0"/>
                <a:cs typeface="Verdana" panose="020B0604030504040204" pitchFamily="34" charset="0"/>
              </a:rPr>
              <a:t> Language (DML): </a:t>
            </a:r>
            <a:r>
              <a:rPr lang="en-US" sz="2800" dirty="0">
                <a:solidFill>
                  <a:srgbClr val="000000"/>
                </a:solidFill>
                <a:latin typeface="Verdana" panose="020B0604030504040204" pitchFamily="34" charset="0"/>
                <a:ea typeface="Verdana" panose="020B0604030504040204" pitchFamily="34" charset="0"/>
                <a:cs typeface="Verdana" panose="020B0604030504040204" pitchFamily="34" charset="0"/>
              </a:rPr>
              <a:t> “queries” that search, add, delete, or change data. In SQL, </a:t>
            </a:r>
            <a:r>
              <a:rPr lang="en-US" sz="2800" dirty="0">
                <a:solidFill>
                  <a:srgbClr val="7D0811"/>
                </a:solidFill>
                <a:latin typeface="Verdana" panose="020B0604030504040204" pitchFamily="34" charset="0"/>
                <a:ea typeface="Verdana" panose="020B0604030504040204" pitchFamily="34" charset="0"/>
                <a:cs typeface="Verdana" panose="020B0604030504040204" pitchFamily="34" charset="0"/>
              </a:rPr>
              <a:t>SELECT, INSERT, UPDATE, DELETE</a:t>
            </a:r>
            <a:r>
              <a:rPr lang="en-US" sz="2800" spc="60" dirty="0">
                <a:solidFill>
                  <a:srgbClr val="7D0811"/>
                </a:solidFill>
                <a:latin typeface="Verdana" panose="020B0604030504040204" pitchFamily="34" charset="0"/>
                <a:ea typeface="Verdana" panose="020B0604030504040204" pitchFamily="34" charset="0"/>
                <a:cs typeface="Verdana" panose="020B0604030504040204" pitchFamily="34" charset="0"/>
              </a:rPr>
              <a:t> </a:t>
            </a:r>
            <a:endParaRPr sz="2800" spc="60" dirty="0">
              <a:solidFill>
                <a:srgbClr val="7D081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89025"/>
            <a:ext cx="6044896" cy="863600"/>
          </a:xfrm>
          <a:prstGeom prst="rect">
            <a:avLst/>
          </a:prstGeom>
        </p:spPr>
        <p:txBody>
          <a:bodyPr vert="horz" wrap="square" lIns="0" tIns="12065" rIns="0" bIns="0" rtlCol="0">
            <a:spAutoFit/>
          </a:bodyPr>
          <a:lstStyle/>
          <a:p>
            <a:pPr marL="12700">
              <a:lnSpc>
                <a:spcPct val="100000"/>
              </a:lnSpc>
              <a:spcBef>
                <a:spcPts val="95"/>
              </a:spcBef>
            </a:pPr>
            <a:r>
              <a:rPr dirty="0"/>
              <a:t>Data</a:t>
            </a:r>
            <a:r>
              <a:rPr spc="-55" dirty="0"/>
              <a:t> </a:t>
            </a:r>
            <a:r>
              <a:rPr spc="-35" dirty="0"/>
              <a:t>Retrieval</a:t>
            </a:r>
          </a:p>
        </p:txBody>
      </p:sp>
      <p:sp>
        <p:nvSpPr>
          <p:cNvPr id="3" name="object 3"/>
          <p:cNvSpPr txBox="1"/>
          <p:nvPr/>
        </p:nvSpPr>
        <p:spPr>
          <a:xfrm>
            <a:off x="482904" y="1729231"/>
            <a:ext cx="12750496" cy="5437386"/>
          </a:xfrm>
          <a:prstGeom prst="rect">
            <a:avLst/>
          </a:prstGeom>
        </p:spPr>
        <p:txBody>
          <a:bodyPr vert="horz" wrap="square" lIns="0" tIns="12700" rIns="0" bIns="0" rtlCol="0">
            <a:spAutoFit/>
          </a:bodyPr>
          <a:lstStyle/>
          <a:p>
            <a:pPr marL="455930" indent="-443230">
              <a:lnSpc>
                <a:spcPct val="100000"/>
              </a:lnSpc>
              <a:spcBef>
                <a:spcPts val="100"/>
              </a:spcBef>
              <a:buSzPct val="74025"/>
              <a:buFont typeface="Wingdings"/>
              <a:buChar char="◼"/>
              <a:tabLst>
                <a:tab pos="455930" algn="l"/>
                <a:tab pos="456565" algn="l"/>
              </a:tabLst>
            </a:pPr>
            <a:r>
              <a:rPr sz="3850" dirty="0">
                <a:latin typeface="Verdana"/>
                <a:cs typeface="Verdana"/>
              </a:rPr>
              <a:t>SELECT</a:t>
            </a:r>
            <a:r>
              <a:rPr lang="en-US" sz="3850" dirty="0">
                <a:latin typeface="Verdana"/>
                <a:cs typeface="Verdana"/>
              </a:rPr>
              <a:t>: columns</a:t>
            </a:r>
            <a:endParaRPr sz="3850" dirty="0">
              <a:latin typeface="Verdana"/>
              <a:cs typeface="Verdana"/>
            </a:endParaRPr>
          </a:p>
          <a:p>
            <a:pPr>
              <a:lnSpc>
                <a:spcPct val="100000"/>
              </a:lnSpc>
              <a:spcBef>
                <a:spcPts val="20"/>
              </a:spcBef>
              <a:buFont typeface="Wingdings"/>
              <a:buChar char="◼"/>
            </a:pPr>
            <a:endParaRPr sz="4000" dirty="0">
              <a:latin typeface="Times New Roman"/>
              <a:cs typeface="Times New Roman"/>
            </a:endParaRPr>
          </a:p>
          <a:p>
            <a:pPr marL="455930" indent="-443230">
              <a:lnSpc>
                <a:spcPct val="100000"/>
              </a:lnSpc>
              <a:spcBef>
                <a:spcPts val="5"/>
              </a:spcBef>
              <a:buSzPct val="74025"/>
              <a:buFont typeface="Wingdings"/>
              <a:buChar char="◼"/>
              <a:tabLst>
                <a:tab pos="455930" algn="l"/>
                <a:tab pos="456565" algn="l"/>
              </a:tabLst>
            </a:pPr>
            <a:r>
              <a:rPr sz="3850" dirty="0">
                <a:latin typeface="Verdana"/>
                <a:cs typeface="Verdana"/>
              </a:rPr>
              <a:t>FROM</a:t>
            </a:r>
            <a:r>
              <a:rPr lang="en-US" sz="3850" dirty="0">
                <a:latin typeface="Verdana"/>
                <a:cs typeface="Verdana"/>
              </a:rPr>
              <a:t>: table</a:t>
            </a:r>
            <a:endParaRPr sz="3850" dirty="0">
              <a:latin typeface="Verdana"/>
              <a:cs typeface="Verdana"/>
            </a:endParaRPr>
          </a:p>
          <a:p>
            <a:pPr>
              <a:lnSpc>
                <a:spcPct val="100000"/>
              </a:lnSpc>
              <a:spcBef>
                <a:spcPts val="10"/>
              </a:spcBef>
              <a:buFont typeface="Wingdings"/>
              <a:buChar char="◼"/>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dirty="0">
                <a:latin typeface="Verdana"/>
                <a:cs typeface="Verdana"/>
              </a:rPr>
              <a:t>WHERE</a:t>
            </a:r>
            <a:r>
              <a:rPr lang="en-US" sz="3850" dirty="0">
                <a:latin typeface="Verdana"/>
                <a:cs typeface="Verdana"/>
              </a:rPr>
              <a:t>: condition </a:t>
            </a:r>
            <a:endParaRPr sz="3850" dirty="0">
              <a:latin typeface="Verdana"/>
              <a:cs typeface="Verdana"/>
            </a:endParaRPr>
          </a:p>
          <a:p>
            <a:pPr>
              <a:lnSpc>
                <a:spcPct val="100000"/>
              </a:lnSpc>
              <a:spcBef>
                <a:spcPts val="20"/>
              </a:spcBef>
              <a:buFont typeface="Wingdings"/>
              <a:buChar char="◼"/>
            </a:pPr>
            <a:endParaRPr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sz="3850" spc="-5" dirty="0">
                <a:latin typeface="Verdana"/>
                <a:cs typeface="Verdana"/>
              </a:rPr>
              <a:t>GROUP</a:t>
            </a:r>
            <a:r>
              <a:rPr lang="zh-CN" altLang="en-US" sz="3850" spc="-5" dirty="0">
                <a:latin typeface="Verdana"/>
                <a:cs typeface="Verdana"/>
              </a:rPr>
              <a:t> </a:t>
            </a:r>
            <a:r>
              <a:rPr lang="en-US" altLang="zh-CN" sz="3850" spc="-5" dirty="0">
                <a:latin typeface="Verdana"/>
                <a:cs typeface="Verdana"/>
              </a:rPr>
              <a:t>BY</a:t>
            </a:r>
          </a:p>
          <a:p>
            <a:pPr marL="455930" indent="-443230">
              <a:lnSpc>
                <a:spcPct val="100000"/>
              </a:lnSpc>
              <a:buSzPct val="74025"/>
              <a:buFont typeface="Wingdings"/>
              <a:buChar char="◼"/>
              <a:tabLst>
                <a:tab pos="455930" algn="l"/>
                <a:tab pos="456565" algn="l"/>
              </a:tabLst>
            </a:pPr>
            <a:endParaRPr lang="en-US" sz="4000" dirty="0">
              <a:latin typeface="Times New Roman"/>
              <a:cs typeface="Times New Roman"/>
            </a:endParaRPr>
          </a:p>
          <a:p>
            <a:pPr marL="455930" indent="-443230">
              <a:lnSpc>
                <a:spcPct val="100000"/>
              </a:lnSpc>
              <a:buSzPct val="74025"/>
              <a:buFont typeface="Wingdings"/>
              <a:buChar char="◼"/>
              <a:tabLst>
                <a:tab pos="455930" algn="l"/>
                <a:tab pos="456565" algn="l"/>
              </a:tabLst>
            </a:pPr>
            <a:r>
              <a:rPr lang="en-US" sz="3850" spc="-5" dirty="0">
                <a:latin typeface="Verdana"/>
                <a:cs typeface="Verdana"/>
              </a:rPr>
              <a:t>O</a:t>
            </a:r>
            <a:r>
              <a:rPr lang="en-US" altLang="zh-CN" sz="3850" spc="-5" dirty="0">
                <a:latin typeface="Verdana"/>
                <a:cs typeface="Verdana"/>
              </a:rPr>
              <a:t>RDER</a:t>
            </a:r>
            <a:r>
              <a:rPr lang="zh-CN" altLang="en-US" sz="3850" spc="-5" dirty="0">
                <a:latin typeface="Verdana"/>
                <a:cs typeface="Verdana"/>
              </a:rPr>
              <a:t> </a:t>
            </a:r>
            <a:r>
              <a:rPr lang="en-US" altLang="zh-CN" sz="3850" spc="-5" dirty="0">
                <a:latin typeface="Verdana"/>
                <a:cs typeface="Verdana"/>
              </a:rPr>
              <a:t>BY</a:t>
            </a:r>
            <a:endParaRPr lang="en-US" sz="3850" spc="-2285" dirty="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71D-8AFC-0F49-BC5B-C60D80496BA6}"/>
              </a:ext>
            </a:extLst>
          </p:cNvPr>
          <p:cNvSpPr>
            <a:spLocks noGrp="1"/>
          </p:cNvSpPr>
          <p:nvPr>
            <p:ph type="title"/>
          </p:nvPr>
        </p:nvSpPr>
        <p:spPr/>
        <p:txBody>
          <a:bodyPr/>
          <a:lstStyle/>
          <a:p>
            <a:r>
              <a:rPr lang="en-US" dirty="0"/>
              <a:t>SQL</a:t>
            </a:r>
            <a:r>
              <a:rPr lang="zh-CN" altLang="en-US" dirty="0"/>
              <a:t>执行顺序</a:t>
            </a:r>
            <a:endParaRPr lang="en-US" dirty="0"/>
          </a:p>
        </p:txBody>
      </p:sp>
      <p:sp>
        <p:nvSpPr>
          <p:cNvPr id="3" name="Text Placeholder 2">
            <a:extLst>
              <a:ext uri="{FF2B5EF4-FFF2-40B4-BE49-F238E27FC236}">
                <a16:creationId xmlns:a16="http://schemas.microsoft.com/office/drawing/2014/main" id="{83AFB5AD-F92C-9942-B774-4D3A2F40329B}"/>
              </a:ext>
            </a:extLst>
          </p:cNvPr>
          <p:cNvSpPr>
            <a:spLocks noGrp="1"/>
          </p:cNvSpPr>
          <p:nvPr>
            <p:ph type="body" idx="1"/>
          </p:nvPr>
        </p:nvSpPr>
        <p:spPr>
          <a:xfrm>
            <a:off x="482904" y="1653031"/>
            <a:ext cx="12858140" cy="5332229"/>
          </a:xfrm>
        </p:spPr>
        <p:txBody>
          <a:bodyPr/>
          <a:lstStyle/>
          <a:p>
            <a:pPr marL="755650" indent="-742950" algn="l" rtl="0">
              <a:buSzPct val="74025"/>
              <a:buFont typeface="+mj-lt"/>
              <a:buAutoNum type="arabicPeriod"/>
              <a:tabLst>
                <a:tab pos="455930" algn="l"/>
                <a:tab pos="456565" algn="l"/>
              </a:tabLst>
            </a:pPr>
            <a:r>
              <a:rPr lang="en-US" sz="3850" kern="1200" spc="-5" dirty="0">
                <a:latin typeface="Verdana"/>
                <a:cs typeface="Verdana"/>
              </a:rPr>
              <a:t>from</a:t>
            </a:r>
            <a:r>
              <a:rPr lang="zh-CN" altLang="en-US" sz="3850" kern="1200" spc="-5" dirty="0">
                <a:latin typeface="Verdana"/>
                <a:cs typeface="Verdana"/>
              </a:rPr>
              <a:t>子句组装来自不同数据源的数据；</a:t>
            </a:r>
          </a:p>
          <a:p>
            <a:pPr marL="755650" indent="-742950" algn="l" rtl="0">
              <a:buSzPct val="74025"/>
              <a:buFont typeface="+mj-lt"/>
              <a:buAutoNum type="arabicPeriod"/>
              <a:tabLst>
                <a:tab pos="455930" algn="l"/>
                <a:tab pos="456565" algn="l"/>
              </a:tabLst>
            </a:pPr>
            <a:r>
              <a:rPr lang="en-US" sz="3850" kern="1200" spc="-5" dirty="0">
                <a:latin typeface="Verdana"/>
                <a:cs typeface="Verdana"/>
              </a:rPr>
              <a:t>where</a:t>
            </a:r>
            <a:r>
              <a:rPr lang="zh-CN" altLang="en-US" sz="3850" kern="1200" spc="-5" dirty="0">
                <a:latin typeface="Verdana"/>
                <a:cs typeface="Verdana"/>
              </a:rPr>
              <a:t>子句基于指定的条件对记录行进行筛选；</a:t>
            </a:r>
          </a:p>
          <a:p>
            <a:pPr marL="755650" indent="-742950" algn="l" rtl="0">
              <a:buSzPct val="74025"/>
              <a:buFont typeface="+mj-lt"/>
              <a:buAutoNum type="arabicPeriod"/>
              <a:tabLst>
                <a:tab pos="455930" algn="l"/>
                <a:tab pos="456565" algn="l"/>
              </a:tabLst>
            </a:pPr>
            <a:r>
              <a:rPr lang="en-US" sz="3850" kern="1200" spc="-5" dirty="0">
                <a:latin typeface="Verdana"/>
                <a:cs typeface="Verdana"/>
              </a:rPr>
              <a:t>group by</a:t>
            </a:r>
            <a:r>
              <a:rPr lang="zh-CN" altLang="en-US" sz="3850" kern="1200" spc="-5" dirty="0">
                <a:latin typeface="Verdana"/>
                <a:cs typeface="Verdana"/>
              </a:rPr>
              <a:t>子句将数据划分为多个分组；</a:t>
            </a:r>
          </a:p>
          <a:p>
            <a:pPr marL="755650" indent="-742950" algn="l" rtl="0">
              <a:buSzPct val="74025"/>
              <a:buFont typeface="+mj-lt"/>
              <a:buAutoNum type="arabicPeriod"/>
              <a:tabLst>
                <a:tab pos="455930" algn="l"/>
                <a:tab pos="456565" algn="l"/>
              </a:tabLst>
            </a:pPr>
            <a:r>
              <a:rPr lang="zh-CN" altLang="en-US" sz="3850" kern="1200" spc="-5" dirty="0">
                <a:latin typeface="Verdana"/>
                <a:cs typeface="Verdana"/>
              </a:rPr>
              <a:t>使用</a:t>
            </a:r>
            <a:r>
              <a:rPr lang="en-US" altLang="zh-CN" sz="3850" kern="1200" spc="-5" dirty="0" err="1">
                <a:latin typeface="Verdana"/>
                <a:cs typeface="Verdana"/>
              </a:rPr>
              <a:t>agg</a:t>
            </a:r>
            <a:r>
              <a:rPr lang="zh-CN" altLang="en-US" sz="3850" kern="1200" spc="-5" dirty="0">
                <a:latin typeface="Verdana"/>
                <a:cs typeface="Verdana"/>
              </a:rPr>
              <a:t>聚集函数</a:t>
            </a:r>
            <a:r>
              <a:rPr lang="en-US" altLang="zh-CN" sz="3850" kern="1200" spc="-5" dirty="0">
                <a:latin typeface="Verdana"/>
                <a:cs typeface="Verdana"/>
              </a:rPr>
              <a:t>(min/max/avg/sum)</a:t>
            </a:r>
            <a:r>
              <a:rPr lang="zh-CN" altLang="en-US" sz="3850" kern="1200" spc="-5" dirty="0">
                <a:latin typeface="Verdana"/>
                <a:cs typeface="Verdana"/>
              </a:rPr>
              <a:t>进行计算；</a:t>
            </a:r>
          </a:p>
          <a:p>
            <a:pPr marL="755650" indent="-742950" algn="l" rtl="0">
              <a:buSzPct val="74025"/>
              <a:buFont typeface="+mj-lt"/>
              <a:buAutoNum type="arabicPeriod"/>
              <a:tabLst>
                <a:tab pos="455930" algn="l"/>
                <a:tab pos="456565" algn="l"/>
              </a:tabLst>
            </a:pPr>
            <a:r>
              <a:rPr lang="zh-CN" altLang="en-US" sz="3850" kern="1200" spc="-5" dirty="0">
                <a:latin typeface="Verdana"/>
                <a:cs typeface="Verdana"/>
              </a:rPr>
              <a:t>使用</a:t>
            </a:r>
            <a:r>
              <a:rPr lang="en-US" sz="3850" kern="1200" spc="-5" dirty="0">
                <a:latin typeface="Verdana"/>
                <a:cs typeface="Verdana"/>
              </a:rPr>
              <a:t>having</a:t>
            </a:r>
            <a:r>
              <a:rPr lang="zh-CN" altLang="en-US" sz="3850" kern="1200" spc="-5" dirty="0">
                <a:latin typeface="Verdana"/>
                <a:cs typeface="Verdana"/>
              </a:rPr>
              <a:t>子句筛选分组；</a:t>
            </a:r>
          </a:p>
          <a:p>
            <a:pPr marL="755650" indent="-742950" algn="l" rtl="0">
              <a:buSzPct val="74025"/>
              <a:buFont typeface="+mj-lt"/>
              <a:buAutoNum type="arabicPeriod"/>
              <a:tabLst>
                <a:tab pos="455930" algn="l"/>
                <a:tab pos="456565" algn="l"/>
              </a:tabLst>
            </a:pPr>
            <a:r>
              <a:rPr lang="zh-CN" altLang="en-US" sz="3850" kern="1200" spc="-5" dirty="0">
                <a:latin typeface="Verdana"/>
                <a:cs typeface="Verdana"/>
              </a:rPr>
              <a:t>计算所有的表达式；</a:t>
            </a:r>
          </a:p>
          <a:p>
            <a:pPr marL="755650" indent="-742950" algn="l" rtl="0">
              <a:buSzPct val="74025"/>
              <a:buFont typeface="+mj-lt"/>
              <a:buAutoNum type="arabicPeriod"/>
              <a:tabLst>
                <a:tab pos="455930" algn="l"/>
                <a:tab pos="456565" algn="l"/>
              </a:tabLst>
            </a:pPr>
            <a:r>
              <a:rPr lang="en-US" sz="3850" kern="1200" spc="-5" dirty="0">
                <a:latin typeface="Verdana"/>
                <a:cs typeface="Verdana"/>
              </a:rPr>
              <a:t>select </a:t>
            </a:r>
            <a:r>
              <a:rPr lang="zh-CN" altLang="en-US" sz="3850" kern="1200" spc="-5" dirty="0">
                <a:latin typeface="Verdana"/>
                <a:cs typeface="Verdana"/>
              </a:rPr>
              <a:t>的字段；</a:t>
            </a:r>
          </a:p>
          <a:p>
            <a:pPr marL="755650" indent="-742950" algn="l" rtl="0">
              <a:buSzPct val="74025"/>
              <a:buFont typeface="+mj-lt"/>
              <a:buAutoNum type="arabicPeriod"/>
              <a:tabLst>
                <a:tab pos="455930" algn="l"/>
                <a:tab pos="456565" algn="l"/>
              </a:tabLst>
            </a:pPr>
            <a:r>
              <a:rPr lang="zh-CN" altLang="en-US" sz="3850" kern="1200" spc="-5" dirty="0">
                <a:latin typeface="Verdana"/>
                <a:cs typeface="Verdana"/>
              </a:rPr>
              <a:t>使用</a:t>
            </a:r>
            <a:r>
              <a:rPr lang="en-US" sz="3850" kern="1200" spc="-5" dirty="0">
                <a:latin typeface="Verdana"/>
                <a:cs typeface="Verdana"/>
              </a:rPr>
              <a:t>order by</a:t>
            </a:r>
            <a:r>
              <a:rPr lang="zh-CN" altLang="en-US" sz="3850" kern="1200" spc="-5" dirty="0">
                <a:latin typeface="Verdana"/>
                <a:cs typeface="Verdana"/>
              </a:rPr>
              <a:t>对结果集进行排序。</a:t>
            </a:r>
          </a:p>
          <a:p>
            <a:pPr marL="755650" indent="-742950" algn="l" rtl="0">
              <a:buSzPct val="74025"/>
              <a:buFont typeface="+mj-lt"/>
              <a:buAutoNum type="arabicPeriod"/>
              <a:tabLst>
                <a:tab pos="455930" algn="l"/>
                <a:tab pos="456565" algn="l"/>
              </a:tabLst>
            </a:pPr>
            <a:endParaRPr lang="en-US" sz="3850" kern="1200" spc="-5" dirty="0">
              <a:latin typeface="Verdana"/>
              <a:cs typeface="Verdana"/>
            </a:endParaRPr>
          </a:p>
        </p:txBody>
      </p:sp>
    </p:spTree>
    <p:extLst>
      <p:ext uri="{BB962C8B-B14F-4D97-AF65-F5344CB8AC3E}">
        <p14:creationId xmlns:p14="http://schemas.microsoft.com/office/powerpoint/2010/main" val="148074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104" y="444500"/>
            <a:ext cx="2571750" cy="863600"/>
          </a:xfrm>
          <a:prstGeom prst="rect">
            <a:avLst/>
          </a:prstGeom>
        </p:spPr>
        <p:txBody>
          <a:bodyPr vert="horz" wrap="square" lIns="0" tIns="12065" rIns="0" bIns="0" rtlCol="0">
            <a:spAutoFit/>
          </a:bodyPr>
          <a:lstStyle/>
          <a:p>
            <a:pPr marL="12700">
              <a:lnSpc>
                <a:spcPct val="100000"/>
              </a:lnSpc>
              <a:spcBef>
                <a:spcPts val="95"/>
              </a:spcBef>
            </a:pPr>
            <a:r>
              <a:rPr spc="-140" dirty="0"/>
              <a:t>P</a:t>
            </a:r>
            <a:r>
              <a:rPr spc="-5" dirty="0"/>
              <a:t>olicies</a:t>
            </a:r>
          </a:p>
        </p:txBody>
      </p:sp>
      <p:sp>
        <p:nvSpPr>
          <p:cNvPr id="3" name="object 3"/>
          <p:cNvSpPr txBox="1"/>
          <p:nvPr/>
        </p:nvSpPr>
        <p:spPr>
          <a:xfrm>
            <a:off x="482904" y="1765808"/>
            <a:ext cx="10775315" cy="2545080"/>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spc="-15" dirty="0">
                <a:latin typeface="Verdana"/>
                <a:cs typeface="Verdana"/>
              </a:rPr>
              <a:t>Grading </a:t>
            </a:r>
            <a:r>
              <a:rPr sz="3300" spc="-5" dirty="0">
                <a:latin typeface="Verdana"/>
                <a:cs typeface="Verdana"/>
              </a:rPr>
              <a:t>will be done </a:t>
            </a:r>
            <a:r>
              <a:rPr sz="3300" dirty="0">
                <a:latin typeface="Verdana"/>
                <a:cs typeface="Verdana"/>
              </a:rPr>
              <a:t>on a </a:t>
            </a:r>
            <a:r>
              <a:rPr sz="3300" spc="-10" dirty="0">
                <a:latin typeface="Verdana"/>
                <a:cs typeface="Verdana"/>
              </a:rPr>
              <a:t>straight</a:t>
            </a:r>
            <a:r>
              <a:rPr sz="3300" spc="-25" dirty="0">
                <a:latin typeface="Verdana"/>
                <a:cs typeface="Verdana"/>
              </a:rPr>
              <a:t> </a:t>
            </a:r>
            <a:r>
              <a:rPr sz="3300" dirty="0">
                <a:latin typeface="Verdana"/>
                <a:cs typeface="Verdana"/>
              </a:rPr>
              <a:t>scale</a:t>
            </a:r>
            <a:endParaRPr sz="3300">
              <a:latin typeface="Verdana"/>
              <a:cs typeface="Verdana"/>
            </a:endParaRPr>
          </a:p>
          <a:p>
            <a:pPr marL="469900">
              <a:lnSpc>
                <a:spcPct val="100000"/>
              </a:lnSpc>
              <a:spcBef>
                <a:spcPts val="45"/>
              </a:spcBef>
              <a:tabLst>
                <a:tab pos="10061575" algn="l"/>
              </a:tabLst>
            </a:pPr>
            <a:r>
              <a:rPr sz="3300" dirty="0">
                <a:latin typeface="Times New Roman"/>
                <a:cs typeface="Times New Roman"/>
              </a:rPr>
              <a:t>–</a:t>
            </a:r>
            <a:r>
              <a:rPr sz="3300" spc="-235" dirty="0">
                <a:latin typeface="Times New Roman"/>
                <a:cs typeface="Times New Roman"/>
              </a:rPr>
              <a:t> </a:t>
            </a:r>
            <a:r>
              <a:rPr sz="3300" spc="-5" dirty="0">
                <a:latin typeface="Verdana"/>
                <a:cs typeface="Verdana"/>
              </a:rPr>
              <a:t>Cur</a:t>
            </a:r>
            <a:r>
              <a:rPr sz="3300" spc="-35" dirty="0">
                <a:latin typeface="Verdana"/>
                <a:cs typeface="Verdana"/>
              </a:rPr>
              <a:t>v</a:t>
            </a:r>
            <a:r>
              <a:rPr sz="3300" dirty="0">
                <a:latin typeface="Verdana"/>
                <a:cs typeface="Verdana"/>
              </a:rPr>
              <a:t>ed</a:t>
            </a:r>
            <a:r>
              <a:rPr sz="3300" spc="-15" dirty="0">
                <a:latin typeface="Verdana"/>
                <a:cs typeface="Verdana"/>
              </a:rPr>
              <a:t> </a:t>
            </a:r>
            <a:r>
              <a:rPr sz="3300" spc="-20" dirty="0">
                <a:latin typeface="Verdana"/>
                <a:cs typeface="Verdana"/>
              </a:rPr>
              <a:t>i</a:t>
            </a:r>
            <a:r>
              <a:rPr sz="3300" dirty="0">
                <a:latin typeface="Verdana"/>
                <a:cs typeface="Verdana"/>
              </a:rPr>
              <a:t>f</a:t>
            </a:r>
            <a:r>
              <a:rPr sz="3300" spc="-15" dirty="0">
                <a:latin typeface="Verdana"/>
                <a:cs typeface="Verdana"/>
              </a:rPr>
              <a:t> </a:t>
            </a:r>
            <a:r>
              <a:rPr sz="3300" dirty="0">
                <a:latin typeface="Verdana"/>
                <a:cs typeface="Verdana"/>
              </a:rPr>
              <a:t>ne</a:t>
            </a:r>
            <a:r>
              <a:rPr sz="3300" spc="-15" dirty="0">
                <a:latin typeface="Verdana"/>
                <a:cs typeface="Verdana"/>
              </a:rPr>
              <a:t>c</a:t>
            </a:r>
            <a:r>
              <a:rPr sz="3300" dirty="0">
                <a:latin typeface="Verdana"/>
                <a:cs typeface="Verdana"/>
              </a:rPr>
              <a:t>ess</a:t>
            </a:r>
            <a:r>
              <a:rPr sz="3300" spc="-15" dirty="0">
                <a:latin typeface="Verdana"/>
                <a:cs typeface="Verdana"/>
              </a:rPr>
              <a:t>a</a:t>
            </a:r>
            <a:r>
              <a:rPr sz="3300" dirty="0">
                <a:latin typeface="Verdana"/>
                <a:cs typeface="Verdana"/>
              </a:rPr>
              <a:t>ry</a:t>
            </a:r>
            <a:r>
              <a:rPr sz="3300" spc="-25" dirty="0">
                <a:latin typeface="Verdana"/>
                <a:cs typeface="Verdana"/>
              </a:rPr>
              <a:t> </a:t>
            </a:r>
            <a:r>
              <a:rPr sz="3300" spc="-5" dirty="0">
                <a:latin typeface="Verdana"/>
                <a:cs typeface="Verdana"/>
              </a:rPr>
              <a:t>(hint</a:t>
            </a:r>
            <a:r>
              <a:rPr sz="3300" dirty="0">
                <a:latin typeface="Verdana"/>
                <a:cs typeface="Verdana"/>
              </a:rPr>
              <a:t>: </a:t>
            </a:r>
            <a:r>
              <a:rPr sz="3300" spc="-20" dirty="0">
                <a:latin typeface="Verdana"/>
                <a:cs typeface="Verdana"/>
              </a:rPr>
              <a:t>i</a:t>
            </a:r>
            <a:r>
              <a:rPr sz="3300" dirty="0">
                <a:latin typeface="Verdana"/>
                <a:cs typeface="Verdana"/>
              </a:rPr>
              <a:t>t</a:t>
            </a:r>
            <a:r>
              <a:rPr sz="3300" spc="-15" dirty="0">
                <a:latin typeface="Verdana"/>
                <a:cs typeface="Verdana"/>
              </a:rPr>
              <a:t> </a:t>
            </a:r>
            <a:r>
              <a:rPr sz="3300" spc="-5" dirty="0">
                <a:latin typeface="Verdana"/>
                <a:cs typeface="Verdana"/>
              </a:rPr>
              <a:t>pro</a:t>
            </a:r>
            <a:r>
              <a:rPr sz="3300" spc="-15" dirty="0">
                <a:latin typeface="Verdana"/>
                <a:cs typeface="Verdana"/>
              </a:rPr>
              <a:t>b</a:t>
            </a:r>
            <a:r>
              <a:rPr sz="3300" dirty="0">
                <a:latin typeface="Verdana"/>
                <a:cs typeface="Verdana"/>
              </a:rPr>
              <a:t>a</a:t>
            </a:r>
            <a:r>
              <a:rPr sz="3300" spc="-10" dirty="0">
                <a:latin typeface="Verdana"/>
                <a:cs typeface="Verdana"/>
              </a:rPr>
              <a:t>b</a:t>
            </a:r>
            <a:r>
              <a:rPr sz="3300" spc="-20" dirty="0">
                <a:latin typeface="Verdana"/>
                <a:cs typeface="Verdana"/>
              </a:rPr>
              <a:t>l</a:t>
            </a:r>
            <a:r>
              <a:rPr sz="3300" dirty="0">
                <a:latin typeface="Verdana"/>
                <a:cs typeface="Verdana"/>
              </a:rPr>
              <a:t>y</a:t>
            </a:r>
            <a:r>
              <a:rPr sz="3300" spc="-35" dirty="0">
                <a:latin typeface="Verdana"/>
                <a:cs typeface="Verdana"/>
              </a:rPr>
              <a:t> </a:t>
            </a:r>
            <a:r>
              <a:rPr sz="3300" spc="-5" dirty="0">
                <a:latin typeface="Verdana"/>
                <a:cs typeface="Verdana"/>
              </a:rPr>
              <a:t>won'</a:t>
            </a:r>
            <a:r>
              <a:rPr sz="3300" dirty="0">
                <a:latin typeface="Verdana"/>
                <a:cs typeface="Verdana"/>
              </a:rPr>
              <a:t>t	</a:t>
            </a:r>
            <a:r>
              <a:rPr sz="3300" spc="-15" dirty="0">
                <a:latin typeface="Verdana"/>
                <a:cs typeface="Verdana"/>
              </a:rPr>
              <a:t>b</a:t>
            </a:r>
            <a:r>
              <a:rPr sz="3300" dirty="0">
                <a:latin typeface="Verdana"/>
                <a:cs typeface="Verdana"/>
              </a:rPr>
              <a:t>e)</a:t>
            </a:r>
            <a:endParaRPr sz="3300">
              <a:latin typeface="Verdana"/>
              <a:cs typeface="Verdana"/>
            </a:endParaRPr>
          </a:p>
          <a:p>
            <a:pPr>
              <a:lnSpc>
                <a:spcPct val="100000"/>
              </a:lnSpc>
            </a:pPr>
            <a:endParaRPr sz="4000">
              <a:latin typeface="Times New Roman"/>
              <a:cs typeface="Times New Roman"/>
            </a:endParaRPr>
          </a:p>
          <a:p>
            <a:pPr marL="394970" indent="-382270">
              <a:lnSpc>
                <a:spcPct val="100000"/>
              </a:lnSpc>
              <a:spcBef>
                <a:spcPts val="3310"/>
              </a:spcBef>
              <a:buSzPct val="74242"/>
              <a:buFont typeface="Wingdings"/>
              <a:buChar char="◼"/>
              <a:tabLst>
                <a:tab pos="394970" algn="l"/>
                <a:tab pos="395605" algn="l"/>
                <a:tab pos="2612390" algn="l"/>
              </a:tabLst>
            </a:pPr>
            <a:r>
              <a:rPr sz="3300" spc="-5" dirty="0">
                <a:latin typeface="Verdana"/>
                <a:cs typeface="Verdana"/>
              </a:rPr>
              <a:t>Late</a:t>
            </a:r>
            <a:r>
              <a:rPr sz="3300" spc="5" dirty="0">
                <a:latin typeface="Verdana"/>
                <a:cs typeface="Verdana"/>
              </a:rPr>
              <a:t> </a:t>
            </a:r>
            <a:r>
              <a:rPr sz="3300" spc="-5" dirty="0">
                <a:latin typeface="Verdana"/>
                <a:cs typeface="Verdana"/>
              </a:rPr>
              <a:t>work	</a:t>
            </a:r>
            <a:r>
              <a:rPr sz="3300" dirty="0">
                <a:latin typeface="Verdana"/>
                <a:cs typeface="Verdana"/>
              </a:rPr>
              <a:t>/</a:t>
            </a:r>
            <a:r>
              <a:rPr sz="3300" spc="-5" dirty="0">
                <a:latin typeface="Verdana"/>
                <a:cs typeface="Verdana"/>
              </a:rPr>
              <a:t> </a:t>
            </a:r>
            <a:r>
              <a:rPr sz="3300" spc="-10" dirty="0">
                <a:latin typeface="Verdana"/>
                <a:cs typeface="Verdana"/>
              </a:rPr>
              <a:t>Extensions</a:t>
            </a:r>
            <a:endParaRPr sz="33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704" y="596899"/>
            <a:ext cx="7487284" cy="863600"/>
          </a:xfrm>
          <a:prstGeom prst="rect">
            <a:avLst/>
          </a:prstGeom>
        </p:spPr>
        <p:txBody>
          <a:bodyPr vert="horz" wrap="square" lIns="0" tIns="12065" rIns="0" bIns="0" rtlCol="0">
            <a:spAutoFit/>
          </a:bodyPr>
          <a:lstStyle/>
          <a:p>
            <a:pPr marL="12700">
              <a:lnSpc>
                <a:spcPct val="100000"/>
              </a:lnSpc>
              <a:spcBef>
                <a:spcPts val="95"/>
              </a:spcBef>
            </a:pPr>
            <a:r>
              <a:rPr spc="-5" dirty="0"/>
              <a:t>Academic</a:t>
            </a:r>
            <a:r>
              <a:rPr spc="-60" dirty="0"/>
              <a:t> </a:t>
            </a:r>
            <a:r>
              <a:rPr spc="-5" dirty="0"/>
              <a:t>Dishonesty</a:t>
            </a:r>
          </a:p>
        </p:txBody>
      </p:sp>
      <p:sp>
        <p:nvSpPr>
          <p:cNvPr id="3" name="object 3"/>
          <p:cNvSpPr txBox="1"/>
          <p:nvPr/>
        </p:nvSpPr>
        <p:spPr>
          <a:xfrm>
            <a:off x="482904" y="1842008"/>
            <a:ext cx="9225915" cy="5059045"/>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spc="-10" dirty="0">
                <a:latin typeface="Verdana"/>
                <a:cs typeface="Verdana"/>
              </a:rPr>
              <a:t>Collaboration is</a:t>
            </a:r>
            <a:r>
              <a:rPr sz="3300" spc="-30" dirty="0">
                <a:latin typeface="Verdana"/>
                <a:cs typeface="Verdana"/>
              </a:rPr>
              <a:t> </a:t>
            </a:r>
            <a:r>
              <a:rPr sz="3300" spc="-10" dirty="0">
                <a:latin typeface="Verdana"/>
                <a:cs typeface="Verdana"/>
              </a:rPr>
              <a:t>encouraged!</a:t>
            </a:r>
            <a:endParaRPr sz="3300">
              <a:latin typeface="Verdana"/>
              <a:cs typeface="Verdana"/>
            </a:endParaRPr>
          </a:p>
          <a:p>
            <a:pPr>
              <a:lnSpc>
                <a:spcPct val="100000"/>
              </a:lnSpc>
              <a:spcBef>
                <a:spcPts val="40"/>
              </a:spcBef>
              <a:buChar char="◼"/>
            </a:pPr>
            <a:endParaRPr sz="3450">
              <a:latin typeface="Times New Roman"/>
              <a:cs typeface="Times New Roman"/>
            </a:endParaRPr>
          </a:p>
          <a:p>
            <a:pPr marL="394970" indent="-382270">
              <a:lnSpc>
                <a:spcPts val="3954"/>
              </a:lnSpc>
              <a:buSzPct val="74242"/>
              <a:buFont typeface="Wingdings"/>
              <a:buChar char="◼"/>
              <a:tabLst>
                <a:tab pos="394970" algn="l"/>
                <a:tab pos="395605" algn="l"/>
              </a:tabLst>
            </a:pPr>
            <a:r>
              <a:rPr sz="3300" spc="-10" dirty="0">
                <a:latin typeface="Verdana"/>
                <a:cs typeface="Verdana"/>
              </a:rPr>
              <a:t>Over </a:t>
            </a:r>
            <a:r>
              <a:rPr sz="3300" spc="-5" dirty="0">
                <a:latin typeface="Verdana"/>
                <a:cs typeface="Verdana"/>
              </a:rPr>
              <a:t>the</a:t>
            </a:r>
            <a:r>
              <a:rPr sz="3300" spc="-15" dirty="0">
                <a:latin typeface="Verdana"/>
                <a:cs typeface="Verdana"/>
              </a:rPr>
              <a:t> </a:t>
            </a:r>
            <a:r>
              <a:rPr sz="3300" spc="-10" dirty="0">
                <a:latin typeface="Verdana"/>
                <a:cs typeface="Verdana"/>
              </a:rPr>
              <a:t>line</a:t>
            </a:r>
            <a:endParaRPr sz="3300">
              <a:latin typeface="Verdana"/>
              <a:cs typeface="Verdana"/>
            </a:endParaRPr>
          </a:p>
          <a:p>
            <a:pPr marL="754380" lvl="1" indent="-284480">
              <a:lnSpc>
                <a:spcPts val="3954"/>
              </a:lnSpc>
              <a:buFont typeface="Times New Roman"/>
              <a:buChar char="–"/>
              <a:tabLst>
                <a:tab pos="755015" algn="l"/>
              </a:tabLst>
            </a:pPr>
            <a:r>
              <a:rPr sz="3300" spc="-25" dirty="0">
                <a:latin typeface="Verdana"/>
                <a:cs typeface="Verdana"/>
              </a:rPr>
              <a:t>Working </a:t>
            </a:r>
            <a:r>
              <a:rPr sz="3300" spc="-10" dirty="0">
                <a:latin typeface="Verdana"/>
                <a:cs typeface="Verdana"/>
              </a:rPr>
              <a:t>in </a:t>
            </a:r>
            <a:r>
              <a:rPr sz="3300" spc="-5" dirty="0">
                <a:latin typeface="Verdana"/>
                <a:cs typeface="Verdana"/>
              </a:rPr>
              <a:t>groups </a:t>
            </a:r>
            <a:r>
              <a:rPr sz="3300" dirty="0">
                <a:latin typeface="Verdana"/>
                <a:cs typeface="Verdana"/>
              </a:rPr>
              <a:t>of </a:t>
            </a:r>
            <a:r>
              <a:rPr sz="3300" spc="-5" dirty="0">
                <a:latin typeface="Verdana"/>
                <a:cs typeface="Verdana"/>
              </a:rPr>
              <a:t>more than</a:t>
            </a:r>
            <a:r>
              <a:rPr sz="3300" spc="-35" dirty="0">
                <a:latin typeface="Verdana"/>
                <a:cs typeface="Verdana"/>
              </a:rPr>
              <a:t> </a:t>
            </a:r>
            <a:r>
              <a:rPr sz="3300" dirty="0">
                <a:latin typeface="Verdana"/>
                <a:cs typeface="Verdana"/>
              </a:rPr>
              <a:t>2</a:t>
            </a:r>
            <a:endParaRPr sz="3300">
              <a:latin typeface="Verdana"/>
              <a:cs typeface="Verdana"/>
            </a:endParaRPr>
          </a:p>
          <a:p>
            <a:pPr marL="754380" lvl="1" indent="-284480">
              <a:lnSpc>
                <a:spcPct val="100000"/>
              </a:lnSpc>
              <a:buFont typeface="Times New Roman"/>
              <a:buChar char="–"/>
              <a:tabLst>
                <a:tab pos="755015" algn="l"/>
                <a:tab pos="4953000" algn="l"/>
              </a:tabLst>
            </a:pPr>
            <a:r>
              <a:rPr sz="3300" dirty="0">
                <a:latin typeface="Verdana"/>
                <a:cs typeface="Verdana"/>
              </a:rPr>
              <a:t>Showing</a:t>
            </a:r>
            <a:r>
              <a:rPr sz="3300" spc="-15" dirty="0">
                <a:latin typeface="Verdana"/>
                <a:cs typeface="Verdana"/>
              </a:rPr>
              <a:t> </a:t>
            </a:r>
            <a:r>
              <a:rPr sz="3300" spc="-5" dirty="0">
                <a:latin typeface="Verdana"/>
                <a:cs typeface="Verdana"/>
              </a:rPr>
              <a:t>your</a:t>
            </a:r>
            <a:r>
              <a:rPr sz="3300" spc="-15" dirty="0">
                <a:latin typeface="Verdana"/>
                <a:cs typeface="Verdana"/>
              </a:rPr>
              <a:t> </a:t>
            </a:r>
            <a:r>
              <a:rPr sz="3300" spc="-5" dirty="0">
                <a:latin typeface="Verdana"/>
                <a:cs typeface="Verdana"/>
              </a:rPr>
              <a:t>work	to another</a:t>
            </a:r>
            <a:r>
              <a:rPr sz="3300" spc="-30" dirty="0">
                <a:latin typeface="Verdana"/>
                <a:cs typeface="Verdana"/>
              </a:rPr>
              <a:t> </a:t>
            </a:r>
            <a:r>
              <a:rPr sz="3300" spc="-5" dirty="0">
                <a:latin typeface="Verdana"/>
                <a:cs typeface="Verdana"/>
              </a:rPr>
              <a:t>group</a:t>
            </a:r>
            <a:endParaRPr sz="3300">
              <a:latin typeface="Verdana"/>
              <a:cs typeface="Verdana"/>
            </a:endParaRPr>
          </a:p>
          <a:p>
            <a:pPr marL="754380" lvl="1" indent="-284480">
              <a:lnSpc>
                <a:spcPct val="100000"/>
              </a:lnSpc>
              <a:spcBef>
                <a:spcPts val="5"/>
              </a:spcBef>
              <a:buFont typeface="Times New Roman"/>
              <a:buChar char="–"/>
              <a:tabLst>
                <a:tab pos="755015" algn="l"/>
              </a:tabLst>
            </a:pPr>
            <a:r>
              <a:rPr sz="3300" dirty="0">
                <a:latin typeface="Verdana"/>
                <a:cs typeface="Verdana"/>
              </a:rPr>
              <a:t>Internet</a:t>
            </a:r>
            <a:r>
              <a:rPr sz="3300" spc="-15" dirty="0">
                <a:latin typeface="Verdana"/>
                <a:cs typeface="Verdana"/>
              </a:rPr>
              <a:t> </a:t>
            </a:r>
            <a:r>
              <a:rPr sz="3300" spc="-5" dirty="0">
                <a:latin typeface="Verdana"/>
                <a:cs typeface="Verdana"/>
              </a:rPr>
              <a:t>usage:</a:t>
            </a:r>
            <a:endParaRPr sz="3300">
              <a:latin typeface="Verdana"/>
              <a:cs typeface="Verdana"/>
            </a:endParaRPr>
          </a:p>
          <a:p>
            <a:pPr marL="1073785" lvl="2" indent="-147320">
              <a:lnSpc>
                <a:spcPts val="3954"/>
              </a:lnSpc>
              <a:buSzPct val="96969"/>
              <a:buFont typeface="Times New Roman"/>
              <a:buChar char="•"/>
              <a:tabLst>
                <a:tab pos="1074420" algn="l"/>
              </a:tabLst>
            </a:pPr>
            <a:r>
              <a:rPr sz="3300" dirty="0">
                <a:latin typeface="Verdana"/>
                <a:cs typeface="Verdana"/>
              </a:rPr>
              <a:t>Finding sources, </a:t>
            </a:r>
            <a:r>
              <a:rPr sz="3300" spc="-20" dirty="0">
                <a:latin typeface="Verdana"/>
                <a:cs typeface="Verdana"/>
              </a:rPr>
              <a:t>ideas, </a:t>
            </a:r>
            <a:r>
              <a:rPr sz="3300" dirty="0">
                <a:latin typeface="Verdana"/>
                <a:cs typeface="Verdana"/>
              </a:rPr>
              <a:t>examples –</a:t>
            </a:r>
            <a:r>
              <a:rPr sz="3300" spc="-114" dirty="0">
                <a:latin typeface="Verdana"/>
                <a:cs typeface="Verdana"/>
              </a:rPr>
              <a:t> </a:t>
            </a:r>
            <a:r>
              <a:rPr sz="3300" spc="-10" dirty="0">
                <a:latin typeface="Verdana"/>
                <a:cs typeface="Verdana"/>
              </a:rPr>
              <a:t>OK</a:t>
            </a:r>
            <a:endParaRPr sz="3300">
              <a:latin typeface="Verdana"/>
              <a:cs typeface="Verdana"/>
            </a:endParaRPr>
          </a:p>
          <a:p>
            <a:pPr marL="1074420" lvl="2" indent="-147955">
              <a:lnSpc>
                <a:spcPts val="3954"/>
              </a:lnSpc>
              <a:buSzPct val="96969"/>
              <a:buFont typeface="Times New Roman"/>
              <a:buChar char="•"/>
              <a:tabLst>
                <a:tab pos="1075055" algn="l"/>
              </a:tabLst>
            </a:pPr>
            <a:r>
              <a:rPr sz="3300" spc="-5" dirty="0">
                <a:latin typeface="Verdana"/>
                <a:cs typeface="Verdana"/>
              </a:rPr>
              <a:t>Copying text, </a:t>
            </a:r>
            <a:r>
              <a:rPr sz="3300" spc="-20" dirty="0">
                <a:latin typeface="Verdana"/>
                <a:cs typeface="Verdana"/>
              </a:rPr>
              <a:t>ideas, </a:t>
            </a:r>
            <a:r>
              <a:rPr sz="3300" dirty="0">
                <a:latin typeface="Verdana"/>
                <a:cs typeface="Verdana"/>
              </a:rPr>
              <a:t>code – </a:t>
            </a:r>
            <a:r>
              <a:rPr sz="3300" spc="-5" dirty="0">
                <a:latin typeface="Verdana"/>
                <a:cs typeface="Verdana"/>
              </a:rPr>
              <a:t>Not</a:t>
            </a:r>
            <a:r>
              <a:rPr sz="3300" spc="-15" dirty="0">
                <a:latin typeface="Verdana"/>
                <a:cs typeface="Verdana"/>
              </a:rPr>
              <a:t> </a:t>
            </a:r>
            <a:r>
              <a:rPr sz="3300" spc="-5" dirty="0">
                <a:latin typeface="Verdana"/>
                <a:cs typeface="Verdana"/>
              </a:rPr>
              <a:t>OK</a:t>
            </a:r>
            <a:endParaRPr sz="3300">
              <a:latin typeface="Verdana"/>
              <a:cs typeface="Verdana"/>
            </a:endParaRPr>
          </a:p>
          <a:p>
            <a:pPr lvl="2">
              <a:lnSpc>
                <a:spcPct val="100000"/>
              </a:lnSpc>
              <a:spcBef>
                <a:spcPts val="50"/>
              </a:spcBef>
              <a:buFont typeface="Times New Roman"/>
              <a:buChar char="•"/>
            </a:pPr>
            <a:endParaRPr sz="3400">
              <a:latin typeface="Times New Roman"/>
              <a:cs typeface="Times New Roman"/>
            </a:endParaRPr>
          </a:p>
          <a:p>
            <a:pPr marL="394970" indent="-382270">
              <a:lnSpc>
                <a:spcPct val="100000"/>
              </a:lnSpc>
              <a:buSzPct val="74242"/>
              <a:buFont typeface="Wingdings"/>
              <a:buChar char="◼"/>
              <a:tabLst>
                <a:tab pos="394970" algn="l"/>
                <a:tab pos="395605" algn="l"/>
              </a:tabLst>
            </a:pPr>
            <a:r>
              <a:rPr sz="3300" spc="-25" dirty="0">
                <a:latin typeface="Verdana"/>
                <a:cs typeface="Verdana"/>
              </a:rPr>
              <a:t>Zero</a:t>
            </a:r>
            <a:r>
              <a:rPr sz="3300" spc="-5" dirty="0">
                <a:latin typeface="Verdana"/>
                <a:cs typeface="Verdana"/>
              </a:rPr>
              <a:t> </a:t>
            </a:r>
            <a:r>
              <a:rPr sz="3300" spc="-50" dirty="0">
                <a:latin typeface="Verdana"/>
                <a:cs typeface="Verdana"/>
              </a:rPr>
              <a:t>Tolerance</a:t>
            </a:r>
            <a:endParaRPr sz="33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04" y="512826"/>
            <a:ext cx="9551670" cy="863600"/>
          </a:xfrm>
          <a:prstGeom prst="rect">
            <a:avLst/>
          </a:prstGeom>
        </p:spPr>
        <p:txBody>
          <a:bodyPr vert="horz" wrap="square" lIns="0" tIns="12065" rIns="0" bIns="0" rtlCol="0">
            <a:spAutoFit/>
          </a:bodyPr>
          <a:lstStyle/>
          <a:p>
            <a:pPr marL="12700">
              <a:lnSpc>
                <a:spcPct val="100000"/>
              </a:lnSpc>
              <a:spcBef>
                <a:spcPts val="95"/>
              </a:spcBef>
            </a:pPr>
            <a:r>
              <a:rPr spc="-10" dirty="0"/>
              <a:t>How </a:t>
            </a:r>
            <a:r>
              <a:rPr spc="-5" dirty="0"/>
              <a:t>to do </a:t>
            </a:r>
            <a:r>
              <a:rPr spc="-10" dirty="0"/>
              <a:t>well </a:t>
            </a:r>
            <a:r>
              <a:rPr spc="-20" dirty="0"/>
              <a:t>in </a:t>
            </a:r>
            <a:r>
              <a:rPr spc="-10" dirty="0"/>
              <a:t>this</a:t>
            </a:r>
            <a:r>
              <a:rPr spc="40" dirty="0"/>
              <a:t> </a:t>
            </a:r>
            <a:r>
              <a:rPr spc="-5" dirty="0"/>
              <a:t>class</a:t>
            </a:r>
          </a:p>
        </p:txBody>
      </p:sp>
      <p:sp>
        <p:nvSpPr>
          <p:cNvPr id="3" name="object 3"/>
          <p:cNvSpPr txBox="1"/>
          <p:nvPr/>
        </p:nvSpPr>
        <p:spPr>
          <a:xfrm>
            <a:off x="482904" y="1689608"/>
            <a:ext cx="8963025" cy="5059045"/>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spc="-5" dirty="0">
                <a:latin typeface="Verdana"/>
                <a:cs typeface="Verdana"/>
              </a:rPr>
              <a:t>Put </a:t>
            </a:r>
            <a:r>
              <a:rPr sz="3300" dirty="0">
                <a:latin typeface="Verdana"/>
                <a:cs typeface="Verdana"/>
              </a:rPr>
              <a:t>an honest effort </a:t>
            </a:r>
            <a:r>
              <a:rPr sz="3300" spc="-15" dirty="0">
                <a:latin typeface="Verdana"/>
                <a:cs typeface="Verdana"/>
              </a:rPr>
              <a:t>into </a:t>
            </a:r>
            <a:r>
              <a:rPr sz="3300" spc="-5" dirty="0">
                <a:latin typeface="Verdana"/>
                <a:cs typeface="Verdana"/>
              </a:rPr>
              <a:t>the  </a:t>
            </a:r>
            <a:r>
              <a:rPr sz="3300" spc="-135" dirty="0">
                <a:latin typeface="Verdana"/>
                <a:cs typeface="Verdana"/>
              </a:rPr>
              <a:t>coursework</a:t>
            </a:r>
            <a:endParaRPr sz="3300">
              <a:latin typeface="Verdana"/>
              <a:cs typeface="Verdana"/>
            </a:endParaRPr>
          </a:p>
          <a:p>
            <a:pPr marL="754380" lvl="1" indent="-284480">
              <a:lnSpc>
                <a:spcPct val="100000"/>
              </a:lnSpc>
              <a:spcBef>
                <a:spcPts val="45"/>
              </a:spcBef>
              <a:buSzPct val="74242"/>
              <a:buFont typeface="Wingdings"/>
              <a:buChar char="◼"/>
              <a:tabLst>
                <a:tab pos="755015" algn="l"/>
              </a:tabLst>
            </a:pPr>
            <a:r>
              <a:rPr sz="3300" spc="-5" dirty="0">
                <a:latin typeface="Verdana"/>
                <a:cs typeface="Verdana"/>
              </a:rPr>
              <a:t>Debug!</a:t>
            </a:r>
            <a:endParaRPr sz="3300">
              <a:latin typeface="Verdana"/>
              <a:cs typeface="Verdana"/>
            </a:endParaRPr>
          </a:p>
          <a:p>
            <a:pPr lvl="1">
              <a:lnSpc>
                <a:spcPct val="100000"/>
              </a:lnSpc>
              <a:spcBef>
                <a:spcPts val="40"/>
              </a:spcBef>
              <a:buFont typeface="Wingdings"/>
              <a:buChar char="◼"/>
            </a:pPr>
            <a:endParaRPr sz="3400">
              <a:latin typeface="Times New Roman"/>
              <a:cs typeface="Times New Roman"/>
            </a:endParaRPr>
          </a:p>
          <a:p>
            <a:pPr marL="394970" indent="-382270">
              <a:lnSpc>
                <a:spcPct val="100000"/>
              </a:lnSpc>
              <a:buSzPct val="74242"/>
              <a:buFont typeface="Wingdings"/>
              <a:buChar char="◼"/>
              <a:tabLst>
                <a:tab pos="394970" algn="l"/>
                <a:tab pos="395605" algn="l"/>
              </a:tabLst>
            </a:pPr>
            <a:r>
              <a:rPr sz="3300" dirty="0">
                <a:latin typeface="Verdana"/>
                <a:cs typeface="Verdana"/>
              </a:rPr>
              <a:t>Ask for help </a:t>
            </a:r>
            <a:r>
              <a:rPr sz="3300" spc="-10" dirty="0">
                <a:latin typeface="Verdana"/>
                <a:cs typeface="Verdana"/>
              </a:rPr>
              <a:t>if </a:t>
            </a:r>
            <a:r>
              <a:rPr sz="3300" spc="-5" dirty="0">
                <a:latin typeface="Verdana"/>
                <a:cs typeface="Verdana"/>
              </a:rPr>
              <a:t>you </a:t>
            </a:r>
            <a:r>
              <a:rPr sz="3300" dirty="0">
                <a:latin typeface="Verdana"/>
                <a:cs typeface="Verdana"/>
              </a:rPr>
              <a:t>need</a:t>
            </a:r>
            <a:r>
              <a:rPr sz="3300" spc="-85" dirty="0">
                <a:latin typeface="Verdana"/>
                <a:cs typeface="Verdana"/>
              </a:rPr>
              <a:t> </a:t>
            </a:r>
            <a:r>
              <a:rPr sz="3300" spc="-10" dirty="0">
                <a:latin typeface="Verdana"/>
                <a:cs typeface="Verdana"/>
              </a:rPr>
              <a:t>it</a:t>
            </a:r>
            <a:endParaRPr sz="3300">
              <a:latin typeface="Verdana"/>
              <a:cs typeface="Verdana"/>
            </a:endParaRPr>
          </a:p>
          <a:p>
            <a:pPr marL="754380" lvl="1" indent="-284480">
              <a:lnSpc>
                <a:spcPct val="100000"/>
              </a:lnSpc>
              <a:buSzPct val="74242"/>
              <a:buFont typeface="Wingdings"/>
              <a:buChar char="◼"/>
              <a:tabLst>
                <a:tab pos="755015" algn="l"/>
              </a:tabLst>
            </a:pPr>
            <a:r>
              <a:rPr sz="3300" spc="5" dirty="0">
                <a:latin typeface="Verdana"/>
                <a:cs typeface="Verdana"/>
              </a:rPr>
              <a:t>In </a:t>
            </a:r>
            <a:r>
              <a:rPr sz="3300" spc="-5" dirty="0">
                <a:latin typeface="Verdana"/>
                <a:cs typeface="Verdana"/>
              </a:rPr>
              <a:t>person </a:t>
            </a:r>
            <a:r>
              <a:rPr sz="3300" spc="-10" dirty="0">
                <a:latin typeface="Verdana"/>
                <a:cs typeface="Verdana"/>
              </a:rPr>
              <a:t>is </a:t>
            </a:r>
            <a:r>
              <a:rPr sz="3300" u="heavy" spc="-15" dirty="0">
                <a:uFill>
                  <a:solidFill>
                    <a:srgbClr val="000000"/>
                  </a:solidFill>
                </a:uFill>
                <a:latin typeface="Verdana"/>
                <a:cs typeface="Verdana"/>
              </a:rPr>
              <a:t>always</a:t>
            </a:r>
            <a:r>
              <a:rPr sz="3300" spc="-50" dirty="0">
                <a:latin typeface="Verdana"/>
                <a:cs typeface="Verdana"/>
              </a:rPr>
              <a:t> </a:t>
            </a:r>
            <a:r>
              <a:rPr sz="3300" spc="-5" dirty="0">
                <a:latin typeface="Verdana"/>
                <a:cs typeface="Verdana"/>
              </a:rPr>
              <a:t>preferred</a:t>
            </a:r>
            <a:endParaRPr sz="3300">
              <a:latin typeface="Verdana"/>
              <a:cs typeface="Verdana"/>
            </a:endParaRPr>
          </a:p>
          <a:p>
            <a:pPr marL="754380" lvl="1" indent="-284480">
              <a:lnSpc>
                <a:spcPct val="100000"/>
              </a:lnSpc>
              <a:spcBef>
                <a:spcPts val="5"/>
              </a:spcBef>
              <a:buSzPct val="74242"/>
              <a:buFont typeface="Wingdings"/>
              <a:buChar char="◼"/>
              <a:tabLst>
                <a:tab pos="755015" algn="l"/>
              </a:tabLst>
            </a:pPr>
            <a:r>
              <a:rPr sz="3300" spc="-5" dirty="0">
                <a:latin typeface="Verdana"/>
                <a:cs typeface="Verdana"/>
              </a:rPr>
              <a:t>How to properly </a:t>
            </a:r>
            <a:r>
              <a:rPr sz="3300" dirty="0">
                <a:latin typeface="Verdana"/>
                <a:cs typeface="Verdana"/>
              </a:rPr>
              <a:t>ask for</a:t>
            </a:r>
            <a:r>
              <a:rPr sz="3300" spc="-35" dirty="0">
                <a:latin typeface="Verdana"/>
                <a:cs typeface="Verdana"/>
              </a:rPr>
              <a:t> </a:t>
            </a:r>
            <a:r>
              <a:rPr sz="3300" dirty="0">
                <a:latin typeface="Verdana"/>
                <a:cs typeface="Verdana"/>
              </a:rPr>
              <a:t>help</a:t>
            </a:r>
            <a:endParaRPr sz="3300">
              <a:latin typeface="Verdana"/>
              <a:cs typeface="Verdana"/>
            </a:endParaRPr>
          </a:p>
          <a:p>
            <a:pPr lvl="1">
              <a:lnSpc>
                <a:spcPct val="100000"/>
              </a:lnSpc>
              <a:spcBef>
                <a:spcPts val="35"/>
              </a:spcBef>
              <a:buFont typeface="Wingdings"/>
              <a:buChar char="◼"/>
            </a:pPr>
            <a:endParaRPr sz="3400">
              <a:latin typeface="Times New Roman"/>
              <a:cs typeface="Times New Roman"/>
            </a:endParaRPr>
          </a:p>
          <a:p>
            <a:pPr marL="394970" indent="-382270">
              <a:lnSpc>
                <a:spcPct val="100000"/>
              </a:lnSpc>
              <a:spcBef>
                <a:spcPts val="5"/>
              </a:spcBef>
              <a:buSzPct val="74242"/>
              <a:buFont typeface="Wingdings"/>
              <a:buChar char="◼"/>
              <a:tabLst>
                <a:tab pos="394970" algn="l"/>
                <a:tab pos="395605" algn="l"/>
              </a:tabLst>
            </a:pPr>
            <a:r>
              <a:rPr sz="3300" spc="-5" dirty="0">
                <a:latin typeface="Verdana"/>
                <a:cs typeface="Verdana"/>
              </a:rPr>
              <a:t>Start </a:t>
            </a:r>
            <a:r>
              <a:rPr sz="3300" dirty="0">
                <a:latin typeface="Verdana"/>
                <a:cs typeface="Verdana"/>
              </a:rPr>
              <a:t>on </a:t>
            </a:r>
            <a:r>
              <a:rPr sz="3300" spc="-5" dirty="0">
                <a:latin typeface="Verdana"/>
                <a:cs typeface="Verdana"/>
              </a:rPr>
              <a:t>assignments</a:t>
            </a:r>
            <a:r>
              <a:rPr sz="3300" spc="-40" dirty="0">
                <a:latin typeface="Verdana"/>
                <a:cs typeface="Verdana"/>
              </a:rPr>
              <a:t> </a:t>
            </a:r>
            <a:r>
              <a:rPr sz="3300" spc="-5" dirty="0">
                <a:latin typeface="Verdana"/>
                <a:cs typeface="Verdana"/>
              </a:rPr>
              <a:t>early</a:t>
            </a:r>
            <a:endParaRPr sz="3300">
              <a:latin typeface="Verdana"/>
              <a:cs typeface="Verdana"/>
            </a:endParaRPr>
          </a:p>
          <a:p>
            <a:pPr>
              <a:lnSpc>
                <a:spcPct val="100000"/>
              </a:lnSpc>
              <a:spcBef>
                <a:spcPts val="50"/>
              </a:spcBef>
              <a:buChar char="◼"/>
            </a:pPr>
            <a:endParaRPr sz="3400">
              <a:latin typeface="Times New Roman"/>
              <a:cs typeface="Times New Roman"/>
            </a:endParaRPr>
          </a:p>
          <a:p>
            <a:pPr marL="394970" indent="-382270">
              <a:lnSpc>
                <a:spcPct val="100000"/>
              </a:lnSpc>
              <a:buSzPct val="74242"/>
              <a:buFont typeface="Wingdings"/>
              <a:buChar char="◼"/>
              <a:tabLst>
                <a:tab pos="394970" algn="l"/>
                <a:tab pos="395605" algn="l"/>
              </a:tabLst>
            </a:pPr>
            <a:r>
              <a:rPr sz="3300" spc="-5" dirty="0">
                <a:latin typeface="Verdana"/>
                <a:cs typeface="Verdana"/>
              </a:rPr>
              <a:t>Come to</a:t>
            </a:r>
            <a:r>
              <a:rPr sz="3300" spc="-15" dirty="0">
                <a:latin typeface="Verdana"/>
                <a:cs typeface="Verdana"/>
              </a:rPr>
              <a:t> </a:t>
            </a:r>
            <a:r>
              <a:rPr sz="3300" spc="-5" dirty="0">
                <a:latin typeface="Verdana"/>
                <a:cs typeface="Verdana"/>
              </a:rPr>
              <a:t>class!</a:t>
            </a:r>
            <a:endParaRPr sz="33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104" y="539876"/>
            <a:ext cx="2108200" cy="863600"/>
          </a:xfrm>
          <a:prstGeom prst="rect">
            <a:avLst/>
          </a:prstGeom>
        </p:spPr>
        <p:txBody>
          <a:bodyPr vert="horz" wrap="square" lIns="0" tIns="12065" rIns="0" bIns="0" rtlCol="0">
            <a:spAutoFit/>
          </a:bodyPr>
          <a:lstStyle/>
          <a:p>
            <a:pPr marL="12700">
              <a:lnSpc>
                <a:spcPct val="100000"/>
              </a:lnSpc>
              <a:spcBef>
                <a:spcPts val="95"/>
              </a:spcBef>
            </a:pPr>
            <a:r>
              <a:rPr spc="-5" dirty="0"/>
              <a:t>DBMS</a:t>
            </a:r>
          </a:p>
        </p:txBody>
      </p:sp>
      <p:sp>
        <p:nvSpPr>
          <p:cNvPr id="3" name="object 3"/>
          <p:cNvSpPr txBox="1"/>
          <p:nvPr/>
        </p:nvSpPr>
        <p:spPr>
          <a:xfrm>
            <a:off x="482904" y="1689608"/>
            <a:ext cx="9105900" cy="1559401"/>
          </a:xfrm>
          <a:prstGeom prst="rect">
            <a:avLst/>
          </a:prstGeom>
        </p:spPr>
        <p:txBody>
          <a:bodyPr vert="horz" wrap="square" lIns="0" tIns="12700" rIns="0" bIns="0" rtlCol="0">
            <a:spAutoFit/>
          </a:bodyPr>
          <a:lstStyle/>
          <a:p>
            <a:pPr marL="425450" indent="-412750">
              <a:lnSpc>
                <a:spcPct val="100000"/>
              </a:lnSpc>
              <a:spcBef>
                <a:spcPts val="100"/>
              </a:spcBef>
              <a:buSzPct val="80303"/>
              <a:buFont typeface="Wingdings"/>
              <a:buChar char="◼"/>
              <a:tabLst>
                <a:tab pos="425450" algn="l"/>
                <a:tab pos="426084" algn="l"/>
              </a:tabLst>
            </a:pPr>
            <a:r>
              <a:rPr sz="3300" dirty="0">
                <a:latin typeface="Verdana"/>
                <a:cs typeface="Verdana"/>
              </a:rPr>
              <a:t>What's </a:t>
            </a:r>
            <a:r>
              <a:rPr sz="3300" spc="-10" dirty="0">
                <a:latin typeface="Verdana"/>
                <a:cs typeface="Verdana"/>
              </a:rPr>
              <a:t>your </a:t>
            </a:r>
            <a:r>
              <a:rPr sz="3300" dirty="0">
                <a:latin typeface="Verdana"/>
                <a:cs typeface="Verdana"/>
              </a:rPr>
              <a:t>experience </a:t>
            </a:r>
            <a:r>
              <a:rPr sz="3300" spc="-5" dirty="0">
                <a:latin typeface="Verdana"/>
                <a:cs typeface="Verdana"/>
              </a:rPr>
              <a:t>with</a:t>
            </a:r>
            <a:r>
              <a:rPr sz="3300" spc="-75" dirty="0">
                <a:latin typeface="Verdana"/>
                <a:cs typeface="Verdana"/>
              </a:rPr>
              <a:t> </a:t>
            </a:r>
            <a:r>
              <a:rPr sz="3300" spc="-100" dirty="0">
                <a:latin typeface="Verdana"/>
                <a:cs typeface="Verdana"/>
              </a:rPr>
              <a:t>Databases?</a:t>
            </a:r>
            <a:endParaRPr sz="3300" dirty="0">
              <a:latin typeface="Verdana"/>
              <a:cs typeface="Verdana"/>
            </a:endParaRPr>
          </a:p>
          <a:p>
            <a:pPr>
              <a:lnSpc>
                <a:spcPct val="100000"/>
              </a:lnSpc>
              <a:spcBef>
                <a:spcPts val="40"/>
              </a:spcBef>
              <a:buChar char="◼"/>
            </a:pPr>
            <a:endParaRPr sz="3450" dirty="0">
              <a:latin typeface="Times New Roman"/>
              <a:cs typeface="Times New Roman"/>
            </a:endParaRPr>
          </a:p>
          <a:p>
            <a:pPr marL="394970" indent="-382270">
              <a:lnSpc>
                <a:spcPct val="100000"/>
              </a:lnSpc>
              <a:buSzPct val="74242"/>
              <a:buFont typeface="Wingdings"/>
              <a:buChar char="◼"/>
              <a:tabLst>
                <a:tab pos="394970" algn="l"/>
                <a:tab pos="395605" algn="l"/>
              </a:tabLst>
            </a:pPr>
            <a:r>
              <a:rPr sz="3300" dirty="0">
                <a:latin typeface="Verdana"/>
                <a:cs typeface="Verdana"/>
              </a:rPr>
              <a:t>What </a:t>
            </a:r>
            <a:r>
              <a:rPr sz="3300" spc="-5" dirty="0">
                <a:latin typeface="Verdana"/>
                <a:cs typeface="Verdana"/>
              </a:rPr>
              <a:t>do </a:t>
            </a:r>
            <a:r>
              <a:rPr sz="3300" spc="-10" dirty="0">
                <a:latin typeface="Verdana"/>
                <a:cs typeface="Verdana"/>
              </a:rPr>
              <a:t>you </a:t>
            </a:r>
            <a:r>
              <a:rPr sz="3300" spc="-5" dirty="0">
                <a:latin typeface="Verdana"/>
                <a:cs typeface="Verdana"/>
              </a:rPr>
              <a:t>think the </a:t>
            </a:r>
            <a:r>
              <a:rPr sz="3300" dirty="0">
                <a:latin typeface="Verdana"/>
                <a:cs typeface="Verdana"/>
              </a:rPr>
              <a:t>role of a DBMS</a:t>
            </a:r>
            <a:r>
              <a:rPr lang="en-US" sz="3300" spc="-90" dirty="0">
                <a:latin typeface="Verdana"/>
                <a:cs typeface="Verdana"/>
              </a:rPr>
              <a:t> is?</a:t>
            </a:r>
            <a:endParaRPr sz="33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9B68-82C1-7941-8355-F216E645DD50}"/>
              </a:ext>
            </a:extLst>
          </p:cNvPr>
          <p:cNvSpPr>
            <a:spLocks noGrp="1"/>
          </p:cNvSpPr>
          <p:nvPr>
            <p:ph type="title"/>
          </p:nvPr>
        </p:nvSpPr>
        <p:spPr/>
        <p:txBody>
          <a:bodyPr/>
          <a:lstStyle/>
          <a:p>
            <a:r>
              <a:rPr lang="en-US" dirty="0"/>
              <a:t>DBMS</a:t>
            </a:r>
          </a:p>
        </p:txBody>
      </p:sp>
      <p:sp>
        <p:nvSpPr>
          <p:cNvPr id="3" name="Text Placeholder 2">
            <a:extLst>
              <a:ext uri="{FF2B5EF4-FFF2-40B4-BE49-F238E27FC236}">
                <a16:creationId xmlns:a16="http://schemas.microsoft.com/office/drawing/2014/main" id="{F1B9434D-FE0B-334C-8C1F-20C5683E5D04}"/>
              </a:ext>
            </a:extLst>
          </p:cNvPr>
          <p:cNvSpPr>
            <a:spLocks noGrp="1"/>
          </p:cNvSpPr>
          <p:nvPr>
            <p:ph type="body" idx="1"/>
          </p:nvPr>
        </p:nvSpPr>
        <p:spPr>
          <a:xfrm>
            <a:off x="482904" y="1653030"/>
            <a:ext cx="12858140" cy="6455613"/>
          </a:xfrm>
        </p:spPr>
        <p:txBody>
          <a:bodyPr/>
          <a:lstStyle/>
          <a:p>
            <a:pPr marL="394970" lvl="0" indent="-382270" algn="l" rtl="0">
              <a:buSzPct val="74242"/>
              <a:buFont typeface="Wingdings"/>
              <a:buChar char="◼"/>
              <a:tabLst>
                <a:tab pos="394970" algn="l"/>
                <a:tab pos="395605" algn="l"/>
              </a:tabLst>
              <a:defRPr/>
            </a:pPr>
            <a:r>
              <a:rPr lang="en-US" sz="3300" kern="1200" dirty="0">
                <a:latin typeface="Verdana"/>
                <a:cs typeface="Verdana"/>
              </a:rPr>
              <a:t>Advantages of Using a DBMS (csci440)</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Controlling redundancy </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Restricting access</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Persistent program storage</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Efficient query processing </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Backup and recovery</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Multiple user interfaces</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Representing complex relationships</a:t>
            </a:r>
          </a:p>
          <a:p>
            <a:pPr marL="469900" indent="-171450" algn="l" rtl="0">
              <a:spcBef>
                <a:spcPts val="5"/>
              </a:spcBef>
              <a:buFontTx/>
              <a:buChar char="-"/>
            </a:pPr>
            <a:r>
              <a:rPr lang="en-US" sz="3300" kern="1200" spc="75" dirty="0">
                <a:latin typeface="Verdana" panose="020B0604030504040204" pitchFamily="34" charset="0"/>
                <a:ea typeface="Verdana" panose="020B0604030504040204" pitchFamily="34" charset="0"/>
                <a:cs typeface="Verdana" panose="020B0604030504040204" pitchFamily="34" charset="0"/>
              </a:rPr>
              <a:t>Enforcing integrity constraints</a:t>
            </a:r>
          </a:p>
          <a:p>
            <a:pPr marL="755650" lvl="1" algn="l" rtl="0">
              <a:spcBef>
                <a:spcPts val="5"/>
              </a:spcBef>
            </a:pPr>
            <a:r>
              <a:rPr lang="en-US" sz="3300" b="1" kern="1200" spc="75" dirty="0">
                <a:latin typeface="Verdana" panose="020B0604030504040204" pitchFamily="34" charset="0"/>
                <a:ea typeface="Verdana" panose="020B0604030504040204" pitchFamily="34" charset="0"/>
                <a:cs typeface="Verdana" panose="020B0604030504040204" pitchFamily="34" charset="0"/>
              </a:rPr>
              <a:t>Referential Integrity Constraint</a:t>
            </a:r>
          </a:p>
          <a:p>
            <a:pPr marL="755650" lvl="1" algn="l" rtl="0">
              <a:spcBef>
                <a:spcPts val="5"/>
              </a:spcBef>
            </a:pPr>
            <a:r>
              <a:rPr lang="en-US" sz="3300" b="1" kern="1200" spc="75" dirty="0">
                <a:latin typeface="Verdana" panose="020B0604030504040204" pitchFamily="34" charset="0"/>
                <a:ea typeface="Verdana" panose="020B0604030504040204" pitchFamily="34" charset="0"/>
                <a:cs typeface="Verdana" panose="020B0604030504040204" pitchFamily="34" charset="0"/>
              </a:rPr>
              <a:t>Key Constraint</a:t>
            </a:r>
          </a:p>
          <a:p>
            <a:pPr marL="755650" lvl="1" algn="l" rtl="0">
              <a:spcBef>
                <a:spcPts val="5"/>
              </a:spcBef>
            </a:pPr>
            <a:r>
              <a:rPr lang="en-US" sz="3300" b="1" kern="1200" spc="75" dirty="0">
                <a:latin typeface="Verdana" panose="020B0604030504040204" pitchFamily="34" charset="0"/>
                <a:ea typeface="Verdana" panose="020B0604030504040204" pitchFamily="34" charset="0"/>
                <a:cs typeface="Verdana" panose="020B0604030504040204" pitchFamily="34" charset="0"/>
              </a:rPr>
              <a:t>Business rules Constraint</a:t>
            </a:r>
            <a:endParaRPr lang="en-US" sz="3850" b="1" kern="1200" spc="75"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142608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5EDAB-C8D4-0E4A-90DB-A62DC98591F1}"/>
              </a:ext>
            </a:extLst>
          </p:cNvPr>
          <p:cNvPicPr>
            <a:picLocks noChangeAspect="1"/>
          </p:cNvPicPr>
          <p:nvPr/>
        </p:nvPicPr>
        <p:blipFill>
          <a:blip r:embed="rId3"/>
          <a:stretch>
            <a:fillRect/>
          </a:stretch>
        </p:blipFill>
        <p:spPr>
          <a:xfrm>
            <a:off x="1681542" y="457200"/>
            <a:ext cx="10454517" cy="7315200"/>
          </a:xfrm>
          <a:prstGeom prst="rect">
            <a:avLst/>
          </a:prstGeom>
        </p:spPr>
      </p:pic>
    </p:spTree>
    <p:extLst>
      <p:ext uri="{BB962C8B-B14F-4D97-AF65-F5344CB8AC3E}">
        <p14:creationId xmlns:p14="http://schemas.microsoft.com/office/powerpoint/2010/main" val="4054319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2944</TotalTime>
  <Words>1583</Words>
  <Application>Microsoft Macintosh PowerPoint</Application>
  <PresentationFormat>Custom</PresentationFormat>
  <Paragraphs>249</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Times New Roman</vt:lpstr>
      <vt:lpstr>Verdana</vt:lpstr>
      <vt:lpstr>Wingdings</vt:lpstr>
      <vt:lpstr>Office Theme</vt:lpstr>
      <vt:lpstr>PowerPoint Presentation</vt:lpstr>
      <vt:lpstr>Instructor</vt:lpstr>
      <vt:lpstr>Course Breakdown</vt:lpstr>
      <vt:lpstr>Policies</vt:lpstr>
      <vt:lpstr>Academic Dishonesty</vt:lpstr>
      <vt:lpstr>How to do well in this class</vt:lpstr>
      <vt:lpstr>DBMS</vt:lpstr>
      <vt:lpstr>DBMS</vt:lpstr>
      <vt:lpstr>PowerPoint Presentation</vt:lpstr>
      <vt:lpstr>Roles of a DBMS</vt:lpstr>
      <vt:lpstr>Roles of a DBMS</vt:lpstr>
      <vt:lpstr>Users</vt:lpstr>
      <vt:lpstr>Contents</vt:lpstr>
      <vt:lpstr>*Relational database model</vt:lpstr>
      <vt:lpstr>Concept Clarification</vt:lpstr>
      <vt:lpstr>PowerPoint Presentation</vt:lpstr>
      <vt:lpstr>Relational database model</vt:lpstr>
      <vt:lpstr>PowerPoint Presentation</vt:lpstr>
      <vt:lpstr>Comparison with file systems</vt:lpstr>
      <vt:lpstr>Data Models</vt:lpstr>
      <vt:lpstr>Data Models</vt:lpstr>
      <vt:lpstr>Database System Concepts</vt:lpstr>
      <vt:lpstr>Disk Storage Concepts</vt:lpstr>
      <vt:lpstr>Heap Files</vt:lpstr>
      <vt:lpstr>Heap Files</vt:lpstr>
      <vt:lpstr>Heap Files</vt:lpstr>
      <vt:lpstr>Heap Files</vt:lpstr>
      <vt:lpstr>Sorted Files</vt:lpstr>
      <vt:lpstr>Data Independence</vt:lpstr>
      <vt:lpstr>Language</vt:lpstr>
      <vt:lpstr>Data Retrieval</vt:lpstr>
      <vt:lpstr>SQL执行顺序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Courses</dc:title>
  <cp:lastModifiedBy>Lan, Hou</cp:lastModifiedBy>
  <cp:revision>129</cp:revision>
  <dcterms:created xsi:type="dcterms:W3CDTF">2019-09-09T16:14:46Z</dcterms:created>
  <dcterms:modified xsi:type="dcterms:W3CDTF">2019-10-19T20:35:40Z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2019-08-26T00:00:00Z</vt:filetime>
  </property>
  <property fmtid="{D5CDD505-2E9C-101B-9397-08002B2CF9AE}" pid="3" name="Creator">
    <vt:lpwstr>Microsoft® PowerPoint® for Office 365</vt:lpwstr>
  </property>
  <property fmtid="{D5CDD505-2E9C-101B-9397-08002B2CF9AE}" pid="4" name="LastSaved">
    <vt:filetime>2019-09-09T00:00:00Z</vt:filetime>
  </property>
</Properties>
</file>