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3817600" cy="7772400"/>
  <p:notesSz cx="13817600" cy="7772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3"/>
    <p:restoredTop sz="94663"/>
  </p:normalViewPr>
  <p:slideViewPr>
    <p:cSldViewPr>
      <p:cViewPr varScale="1">
        <p:scale>
          <a:sx n="72" d="100"/>
          <a:sy n="72" d="100"/>
        </p:scale>
        <p:origin x="1608" y="20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30504" y="634365"/>
            <a:ext cx="13162940" cy="86360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2073592" y="4352544"/>
            <a:ext cx="9676765" cy="19431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10/21/19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500" b="0" i="0">
                <a:solidFill>
                  <a:srgbClr val="7E0812"/>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10/21/19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500" b="0" i="0">
                <a:solidFill>
                  <a:srgbClr val="7E0812"/>
                </a:solidFill>
                <a:latin typeface="Verdana"/>
                <a:cs typeface="Verdana"/>
              </a:defRPr>
            </a:lvl1pPr>
          </a:lstStyle>
          <a:p>
            <a:endParaRPr/>
          </a:p>
        </p:txBody>
      </p:sp>
      <p:sp>
        <p:nvSpPr>
          <p:cNvPr id="3" name="Holder 3"/>
          <p:cNvSpPr>
            <a:spLocks noGrp="1"/>
          </p:cNvSpPr>
          <p:nvPr>
            <p:ph sz="half" idx="2"/>
          </p:nvPr>
        </p:nvSpPr>
        <p:spPr>
          <a:xfrm>
            <a:off x="691197" y="1787652"/>
            <a:ext cx="6013418" cy="512978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7119334" y="1787652"/>
            <a:ext cx="6013418" cy="512978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10/21/19</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500" b="0" i="0">
                <a:solidFill>
                  <a:srgbClr val="7E0812"/>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10/21/19</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10/21/19</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2309347" y="493776"/>
            <a:ext cx="900684" cy="1042415"/>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330504" y="518922"/>
            <a:ext cx="13162940" cy="863600"/>
          </a:xfrm>
          <a:prstGeom prst="rect">
            <a:avLst/>
          </a:prstGeom>
        </p:spPr>
        <p:txBody>
          <a:bodyPr wrap="square" lIns="0" tIns="0" rIns="0" bIns="0">
            <a:spAutoFit/>
          </a:bodyPr>
          <a:lstStyle>
            <a:lvl1pPr>
              <a:defRPr sz="5500" b="0" i="0">
                <a:solidFill>
                  <a:srgbClr val="7E0812"/>
                </a:solidFill>
                <a:latin typeface="Verdana"/>
                <a:cs typeface="Verdana"/>
              </a:defRPr>
            </a:lvl1pPr>
          </a:lstStyle>
          <a:p>
            <a:endParaRPr/>
          </a:p>
        </p:txBody>
      </p:sp>
      <p:sp>
        <p:nvSpPr>
          <p:cNvPr id="3" name="Holder 3"/>
          <p:cNvSpPr>
            <a:spLocks noGrp="1"/>
          </p:cNvSpPr>
          <p:nvPr>
            <p:ph type="body" idx="1"/>
          </p:nvPr>
        </p:nvSpPr>
        <p:spPr>
          <a:xfrm>
            <a:off x="147015" y="1729231"/>
            <a:ext cx="13529919" cy="237172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700143" y="7228332"/>
            <a:ext cx="4423664" cy="3886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91197" y="7228332"/>
            <a:ext cx="3179508" cy="3886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10/21/19</a:t>
            </a:fld>
            <a:endParaRPr lang="en-US"/>
          </a:p>
        </p:txBody>
      </p:sp>
      <p:sp>
        <p:nvSpPr>
          <p:cNvPr id="6" name="Holder 6"/>
          <p:cNvSpPr>
            <a:spLocks noGrp="1"/>
          </p:cNvSpPr>
          <p:nvPr>
            <p:ph type="sldNum" sz="quarter" idx="7"/>
          </p:nvPr>
        </p:nvSpPr>
        <p:spPr>
          <a:xfrm>
            <a:off x="9953244" y="7228332"/>
            <a:ext cx="3179508" cy="3886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60350" y="259080"/>
            <a:ext cx="13296900" cy="7254240"/>
          </a:xfrm>
          <a:custGeom>
            <a:avLst/>
            <a:gdLst/>
            <a:ahLst/>
            <a:cxnLst/>
            <a:rect l="l" t="t" r="r" b="b"/>
            <a:pathLst>
              <a:path w="13296900" h="7254240">
                <a:moveTo>
                  <a:pt x="0" y="7254240"/>
                </a:moveTo>
                <a:lnTo>
                  <a:pt x="13296900" y="7254240"/>
                </a:lnTo>
                <a:lnTo>
                  <a:pt x="13296900" y="0"/>
                </a:lnTo>
                <a:lnTo>
                  <a:pt x="0" y="0"/>
                </a:lnTo>
                <a:lnTo>
                  <a:pt x="0" y="7254240"/>
                </a:lnTo>
                <a:close/>
              </a:path>
            </a:pathLst>
          </a:custGeom>
          <a:solidFill>
            <a:srgbClr val="A41317"/>
          </a:solidFill>
        </p:spPr>
        <p:txBody>
          <a:bodyPr wrap="square" lIns="0" tIns="0" rIns="0" bIns="0" rtlCol="0"/>
          <a:lstStyle/>
          <a:p>
            <a:endParaRPr/>
          </a:p>
        </p:txBody>
      </p:sp>
      <p:sp>
        <p:nvSpPr>
          <p:cNvPr id="3" name="object 3"/>
          <p:cNvSpPr/>
          <p:nvPr/>
        </p:nvSpPr>
        <p:spPr>
          <a:xfrm>
            <a:off x="9863328" y="527304"/>
            <a:ext cx="3697224" cy="6829044"/>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586740" y="6664452"/>
            <a:ext cx="4090416" cy="638556"/>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496011" y="527126"/>
            <a:ext cx="9130030" cy="1994535"/>
          </a:xfrm>
          <a:prstGeom prst="rect">
            <a:avLst/>
          </a:prstGeom>
        </p:spPr>
        <p:txBody>
          <a:bodyPr vert="horz" wrap="square" lIns="0" tIns="11430" rIns="0" bIns="0" rtlCol="0">
            <a:spAutoFit/>
          </a:bodyPr>
          <a:lstStyle/>
          <a:p>
            <a:pPr marL="12700" marR="5080">
              <a:lnSpc>
                <a:spcPct val="100200"/>
              </a:lnSpc>
              <a:spcBef>
                <a:spcPts val="90"/>
              </a:spcBef>
            </a:pPr>
            <a:r>
              <a:rPr sz="6450" dirty="0">
                <a:solidFill>
                  <a:srgbClr val="FFFFFF"/>
                </a:solidFill>
                <a:latin typeface="Verdana"/>
                <a:cs typeface="Verdana"/>
              </a:rPr>
              <a:t>Database  </a:t>
            </a:r>
            <a:r>
              <a:rPr sz="6450" spc="-5" dirty="0">
                <a:solidFill>
                  <a:srgbClr val="FFFFFF"/>
                </a:solidFill>
                <a:latin typeface="Verdana"/>
                <a:cs typeface="Verdana"/>
              </a:rPr>
              <a:t>Management</a:t>
            </a:r>
            <a:r>
              <a:rPr sz="6450" spc="-30" dirty="0">
                <a:solidFill>
                  <a:srgbClr val="FFFFFF"/>
                </a:solidFill>
                <a:latin typeface="Verdana"/>
                <a:cs typeface="Verdana"/>
              </a:rPr>
              <a:t> </a:t>
            </a:r>
            <a:r>
              <a:rPr sz="6450" spc="-15" dirty="0">
                <a:solidFill>
                  <a:srgbClr val="FFFFFF"/>
                </a:solidFill>
                <a:latin typeface="Verdana"/>
                <a:cs typeface="Verdana"/>
              </a:rPr>
              <a:t>Systems</a:t>
            </a:r>
            <a:endParaRPr sz="6450">
              <a:latin typeface="Verdana"/>
              <a:cs typeface="Verdana"/>
            </a:endParaRPr>
          </a:p>
        </p:txBody>
      </p:sp>
      <p:sp>
        <p:nvSpPr>
          <p:cNvPr id="6" name="object 6"/>
          <p:cNvSpPr txBox="1"/>
          <p:nvPr/>
        </p:nvSpPr>
        <p:spPr>
          <a:xfrm>
            <a:off x="393293" y="4844237"/>
            <a:ext cx="4217670" cy="709810"/>
          </a:xfrm>
          <a:prstGeom prst="rect">
            <a:avLst/>
          </a:prstGeom>
        </p:spPr>
        <p:txBody>
          <a:bodyPr vert="horz" wrap="square" lIns="0" tIns="17145" rIns="0" bIns="0" rtlCol="0">
            <a:spAutoFit/>
          </a:bodyPr>
          <a:lstStyle/>
          <a:p>
            <a:pPr marL="12700">
              <a:lnSpc>
                <a:spcPct val="100000"/>
              </a:lnSpc>
              <a:spcBef>
                <a:spcPts val="135"/>
              </a:spcBef>
              <a:tabLst>
                <a:tab pos="535305" algn="l"/>
              </a:tabLst>
            </a:pPr>
            <a:r>
              <a:rPr sz="4500" spc="-135" dirty="0">
                <a:solidFill>
                  <a:srgbClr val="FFFFFF"/>
                </a:solidFill>
                <a:latin typeface="Verdana"/>
                <a:cs typeface="Verdana"/>
              </a:rPr>
              <a:t>Optimization</a:t>
            </a:r>
            <a:endParaRPr sz="4500" dirty="0">
              <a:latin typeface="Verdana"/>
              <a:cs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0504" y="657224"/>
            <a:ext cx="5963285" cy="863600"/>
          </a:xfrm>
          <a:prstGeom prst="rect">
            <a:avLst/>
          </a:prstGeom>
        </p:spPr>
        <p:txBody>
          <a:bodyPr vert="horz" wrap="square" lIns="0" tIns="12065" rIns="0" bIns="0" rtlCol="0">
            <a:spAutoFit/>
          </a:bodyPr>
          <a:lstStyle/>
          <a:p>
            <a:pPr marL="12700">
              <a:lnSpc>
                <a:spcPct val="100000"/>
              </a:lnSpc>
              <a:spcBef>
                <a:spcPts val="95"/>
              </a:spcBef>
            </a:pPr>
            <a:r>
              <a:rPr spc="-5" dirty="0"/>
              <a:t>Secondary</a:t>
            </a:r>
            <a:r>
              <a:rPr spc="-55" dirty="0"/>
              <a:t> </a:t>
            </a:r>
            <a:r>
              <a:rPr spc="-5" dirty="0"/>
              <a:t>Index</a:t>
            </a:r>
          </a:p>
        </p:txBody>
      </p:sp>
      <p:sp>
        <p:nvSpPr>
          <p:cNvPr id="3" name="object 3"/>
          <p:cNvSpPr txBox="1"/>
          <p:nvPr/>
        </p:nvSpPr>
        <p:spPr>
          <a:xfrm>
            <a:off x="178104" y="1729231"/>
            <a:ext cx="13055296" cy="1784985"/>
          </a:xfrm>
          <a:prstGeom prst="rect">
            <a:avLst/>
          </a:prstGeom>
        </p:spPr>
        <p:txBody>
          <a:bodyPr vert="horz" wrap="square" lIns="0" tIns="12700" rIns="0" bIns="0" rtlCol="0">
            <a:spAutoFit/>
          </a:bodyPr>
          <a:lstStyle/>
          <a:p>
            <a:pPr marL="12700" marR="5080">
              <a:lnSpc>
                <a:spcPct val="100000"/>
              </a:lnSpc>
              <a:spcBef>
                <a:spcPts val="100"/>
              </a:spcBef>
              <a:tabLst>
                <a:tab pos="455930" algn="l"/>
              </a:tabLst>
            </a:pPr>
            <a:r>
              <a:rPr sz="2850" spc="3035" dirty="0">
                <a:latin typeface="Wingdings"/>
                <a:cs typeface="Wingdings"/>
              </a:rPr>
              <a:t>◼</a:t>
            </a:r>
            <a:r>
              <a:rPr sz="2850" spc="3035" dirty="0">
                <a:latin typeface="Times New Roman"/>
                <a:cs typeface="Times New Roman"/>
              </a:rPr>
              <a:t>	</a:t>
            </a:r>
            <a:r>
              <a:rPr sz="3850" dirty="0">
                <a:latin typeface="Verdana"/>
                <a:cs typeface="Verdana"/>
              </a:rPr>
              <a:t>What </a:t>
            </a:r>
            <a:r>
              <a:rPr sz="3850" spc="-10" dirty="0">
                <a:latin typeface="Verdana"/>
                <a:cs typeface="Verdana"/>
              </a:rPr>
              <a:t>if </a:t>
            </a:r>
            <a:r>
              <a:rPr sz="3850" spc="-5" dirty="0">
                <a:latin typeface="Verdana"/>
                <a:cs typeface="Verdana"/>
              </a:rPr>
              <a:t>we </a:t>
            </a:r>
            <a:r>
              <a:rPr sz="3850" spc="-10" dirty="0">
                <a:latin typeface="Verdana"/>
                <a:cs typeface="Verdana"/>
              </a:rPr>
              <a:t>want </a:t>
            </a:r>
            <a:r>
              <a:rPr sz="3850" spc="-5" dirty="0">
                <a:latin typeface="Verdana"/>
                <a:cs typeface="Verdana"/>
              </a:rPr>
              <a:t>to </a:t>
            </a:r>
            <a:r>
              <a:rPr sz="3850" spc="-10" dirty="0">
                <a:latin typeface="Verdana"/>
                <a:cs typeface="Verdana"/>
              </a:rPr>
              <a:t>index by </a:t>
            </a:r>
            <a:r>
              <a:rPr sz="3850" dirty="0">
                <a:latin typeface="Verdana"/>
                <a:cs typeface="Verdana"/>
              </a:rPr>
              <a:t>a column </a:t>
            </a:r>
            <a:r>
              <a:rPr sz="3850" spc="-5" dirty="0">
                <a:latin typeface="Verdana"/>
                <a:cs typeface="Verdana"/>
              </a:rPr>
              <a:t>that </a:t>
            </a:r>
            <a:r>
              <a:rPr sz="3850" spc="-10" dirty="0">
                <a:latin typeface="Verdana"/>
                <a:cs typeface="Verdana"/>
              </a:rPr>
              <a:t>is </a:t>
            </a:r>
            <a:r>
              <a:rPr sz="3850" spc="-5" dirty="0">
                <a:latin typeface="Verdana"/>
                <a:cs typeface="Verdana"/>
              </a:rPr>
              <a:t>not ordered?</a:t>
            </a:r>
          </a:p>
          <a:p>
            <a:pPr marL="469900">
              <a:lnSpc>
                <a:spcPts val="4610"/>
              </a:lnSpc>
            </a:pPr>
            <a:r>
              <a:rPr sz="3850" spc="45" dirty="0">
                <a:latin typeface="Times New Roman"/>
                <a:cs typeface="Times New Roman"/>
              </a:rPr>
              <a:t>–</a:t>
            </a:r>
            <a:r>
              <a:rPr sz="3850" spc="45" dirty="0">
                <a:latin typeface="Verdana"/>
                <a:cs typeface="Verdana"/>
              </a:rPr>
              <a:t>Unique</a:t>
            </a:r>
            <a:r>
              <a:rPr lang="en-US" altLang="zh-CN" sz="3850" spc="45" dirty="0">
                <a:latin typeface="Verdana"/>
                <a:cs typeface="Verdana"/>
              </a:rPr>
              <a:t>(key)</a:t>
            </a:r>
            <a:r>
              <a:rPr sz="3850" spc="45" dirty="0">
                <a:latin typeface="Verdana"/>
                <a:cs typeface="Verdana"/>
              </a:rPr>
              <a:t> </a:t>
            </a:r>
            <a:r>
              <a:rPr sz="3850" dirty="0">
                <a:latin typeface="Verdana"/>
                <a:cs typeface="Verdana"/>
              </a:rPr>
              <a:t>vs. not</a:t>
            </a:r>
            <a:r>
              <a:rPr sz="3850" spc="-110" dirty="0">
                <a:latin typeface="Verdana"/>
                <a:cs typeface="Verdana"/>
              </a:rPr>
              <a:t> </a:t>
            </a:r>
            <a:r>
              <a:rPr sz="3850" dirty="0">
                <a:latin typeface="Verdana"/>
                <a:cs typeface="Verdana"/>
              </a:rPr>
              <a:t>unique</a:t>
            </a:r>
            <a:r>
              <a:rPr lang="en-US" altLang="zh-CN" sz="3850" dirty="0">
                <a:latin typeface="Verdana"/>
                <a:cs typeface="Verdana"/>
              </a:rPr>
              <a:t>(non-key)</a:t>
            </a:r>
            <a:endParaRPr sz="3850" dirty="0">
              <a:latin typeface="Verdana"/>
              <a:cs typeface="Verdan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475847" y="176650"/>
            <a:ext cx="6547963" cy="7408956"/>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311440" y="225216"/>
            <a:ext cx="6949651" cy="7253555"/>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0504" y="518540"/>
            <a:ext cx="5963285" cy="863600"/>
          </a:xfrm>
          <a:prstGeom prst="rect">
            <a:avLst/>
          </a:prstGeom>
        </p:spPr>
        <p:txBody>
          <a:bodyPr vert="horz" wrap="square" lIns="0" tIns="12065" rIns="0" bIns="0" rtlCol="0">
            <a:spAutoFit/>
          </a:bodyPr>
          <a:lstStyle/>
          <a:p>
            <a:pPr marL="12700">
              <a:lnSpc>
                <a:spcPct val="100000"/>
              </a:lnSpc>
              <a:spcBef>
                <a:spcPts val="95"/>
              </a:spcBef>
            </a:pPr>
            <a:r>
              <a:rPr spc="-5" dirty="0"/>
              <a:t>Secondary</a:t>
            </a:r>
            <a:r>
              <a:rPr spc="-55" dirty="0"/>
              <a:t> </a:t>
            </a:r>
            <a:r>
              <a:rPr spc="-5" dirty="0"/>
              <a:t>Index</a:t>
            </a:r>
          </a:p>
        </p:txBody>
      </p:sp>
      <p:sp>
        <p:nvSpPr>
          <p:cNvPr id="3" name="object 3"/>
          <p:cNvSpPr txBox="1"/>
          <p:nvPr/>
        </p:nvSpPr>
        <p:spPr>
          <a:xfrm>
            <a:off x="147015" y="1818258"/>
            <a:ext cx="12705385" cy="4183196"/>
          </a:xfrm>
          <a:prstGeom prst="rect">
            <a:avLst/>
          </a:prstGeom>
        </p:spPr>
        <p:txBody>
          <a:bodyPr vert="horz" wrap="square" lIns="0" tIns="12700" rIns="0" bIns="0" rtlCol="0">
            <a:spAutoFit/>
          </a:bodyPr>
          <a:lstStyle/>
          <a:p>
            <a:pPr marL="455930" indent="-443230">
              <a:lnSpc>
                <a:spcPct val="100000"/>
              </a:lnSpc>
              <a:spcBef>
                <a:spcPts val="100"/>
              </a:spcBef>
              <a:buSzPct val="74025"/>
              <a:buFont typeface="Wingdings"/>
              <a:buChar char="◼"/>
              <a:tabLst>
                <a:tab pos="455930" algn="l"/>
                <a:tab pos="456565" algn="l"/>
              </a:tabLst>
            </a:pPr>
            <a:r>
              <a:rPr sz="3850" u="sng" spc="-5" dirty="0">
                <a:latin typeface="Verdana"/>
                <a:cs typeface="Verdana"/>
              </a:rPr>
              <a:t>Dense</a:t>
            </a:r>
            <a:r>
              <a:rPr sz="3850" spc="-5" dirty="0">
                <a:latin typeface="Verdana"/>
                <a:cs typeface="Verdana"/>
              </a:rPr>
              <a:t> </a:t>
            </a:r>
            <a:r>
              <a:rPr sz="3850" dirty="0">
                <a:latin typeface="Verdana"/>
                <a:cs typeface="Verdana"/>
              </a:rPr>
              <a:t>or</a:t>
            </a:r>
            <a:r>
              <a:rPr sz="3850" spc="-25" dirty="0">
                <a:latin typeface="Verdana"/>
                <a:cs typeface="Verdana"/>
              </a:rPr>
              <a:t> </a:t>
            </a:r>
            <a:r>
              <a:rPr sz="3850" spc="-10" dirty="0">
                <a:latin typeface="Verdana"/>
                <a:cs typeface="Verdana"/>
              </a:rPr>
              <a:t>sparse?</a:t>
            </a:r>
            <a:endParaRPr sz="3850" dirty="0">
              <a:latin typeface="Verdana"/>
              <a:cs typeface="Verdana"/>
            </a:endParaRPr>
          </a:p>
          <a:p>
            <a:pPr>
              <a:lnSpc>
                <a:spcPct val="100000"/>
              </a:lnSpc>
              <a:spcBef>
                <a:spcPts val="10"/>
              </a:spcBef>
              <a:buFont typeface="Wingdings"/>
              <a:buChar char="◼"/>
            </a:pPr>
            <a:endParaRPr sz="4000" dirty="0">
              <a:latin typeface="Times New Roman"/>
              <a:cs typeface="Times New Roman"/>
            </a:endParaRPr>
          </a:p>
          <a:p>
            <a:pPr marL="455930" indent="-443230">
              <a:lnSpc>
                <a:spcPct val="100000"/>
              </a:lnSpc>
              <a:buSzPct val="74025"/>
              <a:buFont typeface="Wingdings"/>
              <a:buChar char="◼"/>
              <a:tabLst>
                <a:tab pos="455930" algn="l"/>
                <a:tab pos="456565" algn="l"/>
              </a:tabLst>
            </a:pPr>
            <a:r>
              <a:rPr sz="3850" spc="-10" dirty="0">
                <a:latin typeface="Verdana"/>
                <a:cs typeface="Verdana"/>
              </a:rPr>
              <a:t>Performance?</a:t>
            </a:r>
            <a:endParaRPr sz="3850" dirty="0">
              <a:latin typeface="Verdana"/>
              <a:cs typeface="Verdana"/>
            </a:endParaRPr>
          </a:p>
          <a:p>
            <a:pPr marL="469900">
              <a:lnSpc>
                <a:spcPct val="100000"/>
              </a:lnSpc>
            </a:pPr>
            <a:r>
              <a:rPr sz="3850" spc="15" dirty="0">
                <a:latin typeface="Times New Roman"/>
                <a:cs typeface="Times New Roman"/>
              </a:rPr>
              <a:t>–</a:t>
            </a:r>
            <a:r>
              <a:rPr sz="3850" spc="15" dirty="0">
                <a:latin typeface="Verdana"/>
                <a:cs typeface="Verdana"/>
              </a:rPr>
              <a:t>Performance</a:t>
            </a:r>
            <a:r>
              <a:rPr sz="3850" spc="-110" dirty="0">
                <a:latin typeface="Verdana"/>
                <a:cs typeface="Verdana"/>
              </a:rPr>
              <a:t> </a:t>
            </a:r>
            <a:r>
              <a:rPr sz="3850" spc="-10" dirty="0">
                <a:latin typeface="Verdana"/>
                <a:cs typeface="Verdana"/>
              </a:rPr>
              <a:t>improvement?</a:t>
            </a:r>
            <a:endParaRPr lang="en-US" sz="3850" spc="-10" dirty="0">
              <a:latin typeface="Verdana"/>
              <a:cs typeface="Verdana"/>
            </a:endParaRPr>
          </a:p>
          <a:p>
            <a:pPr marL="469900">
              <a:lnSpc>
                <a:spcPct val="100000"/>
              </a:lnSpc>
            </a:pPr>
            <a:r>
              <a:rPr lang="en-US" altLang="zh-CN" sz="3850" spc="-10" dirty="0">
                <a:latin typeface="Verdana"/>
                <a:cs typeface="Verdana"/>
              </a:rPr>
              <a:t>Still</a:t>
            </a:r>
            <a:r>
              <a:rPr lang="zh-CN" altLang="en-US" sz="3850" spc="-10" dirty="0">
                <a:latin typeface="Verdana"/>
                <a:cs typeface="Verdana"/>
              </a:rPr>
              <a:t> </a:t>
            </a:r>
            <a:r>
              <a:rPr lang="en-US" altLang="zh-CN" sz="3850" spc="-10" dirty="0">
                <a:latin typeface="Verdana"/>
                <a:cs typeface="Verdana"/>
              </a:rPr>
              <a:t>need</a:t>
            </a:r>
            <a:r>
              <a:rPr lang="zh-CN" altLang="en-US" sz="3850" spc="-10" dirty="0">
                <a:latin typeface="Verdana"/>
                <a:cs typeface="Verdana"/>
              </a:rPr>
              <a:t> </a:t>
            </a:r>
            <a:r>
              <a:rPr lang="en-US" altLang="zh-CN" sz="3850" spc="-10" dirty="0">
                <a:latin typeface="Verdana"/>
                <a:cs typeface="Verdana"/>
              </a:rPr>
              <a:t>to</a:t>
            </a:r>
            <a:r>
              <a:rPr lang="zh-CN" altLang="en-US" sz="3850" spc="-10" dirty="0">
                <a:latin typeface="Verdana"/>
                <a:cs typeface="Verdana"/>
              </a:rPr>
              <a:t> </a:t>
            </a:r>
            <a:r>
              <a:rPr lang="en-US" altLang="zh-CN" sz="3850" spc="-10" dirty="0">
                <a:latin typeface="Verdana"/>
                <a:cs typeface="Verdana"/>
              </a:rPr>
              <a:t>squeeze</a:t>
            </a:r>
            <a:r>
              <a:rPr lang="zh-CN" altLang="en-US" sz="3850" spc="-10" dirty="0">
                <a:latin typeface="Verdana"/>
                <a:cs typeface="Verdana"/>
              </a:rPr>
              <a:t> </a:t>
            </a:r>
            <a:r>
              <a:rPr lang="en-US" altLang="zh-CN" sz="3850" spc="-10" dirty="0">
                <a:latin typeface="Verdana"/>
                <a:cs typeface="Verdana"/>
              </a:rPr>
              <a:t>because</a:t>
            </a:r>
            <a:r>
              <a:rPr lang="zh-CN" altLang="en-US" sz="3850" spc="-10" dirty="0">
                <a:latin typeface="Verdana"/>
                <a:cs typeface="Verdana"/>
              </a:rPr>
              <a:t> </a:t>
            </a:r>
            <a:r>
              <a:rPr lang="en-US" altLang="zh-CN" sz="3850" spc="-10" dirty="0">
                <a:latin typeface="Verdana"/>
                <a:cs typeface="Verdana"/>
              </a:rPr>
              <a:t>we</a:t>
            </a:r>
            <a:r>
              <a:rPr lang="zh-CN" altLang="en-US" sz="3850" spc="-10" dirty="0">
                <a:latin typeface="Verdana"/>
                <a:cs typeface="Verdana"/>
              </a:rPr>
              <a:t> </a:t>
            </a:r>
            <a:r>
              <a:rPr lang="en-US" altLang="zh-CN" sz="3850" spc="-10" dirty="0">
                <a:latin typeface="Verdana"/>
                <a:cs typeface="Verdana"/>
              </a:rPr>
              <a:t>need</a:t>
            </a:r>
            <a:r>
              <a:rPr lang="zh-CN" altLang="en-US" sz="3850" spc="-10" dirty="0">
                <a:latin typeface="Verdana"/>
                <a:cs typeface="Verdana"/>
              </a:rPr>
              <a:t> </a:t>
            </a:r>
            <a:r>
              <a:rPr lang="en-US" altLang="zh-CN" sz="3850" spc="-10" dirty="0">
                <a:latin typeface="Verdana"/>
                <a:cs typeface="Verdana"/>
              </a:rPr>
              <a:t>to</a:t>
            </a:r>
            <a:r>
              <a:rPr lang="zh-CN" altLang="en-US" sz="3850" spc="-10" dirty="0">
                <a:latin typeface="Verdana"/>
                <a:cs typeface="Verdana"/>
              </a:rPr>
              <a:t> </a:t>
            </a:r>
            <a:r>
              <a:rPr lang="en-US" altLang="zh-CN" sz="3850" spc="-10" dirty="0">
                <a:latin typeface="Verdana"/>
                <a:cs typeface="Verdana"/>
              </a:rPr>
              <a:t>use</a:t>
            </a:r>
            <a:r>
              <a:rPr lang="zh-CN" altLang="en-US" sz="3850" spc="-10" dirty="0">
                <a:latin typeface="Verdana"/>
                <a:cs typeface="Verdana"/>
              </a:rPr>
              <a:t> </a:t>
            </a:r>
            <a:r>
              <a:rPr lang="en-US" altLang="zh-CN" sz="3850" spc="-10" dirty="0">
                <a:latin typeface="Verdana"/>
                <a:cs typeface="Verdana"/>
              </a:rPr>
              <a:t>binary</a:t>
            </a:r>
            <a:r>
              <a:rPr lang="zh-CN" altLang="en-US" sz="3850" spc="-10" dirty="0">
                <a:latin typeface="Verdana"/>
                <a:cs typeface="Verdana"/>
              </a:rPr>
              <a:t> </a:t>
            </a:r>
            <a:r>
              <a:rPr lang="en-US" altLang="zh-CN" sz="3850" spc="-10" dirty="0">
                <a:latin typeface="Verdana"/>
                <a:cs typeface="Verdana"/>
              </a:rPr>
              <a:t>search;</a:t>
            </a:r>
          </a:p>
          <a:p>
            <a:pPr marL="469900">
              <a:lnSpc>
                <a:spcPct val="100000"/>
              </a:lnSpc>
            </a:pPr>
            <a:r>
              <a:rPr lang="en-US" altLang="zh-CN" sz="3850" spc="-10" dirty="0">
                <a:latin typeface="Verdana"/>
                <a:cs typeface="Verdana"/>
              </a:rPr>
              <a:t>Still</a:t>
            </a:r>
            <a:r>
              <a:rPr lang="zh-CN" altLang="en-US" sz="3850" spc="-10" dirty="0">
                <a:latin typeface="Verdana"/>
                <a:cs typeface="Verdana"/>
              </a:rPr>
              <a:t> </a:t>
            </a:r>
            <a:r>
              <a:rPr lang="en-US" altLang="zh-CN" sz="3850" spc="-10" dirty="0">
                <a:latin typeface="Verdana"/>
                <a:cs typeface="Verdana"/>
              </a:rPr>
              <a:t>sacrifice…</a:t>
            </a:r>
            <a:endParaRPr sz="3850" dirty="0">
              <a:latin typeface="Verdana"/>
              <a:cs typeface="Verdan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6704" y="363981"/>
            <a:ext cx="6351905" cy="863600"/>
          </a:xfrm>
          <a:prstGeom prst="rect">
            <a:avLst/>
          </a:prstGeom>
        </p:spPr>
        <p:txBody>
          <a:bodyPr vert="horz" wrap="square" lIns="0" tIns="12065" rIns="0" bIns="0" rtlCol="0">
            <a:spAutoFit/>
          </a:bodyPr>
          <a:lstStyle/>
          <a:p>
            <a:pPr marL="12700">
              <a:lnSpc>
                <a:spcPct val="100000"/>
              </a:lnSpc>
              <a:spcBef>
                <a:spcPts val="95"/>
              </a:spcBef>
            </a:pPr>
            <a:r>
              <a:rPr spc="-15" dirty="0"/>
              <a:t>Multilevel Indexes</a:t>
            </a:r>
          </a:p>
        </p:txBody>
      </p:sp>
      <p:sp>
        <p:nvSpPr>
          <p:cNvPr id="3" name="object 3"/>
          <p:cNvSpPr txBox="1"/>
          <p:nvPr/>
        </p:nvSpPr>
        <p:spPr>
          <a:xfrm>
            <a:off x="175056" y="1272031"/>
            <a:ext cx="13032740" cy="6401753"/>
          </a:xfrm>
          <a:prstGeom prst="rect">
            <a:avLst/>
          </a:prstGeom>
        </p:spPr>
        <p:txBody>
          <a:bodyPr vert="horz" wrap="square" lIns="0" tIns="12700" rIns="0" bIns="0" rtlCol="0">
            <a:spAutoFit/>
          </a:bodyPr>
          <a:lstStyle/>
          <a:p>
            <a:pPr marL="12700">
              <a:lnSpc>
                <a:spcPct val="100000"/>
              </a:lnSpc>
              <a:spcBef>
                <a:spcPts val="100"/>
              </a:spcBef>
              <a:buSzPct val="74025"/>
              <a:buFont typeface="Wingdings"/>
              <a:buChar char="◼"/>
              <a:tabLst>
                <a:tab pos="455930" algn="l"/>
                <a:tab pos="456565" algn="l"/>
              </a:tabLst>
            </a:pPr>
            <a:r>
              <a:rPr sz="3850" dirty="0">
                <a:latin typeface="Verdana"/>
                <a:cs typeface="Verdana"/>
              </a:rPr>
              <a:t>Same </a:t>
            </a:r>
            <a:r>
              <a:rPr sz="3850" spc="-15" dirty="0">
                <a:latin typeface="Verdana"/>
                <a:cs typeface="Verdana"/>
              </a:rPr>
              <a:t>idea </a:t>
            </a:r>
            <a:r>
              <a:rPr sz="3850" dirty="0">
                <a:latin typeface="Verdana"/>
                <a:cs typeface="Verdana"/>
              </a:rPr>
              <a:t>as a </a:t>
            </a:r>
            <a:r>
              <a:rPr sz="3850" spc="-10" dirty="0">
                <a:latin typeface="Verdana"/>
                <a:cs typeface="Verdana"/>
              </a:rPr>
              <a:t>single </a:t>
            </a:r>
            <a:r>
              <a:rPr sz="3850" spc="-15" dirty="0">
                <a:latin typeface="Verdana"/>
                <a:cs typeface="Verdana"/>
              </a:rPr>
              <a:t>level</a:t>
            </a:r>
            <a:r>
              <a:rPr sz="3850" spc="-95" dirty="0">
                <a:latin typeface="Verdana"/>
                <a:cs typeface="Verdana"/>
              </a:rPr>
              <a:t> </a:t>
            </a:r>
            <a:r>
              <a:rPr sz="3850" spc="-10" dirty="0">
                <a:latin typeface="Verdana"/>
                <a:cs typeface="Verdana"/>
              </a:rPr>
              <a:t>index</a:t>
            </a:r>
            <a:endParaRPr sz="3850" dirty="0">
              <a:latin typeface="Verdana"/>
              <a:cs typeface="Verdana"/>
            </a:endParaRPr>
          </a:p>
          <a:p>
            <a:pPr marL="469900">
              <a:lnSpc>
                <a:spcPct val="100000"/>
              </a:lnSpc>
            </a:pPr>
            <a:r>
              <a:rPr sz="2200" spc="-15" dirty="0">
                <a:latin typeface="Times New Roman"/>
                <a:cs typeface="Times New Roman"/>
              </a:rPr>
              <a:t>–</a:t>
            </a:r>
            <a:r>
              <a:rPr sz="2200" spc="-15" dirty="0">
                <a:latin typeface="Verdana"/>
                <a:cs typeface="Verdana"/>
              </a:rPr>
              <a:t>Try </a:t>
            </a:r>
            <a:r>
              <a:rPr sz="2200" spc="-5" dirty="0">
                <a:latin typeface="Verdana"/>
                <a:cs typeface="Verdana"/>
              </a:rPr>
              <a:t>to reduce the search </a:t>
            </a:r>
            <a:r>
              <a:rPr sz="2200" dirty="0">
                <a:latin typeface="Verdana"/>
                <a:cs typeface="Verdana"/>
              </a:rPr>
              <a:t>space </a:t>
            </a:r>
            <a:r>
              <a:rPr sz="2200" spc="-10" dirty="0">
                <a:latin typeface="Verdana"/>
                <a:cs typeface="Verdana"/>
              </a:rPr>
              <a:t>even</a:t>
            </a:r>
            <a:r>
              <a:rPr sz="2200" spc="-160" dirty="0">
                <a:latin typeface="Verdana"/>
                <a:cs typeface="Verdana"/>
              </a:rPr>
              <a:t> </a:t>
            </a:r>
            <a:r>
              <a:rPr sz="2200" dirty="0">
                <a:latin typeface="Verdana"/>
                <a:cs typeface="Verdana"/>
              </a:rPr>
              <a:t>faster</a:t>
            </a:r>
          </a:p>
          <a:p>
            <a:pPr>
              <a:lnSpc>
                <a:spcPct val="100000"/>
              </a:lnSpc>
              <a:spcBef>
                <a:spcPts val="10"/>
              </a:spcBef>
            </a:pPr>
            <a:endParaRPr sz="4000" dirty="0">
              <a:latin typeface="Times New Roman"/>
              <a:cs typeface="Times New Roman"/>
            </a:endParaRPr>
          </a:p>
          <a:p>
            <a:pPr marL="12700">
              <a:lnSpc>
                <a:spcPts val="4615"/>
              </a:lnSpc>
              <a:buSzPct val="74025"/>
              <a:buFont typeface="Wingdings"/>
              <a:buChar char="◼"/>
              <a:tabLst>
                <a:tab pos="455930" algn="l"/>
                <a:tab pos="456565" algn="l"/>
              </a:tabLst>
            </a:pPr>
            <a:r>
              <a:rPr sz="3850" dirty="0">
                <a:latin typeface="Verdana"/>
                <a:cs typeface="Verdana"/>
              </a:rPr>
              <a:t>Idea: </a:t>
            </a:r>
            <a:r>
              <a:rPr sz="3850" spc="-5" dirty="0">
                <a:latin typeface="Verdana"/>
                <a:cs typeface="Verdana"/>
              </a:rPr>
              <a:t>create </a:t>
            </a:r>
            <a:r>
              <a:rPr sz="3850" dirty="0">
                <a:latin typeface="Verdana"/>
                <a:cs typeface="Verdana"/>
              </a:rPr>
              <a:t>an </a:t>
            </a:r>
            <a:r>
              <a:rPr sz="3850" spc="-15" dirty="0">
                <a:latin typeface="Verdana"/>
                <a:cs typeface="Verdana"/>
              </a:rPr>
              <a:t>index </a:t>
            </a:r>
            <a:r>
              <a:rPr sz="3850" spc="-5" dirty="0">
                <a:latin typeface="Verdana"/>
                <a:cs typeface="Verdana"/>
              </a:rPr>
              <a:t>(first</a:t>
            </a:r>
            <a:r>
              <a:rPr sz="3850" spc="-95" dirty="0">
                <a:latin typeface="Verdana"/>
                <a:cs typeface="Verdana"/>
              </a:rPr>
              <a:t> </a:t>
            </a:r>
            <a:r>
              <a:rPr sz="3850" spc="-15" dirty="0">
                <a:latin typeface="Verdana"/>
                <a:cs typeface="Verdana"/>
              </a:rPr>
              <a:t>layer)</a:t>
            </a:r>
            <a:endParaRPr sz="3850" dirty="0">
              <a:latin typeface="Verdana"/>
              <a:cs typeface="Verdana"/>
            </a:endParaRPr>
          </a:p>
          <a:p>
            <a:pPr marL="469900">
              <a:lnSpc>
                <a:spcPts val="4615"/>
              </a:lnSpc>
            </a:pPr>
            <a:r>
              <a:rPr sz="2200" spc="60" dirty="0">
                <a:latin typeface="Times New Roman"/>
                <a:cs typeface="Times New Roman"/>
              </a:rPr>
              <a:t>–</a:t>
            </a:r>
            <a:r>
              <a:rPr sz="2200" spc="60" dirty="0">
                <a:latin typeface="Verdana"/>
                <a:cs typeface="Verdana"/>
              </a:rPr>
              <a:t>Then </a:t>
            </a:r>
            <a:r>
              <a:rPr sz="2200" spc="-5" dirty="0">
                <a:latin typeface="Verdana"/>
                <a:cs typeface="Verdana"/>
              </a:rPr>
              <a:t>create </a:t>
            </a:r>
            <a:r>
              <a:rPr sz="2200" dirty="0">
                <a:latin typeface="Verdana"/>
                <a:cs typeface="Verdana"/>
              </a:rPr>
              <a:t>another </a:t>
            </a:r>
            <a:r>
              <a:rPr sz="2200" spc="-10" dirty="0">
                <a:latin typeface="Verdana"/>
                <a:cs typeface="Verdana"/>
              </a:rPr>
              <a:t>index </a:t>
            </a:r>
            <a:r>
              <a:rPr sz="2200" spc="-15" dirty="0">
                <a:latin typeface="Verdana"/>
                <a:cs typeface="Verdana"/>
              </a:rPr>
              <a:t>into </a:t>
            </a:r>
            <a:r>
              <a:rPr sz="2200" spc="-5" dirty="0">
                <a:latin typeface="Verdana"/>
                <a:cs typeface="Verdana"/>
              </a:rPr>
              <a:t>that</a:t>
            </a:r>
            <a:r>
              <a:rPr sz="2200" spc="-155" dirty="0">
                <a:latin typeface="Verdana"/>
                <a:cs typeface="Verdana"/>
              </a:rPr>
              <a:t> </a:t>
            </a:r>
            <a:r>
              <a:rPr sz="2200" spc="-10" dirty="0">
                <a:latin typeface="Verdana"/>
                <a:cs typeface="Verdana"/>
              </a:rPr>
              <a:t>index</a:t>
            </a:r>
            <a:endParaRPr sz="2200" dirty="0">
              <a:latin typeface="Verdana"/>
              <a:cs typeface="Verdana"/>
            </a:endParaRPr>
          </a:p>
          <a:p>
            <a:pPr marL="469900">
              <a:lnSpc>
                <a:spcPct val="100000"/>
              </a:lnSpc>
              <a:spcBef>
                <a:spcPts val="5"/>
              </a:spcBef>
            </a:pPr>
            <a:r>
              <a:rPr sz="2200" spc="30" dirty="0">
                <a:latin typeface="Times New Roman"/>
                <a:cs typeface="Times New Roman"/>
              </a:rPr>
              <a:t>–</a:t>
            </a:r>
            <a:r>
              <a:rPr sz="2200" spc="30" dirty="0">
                <a:latin typeface="Verdana"/>
                <a:cs typeface="Verdana"/>
              </a:rPr>
              <a:t>Repeat</a:t>
            </a:r>
            <a:endParaRPr sz="2200" dirty="0">
              <a:latin typeface="Verdana"/>
              <a:cs typeface="Verdana"/>
            </a:endParaRPr>
          </a:p>
          <a:p>
            <a:pPr>
              <a:lnSpc>
                <a:spcPct val="100000"/>
              </a:lnSpc>
              <a:spcBef>
                <a:spcPts val="5"/>
              </a:spcBef>
            </a:pPr>
            <a:endParaRPr sz="4000" dirty="0">
              <a:latin typeface="Times New Roman"/>
              <a:cs typeface="Times New Roman"/>
            </a:endParaRPr>
          </a:p>
          <a:p>
            <a:pPr marL="12700" marR="5080">
              <a:lnSpc>
                <a:spcPct val="100000"/>
              </a:lnSpc>
              <a:buSzPct val="74025"/>
              <a:buFont typeface="Wingdings"/>
              <a:buChar char="◼"/>
              <a:tabLst>
                <a:tab pos="455930" algn="l"/>
                <a:tab pos="456565" algn="l"/>
              </a:tabLst>
            </a:pPr>
            <a:r>
              <a:rPr sz="3850" dirty="0">
                <a:latin typeface="Verdana"/>
                <a:cs typeface="Verdana"/>
              </a:rPr>
              <a:t>If we </a:t>
            </a:r>
            <a:r>
              <a:rPr sz="3850" spc="-10" dirty="0">
                <a:latin typeface="Verdana"/>
                <a:cs typeface="Verdana"/>
              </a:rPr>
              <a:t>keep </a:t>
            </a:r>
            <a:r>
              <a:rPr sz="3850" dirty="0">
                <a:latin typeface="Verdana"/>
                <a:cs typeface="Verdana"/>
              </a:rPr>
              <a:t>our </a:t>
            </a:r>
            <a:r>
              <a:rPr sz="3850" spc="-15" dirty="0">
                <a:latin typeface="Verdana"/>
                <a:cs typeface="Verdana"/>
              </a:rPr>
              <a:t>indexes </a:t>
            </a:r>
            <a:r>
              <a:rPr sz="3850" spc="-5" dirty="0">
                <a:latin typeface="Verdana"/>
                <a:cs typeface="Verdana"/>
              </a:rPr>
              <a:t>ordered, what </a:t>
            </a:r>
            <a:r>
              <a:rPr sz="3850" dirty="0">
                <a:latin typeface="Verdana"/>
                <a:cs typeface="Verdana"/>
              </a:rPr>
              <a:t>kind of </a:t>
            </a:r>
            <a:r>
              <a:rPr sz="3850" spc="-5" dirty="0">
                <a:latin typeface="Verdana"/>
                <a:cs typeface="Verdana"/>
              </a:rPr>
              <a:t>index</a:t>
            </a:r>
            <a:r>
              <a:rPr sz="3850" spc="-484" dirty="0">
                <a:latin typeface="Verdana"/>
                <a:cs typeface="Verdana"/>
              </a:rPr>
              <a:t>  </a:t>
            </a:r>
            <a:r>
              <a:rPr sz="3850" dirty="0">
                <a:latin typeface="Verdana"/>
                <a:cs typeface="Verdana"/>
              </a:rPr>
              <a:t>can </a:t>
            </a:r>
            <a:r>
              <a:rPr sz="3850" spc="-5" dirty="0">
                <a:latin typeface="Verdana"/>
                <a:cs typeface="Verdana"/>
              </a:rPr>
              <a:t>we </a:t>
            </a:r>
            <a:r>
              <a:rPr sz="3850" dirty="0">
                <a:latin typeface="Verdana"/>
                <a:cs typeface="Verdana"/>
              </a:rPr>
              <a:t>use for </a:t>
            </a:r>
            <a:r>
              <a:rPr sz="3850" spc="-5" dirty="0">
                <a:latin typeface="Verdana"/>
                <a:cs typeface="Verdana"/>
              </a:rPr>
              <a:t>the </a:t>
            </a:r>
            <a:r>
              <a:rPr sz="3850" dirty="0">
                <a:latin typeface="Verdana"/>
                <a:cs typeface="Verdana"/>
              </a:rPr>
              <a:t>upper</a:t>
            </a:r>
            <a:r>
              <a:rPr sz="3850" spc="-50" dirty="0">
                <a:latin typeface="Verdana"/>
                <a:cs typeface="Verdana"/>
              </a:rPr>
              <a:t> </a:t>
            </a:r>
            <a:r>
              <a:rPr sz="3850" spc="-15" dirty="0">
                <a:latin typeface="Verdana"/>
                <a:cs typeface="Verdana"/>
              </a:rPr>
              <a:t>layers?</a:t>
            </a:r>
            <a:r>
              <a:rPr lang="zh-CN" altLang="en-US" sz="3850" spc="-15" dirty="0">
                <a:latin typeface="Verdana"/>
                <a:cs typeface="Verdana"/>
              </a:rPr>
              <a:t> </a:t>
            </a:r>
            <a:endParaRPr lang="en-US" altLang="zh-CN" sz="3850" spc="-15" dirty="0">
              <a:latin typeface="Verdana"/>
              <a:cs typeface="Verdana"/>
            </a:endParaRPr>
          </a:p>
          <a:p>
            <a:pPr marL="12700" marR="5080">
              <a:lnSpc>
                <a:spcPct val="100000"/>
              </a:lnSpc>
              <a:buSzPct val="74025"/>
              <a:tabLst>
                <a:tab pos="455930" algn="l"/>
                <a:tab pos="456565" algn="l"/>
              </a:tabLst>
            </a:pPr>
            <a:r>
              <a:rPr lang="en-US" altLang="zh-CN" sz="3850" spc="-15" dirty="0">
                <a:latin typeface="Verdana"/>
                <a:cs typeface="Verdana"/>
              </a:rPr>
              <a:t>	-</a:t>
            </a:r>
            <a:r>
              <a:rPr lang="zh-CN" altLang="en-US" sz="3850" spc="-15" dirty="0">
                <a:latin typeface="Verdana"/>
                <a:cs typeface="Verdana"/>
              </a:rPr>
              <a:t> </a:t>
            </a:r>
            <a:r>
              <a:rPr lang="en-US" altLang="zh-CN" sz="2200" spc="-15" dirty="0">
                <a:latin typeface="Verdana"/>
                <a:cs typeface="Verdana"/>
              </a:rPr>
              <a:t>Primary</a:t>
            </a:r>
            <a:r>
              <a:rPr lang="zh-CN" altLang="en-US" sz="2200" spc="-15" dirty="0">
                <a:latin typeface="Verdana"/>
                <a:cs typeface="Verdana"/>
              </a:rPr>
              <a:t> </a:t>
            </a:r>
            <a:r>
              <a:rPr lang="en-US" altLang="zh-CN" sz="2200" spc="-15" dirty="0">
                <a:latin typeface="Verdana"/>
                <a:cs typeface="Verdana"/>
              </a:rPr>
              <a:t>index</a:t>
            </a:r>
            <a:r>
              <a:rPr lang="zh-CN" altLang="en-US" sz="2200" spc="-15" dirty="0">
                <a:latin typeface="Verdana"/>
                <a:cs typeface="Verdana"/>
              </a:rPr>
              <a:t> </a:t>
            </a:r>
            <a:r>
              <a:rPr lang="en-US" altLang="zh-CN" sz="2200" spc="-15" dirty="0">
                <a:latin typeface="Verdana"/>
                <a:cs typeface="Verdana"/>
              </a:rPr>
              <a:t>or</a:t>
            </a:r>
            <a:r>
              <a:rPr lang="zh-CN" altLang="en-US" sz="2200" spc="-15" dirty="0">
                <a:latin typeface="Verdana"/>
                <a:cs typeface="Verdana"/>
              </a:rPr>
              <a:t> </a:t>
            </a:r>
            <a:r>
              <a:rPr lang="en-US" altLang="zh-CN" sz="2200" spc="-15" dirty="0">
                <a:latin typeface="Verdana"/>
                <a:cs typeface="Verdana"/>
              </a:rPr>
              <a:t>clustered</a:t>
            </a:r>
            <a:r>
              <a:rPr lang="zh-CN" altLang="en-US" sz="2200" spc="-15" dirty="0">
                <a:latin typeface="Verdana"/>
                <a:cs typeface="Verdana"/>
              </a:rPr>
              <a:t> </a:t>
            </a:r>
            <a:r>
              <a:rPr lang="en-US" altLang="zh-CN" sz="2200" spc="-15" dirty="0">
                <a:latin typeface="Verdana"/>
                <a:cs typeface="Verdana"/>
              </a:rPr>
              <a:t>index</a:t>
            </a:r>
            <a:endParaRPr sz="2200" dirty="0">
              <a:latin typeface="Times New Roman"/>
              <a:cs typeface="Times New Roman"/>
            </a:endParaRPr>
          </a:p>
          <a:p>
            <a:pPr marL="12700">
              <a:lnSpc>
                <a:spcPct val="100000"/>
              </a:lnSpc>
              <a:buSzPct val="74025"/>
              <a:buFont typeface="Wingdings"/>
              <a:buChar char="◼"/>
              <a:tabLst>
                <a:tab pos="455930" algn="l"/>
                <a:tab pos="456565" algn="l"/>
              </a:tabLst>
            </a:pPr>
            <a:r>
              <a:rPr sz="3850" spc="-15" dirty="0">
                <a:latin typeface="Verdana"/>
                <a:cs typeface="Verdana"/>
              </a:rPr>
              <a:t>Restrictions </a:t>
            </a:r>
            <a:r>
              <a:rPr sz="3850" dirty="0">
                <a:latin typeface="Verdana"/>
                <a:cs typeface="Verdana"/>
              </a:rPr>
              <a:t>on </a:t>
            </a:r>
            <a:r>
              <a:rPr sz="3850" spc="-15" dirty="0">
                <a:latin typeface="Verdana"/>
                <a:cs typeface="Verdana"/>
              </a:rPr>
              <a:t>index </a:t>
            </a:r>
            <a:r>
              <a:rPr sz="3850" spc="-10" dirty="0">
                <a:latin typeface="Verdana"/>
                <a:cs typeface="Verdana"/>
              </a:rPr>
              <a:t>type </a:t>
            </a:r>
            <a:r>
              <a:rPr sz="3850" dirty="0">
                <a:latin typeface="Verdana"/>
                <a:cs typeface="Verdana"/>
              </a:rPr>
              <a:t>of </a:t>
            </a:r>
            <a:r>
              <a:rPr sz="3850" spc="-5" dirty="0">
                <a:latin typeface="Verdana"/>
                <a:cs typeface="Verdana"/>
              </a:rPr>
              <a:t>first</a:t>
            </a:r>
            <a:r>
              <a:rPr sz="3850" spc="-95" dirty="0">
                <a:latin typeface="Verdana"/>
                <a:cs typeface="Verdana"/>
              </a:rPr>
              <a:t> </a:t>
            </a:r>
            <a:r>
              <a:rPr sz="3850" spc="-15" dirty="0">
                <a:latin typeface="Verdana"/>
                <a:cs typeface="Verdana"/>
              </a:rPr>
              <a:t>layer</a:t>
            </a:r>
            <a:r>
              <a:rPr sz="2200" spc="-15" dirty="0">
                <a:latin typeface="Verdana"/>
                <a:cs typeface="Verdana"/>
              </a:rPr>
              <a:t>?</a:t>
            </a:r>
            <a:r>
              <a:rPr lang="zh-CN" altLang="en-US" sz="2200" spc="-15" dirty="0">
                <a:latin typeface="Verdana"/>
                <a:cs typeface="Verdana"/>
              </a:rPr>
              <a:t> </a:t>
            </a:r>
            <a:endParaRPr lang="en-US" altLang="zh-CN" sz="2200" spc="-15" dirty="0">
              <a:latin typeface="Verdana"/>
              <a:cs typeface="Verdana"/>
            </a:endParaRPr>
          </a:p>
          <a:p>
            <a:pPr marL="12700">
              <a:lnSpc>
                <a:spcPct val="100000"/>
              </a:lnSpc>
              <a:buSzPct val="74025"/>
              <a:tabLst>
                <a:tab pos="455930" algn="l"/>
                <a:tab pos="456565" algn="l"/>
              </a:tabLst>
            </a:pPr>
            <a:r>
              <a:rPr lang="en-US" altLang="zh-CN" sz="2200" spc="-15" dirty="0">
                <a:latin typeface="Verdana"/>
                <a:cs typeface="Verdana"/>
              </a:rPr>
              <a:t>	-</a:t>
            </a:r>
            <a:r>
              <a:rPr lang="zh-CN" altLang="en-US" sz="2200" spc="-15" dirty="0">
                <a:latin typeface="Verdana"/>
                <a:cs typeface="Verdana"/>
              </a:rPr>
              <a:t> </a:t>
            </a:r>
            <a:r>
              <a:rPr lang="en-US" altLang="zh-CN" sz="2200" spc="-15" dirty="0">
                <a:latin typeface="Verdana"/>
                <a:cs typeface="Verdana"/>
              </a:rPr>
              <a:t>(ordered</a:t>
            </a:r>
            <a:r>
              <a:rPr lang="zh-CN" altLang="en-US" sz="2200" spc="-15" dirty="0">
                <a:latin typeface="Verdana"/>
                <a:cs typeface="Verdana"/>
              </a:rPr>
              <a:t> </a:t>
            </a:r>
            <a:r>
              <a:rPr lang="en-US" altLang="zh-CN" sz="2200" spc="-15" dirty="0">
                <a:latin typeface="Verdana"/>
                <a:cs typeface="Verdana"/>
              </a:rPr>
              <a:t>key</a:t>
            </a:r>
            <a:r>
              <a:rPr lang="zh-CN" altLang="en-US" sz="2200" spc="-15" dirty="0">
                <a:latin typeface="Verdana"/>
                <a:cs typeface="Verdana"/>
              </a:rPr>
              <a:t> </a:t>
            </a:r>
            <a:r>
              <a:rPr lang="en-US" altLang="zh-CN" sz="2200" spc="-15" dirty="0">
                <a:latin typeface="Verdana"/>
                <a:cs typeface="Verdana"/>
              </a:rPr>
              <a:t>=&gt;</a:t>
            </a:r>
            <a:r>
              <a:rPr lang="zh-CN" altLang="en-US" sz="2200" spc="-15" dirty="0">
                <a:latin typeface="Verdana"/>
                <a:cs typeface="Verdana"/>
              </a:rPr>
              <a:t> </a:t>
            </a:r>
            <a:r>
              <a:rPr lang="en-US" altLang="zh-CN" sz="2200" spc="-15" dirty="0">
                <a:latin typeface="Verdana"/>
                <a:cs typeface="Verdana"/>
              </a:rPr>
              <a:t>primary</a:t>
            </a:r>
            <a:r>
              <a:rPr lang="zh-CN" altLang="en-US" sz="2200" spc="-15" dirty="0">
                <a:latin typeface="Verdana"/>
                <a:cs typeface="Verdana"/>
              </a:rPr>
              <a:t> </a:t>
            </a:r>
            <a:r>
              <a:rPr lang="en-US" altLang="zh-CN" sz="2200" spc="-15" dirty="0">
                <a:latin typeface="Verdana"/>
                <a:cs typeface="Verdana"/>
              </a:rPr>
              <a:t>index)</a:t>
            </a:r>
            <a:endParaRPr sz="2200" dirty="0">
              <a:latin typeface="Verdana"/>
              <a:cs typeface="Verdan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327553" y="216284"/>
            <a:ext cx="6181821" cy="7252084"/>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4324" y="202818"/>
            <a:ext cx="5581015" cy="863600"/>
          </a:xfrm>
          <a:prstGeom prst="rect">
            <a:avLst/>
          </a:prstGeom>
        </p:spPr>
        <p:txBody>
          <a:bodyPr vert="horz" wrap="square" lIns="0" tIns="12065" rIns="0" bIns="0" rtlCol="0">
            <a:spAutoFit/>
          </a:bodyPr>
          <a:lstStyle/>
          <a:p>
            <a:pPr marL="12700">
              <a:lnSpc>
                <a:spcPct val="100000"/>
              </a:lnSpc>
              <a:spcBef>
                <a:spcPts val="95"/>
              </a:spcBef>
            </a:pPr>
            <a:r>
              <a:rPr spc="-15" dirty="0"/>
              <a:t>Multilevel</a:t>
            </a:r>
            <a:r>
              <a:rPr spc="-20" dirty="0"/>
              <a:t> </a:t>
            </a:r>
            <a:r>
              <a:rPr spc="-5" dirty="0"/>
              <a:t>Index</a:t>
            </a:r>
          </a:p>
        </p:txBody>
      </p:sp>
      <p:sp>
        <p:nvSpPr>
          <p:cNvPr id="3" name="object 3"/>
          <p:cNvSpPr txBox="1"/>
          <p:nvPr/>
        </p:nvSpPr>
        <p:spPr>
          <a:xfrm>
            <a:off x="178104" y="1729231"/>
            <a:ext cx="13055296" cy="6604372"/>
          </a:xfrm>
          <a:prstGeom prst="rect">
            <a:avLst/>
          </a:prstGeom>
        </p:spPr>
        <p:txBody>
          <a:bodyPr vert="horz" wrap="square" lIns="0" tIns="12700" rIns="0" bIns="0" rtlCol="0">
            <a:spAutoFit/>
          </a:bodyPr>
          <a:lstStyle/>
          <a:p>
            <a:pPr marL="455930" indent="-443230">
              <a:lnSpc>
                <a:spcPct val="100000"/>
              </a:lnSpc>
              <a:spcBef>
                <a:spcPts val="100"/>
              </a:spcBef>
              <a:buSzPct val="74025"/>
              <a:buFont typeface="Wingdings"/>
              <a:buChar char="◼"/>
              <a:tabLst>
                <a:tab pos="455930" algn="l"/>
                <a:tab pos="456565" algn="l"/>
              </a:tabLst>
            </a:pPr>
            <a:r>
              <a:rPr lang="en-US" altLang="zh-CN" sz="3850" spc="-5" dirty="0">
                <a:latin typeface="Verdana"/>
                <a:cs typeface="Verdana"/>
              </a:rPr>
              <a:t>First</a:t>
            </a:r>
            <a:r>
              <a:rPr lang="zh-CN" altLang="en-US" sz="3850" spc="-5" dirty="0">
                <a:latin typeface="Verdana"/>
                <a:cs typeface="Verdana"/>
              </a:rPr>
              <a:t> </a:t>
            </a:r>
            <a:r>
              <a:rPr lang="en-US" altLang="zh-CN" sz="3850" spc="-5" dirty="0">
                <a:latin typeface="Verdana"/>
                <a:cs typeface="Verdana"/>
              </a:rPr>
              <a:t>level</a:t>
            </a:r>
            <a:r>
              <a:rPr lang="zh-CN" altLang="en-US" sz="3850" spc="-5" dirty="0">
                <a:latin typeface="Verdana"/>
                <a:cs typeface="Verdana"/>
              </a:rPr>
              <a:t> </a:t>
            </a:r>
            <a:r>
              <a:rPr lang="en-US" altLang="zh-CN" sz="3850" spc="-5" dirty="0">
                <a:latin typeface="Verdana"/>
                <a:cs typeface="Verdana"/>
              </a:rPr>
              <a:t>(primary)</a:t>
            </a:r>
          </a:p>
          <a:p>
            <a:pPr marL="12700">
              <a:lnSpc>
                <a:spcPct val="100000"/>
              </a:lnSpc>
              <a:spcBef>
                <a:spcPts val="100"/>
              </a:spcBef>
              <a:buSzPct val="74025"/>
              <a:tabLst>
                <a:tab pos="455930" algn="l"/>
                <a:tab pos="456565" algn="l"/>
              </a:tabLst>
            </a:pPr>
            <a:r>
              <a:rPr lang="en-US" altLang="zh-CN" sz="3850" spc="-5" dirty="0">
                <a:latin typeface="Verdana"/>
                <a:cs typeface="Verdana"/>
              </a:rPr>
              <a:t>	Doesn’t</a:t>
            </a:r>
            <a:r>
              <a:rPr lang="zh-CN" altLang="en-US" sz="3850" spc="-5" dirty="0">
                <a:latin typeface="Verdana"/>
                <a:cs typeface="Verdana"/>
              </a:rPr>
              <a:t> </a:t>
            </a:r>
            <a:r>
              <a:rPr lang="en-US" altLang="zh-CN" sz="3850" spc="-5" dirty="0">
                <a:latin typeface="Verdana"/>
                <a:cs typeface="Verdana"/>
              </a:rPr>
              <a:t>have</a:t>
            </a:r>
            <a:r>
              <a:rPr lang="zh-CN" altLang="en-US" sz="3850" spc="-5" dirty="0">
                <a:latin typeface="Verdana"/>
                <a:cs typeface="Verdana"/>
              </a:rPr>
              <a:t> </a:t>
            </a:r>
            <a:r>
              <a:rPr lang="en-US" altLang="zh-CN" sz="3850" spc="-5" dirty="0">
                <a:latin typeface="Verdana"/>
                <a:cs typeface="Verdana"/>
              </a:rPr>
              <a:t>to</a:t>
            </a:r>
            <a:r>
              <a:rPr lang="zh-CN" altLang="en-US" sz="3850" spc="-5" dirty="0">
                <a:latin typeface="Verdana"/>
                <a:cs typeface="Verdana"/>
              </a:rPr>
              <a:t> </a:t>
            </a:r>
            <a:r>
              <a:rPr lang="en-US" altLang="zh-CN" sz="3850" spc="-5" dirty="0">
                <a:latin typeface="Verdana"/>
                <a:cs typeface="Verdana"/>
              </a:rPr>
              <a:t>be</a:t>
            </a:r>
          </a:p>
          <a:p>
            <a:pPr marL="455930" indent="-443230">
              <a:spcBef>
                <a:spcPts val="100"/>
              </a:spcBef>
              <a:buSzPct val="74025"/>
              <a:buFont typeface="Wingdings"/>
              <a:buChar char="◼"/>
              <a:tabLst>
                <a:tab pos="455930" algn="l"/>
                <a:tab pos="456565" algn="l"/>
              </a:tabLst>
            </a:pPr>
            <a:r>
              <a:rPr lang="en-US" altLang="zh-CN" sz="3850" spc="-5" dirty="0">
                <a:latin typeface="Verdana"/>
                <a:cs typeface="Verdana"/>
              </a:rPr>
              <a:t>Second</a:t>
            </a:r>
            <a:r>
              <a:rPr lang="zh-CN" altLang="en-US" sz="3850" spc="-5" dirty="0">
                <a:latin typeface="Verdana"/>
                <a:cs typeface="Verdana"/>
              </a:rPr>
              <a:t> </a:t>
            </a:r>
            <a:r>
              <a:rPr lang="en-US" altLang="zh-CN" sz="3850" spc="-5" dirty="0">
                <a:latin typeface="Verdana"/>
                <a:cs typeface="Verdana"/>
              </a:rPr>
              <a:t>level</a:t>
            </a:r>
            <a:r>
              <a:rPr lang="zh-CN" altLang="en-US" sz="3850" spc="-5" dirty="0">
                <a:latin typeface="Verdana"/>
                <a:cs typeface="Verdana"/>
              </a:rPr>
              <a:t> </a:t>
            </a:r>
            <a:r>
              <a:rPr lang="en-US" altLang="zh-CN" sz="3850" spc="-5" dirty="0">
                <a:latin typeface="Verdana"/>
                <a:cs typeface="Verdana"/>
              </a:rPr>
              <a:t>(</a:t>
            </a:r>
            <a:r>
              <a:rPr lang="en-US" altLang="zh-CN" sz="3850" spc="-5" dirty="0" err="1">
                <a:latin typeface="Verdana"/>
                <a:cs typeface="Verdana"/>
              </a:rPr>
              <a:t>HeapFile</a:t>
            </a:r>
            <a:r>
              <a:rPr lang="en-US" altLang="zh-CN" sz="3850" spc="-5" dirty="0">
                <a:latin typeface="Verdana"/>
                <a:cs typeface="Verdana"/>
              </a:rPr>
              <a:t>,</a:t>
            </a:r>
            <a:r>
              <a:rPr lang="zh-CN" altLang="en-US" sz="3850" spc="-5" dirty="0">
                <a:latin typeface="Verdana"/>
                <a:cs typeface="Verdana"/>
              </a:rPr>
              <a:t> </a:t>
            </a:r>
            <a:r>
              <a:rPr lang="en-US" altLang="zh-CN" sz="3850" spc="-5" dirty="0">
                <a:latin typeface="Verdana"/>
                <a:cs typeface="Verdana"/>
              </a:rPr>
              <a:t>page)</a:t>
            </a:r>
          </a:p>
          <a:p>
            <a:pPr marL="12700">
              <a:spcBef>
                <a:spcPts val="100"/>
              </a:spcBef>
              <a:buSzPct val="74025"/>
              <a:tabLst>
                <a:tab pos="455930" algn="l"/>
                <a:tab pos="456565" algn="l"/>
              </a:tabLst>
            </a:pPr>
            <a:r>
              <a:rPr lang="en-US" altLang="zh-CN" sz="3850" spc="-5" dirty="0">
                <a:latin typeface="Verdana"/>
                <a:cs typeface="Verdana"/>
              </a:rPr>
              <a:t>Keep</a:t>
            </a:r>
            <a:r>
              <a:rPr lang="zh-CN" altLang="en-US" sz="3850" spc="-5" dirty="0">
                <a:latin typeface="Verdana"/>
                <a:cs typeface="Verdana"/>
              </a:rPr>
              <a:t> </a:t>
            </a:r>
            <a:r>
              <a:rPr lang="en-US" altLang="zh-CN" sz="3850" spc="-5" dirty="0">
                <a:latin typeface="Verdana"/>
                <a:cs typeface="Verdana"/>
              </a:rPr>
              <a:t>it</a:t>
            </a:r>
            <a:r>
              <a:rPr lang="zh-CN" altLang="en-US" sz="3850" spc="-5" dirty="0">
                <a:latin typeface="Verdana"/>
                <a:cs typeface="Verdana"/>
              </a:rPr>
              <a:t> </a:t>
            </a:r>
            <a:r>
              <a:rPr lang="en-US" altLang="zh-CN" sz="3850" spc="-5" dirty="0">
                <a:latin typeface="Verdana"/>
                <a:cs typeface="Verdana"/>
              </a:rPr>
              <a:t>small</a:t>
            </a:r>
            <a:r>
              <a:rPr lang="zh-CN" altLang="en-US" sz="3850" spc="-5" dirty="0">
                <a:latin typeface="Verdana"/>
                <a:cs typeface="Verdana"/>
              </a:rPr>
              <a:t> </a:t>
            </a:r>
            <a:r>
              <a:rPr lang="en-US" altLang="zh-CN" sz="3850" spc="-5" dirty="0">
                <a:latin typeface="Verdana"/>
                <a:cs typeface="Verdana"/>
              </a:rPr>
              <a:t>to</a:t>
            </a:r>
            <a:r>
              <a:rPr lang="zh-CN" altLang="en-US" sz="3850" spc="-5" dirty="0">
                <a:latin typeface="Verdana"/>
                <a:cs typeface="Verdana"/>
              </a:rPr>
              <a:t> </a:t>
            </a:r>
            <a:r>
              <a:rPr lang="en-US" altLang="zh-CN" sz="3850" spc="-5" dirty="0">
                <a:latin typeface="Verdana"/>
                <a:cs typeface="Verdana"/>
              </a:rPr>
              <a:t>fit</a:t>
            </a:r>
            <a:r>
              <a:rPr lang="zh-CN" altLang="en-US" sz="3850" spc="-5" dirty="0">
                <a:latin typeface="Verdana"/>
                <a:cs typeface="Verdana"/>
              </a:rPr>
              <a:t> </a:t>
            </a:r>
            <a:r>
              <a:rPr lang="en-US" altLang="zh-CN" sz="3850" spc="-5" dirty="0">
                <a:latin typeface="Verdana"/>
                <a:cs typeface="Verdana"/>
              </a:rPr>
              <a:t>more</a:t>
            </a:r>
            <a:r>
              <a:rPr lang="zh-CN" altLang="en-US" sz="3850" spc="-5" dirty="0">
                <a:latin typeface="Verdana"/>
                <a:cs typeface="Verdana"/>
              </a:rPr>
              <a:t> </a:t>
            </a:r>
            <a:r>
              <a:rPr lang="en-US" altLang="zh-CN" sz="3850" spc="-5" dirty="0">
                <a:latin typeface="Verdana"/>
                <a:cs typeface="Verdana"/>
              </a:rPr>
              <a:t>in</a:t>
            </a:r>
            <a:r>
              <a:rPr lang="zh-CN" altLang="en-US" sz="3850" spc="-5" dirty="0">
                <a:latin typeface="Verdana"/>
                <a:cs typeface="Verdana"/>
              </a:rPr>
              <a:t> </a:t>
            </a:r>
            <a:r>
              <a:rPr lang="en-US" altLang="zh-CN" sz="3850" spc="-5" dirty="0">
                <a:latin typeface="Verdana"/>
                <a:cs typeface="Verdana"/>
              </a:rPr>
              <a:t>memory,</a:t>
            </a:r>
            <a:r>
              <a:rPr lang="zh-CN" altLang="en-US" sz="3850" spc="-5" dirty="0">
                <a:latin typeface="Verdana"/>
                <a:cs typeface="Verdana"/>
              </a:rPr>
              <a:t> </a:t>
            </a:r>
            <a:r>
              <a:rPr lang="en-US" altLang="zh-CN" sz="3850" spc="-5" dirty="0">
                <a:latin typeface="Verdana"/>
                <a:cs typeface="Verdana"/>
              </a:rPr>
              <a:t>large</a:t>
            </a:r>
            <a:r>
              <a:rPr lang="zh-CN" altLang="en-US" sz="3850" spc="-5" dirty="0">
                <a:latin typeface="Verdana"/>
                <a:cs typeface="Verdana"/>
              </a:rPr>
              <a:t> </a:t>
            </a:r>
            <a:r>
              <a:rPr lang="en-US" altLang="zh-CN" sz="3850" spc="-5" dirty="0">
                <a:latin typeface="Verdana"/>
                <a:cs typeface="Verdana"/>
              </a:rPr>
              <a:t>to</a:t>
            </a:r>
            <a:r>
              <a:rPr lang="zh-CN" altLang="en-US" sz="3850" spc="-5" dirty="0">
                <a:latin typeface="Verdana"/>
                <a:cs typeface="Verdana"/>
              </a:rPr>
              <a:t> </a:t>
            </a:r>
            <a:r>
              <a:rPr lang="en-US" altLang="zh-CN" sz="3850" spc="-5" dirty="0">
                <a:latin typeface="Verdana"/>
                <a:cs typeface="Verdana"/>
              </a:rPr>
              <a:t>benefit</a:t>
            </a:r>
            <a:r>
              <a:rPr lang="zh-CN" altLang="en-US" sz="3850" spc="-5" dirty="0">
                <a:latin typeface="Verdana"/>
                <a:cs typeface="Verdana"/>
              </a:rPr>
              <a:t> </a:t>
            </a:r>
            <a:r>
              <a:rPr lang="en-US" altLang="zh-CN" sz="3850" spc="-5" dirty="0">
                <a:latin typeface="Verdana"/>
                <a:cs typeface="Verdana"/>
              </a:rPr>
              <a:t>search,</a:t>
            </a:r>
            <a:r>
              <a:rPr lang="zh-CN" altLang="en-US" sz="3850" spc="-5" dirty="0">
                <a:latin typeface="Verdana"/>
                <a:cs typeface="Verdana"/>
              </a:rPr>
              <a:t> </a:t>
            </a:r>
            <a:r>
              <a:rPr lang="en-US" altLang="zh-CN" sz="3850" spc="-5" dirty="0">
                <a:latin typeface="Verdana"/>
                <a:cs typeface="Verdana"/>
              </a:rPr>
              <a:t>too</a:t>
            </a:r>
            <a:r>
              <a:rPr lang="zh-CN" altLang="en-US" sz="3850" spc="-5" dirty="0">
                <a:latin typeface="Verdana"/>
                <a:cs typeface="Verdana"/>
              </a:rPr>
              <a:t> </a:t>
            </a:r>
            <a:r>
              <a:rPr lang="en-US" altLang="zh-CN" sz="3850" spc="-5" dirty="0">
                <a:latin typeface="Verdana"/>
                <a:cs typeface="Verdana"/>
              </a:rPr>
              <a:t>large</a:t>
            </a:r>
            <a:r>
              <a:rPr lang="zh-CN" altLang="en-US" sz="3850" spc="-5" dirty="0">
                <a:latin typeface="Verdana"/>
                <a:cs typeface="Verdana"/>
              </a:rPr>
              <a:t> </a:t>
            </a:r>
            <a:r>
              <a:rPr lang="en-US" altLang="zh-CN" sz="3850" spc="-5" dirty="0">
                <a:latin typeface="Verdana"/>
                <a:cs typeface="Verdana"/>
              </a:rPr>
              <a:t>cannot</a:t>
            </a:r>
            <a:r>
              <a:rPr lang="zh-CN" altLang="en-US" sz="3850" spc="-5" dirty="0">
                <a:latin typeface="Verdana"/>
                <a:cs typeface="Verdana"/>
              </a:rPr>
              <a:t> </a:t>
            </a:r>
            <a:r>
              <a:rPr lang="en-US" altLang="zh-CN" sz="3850" spc="-5" dirty="0">
                <a:latin typeface="Verdana"/>
                <a:cs typeface="Verdana"/>
              </a:rPr>
              <a:t>fit</a:t>
            </a:r>
            <a:r>
              <a:rPr lang="zh-CN" altLang="en-US" sz="3850" spc="-5" dirty="0">
                <a:latin typeface="Verdana"/>
                <a:cs typeface="Verdana"/>
              </a:rPr>
              <a:t> </a:t>
            </a:r>
            <a:r>
              <a:rPr lang="en-US" altLang="zh-CN" sz="3850" spc="-5" dirty="0">
                <a:latin typeface="Verdana"/>
                <a:cs typeface="Verdana"/>
              </a:rPr>
              <a:t>into</a:t>
            </a:r>
            <a:r>
              <a:rPr lang="zh-CN" altLang="en-US" sz="3850" spc="-5" dirty="0">
                <a:latin typeface="Verdana"/>
                <a:cs typeface="Verdana"/>
              </a:rPr>
              <a:t> </a:t>
            </a:r>
            <a:r>
              <a:rPr lang="en-US" altLang="zh-CN" sz="3850" spc="-5" dirty="0">
                <a:latin typeface="Verdana"/>
                <a:cs typeface="Verdana"/>
              </a:rPr>
              <a:t>memory.</a:t>
            </a:r>
            <a:endParaRPr lang="en-US" sz="3850" spc="-5" dirty="0">
              <a:latin typeface="Verdana"/>
              <a:cs typeface="Verdana"/>
            </a:endParaRPr>
          </a:p>
          <a:p>
            <a:pPr marL="455930" indent="-443230">
              <a:lnSpc>
                <a:spcPct val="100000"/>
              </a:lnSpc>
              <a:spcBef>
                <a:spcPts val="100"/>
              </a:spcBef>
              <a:buSzPct val="74025"/>
              <a:buFont typeface="Wingdings"/>
              <a:buChar char="◼"/>
              <a:tabLst>
                <a:tab pos="455930" algn="l"/>
                <a:tab pos="456565" algn="l"/>
              </a:tabLst>
            </a:pPr>
            <a:r>
              <a:rPr sz="3850" spc="-5" dirty="0">
                <a:latin typeface="Verdana"/>
                <a:cs typeface="Verdana"/>
              </a:rPr>
              <a:t>Search</a:t>
            </a:r>
            <a:r>
              <a:rPr sz="3850" spc="-30" dirty="0">
                <a:latin typeface="Verdana"/>
                <a:cs typeface="Verdana"/>
              </a:rPr>
              <a:t> </a:t>
            </a:r>
            <a:r>
              <a:rPr sz="3850" spc="-5" dirty="0">
                <a:latin typeface="Verdana"/>
                <a:cs typeface="Verdana"/>
              </a:rPr>
              <a:t>time?</a:t>
            </a:r>
            <a:r>
              <a:rPr lang="zh-CN" altLang="en-US" sz="3850" spc="-5" dirty="0">
                <a:latin typeface="Verdana"/>
                <a:cs typeface="Verdana"/>
              </a:rPr>
              <a:t> </a:t>
            </a:r>
            <a:r>
              <a:rPr lang="en-US" altLang="zh-CN" sz="3850" spc="-5" dirty="0">
                <a:latin typeface="Verdana"/>
                <a:cs typeface="Verdana"/>
              </a:rPr>
              <a:t>n(</a:t>
            </a:r>
            <a:r>
              <a:rPr lang="en-US" altLang="zh-CN" sz="3850" spc="-5" dirty="0" err="1">
                <a:latin typeface="Verdana"/>
                <a:cs typeface="Verdana"/>
              </a:rPr>
              <a:t>logn</a:t>
            </a:r>
            <a:r>
              <a:rPr lang="en-US" altLang="zh-CN" sz="3850" spc="-5" dirty="0">
                <a:latin typeface="Verdana"/>
                <a:cs typeface="Verdana"/>
              </a:rPr>
              <a:t>) not just binary search but like binary search, depends on branching factor</a:t>
            </a:r>
            <a:endParaRPr sz="3850" dirty="0">
              <a:latin typeface="Verdana"/>
              <a:cs typeface="Verdana"/>
            </a:endParaRPr>
          </a:p>
          <a:p>
            <a:pPr>
              <a:lnSpc>
                <a:spcPct val="100000"/>
              </a:lnSpc>
              <a:spcBef>
                <a:spcPts val="10"/>
              </a:spcBef>
              <a:buFont typeface="Wingdings"/>
              <a:buChar char="◼"/>
            </a:pPr>
            <a:endParaRPr sz="4000" dirty="0">
              <a:latin typeface="Times New Roman"/>
              <a:cs typeface="Times New Roman"/>
            </a:endParaRPr>
          </a:p>
          <a:p>
            <a:pPr marL="455930" indent="-443230">
              <a:lnSpc>
                <a:spcPct val="100000"/>
              </a:lnSpc>
              <a:buSzPct val="74025"/>
              <a:buFont typeface="Wingdings"/>
              <a:buChar char="◼"/>
              <a:tabLst>
                <a:tab pos="455930" algn="l"/>
                <a:tab pos="456565" algn="l"/>
              </a:tabLst>
            </a:pPr>
            <a:r>
              <a:rPr sz="3850" spc="-5" dirty="0">
                <a:latin typeface="Verdana"/>
                <a:cs typeface="Verdana"/>
              </a:rPr>
              <a:t>How to deal with </a:t>
            </a:r>
            <a:r>
              <a:rPr sz="3850" spc="-10" dirty="0">
                <a:latin typeface="Verdana"/>
                <a:cs typeface="Verdana"/>
              </a:rPr>
              <a:t>insert </a:t>
            </a:r>
            <a:r>
              <a:rPr sz="3850" dirty="0">
                <a:latin typeface="Verdana"/>
                <a:cs typeface="Verdana"/>
              </a:rPr>
              <a:t>and</a:t>
            </a:r>
            <a:r>
              <a:rPr sz="3850" spc="-50" dirty="0">
                <a:latin typeface="Verdana"/>
                <a:cs typeface="Verdana"/>
              </a:rPr>
              <a:t> </a:t>
            </a:r>
            <a:r>
              <a:rPr sz="3850" spc="-240" dirty="0">
                <a:latin typeface="Verdana"/>
                <a:cs typeface="Verdana"/>
              </a:rPr>
              <a:t>delete?</a:t>
            </a:r>
            <a:endParaRPr lang="en-US" sz="3850" spc="-240" dirty="0">
              <a:latin typeface="Verdana"/>
              <a:cs typeface="Verdana"/>
            </a:endParaRPr>
          </a:p>
          <a:p>
            <a:pPr marL="12700">
              <a:lnSpc>
                <a:spcPct val="100000"/>
              </a:lnSpc>
              <a:buSzPct val="74025"/>
              <a:tabLst>
                <a:tab pos="455930" algn="l"/>
                <a:tab pos="456565" algn="l"/>
              </a:tabLst>
            </a:pPr>
            <a:r>
              <a:rPr lang="en-US" sz="3850" spc="-240" dirty="0">
                <a:latin typeface="Verdana"/>
                <a:cs typeface="Verdana"/>
              </a:rPr>
              <a:t>	even worse than single level</a:t>
            </a:r>
          </a:p>
          <a:p>
            <a:pPr marL="455930" indent="-443230">
              <a:lnSpc>
                <a:spcPct val="100000"/>
              </a:lnSpc>
              <a:buSzPct val="74025"/>
              <a:buFont typeface="Wingdings"/>
              <a:buChar char="◼"/>
              <a:tabLst>
                <a:tab pos="455930" algn="l"/>
                <a:tab pos="456565" algn="l"/>
              </a:tabLst>
            </a:pPr>
            <a:endParaRPr sz="3850" dirty="0">
              <a:latin typeface="Verdana"/>
              <a:cs typeface="Verdan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0504" y="518922"/>
            <a:ext cx="8883015" cy="863600"/>
          </a:xfrm>
          <a:prstGeom prst="rect">
            <a:avLst/>
          </a:prstGeom>
        </p:spPr>
        <p:txBody>
          <a:bodyPr vert="horz" wrap="square" lIns="0" tIns="12065" rIns="0" bIns="0" rtlCol="0">
            <a:spAutoFit/>
          </a:bodyPr>
          <a:lstStyle/>
          <a:p>
            <a:pPr marL="12700">
              <a:lnSpc>
                <a:spcPct val="100000"/>
              </a:lnSpc>
              <a:spcBef>
                <a:spcPts val="95"/>
              </a:spcBef>
            </a:pPr>
            <a:r>
              <a:rPr spc="-10" dirty="0"/>
              <a:t>Dynamic Multilevel</a:t>
            </a:r>
            <a:r>
              <a:rPr spc="65" dirty="0"/>
              <a:t> </a:t>
            </a:r>
            <a:r>
              <a:rPr spc="-5" dirty="0"/>
              <a:t>Index</a:t>
            </a:r>
          </a:p>
        </p:txBody>
      </p:sp>
      <p:sp>
        <p:nvSpPr>
          <p:cNvPr id="3" name="object 3"/>
          <p:cNvSpPr txBox="1"/>
          <p:nvPr/>
        </p:nvSpPr>
        <p:spPr>
          <a:xfrm>
            <a:off x="178104" y="1576831"/>
            <a:ext cx="13502005" cy="6023957"/>
          </a:xfrm>
          <a:prstGeom prst="rect">
            <a:avLst/>
          </a:prstGeom>
        </p:spPr>
        <p:txBody>
          <a:bodyPr vert="horz" wrap="square" lIns="0" tIns="12700" rIns="0" bIns="0" rtlCol="0">
            <a:spAutoFit/>
          </a:bodyPr>
          <a:lstStyle/>
          <a:p>
            <a:pPr marL="12700" marR="5080">
              <a:lnSpc>
                <a:spcPct val="100000"/>
              </a:lnSpc>
              <a:spcBef>
                <a:spcPts val="100"/>
              </a:spcBef>
              <a:buSzPct val="74025"/>
              <a:buFont typeface="Wingdings"/>
              <a:buChar char="◼"/>
              <a:tabLst>
                <a:tab pos="455930" algn="l"/>
                <a:tab pos="456565" algn="l"/>
              </a:tabLst>
            </a:pPr>
            <a:r>
              <a:rPr lang="en-US" sz="3300" spc="-10" dirty="0">
                <a:latin typeface="Verdana"/>
                <a:cs typeface="Verdana"/>
              </a:rPr>
              <a:t>Common problem for all methods based on index: </a:t>
            </a:r>
            <a:r>
              <a:rPr lang="en-US" sz="2200" spc="-10" dirty="0">
                <a:latin typeface="Verdana"/>
                <a:cs typeface="Verdana"/>
              </a:rPr>
              <a:t>insertion and deletion because everything is very tightly packed together, in this case even when we insert a single value in, we need to move everything else to make room for it which means we need to redo everything</a:t>
            </a:r>
          </a:p>
          <a:p>
            <a:pPr marL="12700" marR="5080">
              <a:lnSpc>
                <a:spcPct val="100000"/>
              </a:lnSpc>
              <a:spcBef>
                <a:spcPts val="100"/>
              </a:spcBef>
              <a:buSzPct val="74025"/>
              <a:buFont typeface="Wingdings"/>
              <a:buChar char="◼"/>
              <a:tabLst>
                <a:tab pos="455930" algn="l"/>
                <a:tab pos="456565" algn="l"/>
              </a:tabLst>
            </a:pPr>
            <a:r>
              <a:rPr sz="3300" spc="-10" dirty="0">
                <a:latin typeface="Verdana"/>
                <a:cs typeface="Verdana"/>
              </a:rPr>
              <a:t>Attempts </a:t>
            </a:r>
            <a:r>
              <a:rPr sz="3300" spc="-5" dirty="0">
                <a:latin typeface="Verdana"/>
                <a:cs typeface="Verdana"/>
              </a:rPr>
              <a:t>to mitigate problems with insert and delete  by leaving some empty space in each page of the  index</a:t>
            </a:r>
            <a:r>
              <a:rPr lang="en-US" sz="3300" spc="-5" dirty="0">
                <a:latin typeface="Verdana"/>
                <a:cs typeface="Verdana"/>
              </a:rPr>
              <a:t> </a:t>
            </a:r>
            <a:endParaRPr sz="3300" spc="-5" dirty="0">
              <a:latin typeface="Verdana"/>
              <a:cs typeface="Verdana"/>
            </a:endParaRPr>
          </a:p>
          <a:p>
            <a:pPr marL="469900">
              <a:lnSpc>
                <a:spcPts val="4610"/>
              </a:lnSpc>
            </a:pPr>
            <a:r>
              <a:rPr sz="2200" spc="5" dirty="0">
                <a:latin typeface="Times New Roman"/>
                <a:cs typeface="Times New Roman"/>
              </a:rPr>
              <a:t>–</a:t>
            </a:r>
            <a:r>
              <a:rPr sz="2200" spc="5" dirty="0">
                <a:latin typeface="Verdana"/>
                <a:cs typeface="Verdana"/>
              </a:rPr>
              <a:t>Tradeoff?</a:t>
            </a:r>
            <a:r>
              <a:rPr lang="zh-CN" altLang="en-US" sz="2200" spc="5" dirty="0">
                <a:latin typeface="Verdana"/>
                <a:cs typeface="Verdana"/>
              </a:rPr>
              <a:t> </a:t>
            </a:r>
            <a:r>
              <a:rPr lang="en-US" altLang="zh-CN" sz="2200" spc="5" dirty="0">
                <a:latin typeface="Verdana"/>
                <a:cs typeface="Verdana"/>
              </a:rPr>
              <a:t>Waste</a:t>
            </a:r>
            <a:r>
              <a:rPr lang="zh-CN" altLang="en-US" sz="2200" spc="5" dirty="0">
                <a:latin typeface="Verdana"/>
                <a:cs typeface="Verdana"/>
              </a:rPr>
              <a:t> </a:t>
            </a:r>
            <a:r>
              <a:rPr lang="en-US" altLang="zh-CN" sz="2200" spc="5" dirty="0">
                <a:latin typeface="Verdana"/>
                <a:cs typeface="Verdana"/>
              </a:rPr>
              <a:t>in</a:t>
            </a:r>
            <a:r>
              <a:rPr lang="zh-CN" altLang="en-US" sz="2200" spc="5" dirty="0">
                <a:latin typeface="Verdana"/>
                <a:cs typeface="Verdana"/>
              </a:rPr>
              <a:t> </a:t>
            </a:r>
            <a:r>
              <a:rPr lang="en-US" altLang="zh-CN" sz="2200" spc="5" dirty="0">
                <a:latin typeface="Verdana"/>
                <a:cs typeface="Verdana"/>
              </a:rPr>
              <a:t>space</a:t>
            </a:r>
            <a:r>
              <a:rPr lang="zh-CN" altLang="en-US" sz="2200" spc="5" dirty="0">
                <a:latin typeface="Verdana"/>
                <a:cs typeface="Verdana"/>
              </a:rPr>
              <a:t> </a:t>
            </a:r>
            <a:r>
              <a:rPr lang="en-US" altLang="zh-CN" sz="2200" spc="5" dirty="0">
                <a:latin typeface="Verdana"/>
                <a:cs typeface="Verdana"/>
              </a:rPr>
              <a:t>(give up not only the space for entries but also that for index performance, leave out space in heap file itself) but</a:t>
            </a:r>
            <a:r>
              <a:rPr lang="zh-CN" altLang="en-US" sz="2200" spc="5" dirty="0">
                <a:latin typeface="Verdana"/>
                <a:cs typeface="Verdana"/>
              </a:rPr>
              <a:t> </a:t>
            </a:r>
            <a:r>
              <a:rPr lang="en-US" altLang="zh-CN" sz="2200" spc="5" dirty="0">
                <a:latin typeface="Verdana"/>
                <a:cs typeface="Verdana"/>
              </a:rPr>
              <a:t>it worth it because it solves our previous problem</a:t>
            </a:r>
            <a:endParaRPr sz="4000" dirty="0">
              <a:latin typeface="Times New Roman"/>
              <a:cs typeface="Times New Roman"/>
            </a:endParaRPr>
          </a:p>
          <a:p>
            <a:pPr marL="12700">
              <a:lnSpc>
                <a:spcPct val="100000"/>
              </a:lnSpc>
              <a:buSzPct val="74025"/>
              <a:buFont typeface="Wingdings"/>
              <a:buChar char="◼"/>
              <a:tabLst>
                <a:tab pos="455930" algn="l"/>
                <a:tab pos="456565" algn="l"/>
              </a:tabLst>
            </a:pPr>
            <a:r>
              <a:rPr sz="3300" dirty="0">
                <a:latin typeface="Verdana"/>
                <a:cs typeface="Verdana"/>
              </a:rPr>
              <a:t>Uses search</a:t>
            </a:r>
            <a:r>
              <a:rPr sz="3300" spc="-75" dirty="0">
                <a:latin typeface="Verdana"/>
                <a:cs typeface="Verdana"/>
              </a:rPr>
              <a:t> </a:t>
            </a:r>
            <a:r>
              <a:rPr sz="3300" spc="-10" dirty="0">
                <a:latin typeface="Verdana"/>
                <a:cs typeface="Verdana"/>
              </a:rPr>
              <a:t>trees</a:t>
            </a:r>
            <a:endParaRPr sz="3300" dirty="0">
              <a:latin typeface="Verdana"/>
              <a:cs typeface="Verdana"/>
            </a:endParaRPr>
          </a:p>
          <a:p>
            <a:pPr marL="469900">
              <a:lnSpc>
                <a:spcPts val="4615"/>
              </a:lnSpc>
            </a:pPr>
            <a:r>
              <a:rPr sz="2200" spc="-40" dirty="0">
                <a:latin typeface="Times New Roman"/>
                <a:cs typeface="Times New Roman"/>
              </a:rPr>
              <a:t>–</a:t>
            </a:r>
            <a:r>
              <a:rPr sz="2200" spc="-40" dirty="0">
                <a:latin typeface="Verdana"/>
                <a:cs typeface="Verdana"/>
              </a:rPr>
              <a:t>B-Trees</a:t>
            </a:r>
            <a:r>
              <a:rPr lang="zh-CN" altLang="en-US" sz="2200" spc="-40" dirty="0">
                <a:latin typeface="Verdana"/>
                <a:cs typeface="Verdana"/>
              </a:rPr>
              <a:t> </a:t>
            </a:r>
            <a:endParaRPr sz="2200" dirty="0">
              <a:latin typeface="Verdana"/>
              <a:cs typeface="Verdana"/>
            </a:endParaRPr>
          </a:p>
          <a:p>
            <a:pPr marL="469900">
              <a:lnSpc>
                <a:spcPts val="4615"/>
              </a:lnSpc>
            </a:pPr>
            <a:r>
              <a:rPr sz="2200" spc="-40" dirty="0">
                <a:latin typeface="Times New Roman"/>
                <a:cs typeface="Times New Roman"/>
              </a:rPr>
              <a:t>–</a:t>
            </a:r>
            <a:r>
              <a:rPr sz="2200" spc="-40" dirty="0">
                <a:latin typeface="Verdana"/>
                <a:cs typeface="Verdana"/>
              </a:rPr>
              <a:t>B+-Trees</a:t>
            </a:r>
            <a:endParaRPr sz="2200" dirty="0">
              <a:latin typeface="Verdana"/>
              <a:cs typeface="Verdan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0504" y="599389"/>
            <a:ext cx="11836096" cy="858568"/>
          </a:xfrm>
          <a:prstGeom prst="rect">
            <a:avLst/>
          </a:prstGeom>
        </p:spPr>
        <p:txBody>
          <a:bodyPr vert="horz" wrap="square" lIns="0" tIns="12065" rIns="0" bIns="0" rtlCol="0">
            <a:spAutoFit/>
          </a:bodyPr>
          <a:lstStyle/>
          <a:p>
            <a:pPr marL="12700">
              <a:lnSpc>
                <a:spcPct val="100000"/>
              </a:lnSpc>
              <a:spcBef>
                <a:spcPts val="95"/>
              </a:spcBef>
            </a:pPr>
            <a:r>
              <a:rPr spc="-140" dirty="0"/>
              <a:t>B-Trees</a:t>
            </a:r>
            <a:r>
              <a:rPr lang="zh-CN" altLang="en-US" spc="-140" dirty="0"/>
              <a:t> </a:t>
            </a:r>
            <a:r>
              <a:rPr lang="en-US" altLang="zh-CN" sz="2000" spc="-140" dirty="0"/>
              <a:t>(one</a:t>
            </a:r>
            <a:r>
              <a:rPr lang="zh-CN" altLang="en-US" sz="2000" spc="-140" dirty="0"/>
              <a:t> </a:t>
            </a:r>
            <a:r>
              <a:rPr lang="en-US" altLang="zh-CN" sz="2000" spc="-140" dirty="0"/>
              <a:t>node</a:t>
            </a:r>
            <a:r>
              <a:rPr lang="zh-CN" altLang="en-US" sz="2000" spc="-140" dirty="0"/>
              <a:t> </a:t>
            </a:r>
            <a:r>
              <a:rPr lang="en-US" altLang="zh-CN" sz="2000" spc="-140" dirty="0"/>
              <a:t>one</a:t>
            </a:r>
            <a:r>
              <a:rPr lang="zh-CN" altLang="en-US" sz="2000" spc="-140" dirty="0"/>
              <a:t> </a:t>
            </a:r>
            <a:r>
              <a:rPr lang="en-US" altLang="zh-CN" sz="2000" spc="-140" dirty="0"/>
              <a:t>heap</a:t>
            </a:r>
            <a:r>
              <a:rPr lang="zh-CN" altLang="en-US" sz="2000" spc="-140" dirty="0"/>
              <a:t> </a:t>
            </a:r>
            <a:r>
              <a:rPr lang="en-US" altLang="zh-CN" sz="2000" spc="-140" dirty="0"/>
              <a:t>page)</a:t>
            </a:r>
            <a:endParaRPr sz="2000" spc="-140" dirty="0"/>
          </a:p>
        </p:txBody>
      </p:sp>
      <p:sp>
        <p:nvSpPr>
          <p:cNvPr id="3" name="object 3"/>
          <p:cNvSpPr txBox="1"/>
          <p:nvPr/>
        </p:nvSpPr>
        <p:spPr>
          <a:xfrm>
            <a:off x="177190" y="1821002"/>
            <a:ext cx="12527280" cy="4155625"/>
          </a:xfrm>
          <a:prstGeom prst="rect">
            <a:avLst/>
          </a:prstGeom>
        </p:spPr>
        <p:txBody>
          <a:bodyPr vert="horz" wrap="square" lIns="0" tIns="13335" rIns="0" bIns="0" rtlCol="0">
            <a:spAutoFit/>
          </a:bodyPr>
          <a:lstStyle/>
          <a:p>
            <a:pPr marL="12700">
              <a:lnSpc>
                <a:spcPct val="100000"/>
              </a:lnSpc>
              <a:spcBef>
                <a:spcPts val="105"/>
              </a:spcBef>
              <a:tabLst>
                <a:tab pos="455930" algn="l"/>
              </a:tabLst>
            </a:pPr>
            <a:r>
              <a:rPr sz="2850" spc="3035" dirty="0">
                <a:latin typeface="Wingdings"/>
                <a:cs typeface="Wingdings"/>
              </a:rPr>
              <a:t>◼</a:t>
            </a:r>
            <a:r>
              <a:rPr sz="2850" spc="3035" dirty="0">
                <a:latin typeface="Times New Roman"/>
                <a:cs typeface="Times New Roman"/>
              </a:rPr>
              <a:t>	</a:t>
            </a:r>
            <a:r>
              <a:rPr sz="3850" spc="-10" dirty="0">
                <a:latin typeface="Verdana"/>
                <a:cs typeface="Verdana"/>
              </a:rPr>
              <a:t>Properties</a:t>
            </a:r>
            <a:endParaRPr sz="3850" dirty="0">
              <a:latin typeface="Verdana"/>
              <a:cs typeface="Verdana"/>
            </a:endParaRPr>
          </a:p>
          <a:p>
            <a:pPr marL="469900">
              <a:lnSpc>
                <a:spcPts val="4615"/>
              </a:lnSpc>
            </a:pPr>
            <a:r>
              <a:rPr sz="3850" spc="35" dirty="0">
                <a:latin typeface="Times New Roman"/>
                <a:cs typeface="Times New Roman"/>
              </a:rPr>
              <a:t>–</a:t>
            </a:r>
            <a:r>
              <a:rPr sz="3850" spc="35" dirty="0">
                <a:latin typeface="Verdana"/>
                <a:cs typeface="Verdana"/>
              </a:rPr>
              <a:t>Always</a:t>
            </a:r>
            <a:r>
              <a:rPr sz="3850" spc="-30" dirty="0">
                <a:latin typeface="Verdana"/>
                <a:cs typeface="Verdana"/>
              </a:rPr>
              <a:t> </a:t>
            </a:r>
            <a:r>
              <a:rPr sz="3850" spc="-5" dirty="0">
                <a:latin typeface="Verdana"/>
                <a:cs typeface="Verdana"/>
              </a:rPr>
              <a:t>balanced</a:t>
            </a:r>
            <a:endParaRPr sz="3850" dirty="0">
              <a:latin typeface="Verdana"/>
              <a:cs typeface="Verdana"/>
            </a:endParaRPr>
          </a:p>
          <a:p>
            <a:pPr marL="469900">
              <a:lnSpc>
                <a:spcPts val="4615"/>
              </a:lnSpc>
            </a:pPr>
            <a:r>
              <a:rPr sz="3850" spc="-10" dirty="0">
                <a:latin typeface="Times New Roman"/>
                <a:cs typeface="Times New Roman"/>
              </a:rPr>
              <a:t>–</a:t>
            </a:r>
            <a:r>
              <a:rPr sz="3850" spc="-10" dirty="0">
                <a:latin typeface="Verdana"/>
                <a:cs typeface="Verdana"/>
              </a:rPr>
              <a:t>Tries </a:t>
            </a:r>
            <a:r>
              <a:rPr sz="3850" spc="-5" dirty="0">
                <a:latin typeface="Verdana"/>
                <a:cs typeface="Verdana"/>
              </a:rPr>
              <a:t>to </a:t>
            </a:r>
            <a:r>
              <a:rPr sz="3850" spc="-15" dirty="0">
                <a:latin typeface="Verdana"/>
                <a:cs typeface="Verdana"/>
              </a:rPr>
              <a:t>minimize </a:t>
            </a:r>
            <a:r>
              <a:rPr sz="3850" spc="-5" dirty="0">
                <a:latin typeface="Verdana"/>
                <a:cs typeface="Verdana"/>
              </a:rPr>
              <a:t>wasted </a:t>
            </a:r>
            <a:r>
              <a:rPr sz="3850" dirty="0">
                <a:latin typeface="Verdana"/>
                <a:cs typeface="Verdana"/>
              </a:rPr>
              <a:t>space </a:t>
            </a:r>
            <a:r>
              <a:rPr sz="3850" spc="-5" dirty="0">
                <a:latin typeface="Verdana"/>
                <a:cs typeface="Verdana"/>
              </a:rPr>
              <a:t>due to</a:t>
            </a:r>
            <a:r>
              <a:rPr sz="3850" spc="-105" dirty="0">
                <a:latin typeface="Verdana"/>
                <a:cs typeface="Verdana"/>
              </a:rPr>
              <a:t> </a:t>
            </a:r>
            <a:r>
              <a:rPr sz="3850" spc="-10" dirty="0">
                <a:latin typeface="Verdana"/>
                <a:cs typeface="Verdana"/>
              </a:rPr>
              <a:t>deletions</a:t>
            </a:r>
            <a:endParaRPr sz="3850" dirty="0">
              <a:latin typeface="Verdana"/>
              <a:cs typeface="Verdana"/>
            </a:endParaRPr>
          </a:p>
          <a:p>
            <a:pPr marL="469900">
              <a:lnSpc>
                <a:spcPct val="100000"/>
              </a:lnSpc>
            </a:pPr>
            <a:r>
              <a:rPr sz="3850" spc="20" dirty="0">
                <a:latin typeface="Times New Roman"/>
                <a:cs typeface="Times New Roman"/>
              </a:rPr>
              <a:t>–</a:t>
            </a:r>
            <a:r>
              <a:rPr sz="3850" spc="20" dirty="0">
                <a:latin typeface="Verdana"/>
                <a:cs typeface="Verdana"/>
              </a:rPr>
              <a:t>Simplifies </a:t>
            </a:r>
            <a:r>
              <a:rPr sz="3850" spc="-10" dirty="0">
                <a:latin typeface="Verdana"/>
                <a:cs typeface="Verdana"/>
              </a:rPr>
              <a:t>insertion </a:t>
            </a:r>
            <a:r>
              <a:rPr sz="3850" dirty="0">
                <a:latin typeface="Verdana"/>
                <a:cs typeface="Verdana"/>
              </a:rPr>
              <a:t>and </a:t>
            </a:r>
            <a:r>
              <a:rPr sz="3850" spc="-5" dirty="0">
                <a:latin typeface="Verdana"/>
                <a:cs typeface="Verdana"/>
              </a:rPr>
              <a:t>deletion</a:t>
            </a:r>
            <a:r>
              <a:rPr sz="3850" spc="-80" dirty="0">
                <a:latin typeface="Verdana"/>
                <a:cs typeface="Verdana"/>
              </a:rPr>
              <a:t> </a:t>
            </a:r>
            <a:r>
              <a:rPr sz="3850" spc="-10" dirty="0">
                <a:latin typeface="Verdana"/>
                <a:cs typeface="Verdana"/>
              </a:rPr>
              <a:t>(mostly)</a:t>
            </a:r>
            <a:r>
              <a:rPr lang="zh-CN" altLang="en-US" sz="3850" spc="-10" dirty="0">
                <a:latin typeface="Verdana"/>
                <a:cs typeface="Verdana"/>
              </a:rPr>
              <a:t> </a:t>
            </a:r>
            <a:r>
              <a:rPr lang="en-US" altLang="zh-CN" sz="3850" spc="-10" dirty="0">
                <a:latin typeface="Verdana"/>
                <a:cs typeface="Verdana"/>
              </a:rPr>
              <a:t>[step</a:t>
            </a:r>
            <a:r>
              <a:rPr lang="zh-CN" altLang="en-US" sz="3850" spc="-10" dirty="0">
                <a:latin typeface="Verdana"/>
                <a:cs typeface="Verdana"/>
              </a:rPr>
              <a:t> </a:t>
            </a:r>
            <a:r>
              <a:rPr lang="en-US" altLang="zh-CN" sz="3850" spc="-10" dirty="0">
                <a:latin typeface="Verdana"/>
                <a:cs typeface="Verdana"/>
              </a:rPr>
              <a:t>by</a:t>
            </a:r>
            <a:r>
              <a:rPr lang="zh-CN" altLang="en-US" sz="3850" spc="-10" dirty="0">
                <a:latin typeface="Verdana"/>
                <a:cs typeface="Verdana"/>
              </a:rPr>
              <a:t> </a:t>
            </a:r>
            <a:r>
              <a:rPr lang="en-US" altLang="zh-CN" sz="3850" spc="-10" dirty="0">
                <a:latin typeface="Verdana"/>
                <a:cs typeface="Verdana"/>
              </a:rPr>
              <a:t>step</a:t>
            </a:r>
            <a:r>
              <a:rPr lang="zh-CN" altLang="en-US" sz="3850" spc="-10" dirty="0">
                <a:latin typeface="Verdana"/>
                <a:cs typeface="Verdana"/>
              </a:rPr>
              <a:t> </a:t>
            </a:r>
            <a:r>
              <a:rPr lang="en-US" altLang="zh-CN" sz="3850" spc="-10" dirty="0">
                <a:latin typeface="Verdana"/>
                <a:cs typeface="Verdana"/>
              </a:rPr>
              <a:t>reducing</a:t>
            </a:r>
            <a:r>
              <a:rPr lang="zh-CN" altLang="en-US" sz="3850" spc="-10" dirty="0">
                <a:latin typeface="Verdana"/>
                <a:cs typeface="Verdana"/>
              </a:rPr>
              <a:t> </a:t>
            </a:r>
            <a:r>
              <a:rPr lang="en-US" altLang="zh-CN" sz="3850" spc="-10" dirty="0">
                <a:latin typeface="Verdana"/>
                <a:cs typeface="Verdana"/>
              </a:rPr>
              <a:t>search</a:t>
            </a:r>
            <a:r>
              <a:rPr lang="zh-CN" altLang="en-US" sz="3850" spc="-10" dirty="0">
                <a:latin typeface="Verdana"/>
                <a:cs typeface="Verdana"/>
              </a:rPr>
              <a:t> </a:t>
            </a:r>
            <a:r>
              <a:rPr lang="en-US" altLang="zh-CN" sz="3850" spc="-10" dirty="0">
                <a:latin typeface="Verdana"/>
                <a:cs typeface="Verdana"/>
              </a:rPr>
              <a:t>space]</a:t>
            </a:r>
            <a:r>
              <a:rPr lang="zh-CN" altLang="en-US" sz="3850" spc="-10" dirty="0">
                <a:latin typeface="Verdana"/>
                <a:cs typeface="Verdana"/>
              </a:rPr>
              <a:t> </a:t>
            </a:r>
            <a:endParaRPr lang="en-US" sz="3850" spc="-10" dirty="0">
              <a:latin typeface="Verdana"/>
              <a:cs typeface="Verdana"/>
            </a:endParaRPr>
          </a:p>
          <a:p>
            <a:pPr marL="469900">
              <a:lnSpc>
                <a:spcPct val="100000"/>
              </a:lnSpc>
            </a:pPr>
            <a:r>
              <a:rPr lang="en-US" altLang="zh-CN" sz="3850" spc="-10" dirty="0">
                <a:latin typeface="Verdana"/>
                <a:cs typeface="Verdana"/>
              </a:rPr>
              <a:t>-</a:t>
            </a:r>
            <a:r>
              <a:rPr lang="zh-CN" altLang="en-US" sz="3850" spc="-10" dirty="0">
                <a:latin typeface="Verdana"/>
                <a:cs typeface="Verdana"/>
              </a:rPr>
              <a:t> </a:t>
            </a:r>
            <a:r>
              <a:rPr lang="en-US" altLang="zh-CN" sz="3850" spc="-10" dirty="0">
                <a:latin typeface="Verdana"/>
                <a:cs typeface="Verdana"/>
              </a:rPr>
              <a:t>Stored in sort </a:t>
            </a:r>
          </a:p>
          <a:p>
            <a:pPr marL="469900">
              <a:lnSpc>
                <a:spcPct val="100000"/>
              </a:lnSpc>
            </a:pPr>
            <a:r>
              <a:rPr lang="en-US" altLang="zh-CN" sz="3850" spc="-10" dirty="0">
                <a:latin typeface="Verdana"/>
                <a:cs typeface="Verdana"/>
              </a:rPr>
              <a:t>- One</a:t>
            </a:r>
            <a:r>
              <a:rPr lang="zh-CN" altLang="en-US" sz="3850" spc="-10" dirty="0">
                <a:latin typeface="Verdana"/>
                <a:cs typeface="Verdana"/>
              </a:rPr>
              <a:t> </a:t>
            </a:r>
            <a:r>
              <a:rPr lang="en-US" altLang="zh-CN" sz="3850" spc="-10" dirty="0">
                <a:latin typeface="Verdana"/>
                <a:cs typeface="Verdana"/>
              </a:rPr>
              <a:t>node</a:t>
            </a:r>
            <a:r>
              <a:rPr lang="zh-CN" altLang="en-US" sz="3850" spc="-10" dirty="0">
                <a:latin typeface="Verdana"/>
                <a:cs typeface="Verdana"/>
              </a:rPr>
              <a:t> </a:t>
            </a:r>
            <a:r>
              <a:rPr lang="en-US" altLang="zh-CN" sz="3850" spc="-10" dirty="0">
                <a:latin typeface="Verdana"/>
                <a:cs typeface="Verdana"/>
              </a:rPr>
              <a:t>itself</a:t>
            </a:r>
            <a:r>
              <a:rPr lang="zh-CN" altLang="en-US" sz="3850" spc="-10" dirty="0">
                <a:latin typeface="Verdana"/>
                <a:cs typeface="Verdana"/>
              </a:rPr>
              <a:t> </a:t>
            </a:r>
            <a:r>
              <a:rPr lang="en-US" altLang="zh-CN" sz="3850" spc="-10" dirty="0">
                <a:latin typeface="Verdana"/>
                <a:cs typeface="Verdana"/>
              </a:rPr>
              <a:t>will</a:t>
            </a:r>
            <a:r>
              <a:rPr lang="zh-CN" altLang="en-US" sz="3850" spc="-10" dirty="0">
                <a:latin typeface="Verdana"/>
                <a:cs typeface="Verdana"/>
              </a:rPr>
              <a:t> </a:t>
            </a:r>
            <a:r>
              <a:rPr lang="en-US" altLang="zh-CN" sz="3850" spc="-10" dirty="0">
                <a:latin typeface="Verdana"/>
                <a:cs typeface="Verdana"/>
              </a:rPr>
              <a:t>use</a:t>
            </a:r>
            <a:r>
              <a:rPr lang="zh-CN" altLang="en-US" sz="3850" spc="-10" dirty="0">
                <a:latin typeface="Verdana"/>
                <a:cs typeface="Verdana"/>
              </a:rPr>
              <a:t> </a:t>
            </a:r>
            <a:r>
              <a:rPr lang="en-US" altLang="zh-CN" sz="3850" spc="-10" dirty="0">
                <a:latin typeface="Verdana"/>
                <a:cs typeface="Verdana"/>
              </a:rPr>
              <a:t>binary</a:t>
            </a:r>
            <a:r>
              <a:rPr lang="zh-CN" altLang="en-US" sz="3850" spc="-10" dirty="0">
                <a:latin typeface="Verdana"/>
                <a:cs typeface="Verdana"/>
              </a:rPr>
              <a:t> </a:t>
            </a:r>
            <a:r>
              <a:rPr lang="en-US" altLang="zh-CN" sz="3850" spc="-10" dirty="0">
                <a:latin typeface="Verdana"/>
                <a:cs typeface="Verdana"/>
              </a:rPr>
              <a:t>search</a:t>
            </a:r>
            <a:endParaRPr sz="3850" dirty="0">
              <a:latin typeface="Verdana"/>
              <a:cs typeface="Verdan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00555" y="146302"/>
            <a:ext cx="10928604" cy="7609332"/>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0504" y="526745"/>
            <a:ext cx="11453495" cy="863600"/>
          </a:xfrm>
          <a:prstGeom prst="rect">
            <a:avLst/>
          </a:prstGeom>
        </p:spPr>
        <p:txBody>
          <a:bodyPr vert="horz" wrap="square" lIns="0" tIns="12065" rIns="0" bIns="0" rtlCol="0">
            <a:spAutoFit/>
          </a:bodyPr>
          <a:lstStyle/>
          <a:p>
            <a:pPr marL="12700">
              <a:lnSpc>
                <a:spcPct val="100000"/>
              </a:lnSpc>
              <a:spcBef>
                <a:spcPts val="95"/>
              </a:spcBef>
            </a:pPr>
            <a:r>
              <a:rPr spc="-10" dirty="0"/>
              <a:t>How </a:t>
            </a:r>
            <a:r>
              <a:rPr spc="-5" dirty="0"/>
              <a:t>can we </a:t>
            </a:r>
            <a:r>
              <a:rPr spc="-25" dirty="0"/>
              <a:t>make </a:t>
            </a:r>
            <a:r>
              <a:rPr spc="-5" dirty="0"/>
              <a:t>things</a:t>
            </a:r>
            <a:r>
              <a:rPr spc="5" dirty="0"/>
              <a:t> </a:t>
            </a:r>
            <a:r>
              <a:rPr spc="-5" dirty="0"/>
              <a:t>faster?</a:t>
            </a:r>
          </a:p>
        </p:txBody>
      </p:sp>
      <p:sp>
        <p:nvSpPr>
          <p:cNvPr id="3" name="object 3"/>
          <p:cNvSpPr txBox="1"/>
          <p:nvPr/>
        </p:nvSpPr>
        <p:spPr>
          <a:xfrm>
            <a:off x="163474" y="1660601"/>
            <a:ext cx="12307926" cy="6722994"/>
          </a:xfrm>
          <a:prstGeom prst="rect">
            <a:avLst/>
          </a:prstGeom>
        </p:spPr>
        <p:txBody>
          <a:bodyPr vert="horz" wrap="square" lIns="0" tIns="15875" rIns="0" bIns="0" rtlCol="0">
            <a:spAutoFit/>
          </a:bodyPr>
          <a:lstStyle/>
          <a:p>
            <a:pPr marL="363220" indent="-350520">
              <a:lnSpc>
                <a:spcPct val="100000"/>
              </a:lnSpc>
              <a:spcBef>
                <a:spcPts val="125"/>
              </a:spcBef>
              <a:buSzPct val="63380"/>
              <a:buFont typeface="Wingdings"/>
              <a:buChar char="◼"/>
              <a:tabLst>
                <a:tab pos="363220" algn="l"/>
                <a:tab pos="363855" algn="l"/>
              </a:tabLst>
            </a:pPr>
            <a:r>
              <a:rPr sz="3550" spc="15" dirty="0">
                <a:latin typeface="Verdana"/>
                <a:cs typeface="Verdana"/>
              </a:rPr>
              <a:t>Indexing</a:t>
            </a:r>
            <a:r>
              <a:rPr lang="en-US" altLang="zh-CN" sz="3550" spc="15" dirty="0">
                <a:latin typeface="Verdana"/>
                <a:cs typeface="Verdana"/>
              </a:rPr>
              <a:t>:</a:t>
            </a:r>
            <a:r>
              <a:rPr lang="zh-CN" altLang="en-US" sz="3550" spc="15" dirty="0">
                <a:latin typeface="Verdana"/>
                <a:cs typeface="Verdana"/>
              </a:rPr>
              <a:t> </a:t>
            </a:r>
            <a:r>
              <a:rPr lang="en-US" altLang="zh-CN" sz="3550" spc="15" dirty="0">
                <a:latin typeface="Verdana"/>
                <a:cs typeface="Verdana"/>
              </a:rPr>
              <a:t>when</a:t>
            </a:r>
            <a:r>
              <a:rPr lang="zh-CN" altLang="en-US" sz="3550" spc="15" dirty="0">
                <a:latin typeface="Verdana"/>
                <a:cs typeface="Verdana"/>
              </a:rPr>
              <a:t> </a:t>
            </a:r>
            <a:r>
              <a:rPr lang="en-US" altLang="zh-CN" sz="3550" spc="15" dirty="0">
                <a:latin typeface="Verdana"/>
                <a:cs typeface="Verdana"/>
              </a:rPr>
              <a:t>using,</a:t>
            </a:r>
            <a:r>
              <a:rPr lang="zh-CN" altLang="en-US" sz="3550" spc="15" dirty="0">
                <a:latin typeface="Verdana"/>
                <a:cs typeface="Verdana"/>
              </a:rPr>
              <a:t> </a:t>
            </a:r>
            <a:r>
              <a:rPr lang="en-US" altLang="zh-CN" sz="3550" spc="15" dirty="0">
                <a:latin typeface="Verdana"/>
                <a:cs typeface="Verdana"/>
              </a:rPr>
              <a:t>it</a:t>
            </a:r>
            <a:r>
              <a:rPr lang="zh-CN" altLang="en-US" sz="3550" spc="15" dirty="0">
                <a:latin typeface="Verdana"/>
                <a:cs typeface="Verdana"/>
              </a:rPr>
              <a:t> </a:t>
            </a:r>
            <a:r>
              <a:rPr lang="en-US" altLang="zh-CN" sz="3550" spc="15" dirty="0">
                <a:latin typeface="Verdana"/>
                <a:cs typeface="Verdana"/>
              </a:rPr>
              <a:t>is</a:t>
            </a:r>
            <a:r>
              <a:rPr lang="zh-CN" altLang="en-US" sz="3550" spc="15" dirty="0">
                <a:latin typeface="Verdana"/>
                <a:cs typeface="Verdana"/>
              </a:rPr>
              <a:t> </a:t>
            </a:r>
            <a:r>
              <a:rPr lang="en-US" altLang="zh-CN" sz="3550" spc="15" dirty="0">
                <a:latin typeface="Verdana"/>
                <a:cs typeface="Verdana"/>
              </a:rPr>
              <a:t>stored</a:t>
            </a:r>
            <a:r>
              <a:rPr lang="zh-CN" altLang="en-US" sz="3550" spc="15" dirty="0">
                <a:latin typeface="Verdana"/>
                <a:cs typeface="Verdana"/>
              </a:rPr>
              <a:t> </a:t>
            </a:r>
            <a:r>
              <a:rPr lang="en-US" altLang="zh-CN" sz="3550" spc="15" dirty="0">
                <a:latin typeface="Verdana"/>
                <a:cs typeface="Verdana"/>
              </a:rPr>
              <a:t>in</a:t>
            </a:r>
            <a:r>
              <a:rPr lang="zh-CN" altLang="en-US" sz="3550" spc="15" dirty="0">
                <a:latin typeface="Verdana"/>
                <a:cs typeface="Verdana"/>
              </a:rPr>
              <a:t> </a:t>
            </a:r>
            <a:r>
              <a:rPr lang="en-US" altLang="zh-CN" sz="3550" spc="15" dirty="0">
                <a:latin typeface="Verdana"/>
                <a:cs typeface="Verdana"/>
              </a:rPr>
              <a:t>memory</a:t>
            </a:r>
            <a:r>
              <a:rPr lang="zh-CN" altLang="en-US" sz="3550" spc="15" dirty="0">
                <a:latin typeface="Verdana"/>
                <a:cs typeface="Verdana"/>
              </a:rPr>
              <a:t> </a:t>
            </a:r>
            <a:r>
              <a:rPr lang="en-US" altLang="zh-CN" sz="3550" spc="15" dirty="0">
                <a:latin typeface="Verdana"/>
                <a:cs typeface="Verdana"/>
              </a:rPr>
              <a:t>and</a:t>
            </a:r>
            <a:r>
              <a:rPr lang="zh-CN" altLang="en-US" sz="3550" spc="15" dirty="0">
                <a:latin typeface="Verdana"/>
                <a:cs typeface="Verdana"/>
              </a:rPr>
              <a:t> </a:t>
            </a:r>
            <a:r>
              <a:rPr lang="en-US" altLang="zh-CN" sz="3550" spc="15" dirty="0">
                <a:latin typeface="Verdana"/>
                <a:cs typeface="Verdana"/>
              </a:rPr>
              <a:t>itself</a:t>
            </a:r>
            <a:r>
              <a:rPr lang="zh-CN" altLang="en-US" sz="3550" spc="15" dirty="0">
                <a:latin typeface="Verdana"/>
                <a:cs typeface="Verdana"/>
              </a:rPr>
              <a:t> </a:t>
            </a:r>
            <a:r>
              <a:rPr lang="en-US" altLang="zh-CN" sz="3550" spc="15" dirty="0">
                <a:latin typeface="Verdana"/>
                <a:cs typeface="Verdana"/>
              </a:rPr>
              <a:t>will</a:t>
            </a:r>
            <a:r>
              <a:rPr lang="zh-CN" altLang="en-US" sz="3550" spc="15" dirty="0">
                <a:latin typeface="Verdana"/>
                <a:cs typeface="Verdana"/>
              </a:rPr>
              <a:t> </a:t>
            </a:r>
            <a:r>
              <a:rPr lang="en-US" altLang="zh-CN" sz="3550" spc="15" dirty="0">
                <a:latin typeface="Verdana"/>
                <a:cs typeface="Verdana"/>
              </a:rPr>
              <a:t>not</a:t>
            </a:r>
            <a:r>
              <a:rPr lang="zh-CN" altLang="en-US" sz="3550" spc="15" dirty="0">
                <a:latin typeface="Verdana"/>
                <a:cs typeface="Verdana"/>
              </a:rPr>
              <a:t> </a:t>
            </a:r>
            <a:r>
              <a:rPr lang="en-US" altLang="zh-CN" sz="3550" spc="15" dirty="0">
                <a:latin typeface="Verdana"/>
                <a:cs typeface="Verdana"/>
              </a:rPr>
              <a:t>have</a:t>
            </a:r>
            <a:r>
              <a:rPr lang="zh-CN" altLang="en-US" sz="3550" spc="15" dirty="0">
                <a:latin typeface="Verdana"/>
                <a:cs typeface="Verdana"/>
              </a:rPr>
              <a:t> </a:t>
            </a:r>
            <a:r>
              <a:rPr lang="en-US" altLang="zh-CN" sz="3550" spc="15" dirty="0">
                <a:latin typeface="Verdana"/>
                <a:cs typeface="Verdana"/>
              </a:rPr>
              <a:t>duplicated</a:t>
            </a:r>
            <a:r>
              <a:rPr lang="zh-CN" altLang="en-US" sz="3550" spc="15" dirty="0">
                <a:latin typeface="Verdana"/>
                <a:cs typeface="Verdana"/>
              </a:rPr>
              <a:t> </a:t>
            </a:r>
            <a:r>
              <a:rPr lang="en-US" altLang="zh-CN" sz="3550" spc="15" dirty="0">
                <a:latin typeface="Verdana"/>
                <a:cs typeface="Verdana"/>
              </a:rPr>
              <a:t>keys</a:t>
            </a:r>
            <a:endParaRPr sz="3550" dirty="0">
              <a:latin typeface="Verdana"/>
              <a:cs typeface="Verdana"/>
            </a:endParaRPr>
          </a:p>
          <a:p>
            <a:pPr>
              <a:lnSpc>
                <a:spcPct val="100000"/>
              </a:lnSpc>
              <a:spcBef>
                <a:spcPts val="50"/>
              </a:spcBef>
              <a:buChar char="◼"/>
            </a:pPr>
            <a:endParaRPr sz="3400" dirty="0">
              <a:latin typeface="Times New Roman"/>
              <a:cs typeface="Times New Roman"/>
            </a:endParaRPr>
          </a:p>
          <a:p>
            <a:pPr marL="394970" indent="-382270">
              <a:lnSpc>
                <a:spcPct val="100000"/>
              </a:lnSpc>
              <a:spcBef>
                <a:spcPts val="5"/>
              </a:spcBef>
              <a:buSzPct val="74242"/>
              <a:buFont typeface="Wingdings"/>
              <a:buChar char="◼"/>
              <a:tabLst>
                <a:tab pos="394970" algn="l"/>
                <a:tab pos="395605" algn="l"/>
              </a:tabLst>
            </a:pPr>
            <a:r>
              <a:rPr sz="3300" spc="-10" dirty="0">
                <a:latin typeface="Verdana"/>
                <a:cs typeface="Verdana"/>
              </a:rPr>
              <a:t>Query</a:t>
            </a:r>
            <a:r>
              <a:rPr sz="3300" spc="-15" dirty="0">
                <a:latin typeface="Verdana"/>
                <a:cs typeface="Verdana"/>
              </a:rPr>
              <a:t> </a:t>
            </a:r>
            <a:r>
              <a:rPr sz="3300" spc="-95" dirty="0">
                <a:latin typeface="Verdana"/>
                <a:cs typeface="Verdana"/>
              </a:rPr>
              <a:t>Optimization</a:t>
            </a:r>
            <a:r>
              <a:rPr lang="en-US" sz="3300" spc="-95" dirty="0">
                <a:latin typeface="Verdana"/>
                <a:cs typeface="Verdana"/>
              </a:rPr>
              <a:t>: query itself optimize the performance</a:t>
            </a:r>
          </a:p>
          <a:p>
            <a:pPr marL="394970" indent="-382270">
              <a:lnSpc>
                <a:spcPct val="100000"/>
              </a:lnSpc>
              <a:spcBef>
                <a:spcPts val="5"/>
              </a:spcBef>
              <a:buSzPct val="74242"/>
              <a:buFont typeface="Wingdings"/>
              <a:buChar char="◼"/>
              <a:tabLst>
                <a:tab pos="394970" algn="l"/>
                <a:tab pos="395605" algn="l"/>
              </a:tabLst>
            </a:pPr>
            <a:endParaRPr lang="en-US" sz="3300" spc="-95" dirty="0">
              <a:latin typeface="Verdana"/>
              <a:cs typeface="Verdana"/>
            </a:endParaRPr>
          </a:p>
          <a:p>
            <a:pPr marL="12700">
              <a:lnSpc>
                <a:spcPct val="100000"/>
              </a:lnSpc>
              <a:spcBef>
                <a:spcPts val="5"/>
              </a:spcBef>
              <a:buSzPct val="74242"/>
              <a:tabLst>
                <a:tab pos="394970" algn="l"/>
                <a:tab pos="395605" algn="l"/>
              </a:tabLst>
            </a:pPr>
            <a:r>
              <a:rPr lang="en-US" sz="2200" spc="-95" dirty="0">
                <a:latin typeface="Verdana"/>
                <a:cs typeface="Verdana"/>
              </a:rPr>
              <a:t>Both of these two methods make the most of memory and improve on average but for the worst case it doesn’t make any significant influence because going to the disk is </a:t>
            </a:r>
            <a:r>
              <a:rPr lang="en-US" sz="2200" spc="-95">
                <a:latin typeface="Verdana"/>
                <a:cs typeface="Verdana"/>
              </a:rPr>
              <a:t>extremely slow.</a:t>
            </a:r>
            <a:endParaRPr lang="en-US" sz="2200" spc="-95" dirty="0">
              <a:latin typeface="Verdana"/>
              <a:cs typeface="Verdana"/>
            </a:endParaRPr>
          </a:p>
          <a:p>
            <a:pPr marL="12700">
              <a:lnSpc>
                <a:spcPct val="100000"/>
              </a:lnSpc>
              <a:spcBef>
                <a:spcPts val="5"/>
              </a:spcBef>
              <a:buSzPct val="74242"/>
              <a:tabLst>
                <a:tab pos="394970" algn="l"/>
                <a:tab pos="395605" algn="l"/>
              </a:tabLst>
            </a:pPr>
            <a:endParaRPr lang="en-US" sz="3300" spc="-95" dirty="0">
              <a:latin typeface="Verdana"/>
              <a:cs typeface="Verdana"/>
            </a:endParaRPr>
          </a:p>
          <a:p>
            <a:pPr marL="12700">
              <a:lnSpc>
                <a:spcPct val="100000"/>
              </a:lnSpc>
              <a:spcBef>
                <a:spcPts val="5"/>
              </a:spcBef>
              <a:buSzPct val="74242"/>
              <a:tabLst>
                <a:tab pos="394970" algn="l"/>
                <a:tab pos="395605" algn="l"/>
              </a:tabLst>
            </a:pPr>
            <a:r>
              <a:rPr lang="en-US" sz="3300" spc="-95" dirty="0">
                <a:latin typeface="Verdana"/>
                <a:cs typeface="Verdana"/>
              </a:rPr>
              <a:t>Extra</a:t>
            </a:r>
            <a:r>
              <a:rPr lang="zh-CN" altLang="en-US" sz="3300" spc="-95" dirty="0">
                <a:latin typeface="Verdana"/>
                <a:cs typeface="Verdana"/>
              </a:rPr>
              <a:t> </a:t>
            </a:r>
            <a:r>
              <a:rPr lang="en-US" altLang="zh-CN" sz="3300" spc="-95" dirty="0">
                <a:latin typeface="Verdana"/>
                <a:cs typeface="Verdana"/>
              </a:rPr>
              <a:t>access</a:t>
            </a:r>
            <a:r>
              <a:rPr lang="zh-CN" altLang="en-US" sz="3300" spc="-95" dirty="0">
                <a:latin typeface="Verdana"/>
                <a:cs typeface="Verdana"/>
              </a:rPr>
              <a:t> </a:t>
            </a:r>
            <a:r>
              <a:rPr lang="en-US" altLang="zh-CN" sz="3300" spc="-95" dirty="0">
                <a:latin typeface="Verdana"/>
                <a:cs typeface="Verdana"/>
              </a:rPr>
              <a:t>structure</a:t>
            </a:r>
            <a:r>
              <a:rPr lang="zh-CN" altLang="en-US" sz="3300" spc="-95" dirty="0">
                <a:latin typeface="Verdana"/>
                <a:cs typeface="Verdana"/>
              </a:rPr>
              <a:t> </a:t>
            </a:r>
            <a:r>
              <a:rPr lang="en-US" altLang="zh-CN" sz="3300" spc="-95" dirty="0">
                <a:latin typeface="Verdana"/>
                <a:cs typeface="Verdana"/>
              </a:rPr>
              <a:t>or</a:t>
            </a:r>
            <a:r>
              <a:rPr lang="zh-CN" altLang="en-US" sz="3300" spc="-95" dirty="0">
                <a:latin typeface="Verdana"/>
                <a:cs typeface="Verdana"/>
              </a:rPr>
              <a:t> </a:t>
            </a:r>
            <a:r>
              <a:rPr lang="en-US" altLang="zh-CN" sz="3300" spc="-95" dirty="0">
                <a:latin typeface="Verdana"/>
                <a:cs typeface="Verdana"/>
              </a:rPr>
              <a:t>indexes</a:t>
            </a:r>
            <a:r>
              <a:rPr lang="zh-CN" altLang="en-US" sz="3300" spc="-95" dirty="0">
                <a:latin typeface="Verdana"/>
                <a:cs typeface="Verdana"/>
              </a:rPr>
              <a:t> </a:t>
            </a:r>
            <a:r>
              <a:rPr lang="en-US" altLang="zh-CN" sz="3300" spc="-95" dirty="0">
                <a:latin typeface="Verdana"/>
                <a:cs typeface="Verdana"/>
              </a:rPr>
              <a:t>can</a:t>
            </a:r>
            <a:r>
              <a:rPr lang="zh-CN" altLang="en-US" sz="3300" spc="-95" dirty="0">
                <a:latin typeface="Verdana"/>
                <a:cs typeface="Verdana"/>
              </a:rPr>
              <a:t> </a:t>
            </a:r>
            <a:r>
              <a:rPr lang="en-US" altLang="zh-CN" sz="3300" spc="-95" dirty="0">
                <a:latin typeface="Verdana"/>
                <a:cs typeface="Verdana"/>
              </a:rPr>
              <a:t>be</a:t>
            </a:r>
            <a:r>
              <a:rPr lang="zh-CN" altLang="en-US" sz="3300" spc="-95" dirty="0">
                <a:latin typeface="Verdana"/>
                <a:cs typeface="Verdana"/>
              </a:rPr>
              <a:t> </a:t>
            </a:r>
            <a:r>
              <a:rPr lang="en-US" altLang="zh-CN" sz="3300" spc="-95" dirty="0">
                <a:latin typeface="Verdana"/>
                <a:cs typeface="Verdana"/>
              </a:rPr>
              <a:t>created</a:t>
            </a:r>
            <a:r>
              <a:rPr lang="zh-CN" altLang="en-US" sz="3300" spc="-95" dirty="0">
                <a:latin typeface="Verdana"/>
                <a:cs typeface="Verdana"/>
              </a:rPr>
              <a:t> </a:t>
            </a:r>
            <a:r>
              <a:rPr lang="en-US" altLang="zh-CN" sz="3300" spc="-95" dirty="0">
                <a:latin typeface="Verdana"/>
                <a:cs typeface="Verdana"/>
              </a:rPr>
              <a:t>on</a:t>
            </a:r>
            <a:r>
              <a:rPr lang="zh-CN" altLang="en-US" sz="3300" spc="-95" dirty="0">
                <a:latin typeface="Verdana"/>
                <a:cs typeface="Verdana"/>
              </a:rPr>
              <a:t> </a:t>
            </a:r>
            <a:r>
              <a:rPr lang="en-US" altLang="zh-CN" sz="3300" spc="-95" dirty="0">
                <a:latin typeface="Verdana"/>
                <a:cs typeface="Verdana"/>
              </a:rPr>
              <a:t>a</a:t>
            </a:r>
            <a:r>
              <a:rPr lang="zh-CN" altLang="en-US" sz="3300" spc="-95" dirty="0">
                <a:latin typeface="Verdana"/>
                <a:cs typeface="Verdana"/>
              </a:rPr>
              <a:t> </a:t>
            </a:r>
            <a:r>
              <a:rPr lang="en-US" altLang="zh-CN" sz="3300" spc="-95" dirty="0">
                <a:latin typeface="Verdana"/>
                <a:cs typeface="Verdana"/>
              </a:rPr>
              <a:t>file.</a:t>
            </a:r>
          </a:p>
          <a:p>
            <a:pPr marL="12700">
              <a:lnSpc>
                <a:spcPct val="100000"/>
              </a:lnSpc>
              <a:spcBef>
                <a:spcPts val="5"/>
              </a:spcBef>
              <a:buSzPct val="74242"/>
              <a:tabLst>
                <a:tab pos="394970" algn="l"/>
                <a:tab pos="395605" algn="l"/>
              </a:tabLst>
            </a:pPr>
            <a:r>
              <a:rPr lang="en-US" altLang="zh-CN" sz="3300" spc="-95" dirty="0">
                <a:latin typeface="Verdana"/>
                <a:cs typeface="Verdana"/>
              </a:rPr>
              <a:t>They</a:t>
            </a:r>
            <a:r>
              <a:rPr lang="zh-CN" altLang="en-US" sz="3300" spc="-95" dirty="0">
                <a:latin typeface="Verdana"/>
                <a:cs typeface="Verdana"/>
              </a:rPr>
              <a:t> </a:t>
            </a:r>
            <a:r>
              <a:rPr lang="en-US" altLang="zh-CN" sz="3300" spc="-95" dirty="0">
                <a:latin typeface="Verdana"/>
                <a:cs typeface="Verdana"/>
              </a:rPr>
              <a:t>are</a:t>
            </a:r>
            <a:r>
              <a:rPr lang="zh-CN" altLang="en-US" sz="3300" spc="-95" dirty="0">
                <a:latin typeface="Verdana"/>
                <a:cs typeface="Verdana"/>
              </a:rPr>
              <a:t> </a:t>
            </a:r>
            <a:r>
              <a:rPr lang="en-US" altLang="zh-CN" sz="3300" spc="-95" dirty="0">
                <a:latin typeface="Verdana"/>
                <a:cs typeface="Verdana"/>
              </a:rPr>
              <a:t>stored</a:t>
            </a:r>
            <a:r>
              <a:rPr lang="zh-CN" altLang="en-US" sz="3300" spc="-95" dirty="0">
                <a:latin typeface="Verdana"/>
                <a:cs typeface="Verdana"/>
              </a:rPr>
              <a:t> </a:t>
            </a:r>
            <a:r>
              <a:rPr lang="en-US" altLang="zh-CN" sz="3300" spc="-95" dirty="0">
                <a:latin typeface="Verdana"/>
                <a:cs typeface="Verdana"/>
              </a:rPr>
              <a:t>on</a:t>
            </a:r>
            <a:r>
              <a:rPr lang="zh-CN" altLang="en-US" sz="3300" spc="-95" dirty="0">
                <a:latin typeface="Verdana"/>
                <a:cs typeface="Verdana"/>
              </a:rPr>
              <a:t> </a:t>
            </a:r>
            <a:r>
              <a:rPr lang="en-US" altLang="zh-CN" sz="3300" spc="-95" dirty="0">
                <a:latin typeface="Verdana"/>
                <a:cs typeface="Verdana"/>
              </a:rPr>
              <a:t>disk</a:t>
            </a:r>
            <a:r>
              <a:rPr lang="zh-CN" altLang="en-US" sz="3300" spc="-95" dirty="0">
                <a:latin typeface="Verdana"/>
                <a:cs typeface="Verdana"/>
              </a:rPr>
              <a:t> </a:t>
            </a:r>
            <a:r>
              <a:rPr lang="en-US" altLang="zh-CN" sz="3300" spc="-95" dirty="0">
                <a:latin typeface="Verdana"/>
                <a:cs typeface="Verdana"/>
              </a:rPr>
              <a:t>just</a:t>
            </a:r>
            <a:r>
              <a:rPr lang="zh-CN" altLang="en-US" sz="3300" spc="-95" dirty="0">
                <a:latin typeface="Verdana"/>
                <a:cs typeface="Verdana"/>
              </a:rPr>
              <a:t> </a:t>
            </a:r>
            <a:r>
              <a:rPr lang="en-US" altLang="zh-CN" sz="3300" spc="-95" dirty="0">
                <a:latin typeface="Verdana"/>
                <a:cs typeface="Verdana"/>
              </a:rPr>
              <a:t>like</a:t>
            </a:r>
            <a:r>
              <a:rPr lang="zh-CN" altLang="en-US" sz="3300" spc="-95" dirty="0">
                <a:latin typeface="Verdana"/>
                <a:cs typeface="Verdana"/>
              </a:rPr>
              <a:t> </a:t>
            </a:r>
            <a:r>
              <a:rPr lang="en-US" altLang="zh-CN" sz="3300" spc="-95" dirty="0">
                <a:latin typeface="Verdana"/>
                <a:cs typeface="Verdana"/>
              </a:rPr>
              <a:t>the</a:t>
            </a:r>
            <a:r>
              <a:rPr lang="zh-CN" altLang="en-US" sz="3300" spc="-95" dirty="0">
                <a:latin typeface="Verdana"/>
                <a:cs typeface="Verdana"/>
              </a:rPr>
              <a:t> </a:t>
            </a:r>
            <a:r>
              <a:rPr lang="en-US" altLang="zh-CN" sz="3300" spc="-95" dirty="0">
                <a:latin typeface="Verdana"/>
                <a:cs typeface="Verdana"/>
              </a:rPr>
              <a:t>main</a:t>
            </a:r>
            <a:r>
              <a:rPr lang="zh-CN" altLang="en-US" sz="3300" spc="-95" dirty="0">
                <a:latin typeface="Verdana"/>
                <a:cs typeface="Verdana"/>
              </a:rPr>
              <a:t> </a:t>
            </a:r>
            <a:r>
              <a:rPr lang="en-US" altLang="zh-CN" sz="3300" spc="-95" dirty="0">
                <a:latin typeface="Verdana"/>
                <a:cs typeface="Verdana"/>
              </a:rPr>
              <a:t>data</a:t>
            </a:r>
            <a:r>
              <a:rPr lang="zh-CN" altLang="en-US" sz="3300" spc="-95" dirty="0">
                <a:latin typeface="Verdana"/>
                <a:cs typeface="Verdana"/>
              </a:rPr>
              <a:t> </a:t>
            </a:r>
            <a:r>
              <a:rPr lang="en-US" altLang="zh-CN" sz="3300" spc="-95" dirty="0">
                <a:latin typeface="Verdana"/>
                <a:cs typeface="Verdana"/>
              </a:rPr>
              <a:t>file,</a:t>
            </a:r>
            <a:r>
              <a:rPr lang="zh-CN" altLang="en-US" sz="3300" spc="-95" dirty="0">
                <a:latin typeface="Verdana"/>
                <a:cs typeface="Verdana"/>
              </a:rPr>
              <a:t> </a:t>
            </a:r>
            <a:r>
              <a:rPr lang="en-US" altLang="zh-CN" sz="3300" spc="-95" dirty="0">
                <a:latin typeface="Verdana"/>
                <a:cs typeface="Verdana"/>
              </a:rPr>
              <a:t>and</a:t>
            </a:r>
            <a:r>
              <a:rPr lang="zh-CN" altLang="en-US" sz="3300" spc="-95" dirty="0">
                <a:latin typeface="Verdana"/>
                <a:cs typeface="Verdana"/>
              </a:rPr>
              <a:t> </a:t>
            </a:r>
            <a:r>
              <a:rPr lang="en-US" altLang="zh-CN" sz="3300" spc="-95" dirty="0">
                <a:latin typeface="Verdana"/>
                <a:cs typeface="Verdana"/>
              </a:rPr>
              <a:t>provide</a:t>
            </a:r>
            <a:r>
              <a:rPr lang="zh-CN" altLang="en-US" sz="3300" spc="-95" dirty="0">
                <a:latin typeface="Verdana"/>
                <a:cs typeface="Verdana"/>
              </a:rPr>
              <a:t> </a:t>
            </a:r>
            <a:r>
              <a:rPr lang="en-US" altLang="zh-CN" sz="3300" spc="-95" dirty="0">
                <a:latin typeface="Verdana"/>
                <a:cs typeface="Verdana"/>
              </a:rPr>
              <a:t>other</a:t>
            </a:r>
            <a:r>
              <a:rPr lang="zh-CN" altLang="en-US" sz="3300" spc="-95" dirty="0">
                <a:latin typeface="Verdana"/>
                <a:cs typeface="Verdana"/>
              </a:rPr>
              <a:t> </a:t>
            </a:r>
            <a:r>
              <a:rPr lang="en-US" altLang="zh-CN" sz="3300" spc="-95" dirty="0">
                <a:latin typeface="Verdana"/>
                <a:cs typeface="Verdana"/>
              </a:rPr>
              <a:t>access</a:t>
            </a:r>
            <a:r>
              <a:rPr lang="zh-CN" altLang="en-US" sz="3300" spc="-95" dirty="0">
                <a:latin typeface="Verdana"/>
                <a:cs typeface="Verdana"/>
              </a:rPr>
              <a:t> </a:t>
            </a:r>
            <a:r>
              <a:rPr lang="en-US" altLang="zh-CN" sz="3300" spc="-95" dirty="0">
                <a:latin typeface="Verdana"/>
                <a:cs typeface="Verdana"/>
              </a:rPr>
              <a:t>paths</a:t>
            </a:r>
            <a:r>
              <a:rPr lang="zh-CN" altLang="en-US" sz="3300" spc="-95" dirty="0">
                <a:latin typeface="Verdana"/>
                <a:cs typeface="Verdana"/>
              </a:rPr>
              <a:t> </a:t>
            </a:r>
            <a:r>
              <a:rPr lang="en-US" altLang="zh-CN" sz="3300" spc="-95" dirty="0">
                <a:latin typeface="Verdana"/>
                <a:cs typeface="Verdana"/>
              </a:rPr>
              <a:t>that</a:t>
            </a:r>
            <a:r>
              <a:rPr lang="zh-CN" altLang="en-US" sz="3300" spc="-95" dirty="0">
                <a:latin typeface="Verdana"/>
                <a:cs typeface="Verdana"/>
              </a:rPr>
              <a:t> </a:t>
            </a:r>
            <a:r>
              <a:rPr lang="en-US" altLang="zh-CN" sz="3300" spc="-95" dirty="0">
                <a:latin typeface="Verdana"/>
                <a:cs typeface="Verdana"/>
              </a:rPr>
              <a:t>can</a:t>
            </a:r>
            <a:r>
              <a:rPr lang="zh-CN" altLang="en-US" sz="3300" spc="-95" dirty="0">
                <a:latin typeface="Verdana"/>
                <a:cs typeface="Verdana"/>
              </a:rPr>
              <a:t> </a:t>
            </a:r>
            <a:r>
              <a:rPr lang="en-US" altLang="zh-CN" sz="3300" spc="-95" dirty="0">
                <a:latin typeface="Verdana"/>
                <a:cs typeface="Verdana"/>
              </a:rPr>
              <a:t>be</a:t>
            </a:r>
            <a:r>
              <a:rPr lang="zh-CN" altLang="en-US" sz="3300" spc="-95" dirty="0">
                <a:latin typeface="Verdana"/>
                <a:cs typeface="Verdana"/>
              </a:rPr>
              <a:t> </a:t>
            </a:r>
            <a:r>
              <a:rPr lang="en-US" altLang="zh-CN" sz="3300" spc="-95" dirty="0">
                <a:latin typeface="Verdana"/>
                <a:cs typeface="Verdana"/>
              </a:rPr>
              <a:t>quicker</a:t>
            </a:r>
            <a:r>
              <a:rPr lang="zh-CN" altLang="en-US" sz="3300" spc="-95" dirty="0">
                <a:latin typeface="Verdana"/>
                <a:cs typeface="Verdana"/>
              </a:rPr>
              <a:t> </a:t>
            </a:r>
            <a:r>
              <a:rPr lang="en-US" altLang="zh-CN" sz="3300" spc="-95" dirty="0">
                <a:latin typeface="Verdana"/>
                <a:cs typeface="Verdana"/>
              </a:rPr>
              <a:t>for</a:t>
            </a:r>
            <a:r>
              <a:rPr lang="zh-CN" altLang="en-US" sz="3300" spc="-95" dirty="0">
                <a:latin typeface="Verdana"/>
                <a:cs typeface="Verdana"/>
              </a:rPr>
              <a:t> </a:t>
            </a:r>
            <a:r>
              <a:rPr lang="en-US" altLang="zh-CN" sz="3300" spc="-95" dirty="0">
                <a:latin typeface="Verdana"/>
                <a:cs typeface="Verdana"/>
              </a:rPr>
              <a:t>certain</a:t>
            </a:r>
            <a:r>
              <a:rPr lang="zh-CN" altLang="en-US" sz="3300" spc="-95" dirty="0">
                <a:latin typeface="Verdana"/>
                <a:cs typeface="Verdana"/>
              </a:rPr>
              <a:t> </a:t>
            </a:r>
            <a:r>
              <a:rPr lang="en-US" altLang="zh-CN" sz="3300" spc="-95" dirty="0">
                <a:latin typeface="Verdana"/>
                <a:cs typeface="Verdana"/>
              </a:rPr>
              <a:t>operations.</a:t>
            </a:r>
          </a:p>
          <a:p>
            <a:pPr marL="12700">
              <a:lnSpc>
                <a:spcPct val="100000"/>
              </a:lnSpc>
              <a:spcBef>
                <a:spcPts val="5"/>
              </a:spcBef>
              <a:buSzPct val="74242"/>
              <a:tabLst>
                <a:tab pos="394970" algn="l"/>
                <a:tab pos="395605" algn="l"/>
              </a:tabLst>
            </a:pPr>
            <a:endParaRPr sz="3300" dirty="0">
              <a:latin typeface="Verdana"/>
              <a:cs typeface="Verdan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0504" y="518922"/>
            <a:ext cx="2626995" cy="863600"/>
          </a:xfrm>
          <a:prstGeom prst="rect">
            <a:avLst/>
          </a:prstGeom>
        </p:spPr>
        <p:txBody>
          <a:bodyPr vert="horz" wrap="square" lIns="0" tIns="12065" rIns="0" bIns="0" rtlCol="0">
            <a:spAutoFit/>
          </a:bodyPr>
          <a:lstStyle/>
          <a:p>
            <a:pPr marL="12700">
              <a:lnSpc>
                <a:spcPct val="100000"/>
              </a:lnSpc>
              <a:spcBef>
                <a:spcPts val="95"/>
              </a:spcBef>
            </a:pPr>
            <a:r>
              <a:rPr spc="-140" dirty="0"/>
              <a:t>B-Trees</a:t>
            </a:r>
          </a:p>
        </p:txBody>
      </p:sp>
      <p:sp>
        <p:nvSpPr>
          <p:cNvPr id="3" name="object 3"/>
          <p:cNvSpPr txBox="1"/>
          <p:nvPr/>
        </p:nvSpPr>
        <p:spPr>
          <a:xfrm>
            <a:off x="147015" y="1729231"/>
            <a:ext cx="12614910" cy="4691028"/>
          </a:xfrm>
          <a:prstGeom prst="rect">
            <a:avLst/>
          </a:prstGeom>
        </p:spPr>
        <p:txBody>
          <a:bodyPr vert="horz" wrap="square" lIns="0" tIns="12700" rIns="0" bIns="0" rtlCol="0">
            <a:spAutoFit/>
          </a:bodyPr>
          <a:lstStyle/>
          <a:p>
            <a:pPr marL="455930" indent="-443230">
              <a:lnSpc>
                <a:spcPct val="100000"/>
              </a:lnSpc>
              <a:spcBef>
                <a:spcPts val="100"/>
              </a:spcBef>
              <a:buSzPct val="74025"/>
              <a:buFont typeface="Wingdings"/>
              <a:buChar char="◼"/>
              <a:tabLst>
                <a:tab pos="455930" algn="l"/>
                <a:tab pos="456565" algn="l"/>
              </a:tabLst>
            </a:pPr>
            <a:r>
              <a:rPr sz="3850" spc="-5" dirty="0">
                <a:latin typeface="Verdana"/>
                <a:cs typeface="Verdana"/>
              </a:rPr>
              <a:t>Previous </a:t>
            </a:r>
            <a:r>
              <a:rPr sz="3850" dirty="0">
                <a:latin typeface="Verdana"/>
                <a:cs typeface="Verdana"/>
              </a:rPr>
              <a:t>example </a:t>
            </a:r>
            <a:r>
              <a:rPr sz="3850" spc="-5" dirty="0">
                <a:latin typeface="Verdana"/>
                <a:cs typeface="Verdana"/>
              </a:rPr>
              <a:t>assumes we're </a:t>
            </a:r>
            <a:r>
              <a:rPr lang="en-US" sz="3850" spc="-5" dirty="0">
                <a:latin typeface="Verdana"/>
                <a:cs typeface="Verdana"/>
              </a:rPr>
              <a:t>searching</a:t>
            </a:r>
            <a:r>
              <a:rPr sz="3850" spc="-5" dirty="0">
                <a:latin typeface="Verdana"/>
                <a:cs typeface="Verdana"/>
              </a:rPr>
              <a:t> </a:t>
            </a:r>
            <a:r>
              <a:rPr sz="3850" dirty="0">
                <a:latin typeface="Verdana"/>
                <a:cs typeface="Verdana"/>
              </a:rPr>
              <a:t>a</a:t>
            </a:r>
            <a:r>
              <a:rPr sz="3850" spc="-185" dirty="0">
                <a:latin typeface="Verdana"/>
                <a:cs typeface="Verdana"/>
              </a:rPr>
              <a:t> </a:t>
            </a:r>
            <a:r>
              <a:rPr sz="3850" spc="-5" dirty="0">
                <a:latin typeface="Verdana"/>
                <a:cs typeface="Verdana"/>
              </a:rPr>
              <a:t>key</a:t>
            </a:r>
            <a:r>
              <a:rPr lang="en-US" sz="3850" spc="-5" dirty="0">
                <a:latin typeface="Verdana"/>
                <a:cs typeface="Verdana"/>
              </a:rPr>
              <a:t>, equivalently we are searching for a value that is unique</a:t>
            </a:r>
            <a:endParaRPr sz="3850" spc="-5" dirty="0">
              <a:latin typeface="Verdana"/>
              <a:cs typeface="Verdana"/>
            </a:endParaRPr>
          </a:p>
          <a:p>
            <a:pPr marL="469900">
              <a:lnSpc>
                <a:spcPct val="100000"/>
              </a:lnSpc>
              <a:spcBef>
                <a:spcPts val="5"/>
              </a:spcBef>
            </a:pPr>
            <a:r>
              <a:rPr sz="2200" spc="60" dirty="0">
                <a:latin typeface="Times New Roman"/>
                <a:cs typeface="Times New Roman"/>
              </a:rPr>
              <a:t>–</a:t>
            </a:r>
            <a:r>
              <a:rPr sz="2200" spc="60" dirty="0">
                <a:latin typeface="Verdana"/>
                <a:cs typeface="Verdana"/>
              </a:rPr>
              <a:t>What </a:t>
            </a:r>
            <a:r>
              <a:rPr sz="2200" spc="-10" dirty="0">
                <a:latin typeface="Verdana"/>
                <a:cs typeface="Verdana"/>
              </a:rPr>
              <a:t>if </a:t>
            </a:r>
            <a:r>
              <a:rPr sz="2200" spc="-5" dirty="0">
                <a:latin typeface="Verdana"/>
                <a:cs typeface="Verdana"/>
              </a:rPr>
              <a:t>we're</a:t>
            </a:r>
            <a:r>
              <a:rPr sz="2200" spc="-130" dirty="0">
                <a:latin typeface="Verdana"/>
                <a:cs typeface="Verdana"/>
              </a:rPr>
              <a:t> </a:t>
            </a:r>
            <a:r>
              <a:rPr sz="2200" dirty="0">
                <a:latin typeface="Verdana"/>
                <a:cs typeface="Verdana"/>
              </a:rPr>
              <a:t>not?</a:t>
            </a:r>
          </a:p>
          <a:p>
            <a:pPr>
              <a:lnSpc>
                <a:spcPct val="100000"/>
              </a:lnSpc>
              <a:spcBef>
                <a:spcPts val="5"/>
              </a:spcBef>
            </a:pPr>
            <a:r>
              <a:rPr lang="en-US" sz="4000" dirty="0">
                <a:latin typeface="Times New Roman"/>
                <a:cs typeface="Times New Roman"/>
              </a:rPr>
              <a:t>	</a:t>
            </a:r>
            <a:endParaRPr sz="4000" dirty="0">
              <a:latin typeface="Times New Roman"/>
              <a:cs typeface="Times New Roman"/>
            </a:endParaRPr>
          </a:p>
          <a:p>
            <a:pPr marL="455930" indent="-443230">
              <a:lnSpc>
                <a:spcPct val="100000"/>
              </a:lnSpc>
              <a:buSzPct val="74025"/>
              <a:buFont typeface="Wingdings"/>
              <a:buChar char="◼"/>
              <a:tabLst>
                <a:tab pos="455930" algn="l"/>
                <a:tab pos="456565" algn="l"/>
              </a:tabLst>
            </a:pPr>
            <a:r>
              <a:rPr sz="3850" spc="-5" dirty="0">
                <a:latin typeface="Verdana"/>
                <a:cs typeface="Verdana"/>
              </a:rPr>
              <a:t>Insertion </a:t>
            </a:r>
            <a:r>
              <a:rPr sz="3850" dirty="0">
                <a:latin typeface="Verdana"/>
                <a:cs typeface="Verdana"/>
              </a:rPr>
              <a:t>and</a:t>
            </a:r>
            <a:r>
              <a:rPr sz="3850" spc="-20" dirty="0">
                <a:latin typeface="Verdana"/>
                <a:cs typeface="Verdana"/>
              </a:rPr>
              <a:t> </a:t>
            </a:r>
            <a:r>
              <a:rPr sz="3850" spc="-10" dirty="0">
                <a:latin typeface="Verdana"/>
                <a:cs typeface="Verdana"/>
              </a:rPr>
              <a:t>deletion?</a:t>
            </a:r>
            <a:endParaRPr lang="en-US" sz="3850" spc="-10" dirty="0">
              <a:latin typeface="Verdana"/>
              <a:cs typeface="Verdana"/>
            </a:endParaRPr>
          </a:p>
          <a:p>
            <a:pPr marL="584200" indent="-571500">
              <a:lnSpc>
                <a:spcPct val="100000"/>
              </a:lnSpc>
              <a:buSzPct val="74025"/>
              <a:buFontTx/>
              <a:buChar char="-"/>
              <a:tabLst>
                <a:tab pos="455930" algn="l"/>
                <a:tab pos="456565" algn="l"/>
              </a:tabLst>
            </a:pPr>
            <a:r>
              <a:rPr lang="en-US" sz="2200" spc="-10" dirty="0">
                <a:latin typeface="Verdana"/>
                <a:cs typeface="Verdana"/>
              </a:rPr>
              <a:t>Insertion: if the leaf nodes are full, we need to create a new node. Even worse, if the child nodes meet the limit of branching factor, we need to create a layer (still sucks)</a:t>
            </a:r>
          </a:p>
          <a:p>
            <a:pPr marL="584200" indent="-571500">
              <a:lnSpc>
                <a:spcPct val="100000"/>
              </a:lnSpc>
              <a:buSzPct val="74025"/>
              <a:buFontTx/>
              <a:buChar char="-"/>
              <a:tabLst>
                <a:tab pos="455930" algn="l"/>
                <a:tab pos="456565" algn="l"/>
              </a:tabLst>
            </a:pPr>
            <a:r>
              <a:rPr lang="en-US" sz="2200" spc="-10" dirty="0">
                <a:latin typeface="Verdana"/>
                <a:cs typeface="Verdana"/>
              </a:rPr>
              <a:t>Deletion: if we want to delete, we just leave it there with no need to rebalance the tree (a lot better in general case, but there is edge case when we need to rebalance)</a:t>
            </a:r>
            <a:endParaRPr sz="2200" dirty="0">
              <a:latin typeface="Verdana"/>
              <a:cs typeface="Verdan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8A687-BE5B-B34A-9443-FDBFAD4FF199}"/>
              </a:ext>
            </a:extLst>
          </p:cNvPr>
          <p:cNvSpPr>
            <a:spLocks noGrp="1"/>
          </p:cNvSpPr>
          <p:nvPr>
            <p:ph type="title"/>
          </p:nvPr>
        </p:nvSpPr>
        <p:spPr/>
        <p:txBody>
          <a:bodyPr/>
          <a:lstStyle/>
          <a:p>
            <a:r>
              <a:rPr lang="en-US" dirty="0"/>
              <a:t>B-Trees</a:t>
            </a:r>
          </a:p>
        </p:txBody>
      </p:sp>
      <p:sp>
        <p:nvSpPr>
          <p:cNvPr id="3" name="Text Placeholder 2">
            <a:extLst>
              <a:ext uri="{FF2B5EF4-FFF2-40B4-BE49-F238E27FC236}">
                <a16:creationId xmlns:a16="http://schemas.microsoft.com/office/drawing/2014/main" id="{5981BFE6-0A6C-3047-840F-675D5257AE4E}"/>
              </a:ext>
            </a:extLst>
          </p:cNvPr>
          <p:cNvSpPr>
            <a:spLocks noGrp="1"/>
          </p:cNvSpPr>
          <p:nvPr>
            <p:ph type="body" idx="1"/>
          </p:nvPr>
        </p:nvSpPr>
        <p:spPr>
          <a:xfrm>
            <a:off x="147015" y="1729231"/>
            <a:ext cx="13529919" cy="6594113"/>
          </a:xfrm>
        </p:spPr>
        <p:txBody>
          <a:bodyPr/>
          <a:lstStyle/>
          <a:p>
            <a:pPr marL="455930" indent="-443230" algn="l" rtl="0">
              <a:spcBef>
                <a:spcPts val="100"/>
              </a:spcBef>
              <a:buSzPct val="74025"/>
              <a:buFont typeface="Wingdings"/>
              <a:buChar char="◼"/>
              <a:tabLst>
                <a:tab pos="455930" algn="l"/>
                <a:tab pos="456565" algn="l"/>
              </a:tabLst>
            </a:pPr>
            <a:r>
              <a:rPr lang="en-US" sz="3000" kern="1200" spc="-5" dirty="0">
                <a:latin typeface="Verdana"/>
                <a:cs typeface="Verdana"/>
              </a:rPr>
              <a:t>Each node has at most m children and at most m-1 keys.</a:t>
            </a:r>
          </a:p>
          <a:p>
            <a:pPr marL="455930" indent="-443230" algn="l" rtl="0">
              <a:spcBef>
                <a:spcPts val="100"/>
              </a:spcBef>
              <a:buSzPct val="74025"/>
              <a:buFont typeface="Wingdings"/>
              <a:buChar char="◼"/>
              <a:tabLst>
                <a:tab pos="455930" algn="l"/>
                <a:tab pos="456565" algn="l"/>
              </a:tabLst>
            </a:pPr>
            <a:r>
              <a:rPr lang="en-US" sz="3000" kern="1200" spc="-5" dirty="0">
                <a:latin typeface="Verdana"/>
                <a:cs typeface="Verdana"/>
              </a:rPr>
              <a:t>Nodes may leave some empty space, allowing for inserting new entries. (Each node has at minimum (m-1)/2 keys.</a:t>
            </a:r>
          </a:p>
          <a:p>
            <a:pPr marL="455930" indent="-443230" algn="l" rtl="0">
              <a:spcBef>
                <a:spcPts val="100"/>
              </a:spcBef>
              <a:buSzPct val="74025"/>
              <a:buFont typeface="Wingdings"/>
              <a:buChar char="◼"/>
              <a:tabLst>
                <a:tab pos="455930" algn="l"/>
                <a:tab pos="456565" algn="l"/>
              </a:tabLst>
            </a:pPr>
            <a:r>
              <a:rPr lang="en-US" sz="3000" kern="1200" spc="-5" dirty="0">
                <a:latin typeface="Verdana"/>
                <a:cs typeface="Verdana"/>
              </a:rPr>
              <a:t>Insertion into a non-full node is very efficient.</a:t>
            </a:r>
          </a:p>
          <a:p>
            <a:pPr marL="455930" indent="-443230" algn="l" rtl="0">
              <a:spcBef>
                <a:spcPts val="100"/>
              </a:spcBef>
              <a:buSzPct val="74025"/>
              <a:buFont typeface="Wingdings"/>
              <a:buChar char="◼"/>
              <a:tabLst>
                <a:tab pos="455930" algn="l"/>
                <a:tab pos="456565" algn="l"/>
              </a:tabLst>
            </a:pPr>
            <a:r>
              <a:rPr lang="en-US" sz="3000" kern="1200" spc="-5" dirty="0">
                <a:latin typeface="Verdana"/>
                <a:cs typeface="Verdana"/>
              </a:rPr>
              <a:t>If the node is full it causes a split.</a:t>
            </a:r>
          </a:p>
          <a:p>
            <a:pPr marL="12700" lvl="1" algn="l" rtl="0">
              <a:spcBef>
                <a:spcPts val="100"/>
              </a:spcBef>
              <a:buSzPct val="74025"/>
              <a:tabLst>
                <a:tab pos="455930" algn="l"/>
                <a:tab pos="456565" algn="l"/>
              </a:tabLst>
            </a:pPr>
            <a:r>
              <a:rPr lang="en-US" sz="2200" kern="1200" spc="-5" dirty="0">
                <a:solidFill>
                  <a:schemeClr val="tx1"/>
                </a:solidFill>
                <a:latin typeface="Verdana"/>
                <a:cs typeface="Verdana"/>
              </a:rPr>
              <a:t>	- Splitting the root node creates two children, with only the middle value left in the original root.</a:t>
            </a:r>
          </a:p>
          <a:p>
            <a:pPr marL="12700" lvl="1" algn="l" rtl="0">
              <a:spcBef>
                <a:spcPts val="100"/>
              </a:spcBef>
              <a:buSzPct val="74025"/>
              <a:tabLst>
                <a:tab pos="455930" algn="l"/>
                <a:tab pos="456565" algn="l"/>
              </a:tabLst>
            </a:pPr>
            <a:r>
              <a:rPr lang="en-US" sz="2200" kern="1200" spc="-5" dirty="0">
                <a:solidFill>
                  <a:schemeClr val="tx1"/>
                </a:solidFill>
                <a:latin typeface="Verdana"/>
                <a:cs typeface="Verdana"/>
              </a:rPr>
              <a:t>	- Splitting a branch node divides it into two branch nodes, and moves the middle value to the parent node.</a:t>
            </a:r>
          </a:p>
          <a:p>
            <a:pPr marL="455930" indent="-443230" algn="l" rtl="0">
              <a:spcBef>
                <a:spcPts val="100"/>
              </a:spcBef>
              <a:buSzPct val="74025"/>
              <a:buFont typeface="Wingdings"/>
              <a:buChar char="◼"/>
              <a:tabLst>
                <a:tab pos="455930" algn="l"/>
                <a:tab pos="456565" algn="l"/>
              </a:tabLst>
            </a:pPr>
            <a:r>
              <a:rPr lang="en-US" sz="3000" kern="1200" spc="-5" dirty="0">
                <a:latin typeface="Verdana"/>
                <a:cs typeface="Verdana"/>
              </a:rPr>
              <a:t>Splitting can propagate to other tree levels.</a:t>
            </a:r>
          </a:p>
          <a:p>
            <a:pPr marL="455930" indent="-443230" algn="l" rtl="0">
              <a:spcBef>
                <a:spcPts val="100"/>
              </a:spcBef>
              <a:buSzPct val="74025"/>
              <a:buFont typeface="Wingdings"/>
              <a:buChar char="◼"/>
              <a:tabLst>
                <a:tab pos="455930" algn="l"/>
                <a:tab pos="456565" algn="l"/>
              </a:tabLst>
            </a:pPr>
            <a:r>
              <a:rPr lang="en-US" sz="3000" kern="1200" spc="-5" dirty="0">
                <a:latin typeface="Verdana"/>
                <a:cs typeface="Verdana"/>
              </a:rPr>
              <a:t>Deletion from a node more than ½-full is very efficient.</a:t>
            </a:r>
          </a:p>
          <a:p>
            <a:pPr marL="455930" indent="-443230" algn="l" rtl="0">
              <a:spcBef>
                <a:spcPts val="100"/>
              </a:spcBef>
              <a:buSzPct val="74025"/>
              <a:buFont typeface="Wingdings"/>
              <a:buChar char="◼"/>
              <a:tabLst>
                <a:tab pos="455930" algn="l"/>
                <a:tab pos="456565" algn="l"/>
              </a:tabLst>
            </a:pPr>
            <a:r>
              <a:rPr lang="en-US" sz="3000" kern="1200" spc="-5" dirty="0">
                <a:latin typeface="Verdana"/>
                <a:cs typeface="Verdana"/>
              </a:rPr>
              <a:t>If the node becomes ½-full it must be merged with neighboring nodes. Specific approaches to deletion merging vary.</a:t>
            </a:r>
          </a:p>
          <a:p>
            <a:pPr marL="455930" indent="-443230" algn="l" rtl="0">
              <a:spcBef>
                <a:spcPts val="100"/>
              </a:spcBef>
              <a:buSzPct val="74025"/>
              <a:buFont typeface="Wingdings"/>
              <a:buChar char="◼"/>
              <a:tabLst>
                <a:tab pos="455930" algn="l"/>
                <a:tab pos="456565" algn="l"/>
              </a:tabLst>
            </a:pPr>
            <a:r>
              <a:rPr lang="en-US" sz="3000" kern="1200" spc="-5" dirty="0">
                <a:latin typeface="Verdana"/>
                <a:cs typeface="Verdana"/>
              </a:rPr>
              <a:t>Equilibrium at 69%.</a:t>
            </a:r>
          </a:p>
          <a:p>
            <a:endParaRPr lang="en-US" sz="3300" dirty="0"/>
          </a:p>
        </p:txBody>
      </p:sp>
    </p:spTree>
    <p:extLst>
      <p:ext uri="{BB962C8B-B14F-4D97-AF65-F5344CB8AC3E}">
        <p14:creationId xmlns:p14="http://schemas.microsoft.com/office/powerpoint/2010/main" val="798220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0504" y="518922"/>
            <a:ext cx="3091180" cy="863600"/>
          </a:xfrm>
          <a:prstGeom prst="rect">
            <a:avLst/>
          </a:prstGeom>
        </p:spPr>
        <p:txBody>
          <a:bodyPr vert="horz" wrap="square" lIns="0" tIns="12065" rIns="0" bIns="0" rtlCol="0">
            <a:spAutoFit/>
          </a:bodyPr>
          <a:lstStyle/>
          <a:p>
            <a:pPr marL="12700">
              <a:lnSpc>
                <a:spcPct val="100000"/>
              </a:lnSpc>
              <a:spcBef>
                <a:spcPts val="95"/>
              </a:spcBef>
            </a:pPr>
            <a:r>
              <a:rPr spc="-10" dirty="0"/>
              <a:t>Indexing</a:t>
            </a:r>
          </a:p>
        </p:txBody>
      </p:sp>
      <p:sp>
        <p:nvSpPr>
          <p:cNvPr id="3" name="object 3"/>
          <p:cNvSpPr txBox="1"/>
          <p:nvPr/>
        </p:nvSpPr>
        <p:spPr>
          <a:xfrm>
            <a:off x="178104" y="1681048"/>
            <a:ext cx="11759896" cy="5089085"/>
          </a:xfrm>
          <a:prstGeom prst="rect">
            <a:avLst/>
          </a:prstGeom>
        </p:spPr>
        <p:txBody>
          <a:bodyPr vert="horz" wrap="square" lIns="0" tIns="12700" rIns="0" bIns="0" rtlCol="0">
            <a:spAutoFit/>
          </a:bodyPr>
          <a:lstStyle/>
          <a:p>
            <a:pPr marL="425450" indent="-412750">
              <a:lnSpc>
                <a:spcPct val="100000"/>
              </a:lnSpc>
              <a:spcBef>
                <a:spcPts val="100"/>
              </a:spcBef>
              <a:buSzPct val="80303"/>
              <a:buFont typeface="Wingdings"/>
              <a:buChar char="◼"/>
              <a:tabLst>
                <a:tab pos="425450" algn="l"/>
                <a:tab pos="426084" algn="l"/>
              </a:tabLst>
            </a:pPr>
            <a:r>
              <a:rPr sz="3300" spc="-5" dirty="0">
                <a:latin typeface="Verdana"/>
                <a:cs typeface="Verdana"/>
              </a:rPr>
              <a:t>Provides </a:t>
            </a:r>
            <a:r>
              <a:rPr sz="3300" dirty="0">
                <a:latin typeface="Verdana"/>
                <a:cs typeface="Verdana"/>
              </a:rPr>
              <a:t>a </a:t>
            </a:r>
            <a:r>
              <a:rPr sz="3300" spc="-5" dirty="0">
                <a:latin typeface="Verdana"/>
                <a:cs typeface="Verdana"/>
              </a:rPr>
              <a:t>secondary access</a:t>
            </a:r>
            <a:r>
              <a:rPr sz="3300" spc="-80" dirty="0">
                <a:latin typeface="Verdana"/>
                <a:cs typeface="Verdana"/>
              </a:rPr>
              <a:t> </a:t>
            </a:r>
            <a:r>
              <a:rPr sz="3300" spc="-10" dirty="0">
                <a:latin typeface="Verdana"/>
                <a:cs typeface="Verdana"/>
              </a:rPr>
              <a:t>path</a:t>
            </a:r>
            <a:endParaRPr sz="3300" dirty="0">
              <a:latin typeface="Verdana"/>
              <a:cs typeface="Verdana"/>
            </a:endParaRPr>
          </a:p>
          <a:p>
            <a:pPr marL="754380" lvl="1" indent="-284480">
              <a:lnSpc>
                <a:spcPct val="100000"/>
              </a:lnSpc>
              <a:spcBef>
                <a:spcPts val="50"/>
              </a:spcBef>
              <a:buFont typeface="Times New Roman"/>
              <a:buChar char="–"/>
              <a:tabLst>
                <a:tab pos="755015" algn="l"/>
              </a:tabLst>
            </a:pPr>
            <a:r>
              <a:rPr sz="3300" dirty="0">
                <a:latin typeface="Verdana"/>
                <a:cs typeface="Verdana"/>
              </a:rPr>
              <a:t>Does not alter </a:t>
            </a:r>
            <a:r>
              <a:rPr sz="3300" spc="-5" dirty="0">
                <a:latin typeface="Verdana"/>
                <a:cs typeface="Verdana"/>
              </a:rPr>
              <a:t>primary physical</a:t>
            </a:r>
            <a:r>
              <a:rPr sz="3300" spc="-125" dirty="0">
                <a:latin typeface="Verdana"/>
                <a:cs typeface="Verdana"/>
              </a:rPr>
              <a:t> </a:t>
            </a:r>
            <a:r>
              <a:rPr sz="3300" spc="-5" dirty="0">
                <a:latin typeface="Verdana"/>
                <a:cs typeface="Verdana"/>
              </a:rPr>
              <a:t>representation</a:t>
            </a:r>
            <a:endParaRPr sz="3300" dirty="0">
              <a:latin typeface="Verdana"/>
              <a:cs typeface="Verdana"/>
            </a:endParaRPr>
          </a:p>
          <a:p>
            <a:pPr lvl="1">
              <a:lnSpc>
                <a:spcPct val="100000"/>
              </a:lnSpc>
              <a:spcBef>
                <a:spcPts val="40"/>
              </a:spcBef>
              <a:buFont typeface="Times New Roman"/>
              <a:buChar char="–"/>
            </a:pPr>
            <a:endParaRPr sz="3400" dirty="0">
              <a:latin typeface="Times New Roman"/>
              <a:cs typeface="Times New Roman"/>
            </a:endParaRPr>
          </a:p>
          <a:p>
            <a:pPr marL="394970" indent="-382270">
              <a:lnSpc>
                <a:spcPct val="100000"/>
              </a:lnSpc>
              <a:buSzPct val="74242"/>
              <a:buFont typeface="Wingdings"/>
              <a:buChar char="◼"/>
              <a:tabLst>
                <a:tab pos="394970" algn="l"/>
                <a:tab pos="395605" algn="l"/>
              </a:tabLst>
            </a:pPr>
            <a:r>
              <a:rPr sz="3300" spc="-5" dirty="0">
                <a:latin typeface="Verdana"/>
                <a:cs typeface="Verdana"/>
              </a:rPr>
              <a:t>Indexes </a:t>
            </a:r>
            <a:r>
              <a:rPr sz="3300" dirty="0">
                <a:latin typeface="Verdana"/>
                <a:cs typeface="Verdana"/>
              </a:rPr>
              <a:t>can </a:t>
            </a:r>
            <a:r>
              <a:rPr sz="3300" spc="-15" dirty="0">
                <a:latin typeface="Verdana"/>
                <a:cs typeface="Verdana"/>
              </a:rPr>
              <a:t>take many</a:t>
            </a:r>
            <a:r>
              <a:rPr sz="3300" spc="-65" dirty="0">
                <a:latin typeface="Verdana"/>
                <a:cs typeface="Verdana"/>
              </a:rPr>
              <a:t> </a:t>
            </a:r>
            <a:r>
              <a:rPr sz="3300" spc="-5" dirty="0">
                <a:latin typeface="Verdana"/>
                <a:cs typeface="Verdana"/>
              </a:rPr>
              <a:t>forms:</a:t>
            </a:r>
            <a:endParaRPr sz="3300" dirty="0">
              <a:latin typeface="Verdana"/>
              <a:cs typeface="Verdana"/>
            </a:endParaRPr>
          </a:p>
          <a:p>
            <a:pPr marL="754380" lvl="1" indent="-284480">
              <a:lnSpc>
                <a:spcPct val="100000"/>
              </a:lnSpc>
              <a:buFont typeface="Times New Roman"/>
              <a:buChar char="–"/>
              <a:tabLst>
                <a:tab pos="755015" algn="l"/>
              </a:tabLst>
            </a:pPr>
            <a:r>
              <a:rPr sz="3300" dirty="0">
                <a:latin typeface="Verdana"/>
                <a:cs typeface="Verdana"/>
              </a:rPr>
              <a:t>Single</a:t>
            </a:r>
            <a:r>
              <a:rPr sz="3300" spc="-5" dirty="0">
                <a:latin typeface="Verdana"/>
                <a:cs typeface="Verdana"/>
              </a:rPr>
              <a:t> </a:t>
            </a:r>
            <a:r>
              <a:rPr sz="3300" spc="-10" dirty="0">
                <a:latin typeface="Verdana"/>
                <a:cs typeface="Verdana"/>
              </a:rPr>
              <a:t>Level</a:t>
            </a:r>
            <a:r>
              <a:rPr lang="zh-CN" altLang="en-US" sz="3300" spc="-10" dirty="0">
                <a:latin typeface="Verdana"/>
                <a:cs typeface="Verdana"/>
              </a:rPr>
              <a:t> </a:t>
            </a:r>
            <a:r>
              <a:rPr lang="en-US" altLang="zh-CN" sz="3300" spc="-10" dirty="0">
                <a:latin typeface="Verdana"/>
                <a:cs typeface="Verdana"/>
              </a:rPr>
              <a:t>(categorization</a:t>
            </a:r>
            <a:r>
              <a:rPr lang="zh-CN" altLang="en-US" sz="3300" spc="-10" dirty="0">
                <a:latin typeface="Verdana"/>
                <a:cs typeface="Verdana"/>
              </a:rPr>
              <a:t> </a:t>
            </a:r>
            <a:r>
              <a:rPr lang="en-US" altLang="zh-CN" sz="3300" spc="-10" dirty="0">
                <a:latin typeface="Verdana"/>
                <a:cs typeface="Verdana"/>
              </a:rPr>
              <a:t>depends</a:t>
            </a:r>
            <a:r>
              <a:rPr lang="zh-CN" altLang="en-US" sz="3300" spc="-10" dirty="0">
                <a:latin typeface="Verdana"/>
                <a:cs typeface="Verdana"/>
              </a:rPr>
              <a:t> </a:t>
            </a:r>
            <a:r>
              <a:rPr lang="en-US" altLang="zh-CN" sz="3300" spc="-10" dirty="0">
                <a:latin typeface="Verdana"/>
                <a:cs typeface="Verdana"/>
              </a:rPr>
              <a:t>on</a:t>
            </a:r>
            <a:r>
              <a:rPr lang="zh-CN" altLang="en-US" sz="3300" spc="-10" dirty="0">
                <a:latin typeface="Verdana"/>
                <a:cs typeface="Verdana"/>
              </a:rPr>
              <a:t> </a:t>
            </a:r>
            <a:r>
              <a:rPr lang="en-US" altLang="zh-CN" sz="3300" spc="-10" dirty="0">
                <a:latin typeface="Verdana"/>
                <a:cs typeface="Verdana"/>
              </a:rPr>
              <a:t>whether</a:t>
            </a:r>
            <a:r>
              <a:rPr lang="zh-CN" altLang="en-US" sz="3300" spc="-10" dirty="0">
                <a:latin typeface="Verdana"/>
                <a:cs typeface="Verdana"/>
              </a:rPr>
              <a:t> </a:t>
            </a:r>
            <a:r>
              <a:rPr lang="en-US" altLang="zh-CN" sz="3300" spc="-10" dirty="0">
                <a:latin typeface="Verdana"/>
                <a:cs typeface="Verdana"/>
              </a:rPr>
              <a:t>the</a:t>
            </a:r>
            <a:r>
              <a:rPr lang="zh-CN" altLang="en-US" sz="3300" spc="-10" dirty="0">
                <a:latin typeface="Verdana"/>
                <a:cs typeface="Verdana"/>
              </a:rPr>
              <a:t> </a:t>
            </a:r>
            <a:r>
              <a:rPr lang="en-US" altLang="zh-CN" sz="3300" spc="-10" dirty="0">
                <a:latin typeface="Verdana"/>
                <a:cs typeface="Verdana"/>
              </a:rPr>
              <a:t>field</a:t>
            </a:r>
            <a:r>
              <a:rPr lang="zh-CN" altLang="en-US" sz="3300" spc="-10" dirty="0">
                <a:latin typeface="Verdana"/>
                <a:cs typeface="Verdana"/>
              </a:rPr>
              <a:t> </a:t>
            </a:r>
            <a:r>
              <a:rPr lang="en-US" altLang="zh-CN" sz="3300" spc="-10" dirty="0">
                <a:latin typeface="Verdana"/>
                <a:cs typeface="Verdana"/>
              </a:rPr>
              <a:t>is</a:t>
            </a:r>
            <a:r>
              <a:rPr lang="zh-CN" altLang="en-US" sz="3300" spc="-10" dirty="0">
                <a:latin typeface="Verdana"/>
                <a:cs typeface="Verdana"/>
              </a:rPr>
              <a:t> </a:t>
            </a:r>
            <a:r>
              <a:rPr lang="en-US" altLang="zh-CN" sz="3300" spc="-10" dirty="0">
                <a:latin typeface="Verdana"/>
                <a:cs typeface="Verdana"/>
              </a:rPr>
              <a:t>a</a:t>
            </a:r>
            <a:r>
              <a:rPr lang="zh-CN" altLang="en-US" sz="3300" spc="-10" dirty="0">
                <a:latin typeface="Verdana"/>
                <a:cs typeface="Verdana"/>
              </a:rPr>
              <a:t> </a:t>
            </a:r>
            <a:r>
              <a:rPr lang="en-US" altLang="zh-CN" sz="3300" spc="-10" dirty="0">
                <a:latin typeface="Verdana"/>
                <a:cs typeface="Verdana"/>
              </a:rPr>
              <a:t>key(unique)</a:t>
            </a:r>
            <a:r>
              <a:rPr lang="zh-CN" altLang="en-US" sz="3300" spc="-10" dirty="0">
                <a:latin typeface="Verdana"/>
                <a:cs typeface="Verdana"/>
              </a:rPr>
              <a:t> </a:t>
            </a:r>
            <a:r>
              <a:rPr lang="en-US" altLang="zh-CN" sz="3300" spc="-10" dirty="0">
                <a:latin typeface="Verdana"/>
                <a:cs typeface="Verdana"/>
              </a:rPr>
              <a:t>and</a:t>
            </a:r>
            <a:r>
              <a:rPr lang="zh-CN" altLang="en-US" sz="3300" spc="-10" dirty="0">
                <a:latin typeface="Verdana"/>
                <a:cs typeface="Verdana"/>
              </a:rPr>
              <a:t> </a:t>
            </a:r>
            <a:r>
              <a:rPr lang="en-US" altLang="zh-CN" sz="3300" spc="-10" dirty="0">
                <a:latin typeface="Verdana"/>
                <a:cs typeface="Verdana"/>
              </a:rPr>
              <a:t>whether</a:t>
            </a:r>
            <a:r>
              <a:rPr lang="zh-CN" altLang="en-US" sz="3300" spc="-10" dirty="0">
                <a:latin typeface="Verdana"/>
                <a:cs typeface="Verdana"/>
              </a:rPr>
              <a:t> </a:t>
            </a:r>
            <a:r>
              <a:rPr lang="en-US" altLang="zh-CN" sz="3300" spc="-10" dirty="0">
                <a:latin typeface="Verdana"/>
                <a:cs typeface="Verdana"/>
              </a:rPr>
              <a:t>the</a:t>
            </a:r>
            <a:r>
              <a:rPr lang="zh-CN" altLang="en-US" sz="3300" spc="-10" dirty="0">
                <a:latin typeface="Verdana"/>
                <a:cs typeface="Verdana"/>
              </a:rPr>
              <a:t> </a:t>
            </a:r>
            <a:r>
              <a:rPr lang="en-US" altLang="zh-CN" sz="3300" spc="-10" dirty="0">
                <a:latin typeface="Verdana"/>
                <a:cs typeface="Verdana"/>
              </a:rPr>
              <a:t>main</a:t>
            </a:r>
            <a:r>
              <a:rPr lang="zh-CN" altLang="en-US" sz="3300" spc="-10" dirty="0">
                <a:latin typeface="Verdana"/>
                <a:cs typeface="Verdana"/>
              </a:rPr>
              <a:t> </a:t>
            </a:r>
            <a:r>
              <a:rPr lang="en-US" altLang="zh-CN" sz="3300" spc="-10" dirty="0">
                <a:latin typeface="Verdana"/>
                <a:cs typeface="Verdana"/>
              </a:rPr>
              <a:t>file</a:t>
            </a:r>
            <a:r>
              <a:rPr lang="zh-CN" altLang="en-US" sz="3300" spc="-10" dirty="0">
                <a:latin typeface="Verdana"/>
                <a:cs typeface="Verdana"/>
              </a:rPr>
              <a:t> </a:t>
            </a:r>
            <a:r>
              <a:rPr lang="en-US" altLang="zh-CN" sz="3300" spc="-10" dirty="0">
                <a:latin typeface="Verdana"/>
                <a:cs typeface="Verdana"/>
              </a:rPr>
              <a:t>is</a:t>
            </a:r>
            <a:r>
              <a:rPr lang="zh-CN" altLang="en-US" sz="3300" spc="-10" dirty="0">
                <a:latin typeface="Verdana"/>
                <a:cs typeface="Verdana"/>
              </a:rPr>
              <a:t> </a:t>
            </a:r>
            <a:r>
              <a:rPr lang="en-US" altLang="zh-CN" sz="3300" spc="-10" dirty="0">
                <a:latin typeface="Verdana"/>
                <a:cs typeface="Verdana"/>
              </a:rPr>
              <a:t>sorted</a:t>
            </a:r>
            <a:r>
              <a:rPr lang="zh-CN" altLang="en-US" sz="3300" spc="-10" dirty="0">
                <a:latin typeface="Verdana"/>
                <a:cs typeface="Verdana"/>
              </a:rPr>
              <a:t> </a:t>
            </a:r>
            <a:r>
              <a:rPr lang="en-US" altLang="zh-CN" sz="3300" spc="-10" dirty="0">
                <a:latin typeface="Verdana"/>
                <a:cs typeface="Verdana"/>
              </a:rPr>
              <a:t>or</a:t>
            </a:r>
            <a:r>
              <a:rPr lang="zh-CN" altLang="en-US" sz="3300" spc="-10" dirty="0">
                <a:latin typeface="Verdana"/>
                <a:cs typeface="Verdana"/>
              </a:rPr>
              <a:t> </a:t>
            </a:r>
            <a:r>
              <a:rPr lang="en-US" altLang="zh-CN" sz="3300" spc="-10" dirty="0">
                <a:latin typeface="Verdana"/>
                <a:cs typeface="Verdana"/>
              </a:rPr>
              <a:t>not)</a:t>
            </a:r>
            <a:endParaRPr sz="3300" dirty="0">
              <a:latin typeface="Verdana"/>
              <a:cs typeface="Verdana"/>
            </a:endParaRPr>
          </a:p>
          <a:p>
            <a:pPr marL="1155065" lvl="2" indent="-227965">
              <a:lnSpc>
                <a:spcPct val="100000"/>
              </a:lnSpc>
              <a:buFont typeface="Times New Roman"/>
              <a:buChar char="•"/>
              <a:tabLst>
                <a:tab pos="1155700" algn="l"/>
              </a:tabLst>
            </a:pPr>
            <a:r>
              <a:rPr sz="3300" spc="-45" dirty="0">
                <a:latin typeface="Verdana"/>
                <a:cs typeface="Verdana"/>
              </a:rPr>
              <a:t>Primary</a:t>
            </a:r>
            <a:r>
              <a:rPr lang="zh-CN" altLang="en-US" sz="3300" spc="-45" dirty="0">
                <a:latin typeface="Verdana"/>
                <a:cs typeface="Verdana"/>
              </a:rPr>
              <a:t> </a:t>
            </a:r>
            <a:r>
              <a:rPr lang="en-US" altLang="zh-CN" sz="3300" spc="-45" dirty="0">
                <a:latin typeface="Verdana"/>
                <a:cs typeface="Verdana"/>
              </a:rPr>
              <a:t>Index</a:t>
            </a:r>
            <a:r>
              <a:rPr sz="3300" spc="-45" dirty="0">
                <a:latin typeface="Verdana"/>
                <a:cs typeface="Verdana"/>
              </a:rPr>
              <a:t>,</a:t>
            </a:r>
            <a:r>
              <a:rPr sz="3300" spc="-5" dirty="0">
                <a:latin typeface="Verdana"/>
                <a:cs typeface="Verdana"/>
              </a:rPr>
              <a:t> clustered</a:t>
            </a:r>
            <a:r>
              <a:rPr lang="zh-CN" altLang="en-US" sz="3300" spc="-5" dirty="0">
                <a:latin typeface="Verdana"/>
                <a:cs typeface="Verdana"/>
              </a:rPr>
              <a:t> </a:t>
            </a:r>
            <a:r>
              <a:rPr lang="en-US" altLang="zh-CN" sz="3300" spc="-5" dirty="0">
                <a:latin typeface="Verdana"/>
                <a:cs typeface="Verdana"/>
              </a:rPr>
              <a:t>index,</a:t>
            </a:r>
            <a:r>
              <a:rPr lang="zh-CN" altLang="en-US" sz="3300" spc="-5" dirty="0">
                <a:latin typeface="Verdana"/>
                <a:cs typeface="Verdana"/>
              </a:rPr>
              <a:t> </a:t>
            </a:r>
            <a:r>
              <a:rPr lang="en-US" altLang="zh-CN" sz="3300" spc="-5" dirty="0">
                <a:latin typeface="Verdana"/>
                <a:cs typeface="Verdana"/>
              </a:rPr>
              <a:t>secondary</a:t>
            </a:r>
            <a:r>
              <a:rPr lang="zh-CN" altLang="en-US" sz="3300" spc="-5" dirty="0">
                <a:latin typeface="Verdana"/>
                <a:cs typeface="Verdana"/>
              </a:rPr>
              <a:t> </a:t>
            </a:r>
            <a:r>
              <a:rPr lang="en-US" altLang="zh-CN" sz="3300" spc="-5" dirty="0">
                <a:latin typeface="Verdana"/>
                <a:cs typeface="Verdana"/>
              </a:rPr>
              <a:t>indexes</a:t>
            </a:r>
            <a:endParaRPr sz="3300" dirty="0">
              <a:latin typeface="Verdana"/>
              <a:cs typeface="Verdana"/>
            </a:endParaRPr>
          </a:p>
          <a:p>
            <a:pPr marL="902335" lvl="1" indent="-432434">
              <a:lnSpc>
                <a:spcPts val="3954"/>
              </a:lnSpc>
              <a:buFont typeface="Times New Roman"/>
              <a:buChar char="–"/>
              <a:tabLst>
                <a:tab pos="902335" algn="l"/>
                <a:tab pos="902969" algn="l"/>
              </a:tabLst>
            </a:pPr>
            <a:r>
              <a:rPr sz="3300" dirty="0">
                <a:latin typeface="Verdana"/>
                <a:cs typeface="Verdana"/>
              </a:rPr>
              <a:t>Multi</a:t>
            </a:r>
            <a:r>
              <a:rPr sz="3300" spc="-15" dirty="0">
                <a:latin typeface="Verdana"/>
                <a:cs typeface="Verdana"/>
              </a:rPr>
              <a:t> </a:t>
            </a:r>
            <a:r>
              <a:rPr sz="3300" spc="-5" dirty="0">
                <a:latin typeface="Verdana"/>
                <a:cs typeface="Verdana"/>
              </a:rPr>
              <a:t>Level</a:t>
            </a:r>
            <a:endParaRPr sz="3300" dirty="0">
              <a:latin typeface="Verdana"/>
              <a:cs typeface="Verdana"/>
            </a:endParaRPr>
          </a:p>
          <a:p>
            <a:pPr marL="1155065" lvl="2" indent="-227965">
              <a:lnSpc>
                <a:spcPts val="3954"/>
              </a:lnSpc>
              <a:buFont typeface="Times New Roman"/>
              <a:buChar char="•"/>
              <a:tabLst>
                <a:tab pos="1155700" algn="l"/>
              </a:tabLst>
            </a:pPr>
            <a:r>
              <a:rPr sz="3300" spc="-70" dirty="0">
                <a:latin typeface="Verdana"/>
                <a:cs typeface="Verdana"/>
              </a:rPr>
              <a:t>Trees</a:t>
            </a:r>
            <a:endParaRPr sz="3300" dirty="0">
              <a:latin typeface="Verdana"/>
              <a:cs typeface="Verdan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0504" y="518540"/>
            <a:ext cx="4249420" cy="863600"/>
          </a:xfrm>
          <a:prstGeom prst="rect">
            <a:avLst/>
          </a:prstGeom>
        </p:spPr>
        <p:txBody>
          <a:bodyPr vert="horz" wrap="square" lIns="0" tIns="12065" rIns="0" bIns="0" rtlCol="0">
            <a:spAutoFit/>
          </a:bodyPr>
          <a:lstStyle/>
          <a:p>
            <a:pPr marL="12700">
              <a:lnSpc>
                <a:spcPct val="100000"/>
              </a:lnSpc>
              <a:spcBef>
                <a:spcPts val="95"/>
              </a:spcBef>
            </a:pPr>
            <a:r>
              <a:rPr spc="-10" dirty="0"/>
              <a:t>Single</a:t>
            </a:r>
            <a:r>
              <a:rPr dirty="0"/>
              <a:t> </a:t>
            </a:r>
            <a:r>
              <a:rPr spc="-15" dirty="0"/>
              <a:t>Level</a:t>
            </a:r>
          </a:p>
        </p:txBody>
      </p:sp>
      <p:sp>
        <p:nvSpPr>
          <p:cNvPr id="3" name="object 3"/>
          <p:cNvSpPr txBox="1"/>
          <p:nvPr/>
        </p:nvSpPr>
        <p:spPr>
          <a:xfrm>
            <a:off x="147015" y="1730755"/>
            <a:ext cx="12967970" cy="3998531"/>
          </a:xfrm>
          <a:prstGeom prst="rect">
            <a:avLst/>
          </a:prstGeom>
        </p:spPr>
        <p:txBody>
          <a:bodyPr vert="horz" wrap="square" lIns="0" tIns="12700" rIns="0" bIns="0" rtlCol="0">
            <a:spAutoFit/>
          </a:bodyPr>
          <a:lstStyle/>
          <a:p>
            <a:pPr marL="394970" indent="-382270">
              <a:lnSpc>
                <a:spcPct val="100000"/>
              </a:lnSpc>
              <a:spcBef>
                <a:spcPts val="100"/>
              </a:spcBef>
              <a:buSzPct val="74242"/>
              <a:buFont typeface="Wingdings"/>
              <a:buChar char="◼"/>
              <a:tabLst>
                <a:tab pos="394970" algn="l"/>
                <a:tab pos="395605" algn="l"/>
              </a:tabLst>
            </a:pPr>
            <a:r>
              <a:rPr sz="3300" dirty="0">
                <a:latin typeface="Verdana"/>
                <a:cs typeface="Verdana"/>
              </a:rPr>
              <a:t>Much </a:t>
            </a:r>
            <a:r>
              <a:rPr sz="3300" spc="-15" dirty="0">
                <a:latin typeface="Verdana"/>
                <a:cs typeface="Verdana"/>
              </a:rPr>
              <a:t>like </a:t>
            </a:r>
            <a:r>
              <a:rPr sz="3300" spc="-10" dirty="0">
                <a:latin typeface="Verdana"/>
                <a:cs typeface="Verdana"/>
              </a:rPr>
              <a:t>an </a:t>
            </a:r>
            <a:r>
              <a:rPr sz="3300" spc="-20" dirty="0">
                <a:latin typeface="Verdana"/>
                <a:cs typeface="Verdana"/>
              </a:rPr>
              <a:t>index </a:t>
            </a:r>
            <a:r>
              <a:rPr sz="3300" spc="-5" dirty="0">
                <a:latin typeface="Verdana"/>
                <a:cs typeface="Verdana"/>
              </a:rPr>
              <a:t>from </a:t>
            </a:r>
            <a:r>
              <a:rPr sz="3300" dirty="0">
                <a:latin typeface="Verdana"/>
                <a:cs typeface="Verdana"/>
              </a:rPr>
              <a:t>a </a:t>
            </a:r>
            <a:r>
              <a:rPr sz="3300" spc="-5" dirty="0">
                <a:latin typeface="Verdana"/>
                <a:cs typeface="Verdana"/>
              </a:rPr>
              <a:t>book</a:t>
            </a:r>
            <a:endParaRPr sz="3400" dirty="0">
              <a:latin typeface="Times New Roman"/>
              <a:cs typeface="Times New Roman"/>
            </a:endParaRPr>
          </a:p>
          <a:p>
            <a:pPr marL="394970" indent="-382270">
              <a:lnSpc>
                <a:spcPct val="100000"/>
              </a:lnSpc>
              <a:buSzPct val="74242"/>
              <a:buFont typeface="Wingdings"/>
              <a:buChar char="◼"/>
              <a:tabLst>
                <a:tab pos="394970" algn="l"/>
                <a:tab pos="395605" algn="l"/>
              </a:tabLst>
            </a:pPr>
            <a:r>
              <a:rPr sz="3300" dirty="0">
                <a:latin typeface="Verdana"/>
                <a:cs typeface="Verdana"/>
              </a:rPr>
              <a:t>Select a column </a:t>
            </a:r>
            <a:r>
              <a:rPr sz="3300" spc="-5" dirty="0">
                <a:latin typeface="Verdana"/>
                <a:cs typeface="Verdana"/>
              </a:rPr>
              <a:t>to be</a:t>
            </a:r>
            <a:r>
              <a:rPr sz="3300" spc="-30" dirty="0">
                <a:latin typeface="Verdana"/>
                <a:cs typeface="Verdana"/>
              </a:rPr>
              <a:t> </a:t>
            </a:r>
            <a:r>
              <a:rPr sz="3300" spc="-15" dirty="0">
                <a:latin typeface="Verdana"/>
                <a:cs typeface="Verdana"/>
              </a:rPr>
              <a:t>indexed</a:t>
            </a:r>
            <a:endParaRPr sz="3300" dirty="0">
              <a:latin typeface="Verdana"/>
              <a:cs typeface="Verdana"/>
            </a:endParaRPr>
          </a:p>
          <a:p>
            <a:pPr marL="754380" lvl="1" indent="-284480">
              <a:lnSpc>
                <a:spcPct val="100000"/>
              </a:lnSpc>
              <a:buFont typeface="Times New Roman"/>
              <a:buChar char="–"/>
              <a:tabLst>
                <a:tab pos="755015" algn="l"/>
              </a:tabLst>
            </a:pPr>
            <a:r>
              <a:rPr sz="2000" spc="-10" dirty="0">
                <a:latin typeface="Verdana"/>
                <a:cs typeface="Verdana"/>
              </a:rPr>
              <a:t>Make </a:t>
            </a:r>
            <a:r>
              <a:rPr sz="2000" dirty="0">
                <a:latin typeface="Verdana"/>
                <a:cs typeface="Verdana"/>
              </a:rPr>
              <a:t>a </a:t>
            </a:r>
            <a:r>
              <a:rPr sz="2000" spc="-15" dirty="0">
                <a:latin typeface="Verdana"/>
                <a:cs typeface="Verdana"/>
              </a:rPr>
              <a:t>list </a:t>
            </a:r>
            <a:r>
              <a:rPr sz="2000" dirty="0">
                <a:latin typeface="Verdana"/>
                <a:cs typeface="Verdana"/>
              </a:rPr>
              <a:t>of all </a:t>
            </a:r>
            <a:r>
              <a:rPr sz="2000" spc="-10" dirty="0">
                <a:latin typeface="Verdana"/>
                <a:cs typeface="Verdana"/>
              </a:rPr>
              <a:t>values contained </a:t>
            </a:r>
            <a:r>
              <a:rPr sz="2000" spc="-5" dirty="0">
                <a:latin typeface="Verdana"/>
                <a:cs typeface="Verdana"/>
              </a:rPr>
              <a:t>within that</a:t>
            </a:r>
            <a:r>
              <a:rPr sz="2000" spc="-105" dirty="0">
                <a:latin typeface="Verdana"/>
                <a:cs typeface="Verdana"/>
              </a:rPr>
              <a:t> </a:t>
            </a:r>
            <a:r>
              <a:rPr sz="2000" dirty="0">
                <a:latin typeface="Verdana"/>
                <a:cs typeface="Verdana"/>
              </a:rPr>
              <a:t>column</a:t>
            </a:r>
          </a:p>
          <a:p>
            <a:pPr marL="754380" marR="5080" lvl="1" indent="-284480">
              <a:lnSpc>
                <a:spcPct val="100000"/>
              </a:lnSpc>
              <a:buFont typeface="Times New Roman"/>
              <a:buChar char="–"/>
              <a:tabLst>
                <a:tab pos="755015" algn="l"/>
              </a:tabLst>
            </a:pPr>
            <a:r>
              <a:rPr sz="2000" spc="-5" dirty="0">
                <a:latin typeface="Verdana"/>
                <a:cs typeface="Verdana"/>
              </a:rPr>
              <a:t>Create </a:t>
            </a:r>
            <a:r>
              <a:rPr sz="2000" dirty="0">
                <a:latin typeface="Verdana"/>
                <a:cs typeface="Verdana"/>
              </a:rPr>
              <a:t>an </a:t>
            </a:r>
            <a:r>
              <a:rPr sz="2000" spc="-10" dirty="0">
                <a:latin typeface="Verdana"/>
                <a:cs typeface="Verdana"/>
              </a:rPr>
              <a:t>index </a:t>
            </a:r>
            <a:r>
              <a:rPr sz="2000" spc="-5" dirty="0">
                <a:latin typeface="Verdana"/>
                <a:cs typeface="Verdana"/>
              </a:rPr>
              <a:t>that has </a:t>
            </a:r>
            <a:r>
              <a:rPr sz="2000" dirty="0">
                <a:latin typeface="Verdana"/>
                <a:cs typeface="Verdana"/>
              </a:rPr>
              <a:t>a </a:t>
            </a:r>
            <a:r>
              <a:rPr sz="2000" spc="-5" dirty="0">
                <a:latin typeface="Verdana"/>
                <a:cs typeface="Verdana"/>
              </a:rPr>
              <a:t>column </a:t>
            </a:r>
            <a:r>
              <a:rPr sz="2000" spc="-15" dirty="0">
                <a:latin typeface="Verdana"/>
                <a:cs typeface="Verdana"/>
              </a:rPr>
              <a:t>value </a:t>
            </a:r>
            <a:r>
              <a:rPr sz="2000" dirty="0">
                <a:latin typeface="Verdana"/>
                <a:cs typeface="Verdana"/>
              </a:rPr>
              <a:t>as </a:t>
            </a:r>
            <a:r>
              <a:rPr sz="2000" spc="-5" dirty="0">
                <a:latin typeface="Verdana"/>
                <a:cs typeface="Verdana"/>
              </a:rPr>
              <a:t>the </a:t>
            </a:r>
            <a:r>
              <a:rPr sz="2000" spc="-15" dirty="0">
                <a:latin typeface="Verdana"/>
                <a:cs typeface="Verdana"/>
              </a:rPr>
              <a:t>key </a:t>
            </a:r>
            <a:r>
              <a:rPr sz="2000" spc="-5" dirty="0">
                <a:latin typeface="Verdana"/>
                <a:cs typeface="Verdana"/>
              </a:rPr>
              <a:t>and </a:t>
            </a:r>
            <a:r>
              <a:rPr sz="2000" dirty="0">
                <a:latin typeface="Verdana"/>
                <a:cs typeface="Verdana"/>
              </a:rPr>
              <a:t>a </a:t>
            </a:r>
            <a:r>
              <a:rPr sz="2000" spc="-15" dirty="0">
                <a:latin typeface="Verdana"/>
                <a:cs typeface="Verdana"/>
              </a:rPr>
              <a:t>list </a:t>
            </a:r>
            <a:r>
              <a:rPr sz="2000" dirty="0">
                <a:latin typeface="Verdana"/>
                <a:cs typeface="Verdana"/>
              </a:rPr>
              <a:t>of </a:t>
            </a:r>
            <a:r>
              <a:rPr sz="2000" spc="-5" dirty="0">
                <a:latin typeface="Verdana"/>
                <a:cs typeface="Verdana"/>
              </a:rPr>
              <a:t>pages </a:t>
            </a:r>
            <a:r>
              <a:rPr sz="2000" dirty="0">
                <a:latin typeface="Verdana"/>
                <a:cs typeface="Verdana"/>
              </a:rPr>
              <a:t>as </a:t>
            </a:r>
            <a:r>
              <a:rPr sz="2000" spc="-5" dirty="0">
                <a:latin typeface="Verdana"/>
                <a:cs typeface="Verdana"/>
              </a:rPr>
              <a:t>the</a:t>
            </a:r>
            <a:r>
              <a:rPr sz="2000" spc="-40" dirty="0">
                <a:latin typeface="Verdana"/>
                <a:cs typeface="Verdana"/>
              </a:rPr>
              <a:t> </a:t>
            </a:r>
            <a:r>
              <a:rPr sz="2000" spc="-15" dirty="0">
                <a:latin typeface="Verdana"/>
                <a:cs typeface="Verdana"/>
              </a:rPr>
              <a:t>value</a:t>
            </a:r>
            <a:endParaRPr sz="2000" dirty="0">
              <a:latin typeface="Times New Roman"/>
              <a:cs typeface="Times New Roman"/>
            </a:endParaRPr>
          </a:p>
          <a:p>
            <a:pPr marL="394970" indent="-382270">
              <a:lnSpc>
                <a:spcPts val="3954"/>
              </a:lnSpc>
              <a:buSzPct val="74242"/>
              <a:buFont typeface="Wingdings"/>
              <a:buChar char="◼"/>
              <a:tabLst>
                <a:tab pos="394970" algn="l"/>
                <a:tab pos="395605" algn="l"/>
              </a:tabLst>
            </a:pPr>
            <a:r>
              <a:rPr sz="3300" dirty="0">
                <a:latin typeface="Verdana"/>
                <a:cs typeface="Verdana"/>
              </a:rPr>
              <a:t>Indexing </a:t>
            </a:r>
            <a:r>
              <a:rPr sz="3300" spc="-10" dirty="0">
                <a:latin typeface="Verdana"/>
                <a:cs typeface="Verdana"/>
              </a:rPr>
              <a:t>values </a:t>
            </a:r>
            <a:r>
              <a:rPr sz="3300" spc="-5" dirty="0">
                <a:latin typeface="Verdana"/>
                <a:cs typeface="Verdana"/>
              </a:rPr>
              <a:t>are</a:t>
            </a:r>
            <a:r>
              <a:rPr sz="3300" spc="-70" dirty="0">
                <a:latin typeface="Verdana"/>
                <a:cs typeface="Verdana"/>
              </a:rPr>
              <a:t> </a:t>
            </a:r>
            <a:r>
              <a:rPr sz="3300" spc="-5" dirty="0">
                <a:latin typeface="Verdana"/>
                <a:cs typeface="Verdana"/>
              </a:rPr>
              <a:t>ordered</a:t>
            </a:r>
            <a:endParaRPr sz="3300" dirty="0">
              <a:latin typeface="Verdana"/>
              <a:cs typeface="Verdana"/>
            </a:endParaRPr>
          </a:p>
          <a:p>
            <a:pPr marL="754380" lvl="1" indent="-284480">
              <a:lnSpc>
                <a:spcPts val="3954"/>
              </a:lnSpc>
              <a:buFont typeface="Times New Roman"/>
              <a:buChar char="–"/>
              <a:tabLst>
                <a:tab pos="755015" algn="l"/>
              </a:tabLst>
            </a:pPr>
            <a:r>
              <a:rPr sz="2000" spc="-5" dirty="0">
                <a:latin typeface="Verdana"/>
                <a:cs typeface="Verdana"/>
              </a:rPr>
              <a:t>How does this</a:t>
            </a:r>
            <a:r>
              <a:rPr sz="2000" spc="-30" dirty="0">
                <a:latin typeface="Verdana"/>
                <a:cs typeface="Verdana"/>
              </a:rPr>
              <a:t> </a:t>
            </a:r>
            <a:r>
              <a:rPr sz="2000" dirty="0">
                <a:latin typeface="Verdana"/>
                <a:cs typeface="Verdana"/>
              </a:rPr>
              <a:t>help?</a:t>
            </a:r>
            <a:r>
              <a:rPr lang="zh-CN" altLang="en-US" sz="2000" dirty="0">
                <a:latin typeface="Verdana"/>
                <a:cs typeface="Verdana"/>
              </a:rPr>
              <a:t> </a:t>
            </a:r>
            <a:r>
              <a:rPr lang="en-US" altLang="zh-CN" sz="2000" dirty="0">
                <a:latin typeface="Verdana"/>
                <a:cs typeface="Verdana"/>
              </a:rPr>
              <a:t>For</a:t>
            </a:r>
            <a:r>
              <a:rPr lang="zh-CN" altLang="en-US" sz="2000" dirty="0">
                <a:latin typeface="Verdana"/>
                <a:cs typeface="Verdana"/>
              </a:rPr>
              <a:t> </a:t>
            </a:r>
            <a:r>
              <a:rPr lang="en-US" altLang="zh-CN" sz="2000" dirty="0">
                <a:latin typeface="Verdana"/>
                <a:cs typeface="Verdana"/>
              </a:rPr>
              <a:t>more</a:t>
            </a:r>
            <a:r>
              <a:rPr lang="zh-CN" altLang="en-US" sz="2000" dirty="0">
                <a:latin typeface="Verdana"/>
                <a:cs typeface="Verdana"/>
              </a:rPr>
              <a:t> </a:t>
            </a:r>
            <a:r>
              <a:rPr lang="en-US" altLang="zh-CN" sz="2000" dirty="0">
                <a:latin typeface="Verdana"/>
                <a:cs typeface="Verdana"/>
              </a:rPr>
              <a:t>efficient</a:t>
            </a:r>
            <a:r>
              <a:rPr lang="zh-CN" altLang="en-US" sz="2000" dirty="0">
                <a:latin typeface="Verdana"/>
                <a:cs typeface="Verdana"/>
              </a:rPr>
              <a:t> </a:t>
            </a:r>
            <a:r>
              <a:rPr lang="en-US" altLang="zh-CN" sz="2000" dirty="0">
                <a:latin typeface="Verdana"/>
                <a:cs typeface="Verdana"/>
              </a:rPr>
              <a:t>searching</a:t>
            </a:r>
            <a:r>
              <a:rPr lang="zh-CN" altLang="en-US" sz="2000" dirty="0">
                <a:latin typeface="Verdana"/>
                <a:cs typeface="Verdana"/>
              </a:rPr>
              <a:t> </a:t>
            </a:r>
            <a:r>
              <a:rPr lang="en-US" altLang="zh-CN" sz="2000" dirty="0">
                <a:latin typeface="Verdana"/>
                <a:cs typeface="Verdana"/>
              </a:rPr>
              <a:t>operation,</a:t>
            </a:r>
            <a:r>
              <a:rPr lang="zh-CN" altLang="en-US" sz="2000" dirty="0">
                <a:latin typeface="Verdana"/>
                <a:cs typeface="Verdana"/>
              </a:rPr>
              <a:t> </a:t>
            </a:r>
            <a:r>
              <a:rPr lang="en-US" altLang="zh-CN" sz="2000" dirty="0">
                <a:latin typeface="Verdana"/>
                <a:cs typeface="Verdana"/>
              </a:rPr>
              <a:t>normal</a:t>
            </a:r>
            <a:r>
              <a:rPr lang="zh-CN" altLang="en-US" sz="2000" dirty="0">
                <a:latin typeface="Verdana"/>
                <a:cs typeface="Verdana"/>
              </a:rPr>
              <a:t> </a:t>
            </a:r>
            <a:r>
              <a:rPr lang="en-US" altLang="zh-CN" sz="2000" dirty="0">
                <a:latin typeface="Verdana"/>
                <a:cs typeface="Verdana"/>
              </a:rPr>
              <a:t>requires</a:t>
            </a:r>
            <a:r>
              <a:rPr lang="zh-CN" altLang="en-US" sz="2000" dirty="0">
                <a:latin typeface="Verdana"/>
                <a:cs typeface="Verdana"/>
              </a:rPr>
              <a:t> </a:t>
            </a:r>
            <a:r>
              <a:rPr lang="en-US" altLang="zh-CN" sz="2000" dirty="0">
                <a:latin typeface="Verdana"/>
                <a:cs typeface="Verdana"/>
              </a:rPr>
              <a:t>linear</a:t>
            </a:r>
            <a:r>
              <a:rPr lang="zh-CN" altLang="en-US" sz="2000" dirty="0">
                <a:latin typeface="Verdana"/>
                <a:cs typeface="Verdana"/>
              </a:rPr>
              <a:t> </a:t>
            </a:r>
            <a:r>
              <a:rPr lang="en-US" altLang="zh-CN" sz="2000" dirty="0">
                <a:latin typeface="Verdana"/>
                <a:cs typeface="Verdana"/>
              </a:rPr>
              <a:t>search</a:t>
            </a:r>
            <a:r>
              <a:rPr lang="zh-CN" altLang="en-US" sz="2000" dirty="0">
                <a:latin typeface="Verdana"/>
                <a:cs typeface="Verdana"/>
              </a:rPr>
              <a:t> </a:t>
            </a:r>
            <a:r>
              <a:rPr lang="en-US" altLang="zh-CN" sz="2000" dirty="0">
                <a:latin typeface="Verdana"/>
                <a:cs typeface="Verdana"/>
              </a:rPr>
              <a:t>while</a:t>
            </a:r>
            <a:r>
              <a:rPr lang="zh-CN" altLang="en-US" sz="2000" dirty="0">
                <a:latin typeface="Verdana"/>
                <a:cs typeface="Verdana"/>
              </a:rPr>
              <a:t> </a:t>
            </a:r>
            <a:r>
              <a:rPr lang="en-US" altLang="zh-CN" sz="2000" dirty="0">
                <a:latin typeface="Verdana"/>
                <a:cs typeface="Verdana"/>
              </a:rPr>
              <a:t>indexing</a:t>
            </a:r>
            <a:r>
              <a:rPr lang="zh-CN" altLang="en-US" sz="2000" dirty="0">
                <a:latin typeface="Verdana"/>
                <a:cs typeface="Verdana"/>
              </a:rPr>
              <a:t> </a:t>
            </a:r>
            <a:r>
              <a:rPr lang="en-US" altLang="zh-CN" sz="2000" dirty="0">
                <a:latin typeface="Verdana"/>
                <a:cs typeface="Verdana"/>
              </a:rPr>
              <a:t>requires</a:t>
            </a:r>
            <a:r>
              <a:rPr lang="zh-CN" altLang="en-US" sz="2000" dirty="0">
                <a:latin typeface="Verdana"/>
                <a:cs typeface="Verdana"/>
              </a:rPr>
              <a:t> </a:t>
            </a:r>
            <a:r>
              <a:rPr lang="en-US" altLang="zh-CN" sz="2000" dirty="0">
                <a:latin typeface="Verdana"/>
                <a:cs typeface="Verdana"/>
              </a:rPr>
              <a:t>binary</a:t>
            </a:r>
            <a:r>
              <a:rPr lang="zh-CN" altLang="en-US" sz="2000" dirty="0">
                <a:latin typeface="Verdana"/>
                <a:cs typeface="Verdana"/>
              </a:rPr>
              <a:t> </a:t>
            </a:r>
            <a:r>
              <a:rPr lang="en-US" altLang="zh-CN" sz="2000" dirty="0">
                <a:latin typeface="Verdana"/>
                <a:cs typeface="Verdana"/>
              </a:rPr>
              <a:t>search</a:t>
            </a:r>
            <a:endParaRPr sz="2000" dirty="0">
              <a:latin typeface="Times New Roman"/>
              <a:cs typeface="Times New Roman"/>
            </a:endParaRPr>
          </a:p>
          <a:p>
            <a:pPr marL="394970" indent="-382270">
              <a:lnSpc>
                <a:spcPct val="100000"/>
              </a:lnSpc>
              <a:buSzPct val="74242"/>
              <a:buFont typeface="Wingdings"/>
              <a:buChar char="◼"/>
              <a:tabLst>
                <a:tab pos="394970" algn="l"/>
                <a:tab pos="395605" algn="l"/>
              </a:tabLst>
            </a:pPr>
            <a:r>
              <a:rPr sz="3300" spc="-10" dirty="0">
                <a:latin typeface="Verdana"/>
                <a:cs typeface="Verdana"/>
              </a:rPr>
              <a:t>Size in </a:t>
            </a:r>
            <a:r>
              <a:rPr sz="3300" spc="-5" dirty="0">
                <a:latin typeface="Verdana"/>
                <a:cs typeface="Verdana"/>
              </a:rPr>
              <a:t>comparison to </a:t>
            </a:r>
            <a:r>
              <a:rPr sz="3300" spc="-10" dirty="0">
                <a:latin typeface="Verdana"/>
                <a:cs typeface="Verdana"/>
              </a:rPr>
              <a:t>primary storage?</a:t>
            </a:r>
            <a:endParaRPr lang="en-US" sz="3300" spc="-10" dirty="0">
              <a:latin typeface="Verdana"/>
              <a:cs typeface="Verdana"/>
            </a:endParaRPr>
          </a:p>
          <a:p>
            <a:pPr marL="12700">
              <a:lnSpc>
                <a:spcPct val="100000"/>
              </a:lnSpc>
              <a:buSzPct val="74242"/>
              <a:tabLst>
                <a:tab pos="394970" algn="l"/>
                <a:tab pos="395605" algn="l"/>
              </a:tabLst>
            </a:pPr>
            <a:r>
              <a:rPr lang="en-US" altLang="zh-CN" sz="2000" spc="-10" dirty="0">
                <a:latin typeface="Verdana"/>
                <a:cs typeface="Verdana"/>
              </a:rPr>
              <a:t>	-</a:t>
            </a:r>
            <a:r>
              <a:rPr lang="zh-CN" altLang="en-US" sz="2000" spc="-10" dirty="0">
                <a:latin typeface="Verdana"/>
                <a:cs typeface="Verdana"/>
              </a:rPr>
              <a:t> </a:t>
            </a:r>
            <a:r>
              <a:rPr lang="en-US" altLang="zh-CN" sz="2000" spc="-10" dirty="0">
                <a:latin typeface="Verdana"/>
                <a:cs typeface="Verdana"/>
              </a:rPr>
              <a:t>Significantly</a:t>
            </a:r>
            <a:r>
              <a:rPr lang="zh-CN" altLang="en-US" sz="2000" spc="-10" dirty="0">
                <a:latin typeface="Verdana"/>
                <a:cs typeface="Verdana"/>
              </a:rPr>
              <a:t> </a:t>
            </a:r>
            <a:r>
              <a:rPr lang="en-US" altLang="zh-CN" sz="2000" spc="-10" dirty="0">
                <a:latin typeface="Verdana"/>
                <a:cs typeface="Verdana"/>
              </a:rPr>
              <a:t>less</a:t>
            </a:r>
            <a:r>
              <a:rPr lang="zh-CN" altLang="en-US" sz="2000" spc="-10" dirty="0">
                <a:latin typeface="Verdana"/>
                <a:cs typeface="Verdana"/>
              </a:rPr>
              <a:t> </a:t>
            </a:r>
            <a:r>
              <a:rPr lang="en-US" altLang="zh-CN" sz="2000" spc="-10" dirty="0">
                <a:latin typeface="Verdana"/>
                <a:cs typeface="Verdana"/>
              </a:rPr>
              <a:t>than</a:t>
            </a:r>
            <a:r>
              <a:rPr lang="zh-CN" altLang="en-US" sz="2000" spc="-10" dirty="0">
                <a:latin typeface="Verdana"/>
                <a:cs typeface="Verdana"/>
              </a:rPr>
              <a:t> </a:t>
            </a:r>
            <a:r>
              <a:rPr lang="en-US" altLang="zh-CN" sz="2000" spc="-10" dirty="0">
                <a:latin typeface="Verdana"/>
                <a:cs typeface="Verdana"/>
              </a:rPr>
              <a:t>original</a:t>
            </a:r>
            <a:r>
              <a:rPr lang="zh-CN" altLang="en-US" sz="2000" spc="-10" dirty="0">
                <a:latin typeface="Verdana"/>
                <a:cs typeface="Verdana"/>
              </a:rPr>
              <a:t> </a:t>
            </a:r>
            <a:r>
              <a:rPr lang="en-US" altLang="zh-CN" sz="2000" spc="-10" dirty="0">
                <a:latin typeface="Verdana"/>
                <a:cs typeface="Verdana"/>
              </a:rPr>
              <a:t>table</a:t>
            </a:r>
            <a:r>
              <a:rPr lang="zh-CN" altLang="en-US" sz="2000" spc="-10" dirty="0">
                <a:latin typeface="Verdana"/>
                <a:cs typeface="Verdana"/>
              </a:rPr>
              <a:t> </a:t>
            </a:r>
            <a:r>
              <a:rPr lang="en-US" altLang="zh-CN" sz="2000" spc="-10" dirty="0">
                <a:latin typeface="Verdana"/>
                <a:cs typeface="Verdana"/>
              </a:rPr>
              <a:t>space</a:t>
            </a:r>
            <a:endParaRPr sz="2000" dirty="0">
              <a:latin typeface="Verdana"/>
              <a:cs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4304" y="505205"/>
            <a:ext cx="5765165" cy="863600"/>
          </a:xfrm>
          <a:prstGeom prst="rect">
            <a:avLst/>
          </a:prstGeom>
        </p:spPr>
        <p:txBody>
          <a:bodyPr vert="horz" wrap="square" lIns="0" tIns="12065" rIns="0" bIns="0" rtlCol="0">
            <a:spAutoFit/>
          </a:bodyPr>
          <a:lstStyle/>
          <a:p>
            <a:pPr marL="12700">
              <a:lnSpc>
                <a:spcPct val="100000"/>
              </a:lnSpc>
              <a:spcBef>
                <a:spcPts val="95"/>
              </a:spcBef>
            </a:pPr>
            <a:r>
              <a:rPr spc="-10" dirty="0"/>
              <a:t>Primary</a:t>
            </a:r>
            <a:r>
              <a:rPr spc="-30" dirty="0"/>
              <a:t> </a:t>
            </a:r>
            <a:r>
              <a:rPr spc="-15" dirty="0"/>
              <a:t>Indexes</a:t>
            </a:r>
          </a:p>
        </p:txBody>
      </p:sp>
      <p:sp>
        <p:nvSpPr>
          <p:cNvPr id="3" name="object 3"/>
          <p:cNvSpPr txBox="1"/>
          <p:nvPr/>
        </p:nvSpPr>
        <p:spPr>
          <a:xfrm>
            <a:off x="178104" y="1579879"/>
            <a:ext cx="11445240" cy="6126677"/>
          </a:xfrm>
          <a:prstGeom prst="rect">
            <a:avLst/>
          </a:prstGeom>
        </p:spPr>
        <p:txBody>
          <a:bodyPr vert="horz" wrap="square" lIns="0" tIns="12065" rIns="0" bIns="0" rtlCol="0">
            <a:spAutoFit/>
          </a:bodyPr>
          <a:lstStyle/>
          <a:p>
            <a:pPr marL="335280" indent="-322580">
              <a:lnSpc>
                <a:spcPct val="100000"/>
              </a:lnSpc>
              <a:spcBef>
                <a:spcPts val="95"/>
              </a:spcBef>
              <a:buSzPct val="75000"/>
              <a:buFont typeface="Wingdings"/>
              <a:buChar char="◼"/>
              <a:tabLst>
                <a:tab pos="335915" algn="l"/>
              </a:tabLst>
            </a:pPr>
            <a:r>
              <a:rPr sz="2800" spc="-10" dirty="0">
                <a:latin typeface="Verdana"/>
                <a:cs typeface="Verdana"/>
              </a:rPr>
              <a:t>One </a:t>
            </a:r>
            <a:r>
              <a:rPr sz="2800" spc="-5" dirty="0">
                <a:latin typeface="Verdana"/>
                <a:cs typeface="Verdana"/>
              </a:rPr>
              <a:t>entry </a:t>
            </a:r>
            <a:r>
              <a:rPr sz="2800" spc="-10" dirty="0">
                <a:latin typeface="Verdana"/>
                <a:cs typeface="Verdana"/>
              </a:rPr>
              <a:t>per</a:t>
            </a:r>
            <a:r>
              <a:rPr sz="2800" spc="45" dirty="0">
                <a:latin typeface="Verdana"/>
                <a:cs typeface="Verdana"/>
              </a:rPr>
              <a:t> </a:t>
            </a:r>
            <a:r>
              <a:rPr sz="2800" spc="-10" dirty="0">
                <a:latin typeface="Verdana"/>
                <a:cs typeface="Verdana"/>
              </a:rPr>
              <a:t>page</a:t>
            </a:r>
            <a:r>
              <a:rPr lang="zh-CN" altLang="en-US" sz="2800" spc="-10" dirty="0">
                <a:latin typeface="Verdana"/>
                <a:cs typeface="Verdana"/>
              </a:rPr>
              <a:t> </a:t>
            </a:r>
            <a:r>
              <a:rPr lang="en-US" altLang="zh-CN" sz="2800" spc="-10" dirty="0">
                <a:latin typeface="Verdana"/>
                <a:cs typeface="Verdana"/>
              </a:rPr>
              <a:t>&lt;key,</a:t>
            </a:r>
            <a:r>
              <a:rPr lang="zh-CN" altLang="en-US" sz="2800" spc="-10" dirty="0">
                <a:latin typeface="Verdana"/>
                <a:cs typeface="Verdana"/>
              </a:rPr>
              <a:t> </a:t>
            </a:r>
            <a:r>
              <a:rPr lang="en-US" altLang="zh-CN" sz="2800" spc="-10" dirty="0">
                <a:latin typeface="Verdana"/>
                <a:cs typeface="Verdana"/>
              </a:rPr>
              <a:t>block</a:t>
            </a:r>
            <a:r>
              <a:rPr lang="zh-CN" altLang="en-US" sz="2800" spc="-10" dirty="0">
                <a:latin typeface="Verdana"/>
                <a:cs typeface="Verdana"/>
              </a:rPr>
              <a:t> </a:t>
            </a:r>
            <a:r>
              <a:rPr lang="en-US" altLang="zh-CN" sz="2800" spc="-10" dirty="0">
                <a:latin typeface="Verdana"/>
                <a:cs typeface="Verdana"/>
              </a:rPr>
              <a:t>pointer&gt;</a:t>
            </a:r>
            <a:r>
              <a:rPr lang="zh-CN" altLang="en-US" sz="2800" spc="-10" dirty="0">
                <a:latin typeface="Verdana"/>
                <a:cs typeface="Verdana"/>
              </a:rPr>
              <a:t> </a:t>
            </a:r>
            <a:r>
              <a:rPr lang="en-US" altLang="zh-CN" sz="2800" spc="-10" dirty="0">
                <a:latin typeface="Verdana"/>
                <a:cs typeface="Verdana"/>
              </a:rPr>
              <a:t>pair</a:t>
            </a:r>
            <a:endParaRPr sz="2800" dirty="0">
              <a:latin typeface="Verdana"/>
              <a:cs typeface="Verdana"/>
            </a:endParaRPr>
          </a:p>
          <a:p>
            <a:pPr>
              <a:lnSpc>
                <a:spcPct val="100000"/>
              </a:lnSpc>
              <a:spcBef>
                <a:spcPts val="25"/>
              </a:spcBef>
              <a:buFont typeface="Wingdings"/>
              <a:buChar char="◼"/>
            </a:pPr>
            <a:endParaRPr sz="2900" dirty="0">
              <a:latin typeface="Times New Roman"/>
              <a:cs typeface="Times New Roman"/>
            </a:endParaRPr>
          </a:p>
          <a:p>
            <a:pPr marL="335280" indent="-322580">
              <a:lnSpc>
                <a:spcPct val="100000"/>
              </a:lnSpc>
              <a:buSzPct val="75000"/>
              <a:buFont typeface="Wingdings"/>
              <a:buChar char="◼"/>
              <a:tabLst>
                <a:tab pos="335915" algn="l"/>
              </a:tabLst>
            </a:pPr>
            <a:r>
              <a:rPr sz="2800" spc="-30" dirty="0">
                <a:latin typeface="Verdana"/>
                <a:cs typeface="Verdana"/>
              </a:rPr>
              <a:t>Key: </a:t>
            </a:r>
            <a:r>
              <a:rPr sz="2800" spc="-5" dirty="0">
                <a:latin typeface="Verdana"/>
                <a:cs typeface="Verdana"/>
              </a:rPr>
              <a:t>First </a:t>
            </a:r>
            <a:r>
              <a:rPr sz="2800" spc="-15" dirty="0">
                <a:latin typeface="Verdana"/>
                <a:cs typeface="Verdana"/>
              </a:rPr>
              <a:t>index </a:t>
            </a:r>
            <a:r>
              <a:rPr sz="2800" spc="-20" dirty="0">
                <a:latin typeface="Verdana"/>
                <a:cs typeface="Verdana"/>
              </a:rPr>
              <a:t>value </a:t>
            </a:r>
            <a:r>
              <a:rPr sz="2800" spc="-5" dirty="0">
                <a:latin typeface="Verdana"/>
                <a:cs typeface="Verdana"/>
              </a:rPr>
              <a:t>on </a:t>
            </a:r>
            <a:r>
              <a:rPr sz="2800" spc="-10" dirty="0">
                <a:latin typeface="Verdana"/>
                <a:cs typeface="Verdana"/>
              </a:rPr>
              <a:t>the</a:t>
            </a:r>
            <a:r>
              <a:rPr sz="2800" spc="185" dirty="0">
                <a:latin typeface="Verdana"/>
                <a:cs typeface="Verdana"/>
              </a:rPr>
              <a:t> </a:t>
            </a:r>
            <a:r>
              <a:rPr sz="2800" spc="-10" dirty="0">
                <a:latin typeface="Verdana"/>
                <a:cs typeface="Verdana"/>
              </a:rPr>
              <a:t>page</a:t>
            </a:r>
            <a:r>
              <a:rPr lang="zh-CN" altLang="en-US" sz="2800" spc="-10" dirty="0">
                <a:latin typeface="Verdana"/>
                <a:cs typeface="Verdana"/>
              </a:rPr>
              <a:t> </a:t>
            </a:r>
            <a:r>
              <a:rPr lang="en-US" altLang="zh-CN" sz="2800" spc="-10" dirty="0">
                <a:latin typeface="Verdana"/>
                <a:cs typeface="Verdana"/>
              </a:rPr>
              <a:t>(first</a:t>
            </a:r>
            <a:r>
              <a:rPr lang="zh-CN" altLang="en-US" sz="2800" spc="-10" dirty="0">
                <a:latin typeface="Verdana"/>
                <a:cs typeface="Verdana"/>
              </a:rPr>
              <a:t> </a:t>
            </a:r>
            <a:r>
              <a:rPr lang="en-US" altLang="zh-CN" sz="2800" spc="-10" dirty="0">
                <a:latin typeface="Verdana"/>
                <a:cs typeface="Verdana"/>
              </a:rPr>
              <a:t>index</a:t>
            </a:r>
            <a:r>
              <a:rPr lang="zh-CN" altLang="en-US" sz="2800" spc="-10" dirty="0">
                <a:latin typeface="Verdana"/>
                <a:cs typeface="Verdana"/>
              </a:rPr>
              <a:t> </a:t>
            </a:r>
            <a:r>
              <a:rPr lang="en-US" altLang="zh-CN" sz="2800" spc="-10" dirty="0">
                <a:latin typeface="Verdana"/>
                <a:cs typeface="Verdana"/>
              </a:rPr>
              <a:t>record</a:t>
            </a:r>
            <a:r>
              <a:rPr lang="zh-CN" altLang="en-US" sz="2800" spc="-10" dirty="0">
                <a:latin typeface="Verdana"/>
                <a:cs typeface="Verdana"/>
              </a:rPr>
              <a:t> </a:t>
            </a:r>
            <a:r>
              <a:rPr lang="en-US" altLang="zh-CN" sz="2800" spc="-10" dirty="0" err="1">
                <a:latin typeface="Verdana"/>
                <a:cs typeface="Verdana"/>
              </a:rPr>
              <a:t>a.k.a</a:t>
            </a:r>
            <a:r>
              <a:rPr lang="zh-CN" altLang="en-US" sz="2800" spc="-10" dirty="0">
                <a:latin typeface="Verdana"/>
                <a:cs typeface="Verdana"/>
              </a:rPr>
              <a:t> </a:t>
            </a:r>
            <a:r>
              <a:rPr lang="en-US" altLang="zh-CN" sz="2800" spc="-10" dirty="0">
                <a:latin typeface="Verdana"/>
                <a:cs typeface="Verdana"/>
              </a:rPr>
              <a:t>anchor</a:t>
            </a:r>
            <a:r>
              <a:rPr lang="zh-CN" altLang="en-US" sz="2800" spc="-10" dirty="0">
                <a:latin typeface="Verdana"/>
                <a:cs typeface="Verdana"/>
              </a:rPr>
              <a:t> </a:t>
            </a:r>
            <a:r>
              <a:rPr lang="en-US" altLang="zh-CN" sz="2800" spc="-10" dirty="0">
                <a:latin typeface="Verdana"/>
                <a:cs typeface="Verdana"/>
              </a:rPr>
              <a:t>record)</a:t>
            </a:r>
            <a:endParaRPr sz="2800" dirty="0">
              <a:latin typeface="Verdana"/>
              <a:cs typeface="Verdana"/>
            </a:endParaRPr>
          </a:p>
          <a:p>
            <a:pPr>
              <a:lnSpc>
                <a:spcPct val="100000"/>
              </a:lnSpc>
              <a:spcBef>
                <a:spcPts val="25"/>
              </a:spcBef>
              <a:buFont typeface="Wingdings"/>
              <a:buChar char="◼"/>
            </a:pPr>
            <a:endParaRPr sz="2900" dirty="0">
              <a:latin typeface="Times New Roman"/>
              <a:cs typeface="Times New Roman"/>
            </a:endParaRPr>
          </a:p>
          <a:p>
            <a:pPr marL="335280" indent="-322580">
              <a:lnSpc>
                <a:spcPct val="100000"/>
              </a:lnSpc>
              <a:buSzPct val="75000"/>
              <a:buFont typeface="Wingdings"/>
              <a:buChar char="◼"/>
              <a:tabLst>
                <a:tab pos="335915" algn="l"/>
              </a:tabLst>
            </a:pPr>
            <a:r>
              <a:rPr sz="2800" spc="-30" dirty="0">
                <a:latin typeface="Verdana"/>
                <a:cs typeface="Verdana"/>
              </a:rPr>
              <a:t>Value: </a:t>
            </a:r>
            <a:r>
              <a:rPr sz="2800" spc="-5" dirty="0">
                <a:latin typeface="Verdana"/>
                <a:cs typeface="Verdana"/>
              </a:rPr>
              <a:t>file address of the</a:t>
            </a:r>
            <a:r>
              <a:rPr sz="2800" spc="135" dirty="0">
                <a:latin typeface="Verdana"/>
                <a:cs typeface="Verdana"/>
              </a:rPr>
              <a:t> </a:t>
            </a:r>
            <a:r>
              <a:rPr sz="2800" spc="-10" dirty="0">
                <a:latin typeface="Verdana"/>
                <a:cs typeface="Verdana"/>
              </a:rPr>
              <a:t>page</a:t>
            </a:r>
            <a:endParaRPr sz="2800" dirty="0">
              <a:latin typeface="Verdana"/>
              <a:cs typeface="Verdana"/>
            </a:endParaRPr>
          </a:p>
          <a:p>
            <a:pPr>
              <a:lnSpc>
                <a:spcPct val="100000"/>
              </a:lnSpc>
              <a:spcBef>
                <a:spcPts val="30"/>
              </a:spcBef>
              <a:buFont typeface="Wingdings"/>
              <a:buChar char="◼"/>
            </a:pPr>
            <a:endParaRPr sz="2900" dirty="0">
              <a:latin typeface="Times New Roman"/>
              <a:cs typeface="Times New Roman"/>
            </a:endParaRPr>
          </a:p>
          <a:p>
            <a:pPr marL="335280" indent="-322580">
              <a:lnSpc>
                <a:spcPct val="100000"/>
              </a:lnSpc>
              <a:buSzPct val="75000"/>
              <a:buFont typeface="Wingdings"/>
              <a:buChar char="◼"/>
              <a:tabLst>
                <a:tab pos="335915" algn="l"/>
              </a:tabLst>
            </a:pPr>
            <a:r>
              <a:rPr sz="2800" spc="-15" dirty="0">
                <a:latin typeface="Verdana"/>
                <a:cs typeface="Verdana"/>
              </a:rPr>
              <a:t>Requires </a:t>
            </a:r>
            <a:r>
              <a:rPr sz="2800" spc="-10" dirty="0">
                <a:latin typeface="Verdana"/>
                <a:cs typeface="Verdana"/>
              </a:rPr>
              <a:t>that data </a:t>
            </a:r>
            <a:r>
              <a:rPr sz="2800" spc="-5" dirty="0">
                <a:latin typeface="Verdana"/>
                <a:cs typeface="Verdana"/>
              </a:rPr>
              <a:t>be stored </a:t>
            </a:r>
            <a:r>
              <a:rPr sz="2800" spc="-10" dirty="0">
                <a:latin typeface="Verdana"/>
                <a:cs typeface="Verdana"/>
              </a:rPr>
              <a:t>in order</a:t>
            </a:r>
            <a:r>
              <a:rPr sz="2800" spc="165" dirty="0">
                <a:latin typeface="Verdana"/>
                <a:cs typeface="Verdana"/>
              </a:rPr>
              <a:t> </a:t>
            </a:r>
            <a:r>
              <a:rPr sz="2800" spc="-10" dirty="0">
                <a:latin typeface="Verdana"/>
                <a:cs typeface="Verdana"/>
              </a:rPr>
              <a:t>(why?)</a:t>
            </a:r>
            <a:r>
              <a:rPr lang="zh-CN" altLang="en-US" sz="2800" spc="-10" dirty="0">
                <a:latin typeface="Verdana"/>
                <a:cs typeface="Verdana"/>
              </a:rPr>
              <a:t> </a:t>
            </a:r>
            <a:r>
              <a:rPr lang="en-US" altLang="zh-CN" sz="2800" spc="-10" dirty="0">
                <a:latin typeface="Verdana"/>
                <a:cs typeface="Verdana"/>
              </a:rPr>
              <a:t>binary</a:t>
            </a:r>
            <a:r>
              <a:rPr lang="zh-CN" altLang="en-US" sz="2800" spc="-10" dirty="0">
                <a:latin typeface="Verdana"/>
                <a:cs typeface="Verdana"/>
              </a:rPr>
              <a:t> </a:t>
            </a:r>
            <a:r>
              <a:rPr lang="en-US" altLang="zh-CN" sz="2800" spc="-10" dirty="0">
                <a:latin typeface="Verdana"/>
                <a:cs typeface="Verdana"/>
              </a:rPr>
              <a:t>search</a:t>
            </a:r>
            <a:endParaRPr sz="2800" dirty="0">
              <a:latin typeface="Verdana"/>
              <a:cs typeface="Verdana"/>
            </a:endParaRPr>
          </a:p>
          <a:p>
            <a:pPr marL="469900">
              <a:lnSpc>
                <a:spcPct val="100000"/>
              </a:lnSpc>
            </a:pPr>
            <a:r>
              <a:rPr sz="2800" spc="-5" dirty="0">
                <a:latin typeface="Times New Roman"/>
                <a:cs typeface="Times New Roman"/>
              </a:rPr>
              <a:t>– </a:t>
            </a:r>
            <a:r>
              <a:rPr sz="2800" spc="-15" dirty="0">
                <a:latin typeface="Verdana"/>
                <a:cs typeface="Verdana"/>
              </a:rPr>
              <a:t>Requires </a:t>
            </a:r>
            <a:r>
              <a:rPr sz="2800" spc="-10" dirty="0">
                <a:latin typeface="Verdana"/>
                <a:cs typeface="Verdana"/>
              </a:rPr>
              <a:t>that the </a:t>
            </a:r>
            <a:r>
              <a:rPr sz="2800" spc="-15" dirty="0">
                <a:latin typeface="Verdana"/>
                <a:cs typeface="Verdana"/>
              </a:rPr>
              <a:t>index </a:t>
            </a:r>
            <a:r>
              <a:rPr sz="2800" spc="-10" dirty="0">
                <a:latin typeface="Verdana"/>
                <a:cs typeface="Verdana"/>
              </a:rPr>
              <a:t>is based </a:t>
            </a:r>
            <a:r>
              <a:rPr sz="2800" spc="-5" dirty="0">
                <a:latin typeface="Verdana"/>
                <a:cs typeface="Verdana"/>
              </a:rPr>
              <a:t>on </a:t>
            </a:r>
            <a:r>
              <a:rPr sz="2800" spc="-10" dirty="0">
                <a:latin typeface="Verdana"/>
                <a:cs typeface="Verdana"/>
              </a:rPr>
              <a:t>the primary </a:t>
            </a:r>
            <a:r>
              <a:rPr sz="2800" spc="-15" dirty="0">
                <a:latin typeface="Verdana"/>
                <a:cs typeface="Verdana"/>
              </a:rPr>
              <a:t>key</a:t>
            </a:r>
            <a:r>
              <a:rPr sz="2800" spc="465" dirty="0">
                <a:latin typeface="Verdana"/>
                <a:cs typeface="Verdana"/>
              </a:rPr>
              <a:t> </a:t>
            </a:r>
            <a:r>
              <a:rPr sz="2800" spc="-10" dirty="0">
                <a:latin typeface="Verdana"/>
                <a:cs typeface="Verdana"/>
              </a:rPr>
              <a:t>(why?)</a:t>
            </a:r>
            <a:endParaRPr sz="2800" dirty="0">
              <a:latin typeface="Verdana"/>
              <a:cs typeface="Verdana"/>
            </a:endParaRPr>
          </a:p>
          <a:p>
            <a:pPr>
              <a:lnSpc>
                <a:spcPct val="100000"/>
              </a:lnSpc>
            </a:pPr>
            <a:r>
              <a:rPr lang="en-US" sz="2800" spc="-15" dirty="0">
                <a:latin typeface="Verdana"/>
                <a:cs typeface="Verdana"/>
              </a:rPr>
              <a:t>	</a:t>
            </a:r>
            <a:r>
              <a:rPr lang="en-US" altLang="zh-CN" sz="2800" spc="-15" dirty="0">
                <a:latin typeface="Verdana"/>
                <a:cs typeface="Verdana"/>
              </a:rPr>
              <a:t>unique</a:t>
            </a:r>
            <a:r>
              <a:rPr lang="zh-CN" altLang="en-US" sz="2800" spc="-15" dirty="0">
                <a:latin typeface="Verdana"/>
                <a:cs typeface="Verdana"/>
              </a:rPr>
              <a:t> </a:t>
            </a:r>
            <a:r>
              <a:rPr lang="en-US" altLang="zh-CN" sz="2800" spc="-15" dirty="0">
                <a:latin typeface="Verdana"/>
                <a:cs typeface="Verdana"/>
              </a:rPr>
              <a:t>to</a:t>
            </a:r>
            <a:r>
              <a:rPr lang="zh-CN" altLang="en-US" sz="2800" spc="-15" dirty="0">
                <a:latin typeface="Verdana"/>
                <a:cs typeface="Verdana"/>
              </a:rPr>
              <a:t> </a:t>
            </a:r>
            <a:r>
              <a:rPr lang="en-US" altLang="zh-CN" sz="2800" spc="-15" dirty="0">
                <a:latin typeface="Verdana"/>
                <a:cs typeface="Verdana"/>
              </a:rPr>
              <a:t>identify</a:t>
            </a:r>
            <a:r>
              <a:rPr lang="zh-CN" altLang="en-US" sz="2800" spc="-15" dirty="0">
                <a:latin typeface="Verdana"/>
                <a:cs typeface="Verdana"/>
              </a:rPr>
              <a:t> </a:t>
            </a:r>
            <a:r>
              <a:rPr lang="en-US" altLang="zh-CN" sz="2800" spc="-15" dirty="0">
                <a:latin typeface="Verdana"/>
                <a:cs typeface="Verdana"/>
              </a:rPr>
              <a:t>page</a:t>
            </a:r>
            <a:endParaRPr sz="2800" spc="-15" dirty="0">
              <a:latin typeface="Verdana"/>
              <a:cs typeface="Verdana"/>
            </a:endParaRPr>
          </a:p>
          <a:p>
            <a:pPr marL="335280" indent="-322580">
              <a:lnSpc>
                <a:spcPct val="100000"/>
              </a:lnSpc>
              <a:spcBef>
                <a:spcPts val="2815"/>
              </a:spcBef>
              <a:buSzPct val="75000"/>
              <a:buFont typeface="Wingdings"/>
              <a:buChar char="◼"/>
              <a:tabLst>
                <a:tab pos="335915" algn="l"/>
              </a:tabLst>
            </a:pPr>
            <a:r>
              <a:rPr sz="2800" spc="-10" dirty="0">
                <a:latin typeface="Verdana"/>
                <a:cs typeface="Verdana"/>
              </a:rPr>
              <a:t>Primary </a:t>
            </a:r>
            <a:r>
              <a:rPr sz="2800" spc="-15" dirty="0">
                <a:latin typeface="Verdana"/>
                <a:cs typeface="Verdana"/>
              </a:rPr>
              <a:t>indexes </a:t>
            </a:r>
            <a:r>
              <a:rPr sz="2800" spc="-5" dirty="0">
                <a:latin typeface="Verdana"/>
                <a:cs typeface="Verdana"/>
              </a:rPr>
              <a:t>are an example of sparse</a:t>
            </a:r>
            <a:r>
              <a:rPr sz="2800" spc="200" dirty="0">
                <a:latin typeface="Verdana"/>
                <a:cs typeface="Verdana"/>
              </a:rPr>
              <a:t> </a:t>
            </a:r>
            <a:r>
              <a:rPr sz="2800" spc="-15" dirty="0">
                <a:latin typeface="Verdana"/>
                <a:cs typeface="Verdana"/>
              </a:rPr>
              <a:t>indexes</a:t>
            </a:r>
            <a:endParaRPr sz="2800" dirty="0">
              <a:latin typeface="Verdana"/>
              <a:cs typeface="Verdana"/>
            </a:endParaRPr>
          </a:p>
          <a:p>
            <a:pPr>
              <a:lnSpc>
                <a:spcPct val="100000"/>
              </a:lnSpc>
              <a:spcBef>
                <a:spcPts val="20"/>
              </a:spcBef>
              <a:buFont typeface="Wingdings"/>
              <a:buChar char="◼"/>
            </a:pPr>
            <a:endParaRPr sz="2900" dirty="0">
              <a:latin typeface="Times New Roman"/>
              <a:cs typeface="Times New Roman"/>
            </a:endParaRPr>
          </a:p>
          <a:p>
            <a:pPr marL="335280" indent="-322580">
              <a:lnSpc>
                <a:spcPct val="100000"/>
              </a:lnSpc>
              <a:spcBef>
                <a:spcPts val="5"/>
              </a:spcBef>
              <a:buSzPct val="75000"/>
              <a:buFont typeface="Wingdings"/>
              <a:buChar char="◼"/>
              <a:tabLst>
                <a:tab pos="335915" algn="l"/>
              </a:tabLst>
            </a:pPr>
            <a:r>
              <a:rPr sz="2800" spc="-5" dirty="0">
                <a:latin typeface="Verdana"/>
                <a:cs typeface="Verdana"/>
              </a:rPr>
              <a:t>Search</a:t>
            </a:r>
            <a:r>
              <a:rPr sz="2800" spc="25" dirty="0">
                <a:latin typeface="Verdana"/>
                <a:cs typeface="Verdana"/>
              </a:rPr>
              <a:t> </a:t>
            </a:r>
            <a:r>
              <a:rPr sz="2800" spc="-10" dirty="0">
                <a:latin typeface="Verdana"/>
                <a:cs typeface="Verdana"/>
              </a:rPr>
              <a:t>time?</a:t>
            </a:r>
            <a:r>
              <a:rPr lang="zh-CN" altLang="en-US" sz="2800" spc="-10" dirty="0">
                <a:latin typeface="Verdana"/>
                <a:cs typeface="Verdana"/>
              </a:rPr>
              <a:t> </a:t>
            </a:r>
            <a:r>
              <a:rPr lang="en-US" altLang="zh-CN" sz="2800" spc="-10" dirty="0">
                <a:latin typeface="Verdana"/>
                <a:cs typeface="Verdana"/>
              </a:rPr>
              <a:t>O(</a:t>
            </a:r>
            <a:r>
              <a:rPr lang="en-US" altLang="zh-CN" sz="2800" spc="-10" dirty="0" err="1">
                <a:latin typeface="Verdana"/>
                <a:cs typeface="Verdana"/>
              </a:rPr>
              <a:t>logn</a:t>
            </a:r>
            <a:r>
              <a:rPr lang="en-US" altLang="zh-CN" sz="2800" spc="-10" dirty="0">
                <a:latin typeface="Verdana"/>
                <a:cs typeface="Verdana"/>
              </a:rPr>
              <a:t>)</a:t>
            </a:r>
            <a:endParaRPr sz="2800" dirty="0">
              <a:latin typeface="Verdana"/>
              <a:cs typeface="Verdan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697607" y="279592"/>
            <a:ext cx="6567043" cy="704722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0504" y="634365"/>
            <a:ext cx="5765165" cy="863600"/>
          </a:xfrm>
          <a:prstGeom prst="rect">
            <a:avLst/>
          </a:prstGeom>
        </p:spPr>
        <p:txBody>
          <a:bodyPr vert="horz" wrap="square" lIns="0" tIns="12065" rIns="0" bIns="0" rtlCol="0">
            <a:spAutoFit/>
          </a:bodyPr>
          <a:lstStyle/>
          <a:p>
            <a:pPr marL="12700">
              <a:lnSpc>
                <a:spcPct val="100000"/>
              </a:lnSpc>
              <a:spcBef>
                <a:spcPts val="95"/>
              </a:spcBef>
            </a:pPr>
            <a:r>
              <a:rPr sz="5500" spc="-10" dirty="0">
                <a:solidFill>
                  <a:srgbClr val="7E0812"/>
                </a:solidFill>
                <a:latin typeface="Verdana"/>
                <a:cs typeface="Verdana"/>
              </a:rPr>
              <a:t>Primary</a:t>
            </a:r>
            <a:r>
              <a:rPr sz="5500" spc="-30" dirty="0">
                <a:solidFill>
                  <a:srgbClr val="7E0812"/>
                </a:solidFill>
                <a:latin typeface="Verdana"/>
                <a:cs typeface="Verdana"/>
              </a:rPr>
              <a:t> </a:t>
            </a:r>
            <a:r>
              <a:rPr sz="5500" spc="-15" dirty="0">
                <a:solidFill>
                  <a:srgbClr val="7E0812"/>
                </a:solidFill>
                <a:latin typeface="Verdana"/>
                <a:cs typeface="Verdana"/>
              </a:rPr>
              <a:t>Indexes</a:t>
            </a:r>
            <a:endParaRPr sz="5500" dirty="0">
              <a:latin typeface="Verdana"/>
              <a:cs typeface="Verdana"/>
            </a:endParaRPr>
          </a:p>
        </p:txBody>
      </p:sp>
      <p:sp>
        <p:nvSpPr>
          <p:cNvPr id="3" name="object 3"/>
          <p:cNvSpPr txBox="1"/>
          <p:nvPr/>
        </p:nvSpPr>
        <p:spPr>
          <a:xfrm>
            <a:off x="147015" y="1842008"/>
            <a:ext cx="12362180" cy="3618939"/>
          </a:xfrm>
          <a:prstGeom prst="rect">
            <a:avLst/>
          </a:prstGeom>
        </p:spPr>
        <p:txBody>
          <a:bodyPr vert="horz" wrap="square" lIns="0" tIns="12700" rIns="0" bIns="0" rtlCol="0">
            <a:spAutoFit/>
          </a:bodyPr>
          <a:lstStyle/>
          <a:p>
            <a:pPr marL="12700">
              <a:lnSpc>
                <a:spcPct val="100000"/>
              </a:lnSpc>
              <a:spcBef>
                <a:spcPts val="100"/>
              </a:spcBef>
              <a:tabLst>
                <a:tab pos="425450" algn="l"/>
              </a:tabLst>
            </a:pPr>
            <a:r>
              <a:rPr sz="2650" spc="2820" dirty="0">
                <a:latin typeface="Wingdings"/>
                <a:cs typeface="Wingdings"/>
              </a:rPr>
              <a:t>◼</a:t>
            </a:r>
            <a:r>
              <a:rPr sz="2650" spc="2820" dirty="0">
                <a:latin typeface="Times New Roman"/>
                <a:cs typeface="Times New Roman"/>
              </a:rPr>
              <a:t>	</a:t>
            </a:r>
            <a:r>
              <a:rPr sz="3300" spc="-5" dirty="0">
                <a:latin typeface="Verdana"/>
                <a:cs typeface="Verdana"/>
              </a:rPr>
              <a:t>How </a:t>
            </a:r>
            <a:r>
              <a:rPr sz="3300" spc="-10" dirty="0">
                <a:latin typeface="Verdana"/>
                <a:cs typeface="Verdana"/>
              </a:rPr>
              <a:t>is </a:t>
            </a:r>
            <a:r>
              <a:rPr sz="3300" spc="-5" dirty="0">
                <a:latin typeface="Verdana"/>
                <a:cs typeface="Verdana"/>
              </a:rPr>
              <a:t>this scheme affected </a:t>
            </a:r>
            <a:r>
              <a:rPr sz="3300" spc="-10" dirty="0">
                <a:latin typeface="Verdana"/>
                <a:cs typeface="Verdana"/>
              </a:rPr>
              <a:t>by insertions </a:t>
            </a:r>
            <a:r>
              <a:rPr sz="3300" dirty="0">
                <a:latin typeface="Verdana"/>
                <a:cs typeface="Verdana"/>
              </a:rPr>
              <a:t>and  </a:t>
            </a:r>
            <a:r>
              <a:rPr sz="3300" spc="-45" dirty="0">
                <a:latin typeface="Verdana"/>
                <a:cs typeface="Verdana"/>
              </a:rPr>
              <a:t>deletions?</a:t>
            </a:r>
            <a:endParaRPr lang="en-US" sz="3300" spc="-45" dirty="0">
              <a:latin typeface="Verdana"/>
              <a:cs typeface="Verdana"/>
            </a:endParaRPr>
          </a:p>
          <a:p>
            <a:pPr marL="12700">
              <a:lnSpc>
                <a:spcPct val="100000"/>
              </a:lnSpc>
              <a:spcBef>
                <a:spcPts val="100"/>
              </a:spcBef>
              <a:tabLst>
                <a:tab pos="425450" algn="l"/>
              </a:tabLst>
            </a:pPr>
            <a:r>
              <a:rPr lang="en-US" altLang="zh-CN" sz="3300" spc="-45" dirty="0">
                <a:latin typeface="Verdana"/>
                <a:cs typeface="Verdana"/>
              </a:rPr>
              <a:t>	-</a:t>
            </a:r>
            <a:r>
              <a:rPr lang="zh-CN" altLang="en-US" sz="3300" spc="-45" dirty="0">
                <a:latin typeface="Verdana"/>
                <a:cs typeface="Verdana"/>
              </a:rPr>
              <a:t> </a:t>
            </a:r>
            <a:r>
              <a:rPr lang="en-US" altLang="zh-CN" sz="3300" spc="-45" dirty="0">
                <a:latin typeface="Verdana"/>
                <a:cs typeface="Verdana"/>
              </a:rPr>
              <a:t>There</a:t>
            </a:r>
            <a:r>
              <a:rPr lang="zh-CN" altLang="en-US" sz="3300" spc="-45" dirty="0">
                <a:latin typeface="Verdana"/>
                <a:cs typeface="Verdana"/>
              </a:rPr>
              <a:t> </a:t>
            </a:r>
            <a:r>
              <a:rPr lang="en-US" altLang="zh-CN" sz="3300" spc="-45" dirty="0">
                <a:latin typeface="Verdana"/>
                <a:cs typeface="Verdana"/>
              </a:rPr>
              <a:t>must</a:t>
            </a:r>
            <a:r>
              <a:rPr lang="zh-CN" altLang="en-US" sz="3300" spc="-45" dirty="0">
                <a:latin typeface="Verdana"/>
                <a:cs typeface="Verdana"/>
              </a:rPr>
              <a:t> </a:t>
            </a:r>
            <a:r>
              <a:rPr lang="en-US" altLang="zh-CN" sz="3300" spc="-45" dirty="0">
                <a:latin typeface="Verdana"/>
                <a:cs typeface="Verdana"/>
              </a:rPr>
              <a:t>be</a:t>
            </a:r>
            <a:r>
              <a:rPr lang="zh-CN" altLang="en-US" sz="3300" spc="-45" dirty="0">
                <a:latin typeface="Verdana"/>
                <a:cs typeface="Verdana"/>
              </a:rPr>
              <a:t> </a:t>
            </a:r>
            <a:r>
              <a:rPr lang="en-US" altLang="zh-CN" sz="3300" spc="-45" dirty="0">
                <a:latin typeface="Verdana"/>
                <a:cs typeface="Verdana"/>
              </a:rPr>
              <a:t>only</a:t>
            </a:r>
            <a:r>
              <a:rPr lang="zh-CN" altLang="en-US" sz="3300" spc="-45" dirty="0">
                <a:latin typeface="Verdana"/>
                <a:cs typeface="Verdana"/>
              </a:rPr>
              <a:t> </a:t>
            </a:r>
            <a:r>
              <a:rPr lang="en-US" altLang="zh-CN" sz="3300" spc="-45" dirty="0">
                <a:latin typeface="Verdana"/>
                <a:cs typeface="Verdana"/>
              </a:rPr>
              <a:t>one</a:t>
            </a:r>
            <a:r>
              <a:rPr lang="zh-CN" altLang="en-US" sz="3300" spc="-45" dirty="0">
                <a:latin typeface="Verdana"/>
                <a:cs typeface="Verdana"/>
              </a:rPr>
              <a:t> </a:t>
            </a:r>
            <a:r>
              <a:rPr lang="en-US" altLang="zh-CN" sz="3300" spc="-45" dirty="0">
                <a:latin typeface="Verdana"/>
                <a:cs typeface="Verdana"/>
              </a:rPr>
              <a:t>primary</a:t>
            </a:r>
            <a:r>
              <a:rPr lang="zh-CN" altLang="en-US" sz="3300" spc="-45" dirty="0">
                <a:latin typeface="Verdana"/>
                <a:cs typeface="Verdana"/>
              </a:rPr>
              <a:t> </a:t>
            </a:r>
            <a:r>
              <a:rPr lang="en-US" altLang="zh-CN" sz="3300" spc="-45" dirty="0">
                <a:latin typeface="Verdana"/>
                <a:cs typeface="Verdana"/>
              </a:rPr>
              <a:t>index</a:t>
            </a:r>
            <a:r>
              <a:rPr lang="zh-CN" altLang="en-US" sz="3300" spc="-45" dirty="0">
                <a:latin typeface="Verdana"/>
                <a:cs typeface="Verdana"/>
              </a:rPr>
              <a:t> </a:t>
            </a:r>
            <a:r>
              <a:rPr lang="en-US" altLang="zh-CN" sz="3300" spc="-45" dirty="0">
                <a:latin typeface="Verdana"/>
                <a:cs typeface="Verdana"/>
              </a:rPr>
              <a:t>in</a:t>
            </a:r>
            <a:r>
              <a:rPr lang="zh-CN" altLang="en-US" sz="3300" spc="-45" dirty="0">
                <a:latin typeface="Verdana"/>
                <a:cs typeface="Verdana"/>
              </a:rPr>
              <a:t> </a:t>
            </a:r>
            <a:r>
              <a:rPr lang="en-US" altLang="zh-CN" sz="3300" spc="-45" dirty="0">
                <a:latin typeface="Verdana"/>
                <a:cs typeface="Verdana"/>
              </a:rPr>
              <a:t>a</a:t>
            </a:r>
            <a:r>
              <a:rPr lang="zh-CN" altLang="en-US" sz="3300" spc="-45" dirty="0">
                <a:latin typeface="Verdana"/>
                <a:cs typeface="Verdana"/>
              </a:rPr>
              <a:t> </a:t>
            </a:r>
            <a:r>
              <a:rPr lang="en-US" altLang="zh-CN" sz="3300" spc="-45" dirty="0">
                <a:latin typeface="Verdana"/>
                <a:cs typeface="Verdana"/>
              </a:rPr>
              <a:t>file</a:t>
            </a:r>
          </a:p>
          <a:p>
            <a:pPr marL="12700">
              <a:lnSpc>
                <a:spcPct val="100000"/>
              </a:lnSpc>
              <a:spcBef>
                <a:spcPts val="100"/>
              </a:spcBef>
              <a:tabLst>
                <a:tab pos="425450" algn="l"/>
              </a:tabLst>
            </a:pPr>
            <a:r>
              <a:rPr lang="en-US" altLang="zh-CN" sz="3300" spc="-45" dirty="0">
                <a:latin typeface="Verdana"/>
                <a:cs typeface="Verdana"/>
              </a:rPr>
              <a:t>	-</a:t>
            </a:r>
            <a:r>
              <a:rPr lang="zh-CN" altLang="en-US" sz="3300" spc="-45" dirty="0">
                <a:latin typeface="Verdana"/>
                <a:cs typeface="Verdana"/>
              </a:rPr>
              <a:t> </a:t>
            </a:r>
            <a:r>
              <a:rPr lang="en-US" altLang="zh-CN" sz="3300" spc="-45" dirty="0">
                <a:latin typeface="Verdana"/>
                <a:cs typeface="Verdana"/>
              </a:rPr>
              <a:t>insert/delete</a:t>
            </a:r>
            <a:r>
              <a:rPr lang="zh-CN" altLang="en-US" sz="3300" spc="-45" dirty="0">
                <a:latin typeface="Verdana"/>
                <a:cs typeface="Verdana"/>
              </a:rPr>
              <a:t> </a:t>
            </a:r>
            <a:r>
              <a:rPr lang="en-US" altLang="zh-CN" sz="3300" spc="-45" dirty="0">
                <a:latin typeface="Verdana"/>
                <a:cs typeface="Verdana"/>
              </a:rPr>
              <a:t>records</a:t>
            </a:r>
            <a:r>
              <a:rPr lang="zh-CN" altLang="en-US" sz="3300" spc="-45" dirty="0">
                <a:latin typeface="Verdana"/>
                <a:cs typeface="Verdana"/>
              </a:rPr>
              <a:t> </a:t>
            </a:r>
            <a:r>
              <a:rPr lang="en-US" altLang="zh-CN" sz="3300" spc="-45" dirty="0">
                <a:latin typeface="Verdana"/>
                <a:cs typeface="Verdana"/>
              </a:rPr>
              <a:t>in</a:t>
            </a:r>
            <a:r>
              <a:rPr lang="zh-CN" altLang="en-US" sz="3300" spc="-45" dirty="0">
                <a:latin typeface="Verdana"/>
                <a:cs typeface="Verdana"/>
              </a:rPr>
              <a:t> </a:t>
            </a:r>
            <a:r>
              <a:rPr lang="en-US" altLang="zh-CN" sz="3300" spc="-45" dirty="0">
                <a:latin typeface="Verdana"/>
                <a:cs typeface="Verdana"/>
              </a:rPr>
              <a:t>the</a:t>
            </a:r>
            <a:r>
              <a:rPr lang="zh-CN" altLang="en-US" sz="3300" spc="-45" dirty="0">
                <a:latin typeface="Verdana"/>
                <a:cs typeface="Verdana"/>
              </a:rPr>
              <a:t> </a:t>
            </a:r>
            <a:r>
              <a:rPr lang="en-US" altLang="zh-CN" sz="3300" spc="-45" dirty="0">
                <a:latin typeface="Verdana"/>
                <a:cs typeface="Verdana"/>
              </a:rPr>
              <a:t>main</a:t>
            </a:r>
            <a:r>
              <a:rPr lang="zh-CN" altLang="en-US" sz="3300" spc="-45" dirty="0">
                <a:latin typeface="Verdana"/>
                <a:cs typeface="Verdana"/>
              </a:rPr>
              <a:t> </a:t>
            </a:r>
            <a:r>
              <a:rPr lang="en-US" altLang="zh-CN" sz="3300" spc="-45" dirty="0">
                <a:latin typeface="Verdana"/>
                <a:cs typeface="Verdana"/>
              </a:rPr>
              <a:t>file</a:t>
            </a:r>
          </a:p>
          <a:p>
            <a:pPr marL="12700">
              <a:lnSpc>
                <a:spcPct val="100000"/>
              </a:lnSpc>
              <a:spcBef>
                <a:spcPts val="100"/>
              </a:spcBef>
              <a:tabLst>
                <a:tab pos="425450" algn="l"/>
              </a:tabLst>
            </a:pPr>
            <a:r>
              <a:rPr lang="en-US" altLang="zh-CN" sz="3300" spc="-45" dirty="0">
                <a:latin typeface="Verdana"/>
                <a:cs typeface="Verdana"/>
              </a:rPr>
              <a:t>	-</a:t>
            </a:r>
            <a:r>
              <a:rPr lang="zh-CN" altLang="en-US" sz="3300" spc="-45" dirty="0">
                <a:latin typeface="Verdana"/>
                <a:cs typeface="Verdana"/>
              </a:rPr>
              <a:t> </a:t>
            </a:r>
            <a:r>
              <a:rPr lang="en-US" altLang="zh-CN" sz="3300" spc="-45" dirty="0">
                <a:latin typeface="Verdana"/>
                <a:cs typeface="Verdana"/>
              </a:rPr>
              <a:t>must</a:t>
            </a:r>
            <a:r>
              <a:rPr lang="zh-CN" altLang="en-US" sz="3300" spc="-45" dirty="0">
                <a:latin typeface="Verdana"/>
                <a:cs typeface="Verdana"/>
              </a:rPr>
              <a:t> </a:t>
            </a:r>
            <a:r>
              <a:rPr lang="en-US" altLang="zh-CN" sz="3300" spc="-45" dirty="0">
                <a:latin typeface="Verdana"/>
                <a:cs typeface="Verdana"/>
              </a:rPr>
              <a:t>move</a:t>
            </a:r>
            <a:r>
              <a:rPr lang="zh-CN" altLang="en-US" sz="3300" spc="-45" dirty="0">
                <a:latin typeface="Verdana"/>
                <a:cs typeface="Verdana"/>
              </a:rPr>
              <a:t> </a:t>
            </a:r>
            <a:r>
              <a:rPr lang="en-US" altLang="zh-CN" sz="3300" spc="-45" dirty="0">
                <a:latin typeface="Verdana"/>
                <a:cs typeface="Verdana"/>
              </a:rPr>
              <a:t>other</a:t>
            </a:r>
            <a:r>
              <a:rPr lang="zh-CN" altLang="en-US" sz="3300" spc="-45" dirty="0">
                <a:latin typeface="Verdana"/>
                <a:cs typeface="Verdana"/>
              </a:rPr>
              <a:t> </a:t>
            </a:r>
            <a:r>
              <a:rPr lang="en-US" altLang="zh-CN" sz="3300" spc="-45" dirty="0">
                <a:latin typeface="Verdana"/>
                <a:cs typeface="Verdana"/>
              </a:rPr>
              <a:t>records</a:t>
            </a:r>
            <a:r>
              <a:rPr lang="zh-CN" altLang="en-US" sz="3300" spc="-45" dirty="0">
                <a:latin typeface="Verdana"/>
                <a:cs typeface="Verdana"/>
              </a:rPr>
              <a:t> </a:t>
            </a:r>
            <a:r>
              <a:rPr lang="en-US" altLang="zh-CN" sz="3300" spc="-45" dirty="0">
                <a:latin typeface="Verdana"/>
                <a:cs typeface="Verdana"/>
              </a:rPr>
              <a:t>since</a:t>
            </a:r>
            <a:r>
              <a:rPr lang="zh-CN" altLang="en-US" sz="3300" spc="-45" dirty="0">
                <a:latin typeface="Verdana"/>
                <a:cs typeface="Verdana"/>
              </a:rPr>
              <a:t> </a:t>
            </a:r>
            <a:r>
              <a:rPr lang="en-US" altLang="zh-CN" sz="3300" spc="-45" dirty="0">
                <a:latin typeface="Verdana"/>
                <a:cs typeface="Verdana"/>
              </a:rPr>
              <a:t>it’s</a:t>
            </a:r>
            <a:r>
              <a:rPr lang="zh-CN" altLang="en-US" sz="3300" spc="-45" dirty="0">
                <a:latin typeface="Verdana"/>
                <a:cs typeface="Verdana"/>
              </a:rPr>
              <a:t> </a:t>
            </a:r>
            <a:r>
              <a:rPr lang="en-US" altLang="zh-CN" sz="3300" spc="-45" dirty="0">
                <a:latin typeface="Verdana"/>
                <a:cs typeface="Verdana"/>
              </a:rPr>
              <a:t>ordered</a:t>
            </a:r>
          </a:p>
          <a:p>
            <a:pPr marL="12700">
              <a:lnSpc>
                <a:spcPct val="100000"/>
              </a:lnSpc>
              <a:spcBef>
                <a:spcPts val="100"/>
              </a:spcBef>
              <a:tabLst>
                <a:tab pos="425450" algn="l"/>
              </a:tabLst>
            </a:pPr>
            <a:r>
              <a:rPr lang="en-US" altLang="zh-CN" sz="3300" spc="-45" dirty="0">
                <a:latin typeface="Verdana"/>
                <a:cs typeface="Verdana"/>
              </a:rPr>
              <a:t>	-</a:t>
            </a:r>
            <a:r>
              <a:rPr lang="zh-CN" altLang="en-US" sz="3300" spc="-45" dirty="0">
                <a:latin typeface="Verdana"/>
                <a:cs typeface="Verdana"/>
              </a:rPr>
              <a:t> </a:t>
            </a:r>
            <a:r>
              <a:rPr lang="en-US" altLang="zh-CN" sz="3300" spc="-45" dirty="0">
                <a:latin typeface="Verdana"/>
                <a:cs typeface="Verdana"/>
              </a:rPr>
              <a:t>some</a:t>
            </a:r>
            <a:r>
              <a:rPr lang="zh-CN" altLang="en-US" sz="3300" spc="-45" dirty="0">
                <a:latin typeface="Verdana"/>
                <a:cs typeface="Verdana"/>
              </a:rPr>
              <a:t> </a:t>
            </a:r>
            <a:r>
              <a:rPr lang="en-US" altLang="zh-CN" sz="3300" spc="-45" dirty="0">
                <a:latin typeface="Verdana"/>
                <a:cs typeface="Verdana"/>
              </a:rPr>
              <a:t>insertion</a:t>
            </a:r>
            <a:r>
              <a:rPr lang="zh-CN" altLang="en-US" sz="3300" spc="-45" dirty="0">
                <a:latin typeface="Verdana"/>
                <a:cs typeface="Verdana"/>
              </a:rPr>
              <a:t> </a:t>
            </a:r>
            <a:r>
              <a:rPr lang="en-US" altLang="zh-CN" sz="3300" spc="-45" dirty="0">
                <a:latin typeface="Verdana"/>
                <a:cs typeface="Verdana"/>
              </a:rPr>
              <a:t>or</a:t>
            </a:r>
            <a:r>
              <a:rPr lang="zh-CN" altLang="en-US" sz="3300" spc="-45" dirty="0">
                <a:latin typeface="Verdana"/>
                <a:cs typeface="Verdana"/>
              </a:rPr>
              <a:t> </a:t>
            </a:r>
            <a:r>
              <a:rPr lang="en-US" altLang="zh-CN" sz="3300" spc="-45" dirty="0">
                <a:latin typeface="Verdana"/>
                <a:cs typeface="Verdana"/>
              </a:rPr>
              <a:t>deletion</a:t>
            </a:r>
            <a:r>
              <a:rPr lang="zh-CN" altLang="en-US" sz="3300" spc="-45" dirty="0">
                <a:latin typeface="Verdana"/>
                <a:cs typeface="Verdana"/>
              </a:rPr>
              <a:t> </a:t>
            </a:r>
            <a:r>
              <a:rPr lang="en-US" altLang="zh-CN" sz="3300" spc="-45" dirty="0">
                <a:latin typeface="Verdana"/>
                <a:cs typeface="Verdana"/>
              </a:rPr>
              <a:t>must</a:t>
            </a:r>
            <a:r>
              <a:rPr lang="zh-CN" altLang="en-US" sz="3300" spc="-45" dirty="0">
                <a:latin typeface="Verdana"/>
                <a:cs typeface="Verdana"/>
              </a:rPr>
              <a:t> </a:t>
            </a:r>
            <a:r>
              <a:rPr lang="en-US" altLang="zh-CN" sz="3300" spc="-45" dirty="0">
                <a:latin typeface="Verdana"/>
                <a:cs typeface="Verdana"/>
              </a:rPr>
              <a:t>also</a:t>
            </a:r>
            <a:r>
              <a:rPr lang="zh-CN" altLang="en-US" sz="3300" spc="-45" dirty="0">
                <a:latin typeface="Verdana"/>
                <a:cs typeface="Verdana"/>
              </a:rPr>
              <a:t> </a:t>
            </a:r>
            <a:r>
              <a:rPr lang="en-US" altLang="zh-CN" sz="3300" spc="-45" dirty="0">
                <a:latin typeface="Verdana"/>
                <a:cs typeface="Verdana"/>
              </a:rPr>
              <a:t>change</a:t>
            </a:r>
            <a:r>
              <a:rPr lang="zh-CN" altLang="en-US" sz="3300" spc="-45" dirty="0">
                <a:latin typeface="Verdana"/>
                <a:cs typeface="Verdana"/>
              </a:rPr>
              <a:t> </a:t>
            </a:r>
            <a:r>
              <a:rPr lang="en-US" altLang="zh-CN" sz="3300" spc="-45" dirty="0">
                <a:latin typeface="Verdana"/>
                <a:cs typeface="Verdana"/>
              </a:rPr>
              <a:t>index</a:t>
            </a:r>
            <a:r>
              <a:rPr lang="zh-CN" altLang="en-US" sz="3300" spc="-45" dirty="0">
                <a:latin typeface="Verdana"/>
                <a:cs typeface="Verdana"/>
              </a:rPr>
              <a:t> </a:t>
            </a:r>
            <a:r>
              <a:rPr lang="en-US" altLang="zh-CN" sz="3300" spc="-45" dirty="0">
                <a:latin typeface="Verdana"/>
                <a:cs typeface="Verdana"/>
              </a:rPr>
              <a:t>entities</a:t>
            </a:r>
            <a:r>
              <a:rPr lang="zh-CN" altLang="en-US" sz="3300" spc="-45" dirty="0">
                <a:latin typeface="Verdana"/>
                <a:cs typeface="Verdana"/>
              </a:rPr>
              <a:t> </a:t>
            </a:r>
            <a:r>
              <a:rPr lang="en-US" altLang="zh-CN" sz="3300" spc="-45" dirty="0">
                <a:latin typeface="Verdana"/>
                <a:cs typeface="Verdana"/>
              </a:rPr>
              <a:t>if</a:t>
            </a:r>
            <a:r>
              <a:rPr lang="zh-CN" altLang="en-US" sz="3300" spc="-45" dirty="0">
                <a:latin typeface="Verdana"/>
                <a:cs typeface="Verdana"/>
              </a:rPr>
              <a:t> </a:t>
            </a:r>
            <a:r>
              <a:rPr lang="en-US" altLang="zh-CN" sz="3300" spc="-45" dirty="0">
                <a:latin typeface="Verdana"/>
                <a:cs typeface="Verdana"/>
              </a:rPr>
              <a:t>the</a:t>
            </a:r>
            <a:r>
              <a:rPr lang="zh-CN" altLang="en-US" sz="3300" spc="-45" dirty="0">
                <a:latin typeface="Verdana"/>
                <a:cs typeface="Verdana"/>
              </a:rPr>
              <a:t> </a:t>
            </a:r>
            <a:r>
              <a:rPr lang="en-US" altLang="zh-CN" sz="3300" spc="-45" dirty="0">
                <a:latin typeface="Verdana"/>
                <a:cs typeface="Verdana"/>
              </a:rPr>
              <a:t>anchor</a:t>
            </a:r>
            <a:r>
              <a:rPr lang="zh-CN" altLang="en-US" sz="3300" spc="-45" dirty="0">
                <a:latin typeface="Verdana"/>
                <a:cs typeface="Verdana"/>
              </a:rPr>
              <a:t> </a:t>
            </a:r>
            <a:r>
              <a:rPr lang="en-US" altLang="zh-CN" sz="3300" spc="-45" dirty="0">
                <a:latin typeface="Verdana"/>
                <a:cs typeface="Verdana"/>
              </a:rPr>
              <a:t>records</a:t>
            </a:r>
            <a:r>
              <a:rPr lang="zh-CN" altLang="en-US" sz="3300" spc="-45" dirty="0">
                <a:latin typeface="Verdana"/>
                <a:cs typeface="Verdana"/>
              </a:rPr>
              <a:t> </a:t>
            </a:r>
            <a:r>
              <a:rPr lang="en-US" altLang="zh-CN" sz="3300" spc="-45" dirty="0">
                <a:latin typeface="Verdana"/>
                <a:cs typeface="Verdana"/>
              </a:rPr>
              <a:t>change.</a:t>
            </a:r>
            <a:r>
              <a:rPr lang="zh-CN" altLang="en-US" sz="3300" spc="-45" dirty="0">
                <a:latin typeface="Verdana"/>
                <a:cs typeface="Verdana"/>
              </a:rPr>
              <a:t>  </a:t>
            </a:r>
            <a:endParaRPr sz="3300" dirty="0">
              <a:latin typeface="Verdana"/>
              <a:cs typeface="Verdan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0504" y="553288"/>
            <a:ext cx="5595620" cy="863600"/>
          </a:xfrm>
          <a:prstGeom prst="rect">
            <a:avLst/>
          </a:prstGeom>
        </p:spPr>
        <p:txBody>
          <a:bodyPr vert="horz" wrap="square" lIns="0" tIns="12065" rIns="0" bIns="0" rtlCol="0">
            <a:spAutoFit/>
          </a:bodyPr>
          <a:lstStyle/>
          <a:p>
            <a:pPr marL="12700">
              <a:lnSpc>
                <a:spcPct val="100000"/>
              </a:lnSpc>
              <a:spcBef>
                <a:spcPts val="95"/>
              </a:spcBef>
            </a:pPr>
            <a:r>
              <a:rPr spc="-10" dirty="0"/>
              <a:t>Clustered</a:t>
            </a:r>
            <a:r>
              <a:rPr spc="-40" dirty="0"/>
              <a:t> </a:t>
            </a:r>
            <a:r>
              <a:rPr spc="-5" dirty="0"/>
              <a:t>Index</a:t>
            </a:r>
          </a:p>
        </p:txBody>
      </p:sp>
      <p:sp>
        <p:nvSpPr>
          <p:cNvPr id="3" name="object 3"/>
          <p:cNvSpPr txBox="1"/>
          <p:nvPr/>
        </p:nvSpPr>
        <p:spPr>
          <a:xfrm>
            <a:off x="172923" y="1730755"/>
            <a:ext cx="13365278" cy="4293483"/>
          </a:xfrm>
          <a:prstGeom prst="rect">
            <a:avLst/>
          </a:prstGeom>
        </p:spPr>
        <p:txBody>
          <a:bodyPr vert="horz" wrap="square" lIns="0" tIns="12700" rIns="0" bIns="0" rtlCol="0">
            <a:spAutoFit/>
          </a:bodyPr>
          <a:lstStyle/>
          <a:p>
            <a:pPr marL="394970" indent="-382270">
              <a:lnSpc>
                <a:spcPts val="3954"/>
              </a:lnSpc>
              <a:spcBef>
                <a:spcPts val="100"/>
              </a:spcBef>
              <a:buSzPct val="74242"/>
              <a:buFont typeface="Wingdings"/>
              <a:buChar char="◼"/>
              <a:tabLst>
                <a:tab pos="394970" algn="l"/>
                <a:tab pos="395605" algn="l"/>
              </a:tabLst>
            </a:pPr>
            <a:r>
              <a:rPr sz="3300" dirty="0">
                <a:latin typeface="Verdana"/>
                <a:cs typeface="Verdana"/>
              </a:rPr>
              <a:t>Indexing </a:t>
            </a:r>
            <a:r>
              <a:rPr sz="3300" spc="-5" dirty="0">
                <a:latin typeface="Verdana"/>
                <a:cs typeface="Verdana"/>
              </a:rPr>
              <a:t>technique </a:t>
            </a:r>
            <a:r>
              <a:rPr sz="3300" dirty="0">
                <a:latin typeface="Verdana"/>
                <a:cs typeface="Verdana"/>
              </a:rPr>
              <a:t>for </a:t>
            </a:r>
            <a:r>
              <a:rPr sz="3300" spc="-10" dirty="0">
                <a:latin typeface="Verdana"/>
                <a:cs typeface="Verdana"/>
              </a:rPr>
              <a:t>non-key</a:t>
            </a:r>
            <a:r>
              <a:rPr sz="3300" spc="-90" dirty="0">
                <a:latin typeface="Verdana"/>
                <a:cs typeface="Verdana"/>
              </a:rPr>
              <a:t> </a:t>
            </a:r>
            <a:r>
              <a:rPr sz="3300" dirty="0">
                <a:latin typeface="Verdana"/>
                <a:cs typeface="Verdana"/>
              </a:rPr>
              <a:t>columns</a:t>
            </a:r>
          </a:p>
          <a:p>
            <a:pPr marL="469900">
              <a:lnSpc>
                <a:spcPts val="3954"/>
              </a:lnSpc>
            </a:pPr>
            <a:r>
              <a:rPr sz="2200" dirty="0">
                <a:latin typeface="Times New Roman"/>
                <a:cs typeface="Times New Roman"/>
              </a:rPr>
              <a:t>– </a:t>
            </a:r>
            <a:r>
              <a:rPr sz="2200" spc="-5" dirty="0">
                <a:latin typeface="Verdana"/>
                <a:cs typeface="Verdana"/>
              </a:rPr>
              <a:t>What's the major</a:t>
            </a:r>
            <a:r>
              <a:rPr sz="2200" spc="-245" dirty="0">
                <a:latin typeface="Verdana"/>
                <a:cs typeface="Verdana"/>
              </a:rPr>
              <a:t> </a:t>
            </a:r>
            <a:r>
              <a:rPr sz="2200" spc="-10" dirty="0">
                <a:latin typeface="Verdana"/>
                <a:cs typeface="Verdana"/>
              </a:rPr>
              <a:t>difference?</a:t>
            </a:r>
            <a:r>
              <a:rPr lang="zh-CN" altLang="en-US" sz="2200" spc="-10" dirty="0">
                <a:latin typeface="Verdana"/>
                <a:cs typeface="Verdana"/>
              </a:rPr>
              <a:t> </a:t>
            </a:r>
            <a:r>
              <a:rPr lang="en-US" altLang="zh-CN" sz="2200" spc="-10" dirty="0">
                <a:latin typeface="Verdana"/>
                <a:cs typeface="Verdana"/>
              </a:rPr>
              <a:t>Just</a:t>
            </a:r>
            <a:r>
              <a:rPr lang="zh-CN" altLang="en-US" sz="2200" spc="-10" dirty="0">
                <a:latin typeface="Verdana"/>
                <a:cs typeface="Verdana"/>
              </a:rPr>
              <a:t> </a:t>
            </a:r>
            <a:r>
              <a:rPr lang="en-US" altLang="zh-CN" sz="2200" spc="-10" dirty="0">
                <a:latin typeface="Verdana"/>
                <a:cs typeface="Verdana"/>
              </a:rPr>
              <a:t>ordered</a:t>
            </a:r>
            <a:r>
              <a:rPr lang="zh-CN" altLang="en-US" sz="2200" spc="-10" dirty="0">
                <a:latin typeface="Verdana"/>
                <a:cs typeface="Verdana"/>
              </a:rPr>
              <a:t> </a:t>
            </a:r>
            <a:r>
              <a:rPr lang="en-US" altLang="zh-CN" sz="2200" spc="-10" dirty="0">
                <a:latin typeface="Verdana"/>
                <a:cs typeface="Verdana"/>
              </a:rPr>
              <a:t>not</a:t>
            </a:r>
            <a:r>
              <a:rPr lang="zh-CN" altLang="en-US" sz="2200" spc="-10" dirty="0">
                <a:latin typeface="Verdana"/>
                <a:cs typeface="Verdana"/>
              </a:rPr>
              <a:t> </a:t>
            </a:r>
            <a:r>
              <a:rPr lang="en-US" altLang="zh-CN" sz="2200" spc="-10" dirty="0">
                <a:latin typeface="Verdana"/>
                <a:cs typeface="Verdana"/>
              </a:rPr>
              <a:t>unique</a:t>
            </a:r>
            <a:r>
              <a:rPr lang="zh-CN" altLang="en-US" sz="2200" spc="-10" dirty="0">
                <a:latin typeface="Verdana"/>
                <a:cs typeface="Verdana"/>
              </a:rPr>
              <a:t> </a:t>
            </a:r>
            <a:r>
              <a:rPr lang="en-US" altLang="zh-CN" sz="2200" spc="-10" dirty="0">
                <a:latin typeface="Verdana"/>
                <a:cs typeface="Verdana"/>
              </a:rPr>
              <a:t>key</a:t>
            </a:r>
          </a:p>
          <a:p>
            <a:pPr marL="984250" indent="-514350">
              <a:lnSpc>
                <a:spcPts val="3954"/>
              </a:lnSpc>
              <a:buAutoNum type="arabicPeriod"/>
            </a:pPr>
            <a:r>
              <a:rPr lang="en-US" altLang="zh-CN" sz="2200" spc="-10" dirty="0">
                <a:latin typeface="Verdana"/>
                <a:cs typeface="Verdana"/>
              </a:rPr>
              <a:t>Record</a:t>
            </a:r>
            <a:r>
              <a:rPr lang="zh-CN" altLang="en-US" sz="2200" spc="-10" dirty="0">
                <a:latin typeface="Verdana"/>
                <a:cs typeface="Verdana"/>
              </a:rPr>
              <a:t> </a:t>
            </a:r>
            <a:r>
              <a:rPr lang="en-US" altLang="zh-CN" sz="2200" spc="-10" dirty="0">
                <a:latin typeface="Verdana"/>
                <a:cs typeface="Verdana"/>
              </a:rPr>
              <a:t>difference</a:t>
            </a:r>
            <a:r>
              <a:rPr lang="zh-CN" altLang="en-US" sz="2200" spc="-10" dirty="0">
                <a:latin typeface="Verdana"/>
                <a:cs typeface="Verdana"/>
              </a:rPr>
              <a:t> </a:t>
            </a:r>
            <a:endParaRPr lang="en-US" altLang="zh-CN" sz="2200" spc="-10" dirty="0">
              <a:latin typeface="Verdana"/>
              <a:cs typeface="Verdana"/>
            </a:endParaRPr>
          </a:p>
          <a:p>
            <a:pPr marL="984250" indent="-514350">
              <a:lnSpc>
                <a:spcPts val="3954"/>
              </a:lnSpc>
              <a:buAutoNum type="arabicPeriod"/>
            </a:pPr>
            <a:r>
              <a:rPr lang="en-US" altLang="zh-CN" sz="2200" spc="-10" dirty="0">
                <a:latin typeface="Verdana"/>
                <a:cs typeface="Verdana"/>
              </a:rPr>
              <a:t>Record</a:t>
            </a:r>
            <a:r>
              <a:rPr lang="zh-CN" altLang="en-US" sz="2200" spc="-10" dirty="0">
                <a:latin typeface="Verdana"/>
                <a:cs typeface="Verdana"/>
              </a:rPr>
              <a:t> </a:t>
            </a:r>
            <a:r>
              <a:rPr lang="en-US" altLang="zh-CN" sz="2200" spc="-10" dirty="0">
                <a:latin typeface="Verdana"/>
                <a:cs typeface="Verdana"/>
              </a:rPr>
              <a:t>first</a:t>
            </a:r>
            <a:r>
              <a:rPr lang="zh-CN" altLang="en-US" sz="2200" spc="-10" dirty="0">
                <a:latin typeface="Verdana"/>
                <a:cs typeface="Verdana"/>
              </a:rPr>
              <a:t> </a:t>
            </a:r>
            <a:r>
              <a:rPr lang="en-US" altLang="zh-CN" sz="2200" spc="-10" dirty="0">
                <a:latin typeface="Verdana"/>
                <a:cs typeface="Verdana"/>
              </a:rPr>
              <a:t>page</a:t>
            </a:r>
            <a:r>
              <a:rPr lang="zh-CN" altLang="en-US" sz="2200" spc="-10" dirty="0">
                <a:latin typeface="Verdana"/>
                <a:cs typeface="Verdana"/>
              </a:rPr>
              <a:t> </a:t>
            </a:r>
            <a:r>
              <a:rPr lang="en-US" altLang="zh-CN" sz="2200" spc="-10" dirty="0">
                <a:latin typeface="Verdana"/>
                <a:cs typeface="Verdana"/>
              </a:rPr>
              <a:t>(</a:t>
            </a:r>
            <a:r>
              <a:rPr lang="zh-CN" altLang="en-US" sz="2200" spc="-10" dirty="0">
                <a:latin typeface="Verdana"/>
                <a:cs typeface="Verdana"/>
              </a:rPr>
              <a:t>首次出现</a:t>
            </a:r>
            <a:r>
              <a:rPr lang="en-US" altLang="zh-CN" sz="2200" spc="-10" dirty="0">
                <a:latin typeface="Verdana"/>
                <a:cs typeface="Verdana"/>
              </a:rPr>
              <a:t>)</a:t>
            </a:r>
            <a:endParaRPr sz="2200" dirty="0">
              <a:latin typeface="Verdana"/>
              <a:cs typeface="Verdana"/>
            </a:endParaRPr>
          </a:p>
          <a:p>
            <a:pPr>
              <a:lnSpc>
                <a:spcPct val="100000"/>
              </a:lnSpc>
              <a:spcBef>
                <a:spcPts val="50"/>
              </a:spcBef>
            </a:pPr>
            <a:endParaRPr sz="3400" dirty="0">
              <a:latin typeface="Times New Roman"/>
              <a:cs typeface="Times New Roman"/>
            </a:endParaRPr>
          </a:p>
          <a:p>
            <a:pPr marL="394970" indent="-382270">
              <a:lnSpc>
                <a:spcPct val="100000"/>
              </a:lnSpc>
              <a:buSzPct val="74242"/>
              <a:buFont typeface="Wingdings"/>
              <a:buChar char="◼"/>
              <a:tabLst>
                <a:tab pos="394970" algn="l"/>
                <a:tab pos="395605" algn="l"/>
              </a:tabLst>
            </a:pPr>
            <a:r>
              <a:rPr sz="3300" spc="5" dirty="0">
                <a:latin typeface="Verdana"/>
                <a:cs typeface="Verdana"/>
              </a:rPr>
              <a:t>Is </a:t>
            </a:r>
            <a:r>
              <a:rPr sz="3300" spc="-5" dirty="0">
                <a:latin typeface="Verdana"/>
                <a:cs typeface="Verdana"/>
              </a:rPr>
              <a:t>this </a:t>
            </a:r>
            <a:r>
              <a:rPr sz="3300" u="sng" spc="-5" dirty="0">
                <a:latin typeface="Verdana"/>
                <a:cs typeface="Verdana"/>
              </a:rPr>
              <a:t>sparse</a:t>
            </a:r>
            <a:r>
              <a:rPr sz="3300" spc="-5" dirty="0">
                <a:latin typeface="Verdana"/>
                <a:cs typeface="Verdana"/>
              </a:rPr>
              <a:t> </a:t>
            </a:r>
            <a:r>
              <a:rPr sz="3300" dirty="0">
                <a:latin typeface="Verdana"/>
                <a:cs typeface="Verdana"/>
              </a:rPr>
              <a:t>or</a:t>
            </a:r>
            <a:r>
              <a:rPr sz="3300" spc="-50" dirty="0">
                <a:latin typeface="Verdana"/>
                <a:cs typeface="Verdana"/>
              </a:rPr>
              <a:t> </a:t>
            </a:r>
            <a:r>
              <a:rPr sz="3300" spc="-5" dirty="0">
                <a:latin typeface="Verdana"/>
                <a:cs typeface="Verdana"/>
              </a:rPr>
              <a:t>dense</a:t>
            </a:r>
            <a:r>
              <a:rPr lang="zh-CN" altLang="en-US" sz="3300" spc="-5" dirty="0">
                <a:latin typeface="Verdana"/>
                <a:cs typeface="Verdana"/>
              </a:rPr>
              <a:t>？</a:t>
            </a:r>
            <a:endParaRPr sz="3300" dirty="0">
              <a:latin typeface="Verdana"/>
              <a:cs typeface="Verdana"/>
            </a:endParaRPr>
          </a:p>
          <a:p>
            <a:pPr>
              <a:lnSpc>
                <a:spcPct val="100000"/>
              </a:lnSpc>
              <a:spcBef>
                <a:spcPts val="40"/>
              </a:spcBef>
            </a:pPr>
            <a:r>
              <a:rPr lang="en-US" altLang="zh-CN" sz="2200" dirty="0">
                <a:latin typeface="Verdana" panose="020B0604030504040204" pitchFamily="34" charset="0"/>
                <a:ea typeface="Verdana" panose="020B0604030504040204" pitchFamily="34" charset="0"/>
                <a:cs typeface="Verdana" panose="020B0604030504040204" pitchFamily="34" charset="0"/>
              </a:rPr>
              <a:t>	</a:t>
            </a:r>
            <a:endParaRPr sz="2200" dirty="0">
              <a:latin typeface="Verdana" panose="020B0604030504040204" pitchFamily="34" charset="0"/>
              <a:ea typeface="Verdana" panose="020B0604030504040204" pitchFamily="34" charset="0"/>
              <a:cs typeface="Verdana" panose="020B0604030504040204" pitchFamily="34" charset="0"/>
            </a:endParaRPr>
          </a:p>
          <a:p>
            <a:pPr marL="394970" indent="-382270">
              <a:lnSpc>
                <a:spcPct val="100000"/>
              </a:lnSpc>
              <a:buSzPct val="74242"/>
              <a:buFont typeface="Wingdings"/>
              <a:buChar char="◼"/>
              <a:tabLst>
                <a:tab pos="394970" algn="l"/>
                <a:tab pos="395605" algn="l"/>
              </a:tabLst>
            </a:pPr>
            <a:r>
              <a:rPr sz="3300" spc="-5" dirty="0">
                <a:latin typeface="Verdana"/>
                <a:cs typeface="Verdana"/>
              </a:rPr>
              <a:t>How does this </a:t>
            </a:r>
            <a:r>
              <a:rPr sz="3300" dirty="0">
                <a:latin typeface="Verdana"/>
                <a:cs typeface="Verdana"/>
              </a:rPr>
              <a:t>affect </a:t>
            </a:r>
            <a:r>
              <a:rPr sz="3300" spc="-15" dirty="0">
                <a:latin typeface="Verdana"/>
                <a:cs typeface="Verdana"/>
              </a:rPr>
              <a:t>insertion and deletion?</a:t>
            </a:r>
            <a:endParaRPr lang="en-US" sz="3300" spc="-15" dirty="0">
              <a:latin typeface="Verdana"/>
              <a:cs typeface="Verdana"/>
            </a:endParaRPr>
          </a:p>
          <a:p>
            <a:pPr marL="12700">
              <a:lnSpc>
                <a:spcPct val="100000"/>
              </a:lnSpc>
              <a:buSzPct val="74242"/>
              <a:tabLst>
                <a:tab pos="394970" algn="l"/>
                <a:tab pos="395605" algn="l"/>
              </a:tabLst>
            </a:pPr>
            <a:r>
              <a:rPr lang="en-US" altLang="zh-CN" sz="2200" spc="-15" dirty="0">
                <a:latin typeface="Verdana"/>
                <a:cs typeface="Verdana"/>
              </a:rPr>
              <a:t>	-</a:t>
            </a:r>
            <a:r>
              <a:rPr lang="zh-CN" altLang="en-US" sz="2200" spc="-15" dirty="0">
                <a:latin typeface="Verdana"/>
                <a:cs typeface="Verdana"/>
              </a:rPr>
              <a:t> </a:t>
            </a:r>
            <a:r>
              <a:rPr lang="en-US" altLang="zh-CN" sz="2200" spc="-15" dirty="0">
                <a:latin typeface="Verdana"/>
                <a:cs typeface="Verdana"/>
              </a:rPr>
              <a:t>not</a:t>
            </a:r>
            <a:r>
              <a:rPr lang="zh-CN" altLang="en-US" sz="2200" spc="-15" dirty="0">
                <a:latin typeface="Verdana"/>
                <a:cs typeface="Verdana"/>
              </a:rPr>
              <a:t> </a:t>
            </a:r>
            <a:r>
              <a:rPr lang="en-US" altLang="zh-CN" sz="2200" spc="-15" dirty="0">
                <a:latin typeface="Verdana"/>
                <a:cs typeface="Verdana"/>
              </a:rPr>
              <a:t>that</a:t>
            </a:r>
            <a:r>
              <a:rPr lang="zh-CN" altLang="en-US" sz="2200" spc="-15" dirty="0">
                <a:latin typeface="Verdana"/>
                <a:cs typeface="Verdana"/>
              </a:rPr>
              <a:t> </a:t>
            </a:r>
            <a:r>
              <a:rPr lang="en-US" altLang="zh-CN" sz="2200" spc="-15" dirty="0">
                <a:latin typeface="Verdana"/>
                <a:cs typeface="Verdana"/>
              </a:rPr>
              <a:t>severe</a:t>
            </a:r>
            <a:r>
              <a:rPr lang="zh-CN" altLang="en-US" sz="2200" spc="-15" dirty="0">
                <a:latin typeface="Verdana"/>
                <a:cs typeface="Verdana"/>
              </a:rPr>
              <a:t> </a:t>
            </a:r>
            <a:r>
              <a:rPr lang="en-US" altLang="zh-CN" sz="2200" spc="-15" dirty="0">
                <a:latin typeface="Verdana"/>
                <a:cs typeface="Verdana"/>
              </a:rPr>
              <a:t>than</a:t>
            </a:r>
            <a:r>
              <a:rPr lang="zh-CN" altLang="en-US" sz="2200" spc="-15" dirty="0">
                <a:latin typeface="Verdana"/>
                <a:cs typeface="Verdana"/>
              </a:rPr>
              <a:t> </a:t>
            </a:r>
            <a:r>
              <a:rPr lang="en-US" altLang="zh-CN" sz="2200" spc="-15" dirty="0">
                <a:latin typeface="Verdana"/>
                <a:cs typeface="Verdana"/>
              </a:rPr>
              <a:t>primary</a:t>
            </a:r>
            <a:r>
              <a:rPr lang="zh-CN" altLang="en-US" sz="2200" spc="-15" dirty="0">
                <a:latin typeface="Verdana"/>
                <a:cs typeface="Verdana"/>
              </a:rPr>
              <a:t> </a:t>
            </a:r>
            <a:r>
              <a:rPr lang="en-US" altLang="zh-CN" sz="2200" spc="-15" dirty="0">
                <a:latin typeface="Verdana"/>
                <a:cs typeface="Verdana"/>
              </a:rPr>
              <a:t>indexes</a:t>
            </a:r>
            <a:endParaRPr sz="2200" spc="-15" dirty="0">
              <a:latin typeface="Verdana"/>
              <a:cs typeface="Verdana"/>
            </a:endParaRPr>
          </a:p>
        </p:txBody>
      </p:sp>
      <p:sp>
        <p:nvSpPr>
          <p:cNvPr id="4" name="TextBox 3">
            <a:extLst>
              <a:ext uri="{FF2B5EF4-FFF2-40B4-BE49-F238E27FC236}">
                <a16:creationId xmlns:a16="http://schemas.microsoft.com/office/drawing/2014/main" id="{14F74CEA-5581-9343-890C-306D4265C6C1}"/>
              </a:ext>
            </a:extLst>
          </p:cNvPr>
          <p:cNvSpPr txBox="1"/>
          <p:nvPr/>
        </p:nvSpPr>
        <p:spPr>
          <a:xfrm>
            <a:off x="172923" y="6692048"/>
            <a:ext cx="13055296" cy="1107996"/>
          </a:xfrm>
          <a:prstGeom prst="rect">
            <a:avLst/>
          </a:prstGeom>
          <a:noFill/>
        </p:spPr>
        <p:txBody>
          <a:bodyPr wrap="square" rtlCol="0">
            <a:spAutoFit/>
          </a:bodyPr>
          <a:lstStyle/>
          <a:p>
            <a:r>
              <a:rPr lang="zh-CN" altLang="en-US" sz="2200" spc="-15" dirty="0">
                <a:latin typeface="Verdana"/>
                <a:cs typeface="Verdana"/>
              </a:rPr>
              <a:t>注：</a:t>
            </a:r>
            <a:r>
              <a:rPr lang="en-US" altLang="zh-CN" sz="2200" spc="-15" dirty="0">
                <a:latin typeface="Verdana"/>
                <a:cs typeface="Verdana"/>
              </a:rPr>
              <a:t>At</a:t>
            </a:r>
            <a:r>
              <a:rPr lang="zh-CN" altLang="en-US" sz="2200" spc="-15" dirty="0">
                <a:latin typeface="Verdana"/>
                <a:cs typeface="Verdana"/>
              </a:rPr>
              <a:t> </a:t>
            </a:r>
            <a:r>
              <a:rPr lang="en-US" altLang="zh-CN" sz="2200" spc="-15" dirty="0">
                <a:latin typeface="Verdana"/>
                <a:cs typeface="Verdana"/>
              </a:rPr>
              <a:t>most</a:t>
            </a:r>
            <a:r>
              <a:rPr lang="zh-CN" altLang="en-US" sz="2200" spc="-15" dirty="0">
                <a:latin typeface="Verdana"/>
                <a:cs typeface="Verdana"/>
              </a:rPr>
              <a:t> </a:t>
            </a:r>
            <a:r>
              <a:rPr lang="en-US" altLang="zh-CN" sz="2200" spc="-15" dirty="0">
                <a:latin typeface="Verdana"/>
                <a:cs typeface="Verdana"/>
              </a:rPr>
              <a:t>one</a:t>
            </a:r>
            <a:r>
              <a:rPr lang="zh-CN" altLang="en-US" sz="2200" spc="-15" dirty="0">
                <a:latin typeface="Verdana"/>
                <a:cs typeface="Verdana"/>
              </a:rPr>
              <a:t> </a:t>
            </a:r>
            <a:r>
              <a:rPr lang="en-US" altLang="zh-CN" sz="2200" spc="-15" dirty="0">
                <a:latin typeface="Verdana"/>
                <a:cs typeface="Verdana"/>
              </a:rPr>
              <a:t>primary</a:t>
            </a:r>
            <a:r>
              <a:rPr lang="zh-CN" altLang="en-US" sz="2200" spc="-15" dirty="0">
                <a:latin typeface="Verdana"/>
                <a:cs typeface="Verdana"/>
              </a:rPr>
              <a:t> </a:t>
            </a:r>
            <a:r>
              <a:rPr lang="en-US" altLang="zh-CN" sz="2200" spc="-15" dirty="0">
                <a:latin typeface="Verdana"/>
                <a:cs typeface="Verdana"/>
              </a:rPr>
              <a:t>index,</a:t>
            </a:r>
            <a:r>
              <a:rPr lang="zh-CN" altLang="en-US" sz="2200" spc="-15" dirty="0">
                <a:latin typeface="Verdana"/>
                <a:cs typeface="Verdana"/>
              </a:rPr>
              <a:t> </a:t>
            </a:r>
            <a:r>
              <a:rPr lang="en-US" altLang="zh-CN" sz="2200" spc="-15" dirty="0">
                <a:latin typeface="Verdana"/>
                <a:cs typeface="Verdana"/>
              </a:rPr>
              <a:t>one</a:t>
            </a:r>
            <a:r>
              <a:rPr lang="zh-CN" altLang="en-US" sz="2200" spc="-15" dirty="0">
                <a:latin typeface="Verdana"/>
                <a:cs typeface="Verdana"/>
              </a:rPr>
              <a:t> </a:t>
            </a:r>
            <a:r>
              <a:rPr lang="en-US" altLang="zh-CN" sz="2200" spc="-15" dirty="0">
                <a:latin typeface="Verdana"/>
                <a:cs typeface="Verdana"/>
              </a:rPr>
              <a:t>clustered</a:t>
            </a:r>
            <a:r>
              <a:rPr lang="zh-CN" altLang="en-US" sz="2200" spc="-15" dirty="0">
                <a:latin typeface="Verdana"/>
                <a:cs typeface="Verdana"/>
              </a:rPr>
              <a:t> </a:t>
            </a:r>
            <a:r>
              <a:rPr lang="en-US" altLang="zh-CN" sz="2200" spc="-15" dirty="0">
                <a:latin typeface="Verdana"/>
                <a:cs typeface="Verdana"/>
              </a:rPr>
              <a:t>index</a:t>
            </a:r>
            <a:r>
              <a:rPr lang="zh-CN" altLang="en-US" sz="2200" spc="-15" dirty="0">
                <a:latin typeface="Verdana"/>
                <a:cs typeface="Verdana"/>
              </a:rPr>
              <a:t> </a:t>
            </a:r>
            <a:r>
              <a:rPr lang="en-US" altLang="zh-CN" sz="2200" spc="-15" dirty="0">
                <a:latin typeface="Verdana"/>
                <a:cs typeface="Verdana"/>
              </a:rPr>
              <a:t>per</a:t>
            </a:r>
            <a:r>
              <a:rPr lang="zh-CN" altLang="en-US" sz="2200" spc="-15" dirty="0">
                <a:latin typeface="Verdana"/>
                <a:cs typeface="Verdana"/>
              </a:rPr>
              <a:t> </a:t>
            </a:r>
            <a:r>
              <a:rPr lang="en-US" altLang="zh-CN" sz="2200" spc="-15" dirty="0">
                <a:latin typeface="Verdana"/>
                <a:cs typeface="Verdana"/>
              </a:rPr>
              <a:t>table.</a:t>
            </a:r>
          </a:p>
          <a:p>
            <a:r>
              <a:rPr lang="en-US" altLang="zh-CN" sz="2200" dirty="0">
                <a:latin typeface="Verdana" panose="020B0604030504040204" pitchFamily="34" charset="0"/>
                <a:cs typeface="Verdana" panose="020B0604030504040204" pitchFamily="34" charset="0"/>
              </a:rPr>
              <a:t>But</a:t>
            </a:r>
            <a:r>
              <a:rPr lang="zh-CN" altLang="en-US" sz="2200" dirty="0">
                <a:latin typeface="Verdana" panose="020B0604030504040204" pitchFamily="34" charset="0"/>
                <a:cs typeface="Verdana" panose="020B0604030504040204" pitchFamily="34" charset="0"/>
              </a:rPr>
              <a:t> </a:t>
            </a:r>
            <a:r>
              <a:rPr lang="en-US" altLang="zh-CN" sz="2200" dirty="0">
                <a:latin typeface="Verdana" panose="020B0604030504040204" pitchFamily="34" charset="0"/>
                <a:cs typeface="Verdana" panose="020B0604030504040204" pitchFamily="34" charset="0"/>
              </a:rPr>
              <a:t>we</a:t>
            </a:r>
            <a:r>
              <a:rPr lang="zh-CN" altLang="en-US" sz="2200" dirty="0">
                <a:latin typeface="Verdana" panose="020B0604030504040204" pitchFamily="34" charset="0"/>
                <a:cs typeface="Verdana" panose="020B0604030504040204" pitchFamily="34" charset="0"/>
              </a:rPr>
              <a:t> </a:t>
            </a:r>
            <a:r>
              <a:rPr lang="en-US" altLang="zh-CN" sz="2200" dirty="0">
                <a:latin typeface="Verdana" panose="020B0604030504040204" pitchFamily="34" charset="0"/>
                <a:cs typeface="Verdana" panose="020B0604030504040204" pitchFamily="34" charset="0"/>
              </a:rPr>
              <a:t>would</a:t>
            </a:r>
            <a:r>
              <a:rPr lang="zh-CN" altLang="en-US" sz="2200" dirty="0">
                <a:latin typeface="Verdana" panose="020B0604030504040204" pitchFamily="34" charset="0"/>
                <a:cs typeface="Verdana" panose="020B0604030504040204" pitchFamily="34" charset="0"/>
              </a:rPr>
              <a:t> </a:t>
            </a:r>
            <a:r>
              <a:rPr lang="en-US" altLang="zh-CN" sz="2200" dirty="0">
                <a:latin typeface="Verdana" panose="020B0604030504040204" pitchFamily="34" charset="0"/>
                <a:cs typeface="Verdana" panose="020B0604030504040204" pitchFamily="34" charset="0"/>
              </a:rPr>
              <a:t>prefer</a:t>
            </a:r>
            <a:r>
              <a:rPr lang="zh-CN" altLang="en-US" sz="2200" dirty="0">
                <a:latin typeface="Verdana" panose="020B0604030504040204" pitchFamily="34" charset="0"/>
                <a:cs typeface="Verdana" panose="020B0604030504040204" pitchFamily="34" charset="0"/>
              </a:rPr>
              <a:t> </a:t>
            </a:r>
            <a:r>
              <a:rPr lang="en-US" altLang="zh-CN" sz="2200" dirty="0">
                <a:latin typeface="Verdana" panose="020B0604030504040204" pitchFamily="34" charset="0"/>
                <a:cs typeface="Verdana" panose="020B0604030504040204" pitchFamily="34" charset="0"/>
              </a:rPr>
              <a:t>to</a:t>
            </a:r>
            <a:r>
              <a:rPr lang="zh-CN" altLang="en-US" sz="2200" dirty="0">
                <a:latin typeface="Verdana" panose="020B0604030504040204" pitchFamily="34" charset="0"/>
                <a:cs typeface="Verdana" panose="020B0604030504040204" pitchFamily="34" charset="0"/>
              </a:rPr>
              <a:t> </a:t>
            </a:r>
            <a:r>
              <a:rPr lang="en-US" altLang="zh-CN" sz="2200" dirty="0">
                <a:latin typeface="Verdana" panose="020B0604030504040204" pitchFamily="34" charset="0"/>
                <a:cs typeface="Verdana" panose="020B0604030504040204" pitchFamily="34" charset="0"/>
              </a:rPr>
              <a:t>use</a:t>
            </a:r>
            <a:r>
              <a:rPr lang="zh-CN" altLang="en-US" sz="2200" dirty="0">
                <a:latin typeface="Verdana" panose="020B0604030504040204" pitchFamily="34" charset="0"/>
                <a:cs typeface="Verdana" panose="020B0604030504040204" pitchFamily="34" charset="0"/>
              </a:rPr>
              <a:t> </a:t>
            </a:r>
            <a:r>
              <a:rPr lang="en-US" altLang="zh-CN" sz="2200" dirty="0">
                <a:latin typeface="Verdana" panose="020B0604030504040204" pitchFamily="34" charset="0"/>
                <a:cs typeface="Verdana" panose="020B0604030504040204" pitchFamily="34" charset="0"/>
              </a:rPr>
              <a:t>more</a:t>
            </a:r>
            <a:r>
              <a:rPr lang="zh-CN" altLang="en-US" sz="2200" dirty="0">
                <a:latin typeface="Verdana" panose="020B0604030504040204" pitchFamily="34" charset="0"/>
                <a:cs typeface="Verdana" panose="020B0604030504040204" pitchFamily="34" charset="0"/>
              </a:rPr>
              <a:t> </a:t>
            </a:r>
            <a:r>
              <a:rPr lang="en-US" altLang="zh-CN" sz="2200" dirty="0">
                <a:latin typeface="Verdana" panose="020B0604030504040204" pitchFamily="34" charset="0"/>
                <a:cs typeface="Verdana" panose="020B0604030504040204" pitchFamily="34" charset="0"/>
              </a:rPr>
              <a:t>clustered</a:t>
            </a:r>
            <a:r>
              <a:rPr lang="zh-CN" altLang="en-US" sz="2200" dirty="0">
                <a:latin typeface="Verdana" panose="020B0604030504040204" pitchFamily="34" charset="0"/>
                <a:cs typeface="Verdana" panose="020B0604030504040204" pitchFamily="34" charset="0"/>
              </a:rPr>
              <a:t> </a:t>
            </a:r>
            <a:r>
              <a:rPr lang="en-US" altLang="zh-CN" sz="2200" dirty="0">
                <a:latin typeface="Verdana" panose="020B0604030504040204" pitchFamily="34" charset="0"/>
                <a:cs typeface="Verdana" panose="020B0604030504040204" pitchFamily="34" charset="0"/>
              </a:rPr>
              <a:t>index</a:t>
            </a:r>
            <a:r>
              <a:rPr lang="zh-CN" altLang="en-US" sz="2200" dirty="0">
                <a:latin typeface="Verdana" panose="020B0604030504040204" pitchFamily="34" charset="0"/>
                <a:cs typeface="Verdana" panose="020B0604030504040204" pitchFamily="34" charset="0"/>
              </a:rPr>
              <a:t> </a:t>
            </a:r>
            <a:r>
              <a:rPr lang="en-US" altLang="zh-CN" sz="2200" dirty="0">
                <a:latin typeface="Verdana" panose="020B0604030504040204" pitchFamily="34" charset="0"/>
                <a:cs typeface="Verdana" panose="020B0604030504040204" pitchFamily="34" charset="0"/>
              </a:rPr>
              <a:t>because</a:t>
            </a:r>
            <a:r>
              <a:rPr lang="zh-CN" altLang="en-US" sz="2200" dirty="0">
                <a:latin typeface="Verdana" panose="020B0604030504040204" pitchFamily="34" charset="0"/>
                <a:cs typeface="Verdana" panose="020B0604030504040204" pitchFamily="34" charset="0"/>
              </a:rPr>
              <a:t> </a:t>
            </a:r>
            <a:r>
              <a:rPr lang="en-US" altLang="zh-CN" sz="2200" dirty="0">
                <a:latin typeface="Verdana" panose="020B0604030504040204" pitchFamily="34" charset="0"/>
                <a:cs typeface="Verdana" panose="020B0604030504040204" pitchFamily="34" charset="0"/>
              </a:rPr>
              <a:t>it</a:t>
            </a:r>
            <a:r>
              <a:rPr lang="zh-CN" altLang="en-US" sz="2200" dirty="0">
                <a:latin typeface="Verdana" panose="020B0604030504040204" pitchFamily="34" charset="0"/>
                <a:cs typeface="Verdana" panose="020B0604030504040204" pitchFamily="34" charset="0"/>
              </a:rPr>
              <a:t> </a:t>
            </a:r>
            <a:r>
              <a:rPr lang="en-US" altLang="zh-CN" sz="2200" dirty="0">
                <a:latin typeface="Verdana" panose="020B0604030504040204" pitchFamily="34" charset="0"/>
                <a:cs typeface="Verdana" panose="020B0604030504040204" pitchFamily="34" charset="0"/>
              </a:rPr>
              <a:t>searches</a:t>
            </a:r>
            <a:r>
              <a:rPr lang="zh-CN" altLang="en-US" sz="2200" dirty="0">
                <a:latin typeface="Verdana" panose="020B0604030504040204" pitchFamily="34" charset="0"/>
                <a:cs typeface="Verdana" panose="020B0604030504040204" pitchFamily="34" charset="0"/>
              </a:rPr>
              <a:t> </a:t>
            </a:r>
            <a:r>
              <a:rPr lang="en-US" altLang="zh-CN" sz="2200" dirty="0">
                <a:latin typeface="Verdana" panose="020B0604030504040204" pitchFamily="34" charset="0"/>
                <a:cs typeface="Verdana" panose="020B0604030504040204" pitchFamily="34" charset="0"/>
              </a:rPr>
              <a:t>faster</a:t>
            </a:r>
            <a:r>
              <a:rPr lang="zh-CN" altLang="en-US" sz="2200" dirty="0">
                <a:latin typeface="Verdana" panose="020B0604030504040204" pitchFamily="34" charset="0"/>
                <a:cs typeface="Verdana" panose="020B0604030504040204" pitchFamily="34" charset="0"/>
              </a:rPr>
              <a:t> </a:t>
            </a:r>
            <a:r>
              <a:rPr lang="en-US" altLang="zh-CN" sz="2200" dirty="0">
                <a:latin typeface="Verdana" panose="020B0604030504040204" pitchFamily="34" charset="0"/>
                <a:cs typeface="Verdana" panose="020B0604030504040204" pitchFamily="34" charset="0"/>
              </a:rPr>
              <a:t>but</a:t>
            </a:r>
            <a:r>
              <a:rPr lang="zh-CN" altLang="en-US" sz="2200" dirty="0">
                <a:latin typeface="Verdana" panose="020B0604030504040204" pitchFamily="34" charset="0"/>
                <a:cs typeface="Verdana" panose="020B0604030504040204" pitchFamily="34" charset="0"/>
              </a:rPr>
              <a:t> </a:t>
            </a:r>
            <a:r>
              <a:rPr lang="en-US" altLang="zh-CN" sz="2200" dirty="0">
                <a:latin typeface="Verdana" panose="020B0604030504040204" pitchFamily="34" charset="0"/>
                <a:cs typeface="Verdana" panose="020B0604030504040204" pitchFamily="34" charset="0"/>
              </a:rPr>
              <a:t>consider</a:t>
            </a:r>
            <a:r>
              <a:rPr lang="zh-CN" altLang="en-US" sz="2200" dirty="0">
                <a:latin typeface="Verdana" panose="020B0604030504040204" pitchFamily="34" charset="0"/>
                <a:cs typeface="Verdana" panose="020B0604030504040204" pitchFamily="34" charset="0"/>
              </a:rPr>
              <a:t> </a:t>
            </a:r>
            <a:r>
              <a:rPr lang="en-US" altLang="zh-CN" sz="2200" dirty="0">
                <a:latin typeface="Verdana" panose="020B0604030504040204" pitchFamily="34" charset="0"/>
                <a:cs typeface="Verdana" panose="020B0604030504040204" pitchFamily="34" charset="0"/>
              </a:rPr>
              <a:t>space</a:t>
            </a:r>
            <a:r>
              <a:rPr lang="zh-CN" altLang="en-US" sz="2200" dirty="0">
                <a:latin typeface="Verdana" panose="020B0604030504040204" pitchFamily="34" charset="0"/>
                <a:cs typeface="Verdana" panose="020B0604030504040204" pitchFamily="34" charset="0"/>
              </a:rPr>
              <a:t> </a:t>
            </a:r>
            <a:r>
              <a:rPr lang="en-US" altLang="zh-CN" sz="2200" dirty="0">
                <a:latin typeface="Verdana" panose="020B0604030504040204" pitchFamily="34" charset="0"/>
                <a:cs typeface="Verdana" panose="020B0604030504040204" pitchFamily="34" charset="0"/>
              </a:rPr>
              <a:t>consumption</a:t>
            </a:r>
            <a:r>
              <a:rPr lang="zh-CN" altLang="en-US" sz="2200" dirty="0">
                <a:latin typeface="Verdana" panose="020B0604030504040204" pitchFamily="34" charset="0"/>
                <a:cs typeface="Verdana" panose="020B0604030504040204" pitchFamily="34" charset="0"/>
              </a:rPr>
              <a:t> </a:t>
            </a:r>
            <a:r>
              <a:rPr lang="en-US" altLang="zh-CN" sz="2200" dirty="0">
                <a:latin typeface="Verdana" panose="020B0604030504040204" pitchFamily="34" charset="0"/>
                <a:cs typeface="Verdana" panose="020B0604030504040204" pitchFamily="34" charset="0"/>
              </a:rPr>
              <a:t>which</a:t>
            </a:r>
            <a:r>
              <a:rPr lang="zh-CN" altLang="en-US" sz="2200" dirty="0">
                <a:latin typeface="Verdana" panose="020B0604030504040204" pitchFamily="34" charset="0"/>
                <a:cs typeface="Verdana" panose="020B0604030504040204" pitchFamily="34" charset="0"/>
              </a:rPr>
              <a:t> </a:t>
            </a:r>
            <a:r>
              <a:rPr lang="en-US" altLang="zh-CN" sz="2200" dirty="0">
                <a:latin typeface="Verdana" panose="020B0604030504040204" pitchFamily="34" charset="0"/>
                <a:cs typeface="Verdana" panose="020B0604030504040204" pitchFamily="34" charset="0"/>
              </a:rPr>
              <a:t>is</a:t>
            </a:r>
            <a:r>
              <a:rPr lang="zh-CN" altLang="en-US" sz="2200" dirty="0">
                <a:latin typeface="Verdana" panose="020B0604030504040204" pitchFamily="34" charset="0"/>
                <a:cs typeface="Verdana" panose="020B0604030504040204" pitchFamily="34" charset="0"/>
              </a:rPr>
              <a:t> </a:t>
            </a:r>
            <a:r>
              <a:rPr lang="en-US" altLang="zh-CN" sz="2200" dirty="0">
                <a:latin typeface="Verdana" panose="020B0604030504040204" pitchFamily="34" charset="0"/>
                <a:cs typeface="Verdana" panose="020B0604030504040204" pitchFamily="34" charset="0"/>
              </a:rPr>
              <a:t>a</a:t>
            </a:r>
            <a:r>
              <a:rPr lang="zh-CN" altLang="en-US" sz="2200" dirty="0">
                <a:latin typeface="Verdana" panose="020B0604030504040204" pitchFamily="34" charset="0"/>
                <a:cs typeface="Verdana" panose="020B0604030504040204" pitchFamily="34" charset="0"/>
              </a:rPr>
              <a:t> </a:t>
            </a:r>
            <a:r>
              <a:rPr lang="en-US" altLang="zh-CN" sz="2200" dirty="0">
                <a:latin typeface="Verdana" panose="020B0604030504040204" pitchFamily="34" charset="0"/>
                <a:cs typeface="Verdana" panose="020B0604030504040204" pitchFamily="34" charset="0"/>
              </a:rPr>
              <a:t>trade-off</a:t>
            </a:r>
            <a:endParaRPr lang="en-US" sz="2200" spc="-15" dirty="0">
              <a:latin typeface="Verdana"/>
              <a:cs typeface="Verdana"/>
            </a:endParaRPr>
          </a:p>
        </p:txBody>
      </p:sp>
      <p:sp>
        <p:nvSpPr>
          <p:cNvPr id="5" name="TextBox 4">
            <a:extLst>
              <a:ext uri="{FF2B5EF4-FFF2-40B4-BE49-F238E27FC236}">
                <a16:creationId xmlns:a16="http://schemas.microsoft.com/office/drawing/2014/main" id="{FF912804-9C2F-7B48-B9A7-6FBEF9558FB5}"/>
              </a:ext>
            </a:extLst>
          </p:cNvPr>
          <p:cNvSpPr txBox="1"/>
          <p:nvPr/>
        </p:nvSpPr>
        <p:spPr>
          <a:xfrm>
            <a:off x="6070600" y="288854"/>
            <a:ext cx="6096000" cy="1107996"/>
          </a:xfrm>
          <a:prstGeom prst="rect">
            <a:avLst/>
          </a:prstGeom>
          <a:noFill/>
        </p:spPr>
        <p:txBody>
          <a:bodyPr wrap="square" rtlCol="0">
            <a:spAutoFit/>
          </a:bodyPr>
          <a:lstStyle/>
          <a:p>
            <a:r>
              <a:rPr lang="en-US" altLang="zh-CN" sz="2200" dirty="0">
                <a:latin typeface="Verdana" panose="020B0604030504040204" pitchFamily="34" charset="0"/>
                <a:ea typeface="Verdana" panose="020B0604030504040204" pitchFamily="34" charset="0"/>
                <a:cs typeface="Verdana" panose="020B0604030504040204" pitchFamily="34" charset="0"/>
              </a:rPr>
              <a:t>sparse:</a:t>
            </a:r>
            <a:r>
              <a:rPr lang="zh-CN" altLang="en-US" sz="2200" dirty="0">
                <a:latin typeface="Verdana" panose="020B0604030504040204" pitchFamily="34" charset="0"/>
                <a:ea typeface="Verdana" panose="020B0604030504040204" pitchFamily="34" charset="0"/>
                <a:cs typeface="Verdana" panose="020B0604030504040204" pitchFamily="34" charset="0"/>
              </a:rPr>
              <a:t> </a:t>
            </a:r>
            <a:r>
              <a:rPr lang="en-US" altLang="zh-CN" sz="2200" dirty="0">
                <a:latin typeface="Verdana" panose="020B0604030504040204" pitchFamily="34" charset="0"/>
                <a:ea typeface="Verdana" panose="020B0604030504040204" pitchFamily="34" charset="0"/>
                <a:cs typeface="Verdana" panose="020B0604030504040204" pitchFamily="34" charset="0"/>
              </a:rPr>
              <a:t>only</a:t>
            </a:r>
            <a:r>
              <a:rPr lang="zh-CN" altLang="en-US" sz="2200" dirty="0">
                <a:latin typeface="Verdana" panose="020B0604030504040204" pitchFamily="34" charset="0"/>
                <a:ea typeface="Verdana" panose="020B0604030504040204" pitchFamily="34" charset="0"/>
                <a:cs typeface="Verdana" panose="020B0604030504040204" pitchFamily="34" charset="0"/>
              </a:rPr>
              <a:t> </a:t>
            </a:r>
            <a:r>
              <a:rPr lang="en-US" altLang="zh-CN" sz="2200" dirty="0">
                <a:latin typeface="Verdana" panose="020B0604030504040204" pitchFamily="34" charset="0"/>
                <a:ea typeface="Verdana" panose="020B0604030504040204" pitchFamily="34" charset="0"/>
                <a:cs typeface="Verdana" panose="020B0604030504040204" pitchFamily="34" charset="0"/>
              </a:rPr>
              <a:t>contain</a:t>
            </a:r>
            <a:r>
              <a:rPr lang="zh-CN" altLang="en-US" sz="2200" dirty="0">
                <a:latin typeface="Verdana" panose="020B0604030504040204" pitchFamily="34" charset="0"/>
                <a:ea typeface="Verdana" panose="020B0604030504040204" pitchFamily="34" charset="0"/>
                <a:cs typeface="Verdana" panose="020B0604030504040204" pitchFamily="34" charset="0"/>
              </a:rPr>
              <a:t> </a:t>
            </a:r>
            <a:r>
              <a:rPr lang="en-US" altLang="zh-CN" sz="2200" dirty="0">
                <a:latin typeface="Verdana" panose="020B0604030504040204" pitchFamily="34" charset="0"/>
                <a:ea typeface="Verdana" panose="020B0604030504040204" pitchFamily="34" charset="0"/>
                <a:cs typeface="Verdana" panose="020B0604030504040204" pitchFamily="34" charset="0"/>
              </a:rPr>
              <a:t>entities</a:t>
            </a:r>
            <a:r>
              <a:rPr lang="zh-CN" altLang="en-US" sz="2200" dirty="0">
                <a:latin typeface="Verdana" panose="020B0604030504040204" pitchFamily="34" charset="0"/>
                <a:ea typeface="Verdana" panose="020B0604030504040204" pitchFamily="34" charset="0"/>
                <a:cs typeface="Verdana" panose="020B0604030504040204" pitchFamily="34" charset="0"/>
              </a:rPr>
              <a:t> </a:t>
            </a:r>
            <a:r>
              <a:rPr lang="en-US" altLang="zh-CN" sz="2200" dirty="0">
                <a:latin typeface="Verdana" panose="020B0604030504040204" pitchFamily="34" charset="0"/>
                <a:ea typeface="Verdana" panose="020B0604030504040204" pitchFamily="34" charset="0"/>
                <a:cs typeface="Verdana" panose="020B0604030504040204" pitchFamily="34" charset="0"/>
              </a:rPr>
              <a:t>of</a:t>
            </a:r>
            <a:r>
              <a:rPr lang="zh-CN" altLang="en-US" sz="2200" dirty="0">
                <a:latin typeface="Verdana" panose="020B0604030504040204" pitchFamily="34" charset="0"/>
                <a:ea typeface="Verdana" panose="020B0604030504040204" pitchFamily="34" charset="0"/>
                <a:cs typeface="Verdana" panose="020B0604030504040204" pitchFamily="34" charset="0"/>
              </a:rPr>
              <a:t> </a:t>
            </a:r>
            <a:r>
              <a:rPr lang="en-US" altLang="zh-CN" sz="2200" dirty="0">
                <a:latin typeface="Verdana" panose="020B0604030504040204" pitchFamily="34" charset="0"/>
                <a:ea typeface="Verdana" panose="020B0604030504040204" pitchFamily="34" charset="0"/>
                <a:cs typeface="Verdana" panose="020B0604030504040204" pitchFamily="34" charset="0"/>
              </a:rPr>
              <a:t>some</a:t>
            </a:r>
            <a:r>
              <a:rPr lang="zh-CN" altLang="en-US" sz="2200" dirty="0">
                <a:latin typeface="Verdana" panose="020B0604030504040204" pitchFamily="34" charset="0"/>
                <a:ea typeface="Verdana" panose="020B0604030504040204" pitchFamily="34" charset="0"/>
                <a:cs typeface="Verdana" panose="020B0604030504040204" pitchFamily="34" charset="0"/>
              </a:rPr>
              <a:t> </a:t>
            </a:r>
            <a:r>
              <a:rPr lang="en-US" altLang="zh-CN" sz="2200" dirty="0">
                <a:latin typeface="Verdana" panose="020B0604030504040204" pitchFamily="34" charset="0"/>
                <a:ea typeface="Verdana" panose="020B0604030504040204" pitchFamily="34" charset="0"/>
                <a:cs typeface="Verdana" panose="020B0604030504040204" pitchFamily="34" charset="0"/>
              </a:rPr>
              <a:t>of</a:t>
            </a:r>
            <a:r>
              <a:rPr lang="zh-CN" altLang="en-US" sz="2200" dirty="0">
                <a:latin typeface="Verdana" panose="020B0604030504040204" pitchFamily="34" charset="0"/>
                <a:ea typeface="Verdana" panose="020B0604030504040204" pitchFamily="34" charset="0"/>
                <a:cs typeface="Verdana" panose="020B0604030504040204" pitchFamily="34" charset="0"/>
              </a:rPr>
              <a:t> </a:t>
            </a:r>
            <a:r>
              <a:rPr lang="en-US" altLang="zh-CN" sz="2200" dirty="0">
                <a:latin typeface="Verdana" panose="020B0604030504040204" pitchFamily="34" charset="0"/>
                <a:ea typeface="Verdana" panose="020B0604030504040204" pitchFamily="34" charset="0"/>
                <a:cs typeface="Verdana" panose="020B0604030504040204" pitchFamily="34" charset="0"/>
              </a:rPr>
              <a:t>the</a:t>
            </a:r>
            <a:r>
              <a:rPr lang="zh-CN" altLang="en-US" sz="2200" dirty="0">
                <a:latin typeface="Verdana" panose="020B0604030504040204" pitchFamily="34" charset="0"/>
                <a:ea typeface="Verdana" panose="020B0604030504040204" pitchFamily="34" charset="0"/>
                <a:cs typeface="Verdana" panose="020B0604030504040204" pitchFamily="34" charset="0"/>
              </a:rPr>
              <a:t> </a:t>
            </a:r>
            <a:r>
              <a:rPr lang="en-US" altLang="zh-CN" sz="2200" dirty="0">
                <a:latin typeface="Verdana" panose="020B0604030504040204" pitchFamily="34" charset="0"/>
                <a:ea typeface="Verdana" panose="020B0604030504040204" pitchFamily="34" charset="0"/>
                <a:cs typeface="Verdana" panose="020B0604030504040204" pitchFamily="34" charset="0"/>
              </a:rPr>
              <a:t>records</a:t>
            </a:r>
            <a:r>
              <a:rPr lang="zh-CN" altLang="en-US" sz="2200" dirty="0">
                <a:latin typeface="Verdana" panose="020B0604030504040204" pitchFamily="34" charset="0"/>
                <a:ea typeface="Verdana" panose="020B0604030504040204" pitchFamily="34" charset="0"/>
                <a:cs typeface="Verdana" panose="020B0604030504040204" pitchFamily="34" charset="0"/>
              </a:rPr>
              <a:t> </a:t>
            </a:r>
            <a:r>
              <a:rPr lang="en-US" altLang="zh-CN" sz="2200" dirty="0">
                <a:latin typeface="Verdana" panose="020B0604030504040204" pitchFamily="34" charset="0"/>
                <a:ea typeface="Verdana" panose="020B0604030504040204" pitchFamily="34" charset="0"/>
                <a:cs typeface="Verdana" panose="020B0604030504040204" pitchFamily="34" charset="0"/>
              </a:rPr>
              <a:t>in</a:t>
            </a:r>
            <a:r>
              <a:rPr lang="zh-CN" altLang="en-US" sz="2200" dirty="0">
                <a:latin typeface="Verdana" panose="020B0604030504040204" pitchFamily="34" charset="0"/>
                <a:ea typeface="Verdana" panose="020B0604030504040204" pitchFamily="34" charset="0"/>
                <a:cs typeface="Verdana" panose="020B0604030504040204" pitchFamily="34" charset="0"/>
              </a:rPr>
              <a:t> </a:t>
            </a:r>
            <a:r>
              <a:rPr lang="en-US" altLang="zh-CN" sz="2200" dirty="0">
                <a:latin typeface="Verdana" panose="020B0604030504040204" pitchFamily="34" charset="0"/>
                <a:ea typeface="Verdana" panose="020B0604030504040204" pitchFamily="34" charset="0"/>
                <a:cs typeface="Verdana" panose="020B0604030504040204" pitchFamily="34" charset="0"/>
              </a:rPr>
              <a:t>the</a:t>
            </a:r>
            <a:r>
              <a:rPr lang="zh-CN" altLang="en-US" sz="2200" dirty="0">
                <a:latin typeface="Verdana" panose="020B0604030504040204" pitchFamily="34" charset="0"/>
                <a:ea typeface="Verdana" panose="020B0604030504040204" pitchFamily="34" charset="0"/>
                <a:cs typeface="Verdana" panose="020B0604030504040204" pitchFamily="34" charset="0"/>
              </a:rPr>
              <a:t> </a:t>
            </a:r>
            <a:r>
              <a:rPr lang="en-US" altLang="zh-CN" sz="2200" dirty="0">
                <a:latin typeface="Verdana" panose="020B0604030504040204" pitchFamily="34" charset="0"/>
                <a:ea typeface="Verdana" panose="020B0604030504040204" pitchFamily="34" charset="0"/>
                <a:cs typeface="Verdana" panose="020B0604030504040204" pitchFamily="34" charset="0"/>
              </a:rPr>
              <a:t>original</a:t>
            </a:r>
            <a:r>
              <a:rPr lang="zh-CN" altLang="en-US" sz="2200" dirty="0">
                <a:latin typeface="Verdana" panose="020B0604030504040204" pitchFamily="34" charset="0"/>
                <a:ea typeface="Verdana" panose="020B0604030504040204" pitchFamily="34" charset="0"/>
                <a:cs typeface="Verdana" panose="020B0604030504040204" pitchFamily="34" charset="0"/>
              </a:rPr>
              <a:t> </a:t>
            </a:r>
            <a:r>
              <a:rPr lang="en-US" altLang="zh-CN" sz="2200" dirty="0">
                <a:latin typeface="Verdana" panose="020B0604030504040204" pitchFamily="34" charset="0"/>
                <a:ea typeface="Verdana" panose="020B0604030504040204" pitchFamily="34" charset="0"/>
                <a:cs typeface="Verdana" panose="020B0604030504040204" pitchFamily="34" charset="0"/>
              </a:rPr>
              <a:t>file</a:t>
            </a:r>
            <a:r>
              <a:rPr lang="zh-CN" altLang="en-US" sz="2200" dirty="0">
                <a:latin typeface="Verdana" panose="020B0604030504040204" pitchFamily="34" charset="0"/>
                <a:ea typeface="Verdana" panose="020B0604030504040204" pitchFamily="34" charset="0"/>
                <a:cs typeface="Verdana" panose="020B0604030504040204" pitchFamily="34" charset="0"/>
              </a:rPr>
              <a:t> </a:t>
            </a:r>
            <a:endParaRPr lang="en-US" altLang="zh-CN" sz="2200" dirty="0">
              <a:latin typeface="Verdana" panose="020B0604030504040204" pitchFamily="34" charset="0"/>
              <a:ea typeface="Verdana" panose="020B0604030504040204" pitchFamily="34" charset="0"/>
              <a:cs typeface="Verdana" panose="020B0604030504040204" pitchFamily="34" charset="0"/>
            </a:endParaRPr>
          </a:p>
          <a:p>
            <a:r>
              <a:rPr lang="en-US" altLang="zh-CN" sz="2200" dirty="0">
                <a:latin typeface="Verdana" panose="020B0604030504040204" pitchFamily="34" charset="0"/>
                <a:ea typeface="Verdana" panose="020B0604030504040204" pitchFamily="34" charset="0"/>
                <a:cs typeface="Verdana" panose="020B0604030504040204" pitchFamily="34" charset="0"/>
              </a:rPr>
              <a:t>dense:</a:t>
            </a:r>
            <a:r>
              <a:rPr lang="zh-CN" altLang="en-US" sz="2200" dirty="0">
                <a:latin typeface="Verdana" panose="020B0604030504040204" pitchFamily="34" charset="0"/>
                <a:ea typeface="Verdana" panose="020B0604030504040204" pitchFamily="34" charset="0"/>
                <a:cs typeface="Verdana" panose="020B0604030504040204" pitchFamily="34" charset="0"/>
              </a:rPr>
              <a:t> </a:t>
            </a:r>
            <a:r>
              <a:rPr lang="en-US" altLang="zh-CN" sz="2200" dirty="0">
                <a:latin typeface="Verdana" panose="020B0604030504040204" pitchFamily="34" charset="0"/>
                <a:ea typeface="Verdana" panose="020B0604030504040204" pitchFamily="34" charset="0"/>
                <a:cs typeface="Verdana" panose="020B0604030504040204" pitchFamily="34" charset="0"/>
              </a:rPr>
              <a:t>had</a:t>
            </a:r>
            <a:r>
              <a:rPr lang="zh-CN" altLang="en-US" sz="2200" dirty="0">
                <a:latin typeface="Verdana" panose="020B0604030504040204" pitchFamily="34" charset="0"/>
                <a:ea typeface="Verdana" panose="020B0604030504040204" pitchFamily="34" charset="0"/>
                <a:cs typeface="Verdana" panose="020B0604030504040204" pitchFamily="34" charset="0"/>
              </a:rPr>
              <a:t> </a:t>
            </a:r>
            <a:r>
              <a:rPr lang="en-US" altLang="zh-CN" sz="2200" dirty="0">
                <a:latin typeface="Verdana" panose="020B0604030504040204" pitchFamily="34" charset="0"/>
                <a:ea typeface="Verdana" panose="020B0604030504040204" pitchFamily="34" charset="0"/>
                <a:cs typeface="Verdana" panose="020B0604030504040204" pitchFamily="34" charset="0"/>
              </a:rPr>
              <a:t>all</a:t>
            </a:r>
            <a:r>
              <a:rPr lang="zh-CN" altLang="en-US" sz="2200" dirty="0">
                <a:latin typeface="Verdana" panose="020B0604030504040204" pitchFamily="34" charset="0"/>
                <a:ea typeface="Verdana" panose="020B0604030504040204" pitchFamily="34" charset="0"/>
                <a:cs typeface="Verdana" panose="020B0604030504040204" pitchFamily="34" charset="0"/>
              </a:rPr>
              <a:t> </a:t>
            </a:r>
            <a:r>
              <a:rPr lang="en-US" altLang="zh-CN" sz="2200" dirty="0">
                <a:latin typeface="Verdana" panose="020B0604030504040204" pitchFamily="34" charset="0"/>
                <a:ea typeface="Verdana" panose="020B0604030504040204" pitchFamily="34" charset="0"/>
                <a:cs typeface="Verdana" panose="020B0604030504040204" pitchFamily="34" charset="0"/>
              </a:rPr>
              <a:t>records</a:t>
            </a:r>
            <a:r>
              <a:rPr lang="zh-CN" altLang="en-US" sz="2200" dirty="0">
                <a:latin typeface="Verdana" panose="020B0604030504040204" pitchFamily="34" charset="0"/>
                <a:ea typeface="Verdana" panose="020B0604030504040204" pitchFamily="34" charset="0"/>
                <a:cs typeface="Verdana" panose="020B0604030504040204" pitchFamily="34" charset="0"/>
              </a:rPr>
              <a:t> </a:t>
            </a:r>
            <a:r>
              <a:rPr lang="en-US" altLang="zh-CN" sz="2200" dirty="0">
                <a:latin typeface="Verdana" panose="020B0604030504040204" pitchFamily="34" charset="0"/>
                <a:ea typeface="Verdana" panose="020B0604030504040204" pitchFamily="34" charset="0"/>
                <a:cs typeface="Verdana" panose="020B0604030504040204" pitchFamily="34" charset="0"/>
              </a:rPr>
              <a:t>in</a:t>
            </a:r>
            <a:r>
              <a:rPr lang="zh-CN" altLang="en-US" sz="2200" dirty="0">
                <a:latin typeface="Verdana" panose="020B0604030504040204" pitchFamily="34" charset="0"/>
                <a:ea typeface="Verdana" panose="020B0604030504040204" pitchFamily="34" charset="0"/>
                <a:cs typeface="Verdana" panose="020B0604030504040204" pitchFamily="34" charset="0"/>
              </a:rPr>
              <a:t> </a:t>
            </a:r>
            <a:r>
              <a:rPr lang="en-US" altLang="zh-CN" sz="2200" dirty="0">
                <a:latin typeface="Verdana" panose="020B0604030504040204" pitchFamily="34" charset="0"/>
                <a:ea typeface="Verdana" panose="020B0604030504040204" pitchFamily="34" charset="0"/>
                <a:cs typeface="Verdana" panose="020B0604030504040204" pitchFamily="34" charset="0"/>
              </a:rPr>
              <a:t>the</a:t>
            </a:r>
            <a:r>
              <a:rPr lang="zh-CN" altLang="en-US" sz="2200" dirty="0">
                <a:latin typeface="Verdana" panose="020B0604030504040204" pitchFamily="34" charset="0"/>
                <a:ea typeface="Verdana" panose="020B0604030504040204" pitchFamily="34" charset="0"/>
                <a:cs typeface="Verdana" panose="020B0604030504040204" pitchFamily="34" charset="0"/>
              </a:rPr>
              <a:t> </a:t>
            </a:r>
            <a:r>
              <a:rPr lang="en-US" altLang="zh-CN" sz="2200" dirty="0">
                <a:latin typeface="Verdana" panose="020B0604030504040204" pitchFamily="34" charset="0"/>
                <a:ea typeface="Verdana" panose="020B0604030504040204" pitchFamily="34" charset="0"/>
                <a:cs typeface="Verdana" panose="020B0604030504040204" pitchFamily="34" charset="0"/>
              </a:rPr>
              <a:t>original</a:t>
            </a:r>
            <a:r>
              <a:rPr lang="zh-CN" altLang="en-US" sz="2200" dirty="0">
                <a:latin typeface="Verdana" panose="020B0604030504040204" pitchFamily="34" charset="0"/>
                <a:ea typeface="Verdana" panose="020B0604030504040204" pitchFamily="34" charset="0"/>
                <a:cs typeface="Verdana" panose="020B0604030504040204" pitchFamily="34" charset="0"/>
              </a:rPr>
              <a:t> </a:t>
            </a:r>
            <a:r>
              <a:rPr lang="en-US" altLang="zh-CN" sz="2200" dirty="0">
                <a:latin typeface="Verdana" panose="020B0604030504040204" pitchFamily="34" charset="0"/>
                <a:ea typeface="Verdana" panose="020B0604030504040204" pitchFamily="34" charset="0"/>
                <a:cs typeface="Verdana" panose="020B0604030504040204" pitchFamily="34" charset="0"/>
              </a:rPr>
              <a:t>file</a:t>
            </a:r>
            <a:endParaRPr lang="en-US" sz="2200" dirty="0">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926204" y="313684"/>
            <a:ext cx="7009641" cy="7275073"/>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688</TotalTime>
  <Words>1140</Words>
  <Application>Microsoft Macintosh PowerPoint</Application>
  <PresentationFormat>Custom</PresentationFormat>
  <Paragraphs>125</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Calibri</vt:lpstr>
      <vt:lpstr>Times New Roman</vt:lpstr>
      <vt:lpstr>Verdana</vt:lpstr>
      <vt:lpstr>Wingdings</vt:lpstr>
      <vt:lpstr>Office Theme</vt:lpstr>
      <vt:lpstr>PowerPoint Presentation</vt:lpstr>
      <vt:lpstr>How can we make things faster?</vt:lpstr>
      <vt:lpstr>Indexing</vt:lpstr>
      <vt:lpstr>Single Level</vt:lpstr>
      <vt:lpstr>Primary Indexes</vt:lpstr>
      <vt:lpstr>PowerPoint Presentation</vt:lpstr>
      <vt:lpstr>PowerPoint Presentation</vt:lpstr>
      <vt:lpstr>Clustered Index</vt:lpstr>
      <vt:lpstr>PowerPoint Presentation</vt:lpstr>
      <vt:lpstr>Secondary Index</vt:lpstr>
      <vt:lpstr>PowerPoint Presentation</vt:lpstr>
      <vt:lpstr>PowerPoint Presentation</vt:lpstr>
      <vt:lpstr>Secondary Index</vt:lpstr>
      <vt:lpstr>Multilevel Indexes</vt:lpstr>
      <vt:lpstr>PowerPoint Presentation</vt:lpstr>
      <vt:lpstr>Multilevel Index</vt:lpstr>
      <vt:lpstr>Dynamic Multilevel Index</vt:lpstr>
      <vt:lpstr>B-Trees (one node one heap page)</vt:lpstr>
      <vt:lpstr>PowerPoint Presentation</vt:lpstr>
      <vt:lpstr>B-Trees</vt:lpstr>
      <vt:lpstr>B-Trees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Courses</dc:title>
  <cp:lastModifiedBy>Lan, Hou</cp:lastModifiedBy>
  <cp:revision>69</cp:revision>
  <cp:lastPrinted>2019-10-21T01:32:51Z</cp:lastPrinted>
  <dcterms:created xsi:type="dcterms:W3CDTF">2019-10-17T00:10:51Z</dcterms:created>
  <dcterms:modified xsi:type="dcterms:W3CDTF">2019-10-21T17:35:33Z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2019-09-25T00:00:00Z</vt:filetime>
  </property>
  <property fmtid="{D5CDD505-2E9C-101B-9397-08002B2CF9AE}" pid="3" name="Creator">
    <vt:lpwstr>Microsoft® PowerPoint® for Office 365</vt:lpwstr>
  </property>
  <property fmtid="{D5CDD505-2E9C-101B-9397-08002B2CF9AE}" pid="4" name="LastSaved">
    <vt:filetime>2019-10-17T00:00:00Z</vt:filetime>
  </property>
</Properties>
</file>