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  <p:sldId id="266" r:id="rId16"/>
    <p:sldId id="267" r:id="rId17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66463"/>
  </p:normalViewPr>
  <p:slideViewPr>
    <p:cSldViewPr>
      <p:cViewPr varScale="1">
        <p:scale>
          <a:sx n="72" d="100"/>
          <a:sy n="72" d="100"/>
        </p:scale>
        <p:origin x="19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48E9-5DE1-704C-994D-E42952D5E6E9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EB4D7-0863-B64E-8EFB-7506C4CB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Metadata: what are the tables and what are the columns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altLang="zh-CN" dirty="0"/>
              <a:t>Int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Varchar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slide, a record is one entire row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Add:</a:t>
            </a:r>
            <a:r>
              <a:rPr lang="zh-CN" altLang="en-US" dirty="0"/>
              <a:t> </a:t>
            </a:r>
            <a:r>
              <a:rPr lang="en-US" altLang="zh-CN" dirty="0"/>
              <a:t>append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(faster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Appned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gap:</a:t>
            </a:r>
            <a:r>
              <a:rPr lang="zh-CN" altLang="en-US" dirty="0"/>
              <a:t> </a:t>
            </a:r>
            <a:r>
              <a:rPr lang="en-US" altLang="zh-CN" dirty="0"/>
              <a:t>O(n)</a:t>
            </a:r>
          </a:p>
          <a:p>
            <a:endParaRPr lang="en-US" dirty="0"/>
          </a:p>
          <a:p>
            <a:r>
              <a:rPr lang="en-US" altLang="zh-CN" dirty="0"/>
              <a:t>Search: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search)</a:t>
            </a:r>
          </a:p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O(n)</a:t>
            </a:r>
          </a:p>
          <a:p>
            <a:endParaRPr lang="en-US" dirty="0"/>
          </a:p>
          <a:p>
            <a:r>
              <a:rPr lang="en-US" altLang="zh-CN" dirty="0"/>
              <a:t>Remove:</a:t>
            </a:r>
            <a:r>
              <a:rPr lang="zh-CN" altLang="en-US" dirty="0"/>
              <a:t> </a:t>
            </a:r>
            <a:r>
              <a:rPr lang="en-US" altLang="zh-CN" dirty="0"/>
              <a:t>O(n)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4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file can have as many as possible heap pages.</a:t>
            </a:r>
          </a:p>
          <a:p>
            <a:r>
              <a:rPr lang="en-US" dirty="0"/>
              <a:t>The number of bits in header = the number of slots (one-to-one)</a:t>
            </a:r>
          </a:p>
          <a:p>
            <a:r>
              <a:rPr lang="en-US" dirty="0"/>
              <a:t>We consider Fix-size tuple so one slot = one tuple </a:t>
            </a:r>
          </a:p>
          <a:p>
            <a:r>
              <a:rPr lang="en-US" dirty="0"/>
              <a:t>The size of slots for one table can be different, depending on the data types.</a:t>
            </a:r>
          </a:p>
          <a:p>
            <a:r>
              <a:rPr lang="en-US" dirty="0"/>
              <a:t> How to utilize the waste? “Space Utilization” space is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B4D7-0863-B64E-8EFB-7506C4CB29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604" y="687704"/>
            <a:ext cx="123247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604" y="611504"/>
            <a:ext cx="123247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604" y="1635632"/>
            <a:ext cx="12324740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148" y="2975863"/>
            <a:ext cx="6603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148" y="4108830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Physical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611504"/>
            <a:ext cx="298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</a:t>
            </a:r>
            <a:r>
              <a:rPr spc="-80" dirty="0"/>
              <a:t> </a:t>
            </a:r>
            <a:r>
              <a:rPr spc="-25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635632"/>
            <a:ext cx="11112196" cy="48455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13055" algn="l"/>
              </a:tabLst>
            </a:pPr>
            <a:r>
              <a:rPr sz="2600" dirty="0">
                <a:latin typeface="Verdana"/>
                <a:cs typeface="Verdana"/>
              </a:rPr>
              <a:t>Contains:</a:t>
            </a: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600" spc="-5" dirty="0">
                <a:latin typeface="Verdana"/>
                <a:cs typeface="Verdana"/>
              </a:rPr>
              <a:t>Header</a:t>
            </a:r>
            <a:r>
              <a:rPr lang="en-US" altLang="zh-CN" sz="2600" spc="-5" dirty="0">
                <a:latin typeface="Verdana"/>
                <a:cs typeface="Verdana"/>
              </a:rPr>
              <a:t>: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a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series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of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0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and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1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(help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us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to</a:t>
            </a:r>
            <a:r>
              <a:rPr lang="zh-CN" altLang="en-US" sz="2600" spc="-5" dirty="0">
                <a:latin typeface="Verdana"/>
                <a:cs typeface="Verdana"/>
              </a:rPr>
              <a:t> </a:t>
            </a:r>
            <a:r>
              <a:rPr lang="en-US" altLang="zh-CN" sz="2600" spc="-5" dirty="0">
                <a:latin typeface="Verdana"/>
                <a:cs typeface="Verdana"/>
              </a:rPr>
              <a:t>data manipulation)</a:t>
            </a:r>
            <a:endParaRPr sz="26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600" spc="-40" dirty="0">
                <a:latin typeface="Verdana"/>
                <a:cs typeface="Verdana"/>
              </a:rPr>
              <a:t>Tuples</a:t>
            </a:r>
            <a:r>
              <a:rPr lang="en-US" altLang="zh-CN" sz="2600" spc="-40" dirty="0">
                <a:latin typeface="Verdana"/>
                <a:cs typeface="Verdana"/>
              </a:rPr>
              <a:t>:</a:t>
            </a:r>
            <a:r>
              <a:rPr lang="zh-CN" altLang="en-US" sz="2600" spc="-40" dirty="0">
                <a:latin typeface="Verdana"/>
                <a:cs typeface="Verdana"/>
              </a:rPr>
              <a:t> </a:t>
            </a:r>
            <a:r>
              <a:rPr lang="en-US" altLang="zh-CN" sz="2600" spc="-40" dirty="0">
                <a:latin typeface="Verdana"/>
                <a:cs typeface="Verdana"/>
              </a:rPr>
              <a:t>record</a:t>
            </a:r>
            <a:endParaRPr sz="2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312420" indent="-299720">
              <a:lnSpc>
                <a:spcPct val="100000"/>
              </a:lnSpc>
              <a:buSzPct val="75000"/>
              <a:buFont typeface="Wingdings"/>
              <a:buChar char="◼"/>
              <a:tabLst>
                <a:tab pos="313055" algn="l"/>
              </a:tabLst>
            </a:pPr>
            <a:r>
              <a:rPr sz="2600" spc="-5" dirty="0">
                <a:latin typeface="Verdana"/>
                <a:cs typeface="Verdana"/>
              </a:rPr>
              <a:t>Heap </a:t>
            </a:r>
            <a:r>
              <a:rPr sz="2600" spc="-15" dirty="0">
                <a:latin typeface="Verdana"/>
                <a:cs typeface="Verdana"/>
              </a:rPr>
              <a:t>Pages </a:t>
            </a:r>
            <a:r>
              <a:rPr sz="2600" spc="-5" dirty="0">
                <a:latin typeface="Verdana"/>
                <a:cs typeface="Verdana"/>
              </a:rPr>
              <a:t>are </a:t>
            </a:r>
            <a:r>
              <a:rPr sz="2600" dirty="0">
                <a:latin typeface="Verdana"/>
                <a:cs typeface="Verdana"/>
              </a:rPr>
              <a:t>typically </a:t>
            </a:r>
            <a:r>
              <a:rPr sz="2600" i="1" dirty="0">
                <a:latin typeface="Verdana"/>
                <a:cs typeface="Verdana"/>
              </a:rPr>
              <a:t>constant in</a:t>
            </a:r>
            <a:r>
              <a:rPr sz="2600" i="1" spc="-60" dirty="0">
                <a:latin typeface="Verdana"/>
                <a:cs typeface="Verdana"/>
              </a:rPr>
              <a:t> </a:t>
            </a:r>
            <a:r>
              <a:rPr sz="2600" i="1" spc="-5" dirty="0">
                <a:latin typeface="Verdana"/>
                <a:cs typeface="Verdana"/>
              </a:rPr>
              <a:t>size</a:t>
            </a:r>
            <a:endParaRPr sz="2600" i="1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600" spc="-5" dirty="0">
                <a:latin typeface="Verdana"/>
                <a:cs typeface="Verdana"/>
              </a:rPr>
              <a:t>Manages </a:t>
            </a:r>
            <a:r>
              <a:rPr sz="2600" dirty="0">
                <a:latin typeface="Verdana"/>
                <a:cs typeface="Verdana"/>
              </a:rPr>
              <a:t>addition/deletion of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tuples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2700" dirty="0">
              <a:latin typeface="Times New Roman"/>
              <a:cs typeface="Times New Roman"/>
            </a:endParaRPr>
          </a:p>
          <a:p>
            <a:pPr marL="312420" indent="-29972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13055" algn="l"/>
              </a:tabLst>
            </a:pPr>
            <a:r>
              <a:rPr sz="2600" spc="-5" dirty="0">
                <a:latin typeface="Verdana"/>
                <a:cs typeface="Verdana"/>
              </a:rPr>
              <a:t>How does </a:t>
            </a:r>
            <a:r>
              <a:rPr sz="2600" dirty="0">
                <a:latin typeface="Verdana"/>
                <a:cs typeface="Verdana"/>
              </a:rPr>
              <a:t>this </a:t>
            </a:r>
            <a:r>
              <a:rPr sz="2600" spc="-5" dirty="0">
                <a:latin typeface="Verdana"/>
                <a:cs typeface="Verdana"/>
              </a:rPr>
              <a:t>affect the </a:t>
            </a:r>
            <a:r>
              <a:rPr sz="2600" dirty="0">
                <a:latin typeface="Verdana"/>
                <a:cs typeface="Verdana"/>
              </a:rPr>
              <a:t>design of our</a:t>
            </a:r>
            <a:r>
              <a:rPr lang="zh-CN" altLang="en-US" sz="2600" dirty="0">
                <a:latin typeface="Verdana"/>
                <a:cs typeface="Verdana"/>
              </a:rPr>
              <a:t> </a:t>
            </a:r>
            <a:r>
              <a:rPr lang="en-US" altLang="zh-CN" sz="2600" dirty="0">
                <a:latin typeface="Verdana"/>
                <a:cs typeface="Verdana"/>
              </a:rPr>
              <a:t>records?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5000"/>
              <a:tabLst>
                <a:tab pos="313055" algn="l"/>
              </a:tabLst>
            </a:pPr>
            <a:r>
              <a:rPr lang="en-US" altLang="zh-CN" sz="2600" dirty="0">
                <a:latin typeface="Verdana"/>
                <a:cs typeface="Verdana"/>
              </a:rPr>
              <a:t>	- what if it is full? Split one record into half or put it in a new page, which is a trade-off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5000"/>
              <a:tabLst>
                <a:tab pos="313055" algn="l"/>
              </a:tabLst>
            </a:pPr>
            <a:r>
              <a:rPr lang="en-US" altLang="zh-CN" sz="2600" dirty="0">
                <a:latin typeface="Verdana"/>
                <a:cs typeface="Verdana"/>
              </a:rPr>
              <a:t>	- 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SzPct val="75000"/>
              <a:tabLst>
                <a:tab pos="313055" algn="l"/>
              </a:tabLst>
            </a:pP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AB34-E13A-B848-B1EA-6B8BDA2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B2E97-5E75-E847-9126-F8F6C7EBF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8" t="23530" r="10669" b="39215"/>
          <a:stretch/>
        </p:blipFill>
        <p:spPr>
          <a:xfrm>
            <a:off x="5728735" y="1752600"/>
            <a:ext cx="7339264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869B5-2542-A24D-B604-BC580A91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06" t="18627" r="22088" b="27451"/>
          <a:stretch/>
        </p:blipFill>
        <p:spPr>
          <a:xfrm>
            <a:off x="749601" y="2133600"/>
            <a:ext cx="388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0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1A3-FFCE-EC49-A931-DF79F2A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FE95-B9B7-4247-81E2-55222E99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604" y="1635632"/>
            <a:ext cx="12324740" cy="4516621"/>
          </a:xfrm>
        </p:spPr>
        <p:txBody>
          <a:bodyPr/>
          <a:lstStyle/>
          <a:p>
            <a:pPr marL="312420" marR="0" lvl="0" indent="-29972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buFont typeface="Wingdings"/>
              <a:buChar char="◼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If I want to insert…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1. Find a heap page with open slot (Edge Case: if all is full, make a new one)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2. Look at header until find 0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3. change 0 to 1, indicating the slot is occupied</a:t>
            </a:r>
          </a:p>
          <a:p>
            <a:pPr marL="312420" marR="0" lvl="0" indent="-29972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buFont typeface="Wingdings"/>
              <a:buChar char="◼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If I want to delete…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1. set header to 0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2. … (Do I need to do anything with the data? NO!)</a:t>
            </a:r>
          </a:p>
          <a:p>
            <a:pPr marL="312420" marR="0" lvl="0" indent="-29972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buFont typeface="Wingdings"/>
              <a:buChar char="◼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If I want to search…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Header speed up but still O(n) when linear search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endParaRPr lang="en-US" sz="2600" kern="12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24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D7F6-4A10-5E47-A5EC-26BC88CF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80588-8B76-C044-B04A-A2FDE599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604" y="1635632"/>
            <a:ext cx="12324740" cy="2728952"/>
          </a:xfrm>
        </p:spPr>
        <p:txBody>
          <a:bodyPr/>
          <a:lstStyle/>
          <a:p>
            <a:pPr marL="312420" marR="0" lvl="0" indent="-29972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buFont typeface="Wingdings"/>
              <a:buChar char="◼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How big header takes?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altLang="zh-CN" sz="2600" kern="1200" dirty="0">
                <a:solidFill>
                  <a:prstClr val="black"/>
                </a:solidFill>
                <a:latin typeface="Verdana"/>
                <a:cs typeface="Verdana"/>
              </a:rPr>
              <a:t>	</a:t>
            </a:r>
            <a:r>
              <a:rPr lang="zh-CN" alt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在课堂上假定记录定长，因为这是最简单的设计方法；</a:t>
            </a:r>
            <a:endParaRPr lang="en-US" altLang="zh-CN" sz="2600" kern="12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</a:t>
            </a:r>
            <a:r>
              <a:rPr lang="zh-CN" alt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如果要应付变长，则需要增加系统复杂度</a:t>
            </a:r>
            <a:r>
              <a:rPr lang="en-US" altLang="zh-CN" sz="2600" kern="12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lang="zh-CN" alt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可以加一个</a:t>
            </a:r>
            <a:r>
              <a:rPr lang="en-US" altLang="zh-CN" sz="2600" kern="1200" dirty="0">
                <a:solidFill>
                  <a:prstClr val="black"/>
                </a:solidFill>
                <a:latin typeface="Verdana"/>
                <a:cs typeface="Verdana"/>
              </a:rPr>
              <a:t>terminator</a:t>
            </a:r>
            <a:r>
              <a:rPr lang="zh-CN" alt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或者加一个</a:t>
            </a:r>
            <a:r>
              <a:rPr lang="en-US" altLang="zh-CN" sz="2600" kern="1200" dirty="0">
                <a:solidFill>
                  <a:prstClr val="black"/>
                </a:solidFill>
                <a:latin typeface="Verdana"/>
                <a:cs typeface="Verdana"/>
              </a:rPr>
              <a:t>left starter</a:t>
            </a:r>
            <a:r>
              <a:rPr lang="zh-CN" alt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或者都加</a:t>
            </a:r>
            <a:r>
              <a:rPr lang="en-US" altLang="zh-CN" sz="2600" kern="12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endParaRPr lang="en-US" altLang="zh-CN" sz="2600" kern="12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5000"/>
              <a:tabLst>
                <a:tab pos="313055" algn="l"/>
              </a:tabLst>
              <a:defRPr/>
            </a:pPr>
            <a:r>
              <a:rPr lang="en-US" sz="2600" kern="1200" dirty="0">
                <a:solidFill>
                  <a:prstClr val="black"/>
                </a:solidFill>
                <a:latin typeface="Verdana"/>
                <a:cs typeface="Verdana"/>
              </a:rPr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83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611504"/>
            <a:ext cx="288259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55" dirty="0"/>
              <a:t>x</a:t>
            </a:r>
            <a:r>
              <a:rPr spc="-5" dirty="0"/>
              <a:t>er</a:t>
            </a:r>
            <a:r>
              <a:rPr spc="-20" dirty="0"/>
              <a:t>c</a:t>
            </a:r>
            <a:r>
              <a:rPr spc="-15" dirty="0"/>
              <a:t>ise</a:t>
            </a:r>
            <a:r>
              <a:rPr lang="en-US" spc="-15" dirty="0"/>
              <a:t> 1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04494" y="1637156"/>
            <a:ext cx="11233506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indent="-323215">
              <a:spcBef>
                <a:spcPts val="95"/>
              </a:spcBef>
              <a:buSzPct val="75000"/>
              <a:buFont typeface="Wingdings"/>
              <a:buChar char="◼"/>
              <a:tabLst>
                <a:tab pos="336550" algn="l"/>
              </a:tabLst>
            </a:pPr>
            <a:r>
              <a:rPr sz="2800" spc="-5" dirty="0">
                <a:latin typeface="Verdana"/>
                <a:cs typeface="Verdana"/>
              </a:rPr>
              <a:t>Design </a:t>
            </a:r>
            <a:r>
              <a:rPr sz="2800" spc="-15" dirty="0">
                <a:latin typeface="Verdana"/>
                <a:cs typeface="Verdana"/>
              </a:rPr>
              <a:t>your </a:t>
            </a:r>
            <a:r>
              <a:rPr sz="2800" spc="-65" dirty="0">
                <a:latin typeface="Verdana"/>
                <a:cs typeface="Verdana"/>
              </a:rPr>
              <a:t>Tuple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class</a:t>
            </a:r>
            <a:r>
              <a:rPr lang="en-US" sz="2800" spc="-5" dirty="0">
                <a:latin typeface="Verdana"/>
                <a:cs typeface="Verdana"/>
              </a:rPr>
              <a:t>(</a:t>
            </a:r>
            <a:r>
              <a:rPr lang="en-US" sz="2800" spc="-15" dirty="0" err="1">
                <a:latin typeface="Verdana"/>
                <a:cs typeface="Verdana"/>
              </a:rPr>
              <a:t>Tuple.java</a:t>
            </a:r>
            <a:r>
              <a:rPr lang="en-US" sz="2800" spc="-15" dirty="0">
                <a:latin typeface="Verdana"/>
                <a:cs typeface="Verdana"/>
              </a:rPr>
              <a:t> and </a:t>
            </a:r>
            <a:r>
              <a:rPr lang="en-US" sz="2800" spc="-15" dirty="0" err="1">
                <a:latin typeface="Verdana"/>
                <a:cs typeface="Verdana"/>
              </a:rPr>
              <a:t>TupleDesc.java</a:t>
            </a:r>
            <a:r>
              <a:rPr lang="en-US" sz="2800" spc="-5" dirty="0">
                <a:latin typeface="Verdana"/>
                <a:cs typeface="Verdana"/>
              </a:rPr>
              <a:t>)</a:t>
            </a:r>
            <a:endParaRPr sz="2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What information does it </a:t>
            </a:r>
            <a:r>
              <a:rPr sz="2800" spc="-5" dirty="0">
                <a:latin typeface="Verdana"/>
                <a:cs typeface="Verdana"/>
              </a:rPr>
              <a:t>need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do </a:t>
            </a:r>
            <a:r>
              <a:rPr sz="2800" spc="-15" dirty="0">
                <a:latin typeface="Verdana"/>
                <a:cs typeface="Verdana"/>
              </a:rPr>
              <a:t>its</a:t>
            </a:r>
            <a:r>
              <a:rPr sz="2800" spc="1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job?</a:t>
            </a:r>
            <a:endParaRPr lang="en-US" sz="2800" spc="-10" dirty="0">
              <a:latin typeface="Verdana"/>
              <a:cs typeface="Verdana"/>
            </a:endParaRPr>
          </a:p>
          <a:p>
            <a:pPr marL="469900" lvl="1">
              <a:lnSpc>
                <a:spcPct val="100000"/>
              </a:lnSpc>
              <a:tabLst>
                <a:tab pos="755650" algn="l"/>
              </a:tabLst>
            </a:pPr>
            <a:r>
              <a:rPr lang="en-US" sz="2800" spc="-10" dirty="0">
                <a:latin typeface="Verdana"/>
                <a:cs typeface="Verdana"/>
              </a:rPr>
              <a:t>	data and data types</a:t>
            </a:r>
            <a:endParaRPr sz="28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Verdana"/>
                <a:cs typeface="Verdana"/>
              </a:rPr>
              <a:t>What </a:t>
            </a:r>
            <a:r>
              <a:rPr sz="2800" spc="-10" dirty="0">
                <a:latin typeface="Verdana"/>
                <a:cs typeface="Verdana"/>
              </a:rPr>
              <a:t>behaviors </a:t>
            </a:r>
            <a:r>
              <a:rPr sz="2800" spc="-5" dirty="0">
                <a:latin typeface="Verdana"/>
                <a:cs typeface="Verdana"/>
              </a:rPr>
              <a:t>will </a:t>
            </a:r>
            <a:r>
              <a:rPr sz="2800" spc="-10" dirty="0">
                <a:latin typeface="Verdana"/>
                <a:cs typeface="Verdana"/>
              </a:rPr>
              <a:t>it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have?</a:t>
            </a:r>
            <a:endParaRPr lang="en-US" sz="2800" spc="-15" dirty="0">
              <a:latin typeface="Verdana"/>
              <a:cs typeface="Verdana"/>
            </a:endParaRPr>
          </a:p>
          <a:p>
            <a:pPr marL="469900" lvl="1">
              <a:lnSpc>
                <a:spcPct val="100000"/>
              </a:lnSpc>
              <a:tabLst>
                <a:tab pos="755650" algn="l"/>
              </a:tabLst>
            </a:pPr>
            <a:r>
              <a:rPr lang="en-US" sz="2800" spc="-15" dirty="0">
                <a:latin typeface="Verdana"/>
                <a:cs typeface="Verdana"/>
              </a:rPr>
              <a:t>	insert/search/delete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611504"/>
            <a:ext cx="318739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*</a:t>
            </a:r>
            <a:r>
              <a:rPr spc="-10" dirty="0"/>
              <a:t>E</a:t>
            </a:r>
            <a:r>
              <a:rPr spc="-55" dirty="0"/>
              <a:t>x</a:t>
            </a:r>
            <a:r>
              <a:rPr spc="-5" dirty="0"/>
              <a:t>er</a:t>
            </a:r>
            <a:r>
              <a:rPr spc="-20" dirty="0"/>
              <a:t>c</a:t>
            </a:r>
            <a:r>
              <a:rPr spc="-15" dirty="0"/>
              <a:t>ise</a:t>
            </a:r>
            <a:r>
              <a:rPr lang="en-US" spc="-15" dirty="0"/>
              <a:t> 2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49604" y="1637156"/>
            <a:ext cx="11112196" cy="261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100" spc="2190" dirty="0">
                <a:latin typeface="Wingdings"/>
                <a:cs typeface="Wingdings"/>
              </a:rPr>
              <a:t>◼</a:t>
            </a:r>
            <a:r>
              <a:rPr sz="2100" spc="7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Given </a:t>
            </a:r>
            <a:r>
              <a:rPr sz="2800" spc="-5" dirty="0">
                <a:latin typeface="Verdana"/>
                <a:cs typeface="Verdana"/>
              </a:rPr>
              <a:t>a heap </a:t>
            </a:r>
            <a:r>
              <a:rPr sz="2800" spc="-10" dirty="0">
                <a:latin typeface="Verdana"/>
                <a:cs typeface="Verdana"/>
              </a:rPr>
              <a:t>page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size </a:t>
            </a:r>
            <a:r>
              <a:rPr sz="2800" spc="-5" dirty="0">
                <a:latin typeface="Verdana"/>
                <a:cs typeface="Verdana"/>
              </a:rPr>
              <a:t>m</a:t>
            </a:r>
            <a:r>
              <a:rPr lang="en-US" sz="2800" spc="-5" dirty="0">
                <a:latin typeface="Verdana"/>
                <a:cs typeface="Verdana"/>
              </a:rPr>
              <a:t> bytes</a:t>
            </a:r>
            <a:r>
              <a:rPr sz="2800" spc="-5" dirty="0">
                <a:latin typeface="Verdana"/>
                <a:cs typeface="Verdana"/>
              </a:rPr>
              <a:t> and a </a:t>
            </a:r>
            <a:r>
              <a:rPr sz="2800" spc="-10" dirty="0">
                <a:latin typeface="Verdana"/>
                <a:cs typeface="Verdana"/>
              </a:rPr>
              <a:t>record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lang="en-US" sz="2800" spc="-5" dirty="0">
                <a:latin typeface="Verdana"/>
                <a:cs typeface="Verdana"/>
              </a:rPr>
              <a:t>size </a:t>
            </a:r>
            <a:r>
              <a:rPr lang="en-US" sz="2800" spc="-1400" dirty="0">
                <a:latin typeface="Verdana"/>
                <a:cs typeface="Verdana"/>
              </a:rPr>
              <a:t>n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latin typeface="Verdana"/>
                <a:cs typeface="Verdana"/>
              </a:rPr>
              <a:t>bytes determine how </a:t>
            </a:r>
            <a:r>
              <a:rPr lang="en-US" sz="2800" spc="-15" dirty="0">
                <a:latin typeface="Verdana"/>
                <a:cs typeface="Verdana"/>
              </a:rPr>
              <a:t>many </a:t>
            </a:r>
            <a:r>
              <a:rPr lang="en-US" sz="2800" spc="-10" dirty="0">
                <a:latin typeface="Verdana"/>
                <a:cs typeface="Verdana"/>
              </a:rPr>
              <a:t>records </a:t>
            </a:r>
            <a:r>
              <a:rPr lang="en-US" sz="2800" spc="-5" dirty="0">
                <a:latin typeface="Verdana"/>
                <a:cs typeface="Verdana"/>
              </a:rPr>
              <a:t>can fit on </a:t>
            </a:r>
            <a:r>
              <a:rPr lang="en-US" sz="2800" spc="-10" dirty="0">
                <a:latin typeface="Verdana"/>
                <a:cs typeface="Verdana"/>
              </a:rPr>
              <a:t>the</a:t>
            </a:r>
            <a:r>
              <a:rPr lang="en-US" sz="2800" spc="210" dirty="0">
                <a:latin typeface="Verdana"/>
                <a:cs typeface="Verdana"/>
              </a:rPr>
              <a:t> </a:t>
            </a:r>
            <a:r>
              <a:rPr lang="en-US" sz="2800" spc="-10" dirty="0">
                <a:latin typeface="Verdana"/>
                <a:cs typeface="Verdana"/>
              </a:rPr>
              <a:t>page.</a:t>
            </a:r>
            <a:endParaRPr lang="en-US"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Verdana"/>
                <a:cs typeface="Verdana"/>
              </a:rPr>
              <a:t>Hint: </a:t>
            </a:r>
            <a:r>
              <a:rPr sz="2800" spc="-5" dirty="0">
                <a:latin typeface="Verdana"/>
                <a:cs typeface="Verdana"/>
              </a:rPr>
              <a:t>don't forget the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header!</a:t>
            </a:r>
            <a:endParaRPr lang="en-US" sz="280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800" spc="-10" dirty="0">
                <a:latin typeface="Verdana"/>
                <a:cs typeface="Verdana"/>
              </a:rPr>
              <a:t>1 bytes = 8 bits</a:t>
            </a:r>
          </a:p>
          <a:p>
            <a:pPr marL="12700">
              <a:lnSpc>
                <a:spcPct val="100000"/>
              </a:lnSpc>
            </a:pPr>
            <a:r>
              <a:rPr lang="en-US" sz="2800" spc="-10" dirty="0">
                <a:latin typeface="Verdana"/>
                <a:cs typeface="Verdana"/>
              </a:rPr>
              <a:t># of records = floor((8m)/(8n+1))</a:t>
            </a:r>
          </a:p>
          <a:p>
            <a:pPr marL="12700">
              <a:lnSpc>
                <a:spcPct val="100000"/>
              </a:lnSpc>
            </a:pP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687704"/>
            <a:ext cx="3949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7E0812"/>
                </a:solidFill>
                <a:latin typeface="Verdana"/>
                <a:cs typeface="Verdana"/>
              </a:rPr>
              <a:t>E</a:t>
            </a:r>
            <a:r>
              <a:rPr sz="4000" spc="-55" dirty="0">
                <a:solidFill>
                  <a:srgbClr val="7E0812"/>
                </a:solidFill>
                <a:latin typeface="Verdana"/>
                <a:cs typeface="Verdana"/>
              </a:rPr>
              <a:t>x</a:t>
            </a:r>
            <a:r>
              <a:rPr sz="4000" spc="-5" dirty="0">
                <a:solidFill>
                  <a:srgbClr val="7E0812"/>
                </a:solidFill>
                <a:latin typeface="Verdana"/>
                <a:cs typeface="Verdana"/>
              </a:rPr>
              <a:t>er</a:t>
            </a:r>
            <a:r>
              <a:rPr sz="4000" spc="-20" dirty="0">
                <a:solidFill>
                  <a:srgbClr val="7E0812"/>
                </a:solidFill>
                <a:latin typeface="Verdana"/>
                <a:cs typeface="Verdana"/>
              </a:rPr>
              <a:t>c</a:t>
            </a:r>
            <a:r>
              <a:rPr sz="4000" spc="-15" dirty="0">
                <a:solidFill>
                  <a:srgbClr val="7E0812"/>
                </a:solidFill>
                <a:latin typeface="Verdana"/>
                <a:cs typeface="Verdana"/>
              </a:rPr>
              <a:t>ise</a:t>
            </a:r>
            <a:r>
              <a:rPr lang="en-US" sz="4000" spc="-15" dirty="0">
                <a:solidFill>
                  <a:srgbClr val="7E0812"/>
                </a:solidFill>
                <a:latin typeface="Verdana"/>
                <a:cs typeface="Verdana"/>
              </a:rPr>
              <a:t> 3 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4" y="1328020"/>
            <a:ext cx="9283396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Develop pseudocode </a:t>
            </a:r>
            <a:r>
              <a:rPr sz="2800" spc="-5" dirty="0">
                <a:latin typeface="Verdana"/>
                <a:cs typeface="Verdana"/>
              </a:rPr>
              <a:t>for adding a </a:t>
            </a:r>
            <a:r>
              <a:rPr sz="2800" spc="-10" dirty="0">
                <a:latin typeface="Verdana"/>
                <a:cs typeface="Verdana"/>
              </a:rPr>
              <a:t>record </a:t>
            </a:r>
            <a:r>
              <a:rPr sz="2800" spc="-5" dirty="0">
                <a:latin typeface="Verdana"/>
                <a:cs typeface="Verdana"/>
              </a:rPr>
              <a:t>to a  heap file. </a:t>
            </a:r>
            <a:r>
              <a:rPr sz="2800" spc="-10" dirty="0">
                <a:latin typeface="Verdana"/>
                <a:cs typeface="Verdana"/>
              </a:rPr>
              <a:t>The input should </a:t>
            </a:r>
            <a:r>
              <a:rPr sz="2800" spc="-5" dirty="0">
                <a:latin typeface="Verdana"/>
                <a:cs typeface="Verdana"/>
              </a:rPr>
              <a:t>be a</a:t>
            </a:r>
            <a:r>
              <a:rPr sz="2800" spc="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tuple.</a:t>
            </a:r>
            <a:r>
              <a:rPr lang="en-US" sz="2800" spc="-10" dirty="0">
                <a:latin typeface="Verdana"/>
                <a:cs typeface="Verdana"/>
              </a:rPr>
              <a:t> (</a:t>
            </a:r>
            <a:r>
              <a:rPr lang="en-US" sz="2800" spc="-10" dirty="0" err="1">
                <a:latin typeface="Verdana"/>
                <a:cs typeface="Verdana"/>
              </a:rPr>
              <a:t>HeapPage.java</a:t>
            </a:r>
            <a:r>
              <a:rPr lang="en-US" sz="2800" spc="-10" dirty="0">
                <a:latin typeface="Verdana"/>
                <a:cs typeface="Verdana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19936-C7B5-2248-A2E4-F40BA890AFE2}"/>
              </a:ext>
            </a:extLst>
          </p:cNvPr>
          <p:cNvSpPr/>
          <p:nvPr/>
        </p:nvSpPr>
        <p:spPr>
          <a:xfrm>
            <a:off x="749604" y="2170168"/>
            <a:ext cx="89774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addTuple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Tuple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throws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 your code here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insertIndex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flag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insertIndex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&lt;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tuples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(!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slotOccupied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insertIndex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))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flag = 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insertIndex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(flag == 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IllegalStateException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(!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getDesc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equals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(td))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IllegalStateException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nextIndex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insertIndex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tuples[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nextIndex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 = t;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Menlo" panose="020B0609030804020204" pitchFamily="49" charset="0"/>
              </a:rPr>
              <a:t>setSlotOccupied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nextIndex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04" y="543305"/>
            <a:ext cx="106549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Physical</a:t>
            </a:r>
            <a:r>
              <a:rPr spc="-35" dirty="0"/>
              <a:t> </a:t>
            </a:r>
            <a:r>
              <a:rPr spc="-20" dirty="0"/>
              <a:t>Layer</a:t>
            </a:r>
            <a:r>
              <a:rPr lang="en-US" spc="-20" dirty="0"/>
              <a:t>: actual data stored in files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21004" y="1559432"/>
            <a:ext cx="11112196" cy="1934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1735" dirty="0">
                <a:latin typeface="Wingdings"/>
                <a:cs typeface="Wingdings"/>
              </a:rPr>
              <a:t>◼</a:t>
            </a:r>
            <a:r>
              <a:rPr sz="1650" spc="17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Verdana"/>
                <a:cs typeface="Verdana"/>
              </a:rPr>
              <a:t>The </a:t>
            </a:r>
            <a:r>
              <a:rPr sz="2600" spc="-15" dirty="0">
                <a:latin typeface="Verdana"/>
                <a:cs typeface="Verdana"/>
              </a:rPr>
              <a:t>way </a:t>
            </a:r>
            <a:r>
              <a:rPr sz="2600" spc="-5" dirty="0">
                <a:latin typeface="Verdana"/>
                <a:cs typeface="Verdana"/>
              </a:rPr>
              <a:t>data </a:t>
            </a:r>
            <a:r>
              <a:rPr sz="2600" dirty="0">
                <a:latin typeface="Verdana"/>
                <a:cs typeface="Verdana"/>
              </a:rPr>
              <a:t>is stored </a:t>
            </a:r>
            <a:r>
              <a:rPr sz="2600" spc="-5" dirty="0">
                <a:latin typeface="Verdana"/>
                <a:cs typeface="Verdana"/>
              </a:rPr>
              <a:t>(physical </a:t>
            </a:r>
            <a:r>
              <a:rPr sz="2600" spc="-10" dirty="0">
                <a:latin typeface="Verdana"/>
                <a:cs typeface="Verdana"/>
              </a:rPr>
              <a:t>layer) </a:t>
            </a:r>
            <a:r>
              <a:rPr sz="2600" dirty="0">
                <a:latin typeface="Verdana"/>
                <a:cs typeface="Verdana"/>
              </a:rPr>
              <a:t>is </a:t>
            </a:r>
            <a:r>
              <a:rPr sz="2600" spc="-5" dirty="0">
                <a:latin typeface="Verdana"/>
                <a:cs typeface="Verdana"/>
              </a:rPr>
              <a:t>different</a:t>
            </a:r>
            <a:r>
              <a:rPr lang="en-US" sz="2600" spc="-5" dirty="0">
                <a:latin typeface="Verdana"/>
                <a:cs typeface="Verdana"/>
              </a:rPr>
              <a:t> than the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20" dirty="0">
                <a:latin typeface="Verdana"/>
                <a:cs typeface="Verdana"/>
              </a:rPr>
              <a:t>way </a:t>
            </a:r>
            <a:r>
              <a:rPr sz="2600" spc="-5" dirty="0">
                <a:latin typeface="Verdana"/>
                <a:cs typeface="Verdana"/>
              </a:rPr>
              <a:t>data </a:t>
            </a:r>
            <a:r>
              <a:rPr sz="2600" dirty="0">
                <a:latin typeface="Verdana"/>
                <a:cs typeface="Verdana"/>
              </a:rPr>
              <a:t>is shown </a:t>
            </a:r>
            <a:r>
              <a:rPr sz="2600" spc="-5" dirty="0">
                <a:latin typeface="Verdana"/>
                <a:cs typeface="Verdana"/>
              </a:rPr>
              <a:t>to the user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(schema)</a:t>
            </a:r>
            <a:endParaRPr sz="2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4380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Verdana"/>
                <a:cs typeface="Verdana"/>
              </a:rPr>
              <a:t>Why?</a:t>
            </a:r>
            <a:endParaRPr lang="en-US" sz="2400" spc="-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4380" algn="l"/>
              </a:tabLst>
            </a:pPr>
            <a:r>
              <a:rPr lang="en-US" sz="2400" spc="-5" dirty="0">
                <a:latin typeface="Verdana"/>
                <a:cs typeface="Verdana"/>
              </a:rPr>
              <a:t>Because computer loves binary. It’s more efficient for them to manipulate data at such level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611504"/>
            <a:ext cx="3642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Physical</a:t>
            </a:r>
            <a:r>
              <a:rPr spc="-35" dirty="0"/>
              <a:t> </a:t>
            </a:r>
            <a:r>
              <a:rPr spc="-2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404" y="1813940"/>
            <a:ext cx="911987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◼"/>
              <a:tabLst>
                <a:tab pos="313055" algn="l"/>
              </a:tabLst>
            </a:pPr>
            <a:r>
              <a:rPr sz="2400" dirty="0">
                <a:latin typeface="Verdana"/>
                <a:cs typeface="Verdana"/>
              </a:rPr>
              <a:t>What </a:t>
            </a:r>
            <a:r>
              <a:rPr sz="2400" spc="-5" dirty="0">
                <a:latin typeface="Verdana"/>
                <a:cs typeface="Verdana"/>
              </a:rPr>
              <a:t>kind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information is stored </a:t>
            </a:r>
            <a:r>
              <a:rPr sz="2400" spc="-10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a database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system?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dirty="0">
                <a:latin typeface="Verdana"/>
                <a:cs typeface="Verdana"/>
              </a:rPr>
              <a:t>Should </a:t>
            </a:r>
            <a:r>
              <a:rPr sz="2400" spc="-5" dirty="0">
                <a:latin typeface="Verdana"/>
                <a:cs typeface="Verdana"/>
              </a:rPr>
              <a:t>all </a:t>
            </a:r>
            <a:r>
              <a:rPr sz="2400" dirty="0">
                <a:latin typeface="Verdana"/>
                <a:cs typeface="Verdana"/>
              </a:rPr>
              <a:t>of </a:t>
            </a:r>
            <a:r>
              <a:rPr sz="2400" spc="-5" dirty="0">
                <a:latin typeface="Verdana"/>
                <a:cs typeface="Verdana"/>
              </a:rPr>
              <a:t>this data be </a:t>
            </a:r>
            <a:r>
              <a:rPr sz="2400" dirty="0">
                <a:latin typeface="Verdana"/>
                <a:cs typeface="Verdana"/>
              </a:rPr>
              <a:t>stored </a:t>
            </a:r>
            <a:r>
              <a:rPr sz="2400" spc="-1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same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way?</a:t>
            </a:r>
            <a:r>
              <a:rPr lang="en-US" sz="2400" spc="-15" dirty="0">
                <a:latin typeface="Verdana"/>
                <a:cs typeface="Verdana"/>
              </a:rPr>
              <a:t> </a:t>
            </a:r>
          </a:p>
          <a:p>
            <a:pPr marL="469900" lvl="1">
              <a:lnSpc>
                <a:spcPct val="100000"/>
              </a:lnSpc>
              <a:spcBef>
                <a:spcPts val="45"/>
              </a:spcBef>
              <a:tabLst>
                <a:tab pos="754380" algn="l"/>
                <a:tab pos="755015" algn="l"/>
              </a:tabLst>
            </a:pPr>
            <a:r>
              <a:rPr lang="en-US" sz="2400" spc="-15" dirty="0">
                <a:latin typeface="Verdana"/>
                <a:cs typeface="Verdana"/>
              </a:rPr>
              <a:t>	No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dirty="0">
                <a:latin typeface="Verdana"/>
                <a:cs typeface="Verdana"/>
              </a:rPr>
              <a:t>What should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criteria </a:t>
            </a:r>
            <a:r>
              <a:rPr sz="2400" spc="-5" dirty="0">
                <a:latin typeface="Verdana"/>
                <a:cs typeface="Verdana"/>
              </a:rPr>
              <a:t>for data </a:t>
            </a:r>
            <a:r>
              <a:rPr sz="2400" spc="-10" dirty="0">
                <a:latin typeface="Verdana"/>
                <a:cs typeface="Verdana"/>
              </a:rPr>
              <a:t>storage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be?</a:t>
            </a:r>
            <a:endParaRPr lang="en-US" sz="2400" spc="-5" dirty="0">
              <a:latin typeface="Verdana"/>
              <a:cs typeface="Verdana"/>
            </a:endParaRPr>
          </a:p>
          <a:p>
            <a:pPr marL="469900" lvl="1">
              <a:lnSpc>
                <a:spcPct val="100000"/>
              </a:lnSpc>
              <a:tabLst>
                <a:tab pos="754380" algn="l"/>
                <a:tab pos="755015" algn="l"/>
              </a:tabLst>
            </a:pPr>
            <a:r>
              <a:rPr lang="en-US" sz="2400" spc="-5" dirty="0">
                <a:latin typeface="Verdana"/>
                <a:cs typeface="Verdana"/>
              </a:rPr>
              <a:t>	consider a big trade-off: </a:t>
            </a:r>
            <a:r>
              <a:rPr lang="en-US" sz="2400" spc="-5" dirty="0">
                <a:solidFill>
                  <a:srgbClr val="7D0811"/>
                </a:solidFill>
                <a:latin typeface="Verdana"/>
                <a:cs typeface="Verdana"/>
              </a:rPr>
              <a:t>speed and space</a:t>
            </a:r>
            <a:endParaRPr sz="2400" dirty="0">
              <a:solidFill>
                <a:srgbClr val="7D081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565226"/>
            <a:ext cx="402559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9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694" y="1788032"/>
            <a:ext cx="11233506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13690" algn="l"/>
              </a:tabLst>
            </a:pPr>
            <a:r>
              <a:rPr sz="2400" spc="-5" dirty="0">
                <a:latin typeface="Verdana"/>
                <a:cs typeface="Verdana"/>
              </a:rPr>
              <a:t>Each </a:t>
            </a:r>
            <a:r>
              <a:rPr sz="2400" dirty="0">
                <a:latin typeface="Verdana"/>
                <a:cs typeface="Verdana"/>
              </a:rPr>
              <a:t>column </a:t>
            </a:r>
            <a:r>
              <a:rPr sz="2400" spc="-5" dirty="0">
                <a:latin typeface="Verdana"/>
                <a:cs typeface="Verdana"/>
              </a:rPr>
              <a:t>has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data type </a:t>
            </a:r>
            <a:r>
              <a:rPr sz="2400" dirty="0">
                <a:latin typeface="Verdana"/>
                <a:cs typeface="Verdana"/>
              </a:rPr>
              <a:t>associated with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</a:p>
          <a:p>
            <a:pPr marL="755015" marR="5080" indent="-2851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Verdana"/>
                <a:cs typeface="Verdana"/>
              </a:rPr>
              <a:t>Not </a:t>
            </a:r>
            <a:r>
              <a:rPr sz="2400" dirty="0">
                <a:latin typeface="Verdana"/>
                <a:cs typeface="Verdana"/>
              </a:rPr>
              <a:t>exactly </a:t>
            </a:r>
            <a:r>
              <a:rPr sz="2400" spc="-5" dirty="0">
                <a:latin typeface="Verdana"/>
                <a:cs typeface="Verdana"/>
              </a:rPr>
              <a:t>the same </a:t>
            </a:r>
            <a:r>
              <a:rPr sz="2400" dirty="0">
                <a:latin typeface="Verdana"/>
                <a:cs typeface="Verdana"/>
              </a:rPr>
              <a:t>as </a:t>
            </a:r>
            <a:r>
              <a:rPr sz="2400" spc="-5" dirty="0">
                <a:latin typeface="Verdana"/>
                <a:cs typeface="Verdana"/>
              </a:rPr>
              <a:t>the data types </a:t>
            </a:r>
            <a:r>
              <a:rPr sz="2400" dirty="0">
                <a:latin typeface="Verdana"/>
                <a:cs typeface="Verdana"/>
              </a:rPr>
              <a:t>from other  </a:t>
            </a:r>
            <a:r>
              <a:rPr sz="2400" spc="-5" dirty="0">
                <a:latin typeface="Verdana"/>
                <a:cs typeface="Verdana"/>
              </a:rPr>
              <a:t>languages....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13055" indent="-300355">
              <a:lnSpc>
                <a:spcPct val="100000"/>
              </a:lnSpc>
              <a:buSzPct val="75000"/>
              <a:buFont typeface="Wingdings"/>
              <a:buChar char="◼"/>
              <a:tabLst>
                <a:tab pos="313690" algn="l"/>
              </a:tabLst>
            </a:pPr>
            <a:r>
              <a:rPr sz="2400" dirty="0">
                <a:latin typeface="Verdana"/>
                <a:cs typeface="Verdana"/>
              </a:rPr>
              <a:t>What </a:t>
            </a:r>
            <a:r>
              <a:rPr sz="2400" spc="-5" dirty="0">
                <a:latin typeface="Verdana"/>
                <a:cs typeface="Verdana"/>
              </a:rPr>
              <a:t>data types </a:t>
            </a:r>
            <a:r>
              <a:rPr sz="2400" spc="-15" dirty="0">
                <a:latin typeface="Verdana"/>
                <a:cs typeface="Verdana"/>
              </a:rPr>
              <a:t>have </a:t>
            </a:r>
            <a:r>
              <a:rPr sz="2400" spc="-10" dirty="0">
                <a:latin typeface="Verdana"/>
                <a:cs typeface="Verdana"/>
              </a:rPr>
              <a:t>you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seen?</a:t>
            </a:r>
            <a:endParaRPr lang="en-US" sz="24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</a:t>
            </a:r>
            <a:r>
              <a:rPr lang="en-US" sz="2400" spc="-5" dirty="0">
                <a:solidFill>
                  <a:srgbClr val="7D0811"/>
                </a:solidFill>
                <a:latin typeface="Verdana"/>
                <a:cs typeface="Verdana"/>
              </a:rPr>
              <a:t>Numeric</a:t>
            </a:r>
            <a:r>
              <a:rPr lang="en-US" sz="2400" spc="-5" dirty="0">
                <a:latin typeface="Verdana"/>
                <a:cs typeface="Verdana"/>
              </a:rPr>
              <a:t>: </a:t>
            </a:r>
            <a:r>
              <a:rPr lang="en-US" spc="-5" dirty="0">
                <a:latin typeface="Verdana"/>
                <a:cs typeface="Verdana"/>
              </a:rPr>
              <a:t>INT/SMALLINT; FLOAT/REAL/DOUBLE; DECIMAL</a:t>
            </a: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</a:t>
            </a:r>
            <a:r>
              <a:rPr lang="en-US" sz="2400" spc="-5" dirty="0">
                <a:solidFill>
                  <a:srgbClr val="7D0811"/>
                </a:solidFill>
                <a:latin typeface="Verdana"/>
                <a:cs typeface="Verdana"/>
              </a:rPr>
              <a:t>Character-String</a:t>
            </a:r>
            <a:r>
              <a:rPr lang="en-US" sz="2400" spc="-5" dirty="0">
                <a:latin typeface="Verdana"/>
                <a:cs typeface="Verdana"/>
              </a:rPr>
              <a:t>: </a:t>
            </a:r>
            <a:r>
              <a:rPr lang="en-US" spc="-5" dirty="0">
                <a:latin typeface="Verdana"/>
                <a:cs typeface="Verdana"/>
              </a:rPr>
              <a:t>CHAR; VARCHAR</a:t>
            </a: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Bit-string</a:t>
            </a:r>
            <a:r>
              <a:rPr lang="en-US" spc="-5" dirty="0">
                <a:latin typeface="Verdana"/>
                <a:cs typeface="Verdana"/>
              </a:rPr>
              <a:t>: BIT; BIT VARYING</a:t>
            </a: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Boolean: </a:t>
            </a:r>
            <a:r>
              <a:rPr lang="en-US" spc="-5" dirty="0">
                <a:latin typeface="Verdana"/>
                <a:cs typeface="Verdana"/>
              </a:rPr>
              <a:t>three-value-logic True, False, Unknown</a:t>
            </a:r>
          </a:p>
          <a:p>
            <a:pPr marL="12700"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Date: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type has ten positions, and its components are YEAR, MONTH, and DAY in the form YYYY-MM-DD. </a:t>
            </a:r>
            <a:endParaRPr lang="en-US" sz="2400" spc="-5" dirty="0">
              <a:latin typeface="Verdana"/>
              <a:cs typeface="Verdana"/>
            </a:endParaRPr>
          </a:p>
          <a:p>
            <a:pPr marL="12700"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Time: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least eight positions, with the components HOUR, MINUTE, and SECOND in the form HH:MM:SS.</a:t>
            </a:r>
            <a:endParaRPr lang="en-US" sz="2400" spc="-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Timestamp: </a:t>
            </a:r>
            <a:r>
              <a:rPr lang="en-US" spc="-5" dirty="0">
                <a:latin typeface="Verdana"/>
                <a:cs typeface="Verdana"/>
              </a:rPr>
              <a:t>includes Date and Time fields,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 a minimum of six positions for decimal fractions of seconds and an optional WITH TIME ZONE qualifier. </a:t>
            </a:r>
            <a:endParaRPr lang="en-US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SzPct val="75000"/>
              <a:tabLst>
                <a:tab pos="313690" algn="l"/>
              </a:tabLst>
            </a:pPr>
            <a:r>
              <a:rPr lang="en-US" sz="2400" spc="-5" dirty="0">
                <a:latin typeface="Verdana"/>
                <a:cs typeface="Verdana"/>
              </a:rPr>
              <a:t>	- Interval: </a:t>
            </a:r>
            <a:r>
              <a:rPr lang="en-US" spc="-5" dirty="0">
                <a:latin typeface="Verdana"/>
                <a:cs typeface="Verdana"/>
              </a:rPr>
              <a:t>a relative value that can be used to increment or decrement an absolute value of Date, Time, Timestamp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F318-C3ED-494D-83CD-408A84AB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E54F-2394-A246-9B08-330D6AAE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604" y="1635632"/>
            <a:ext cx="12324740" cy="1477328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>
                <a:tab pos="313690" algn="l"/>
              </a:tabLst>
              <a:defRPr/>
            </a:pPr>
            <a:r>
              <a:rPr lang="en-US" sz="2400" kern="1200" spc="-5" dirty="0">
                <a:solidFill>
                  <a:prstClr val="black"/>
                </a:solidFill>
                <a:latin typeface="Verdana"/>
                <a:cs typeface="Verdana"/>
              </a:rPr>
              <a:t>	- </a:t>
            </a:r>
            <a:r>
              <a:rPr lang="en-US" sz="2400" kern="1200" spc="-5" dirty="0">
                <a:solidFill>
                  <a:srgbClr val="7D0811"/>
                </a:solidFill>
                <a:latin typeface="Verdana"/>
                <a:cs typeface="Verdana"/>
              </a:rPr>
              <a:t>Character-String</a:t>
            </a:r>
            <a:r>
              <a:rPr lang="en-US" sz="2400" kern="1200" spc="-5" dirty="0">
                <a:solidFill>
                  <a:prstClr val="black"/>
                </a:solidFill>
                <a:latin typeface="Verdana"/>
                <a:cs typeface="Verdana"/>
              </a:rPr>
              <a:t>: </a:t>
            </a:r>
            <a:r>
              <a:rPr lang="en-US" kern="1200" spc="-5" dirty="0">
                <a:solidFill>
                  <a:prstClr val="black"/>
                </a:solidFill>
                <a:latin typeface="Verdana"/>
                <a:cs typeface="Verdana"/>
              </a:rPr>
              <a:t>CHAR; VARCHAR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>
                <a:tab pos="313690" algn="l"/>
              </a:tabLst>
              <a:defRPr/>
            </a:pPr>
            <a:r>
              <a:rPr lang="en-US" kern="1200" spc="-5" dirty="0">
                <a:solidFill>
                  <a:prstClr val="black"/>
                </a:solidFill>
                <a:latin typeface="Verdana"/>
                <a:cs typeface="Verdana"/>
              </a:rPr>
              <a:t>CHAR vs. VARCHAR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>
                <a:tab pos="313690" algn="l"/>
              </a:tabLst>
              <a:defRPr/>
            </a:pPr>
            <a:r>
              <a:rPr lang="en-US" kern="1200" spc="-5" dirty="0">
                <a:solidFill>
                  <a:prstClr val="black"/>
                </a:solidFill>
                <a:latin typeface="Verdana"/>
                <a:cs typeface="Verdana"/>
              </a:rPr>
              <a:t>If I have 6 characters for varchar(8) on disk, it only stored 6 characters. However,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>
                <a:tab pos="313690" algn="l"/>
              </a:tabLst>
              <a:defRPr/>
            </a:pPr>
            <a:r>
              <a:rPr lang="en-US" kern="1200" spc="-5" dirty="0">
                <a:solidFill>
                  <a:prstClr val="black"/>
                </a:solidFill>
                <a:latin typeface="Verdana"/>
                <a:cs typeface="Verdana"/>
              </a:rPr>
              <a:t>Non-variable does padding with blank to the right.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>
                <a:tab pos="313690" algn="l"/>
              </a:tabLst>
              <a:defRPr/>
            </a:pPr>
            <a:endParaRPr lang="en-US" kern="1200" spc="-5" dirty="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05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687704"/>
            <a:ext cx="2038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</a:t>
            </a:r>
            <a:r>
              <a:rPr spc="-5" dirty="0"/>
              <a:t>ec</a:t>
            </a:r>
            <a:r>
              <a:rPr spc="-20" dirty="0"/>
              <a:t>o</a:t>
            </a:r>
            <a:r>
              <a:rPr spc="-5" dirty="0"/>
              <a:t>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890140"/>
            <a:ext cx="9425940" cy="5978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buSzPct val="81250"/>
              <a:buFont typeface="Wingdings"/>
              <a:buChar char="◼"/>
              <a:tabLst>
                <a:tab pos="313055" algn="l"/>
              </a:tabLst>
            </a:pPr>
            <a:r>
              <a:rPr lang="en-US" sz="2400" spc="-5" dirty="0">
                <a:latin typeface="Verdana"/>
                <a:cs typeface="Verdana"/>
              </a:rPr>
              <a:t>One record represent one entire row. A record needs to be stored together in one unit file.</a:t>
            </a:r>
            <a:endParaRPr lang="en-US" sz="2400" dirty="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50"/>
              </a:spcBef>
              <a:buSzPct val="81250"/>
              <a:tabLst>
                <a:tab pos="313055" algn="l"/>
              </a:tabLst>
            </a:pPr>
            <a:endParaRPr lang="en-US" sz="2400" spc="-130" dirty="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50"/>
              </a:spcBef>
              <a:buSzPct val="81250"/>
              <a:buFont typeface="Wingdings"/>
              <a:buChar char="◼"/>
              <a:tabLst>
                <a:tab pos="313055" algn="l"/>
              </a:tabLst>
            </a:pPr>
            <a:r>
              <a:rPr sz="2400" spc="-130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understand how </a:t>
            </a:r>
            <a:r>
              <a:rPr sz="2400" spc="-5" dirty="0">
                <a:latin typeface="Verdana"/>
                <a:cs typeface="Verdana"/>
              </a:rPr>
              <a:t>data </a:t>
            </a:r>
            <a:r>
              <a:rPr sz="2400" spc="-1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stored, we </a:t>
            </a:r>
            <a:r>
              <a:rPr sz="2400" dirty="0">
                <a:latin typeface="Verdana"/>
                <a:cs typeface="Verdana"/>
              </a:rPr>
              <a:t>must </a:t>
            </a:r>
            <a:r>
              <a:rPr sz="2400" spc="-5" dirty="0">
                <a:latin typeface="Verdana"/>
                <a:cs typeface="Verdana"/>
              </a:rPr>
              <a:t>understand</a:t>
            </a:r>
            <a:r>
              <a:rPr lang="en-US" sz="2400" spc="-5" dirty="0">
                <a:latin typeface="Verdana"/>
                <a:cs typeface="Verdana"/>
              </a:rPr>
              <a:t> the </a:t>
            </a:r>
            <a:r>
              <a:rPr sz="2400" dirty="0">
                <a:latin typeface="Verdana"/>
                <a:cs typeface="Verdana"/>
              </a:rPr>
              <a:t>structure of </a:t>
            </a:r>
            <a:r>
              <a:rPr sz="2400" spc="-5" dirty="0">
                <a:latin typeface="Verdana"/>
                <a:cs typeface="Verdana"/>
              </a:rPr>
              <a:t>that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What </a:t>
            </a:r>
            <a:r>
              <a:rPr sz="2400" spc="-5" dirty="0">
                <a:latin typeface="Verdana"/>
                <a:cs typeface="Verdana"/>
              </a:rPr>
              <a:t>affects the </a:t>
            </a:r>
            <a:r>
              <a:rPr sz="2400" spc="-10" dirty="0">
                <a:latin typeface="Verdana"/>
                <a:cs typeface="Verdana"/>
              </a:rPr>
              <a:t>size </a:t>
            </a:r>
            <a:r>
              <a:rPr sz="2400" dirty="0">
                <a:latin typeface="Verdana"/>
                <a:cs typeface="Verdana"/>
              </a:rPr>
              <a:t>of a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record?</a:t>
            </a:r>
            <a:endParaRPr lang="en-US" sz="2400" spc="-5" dirty="0">
              <a:latin typeface="Verdana"/>
              <a:cs typeface="Verdana"/>
            </a:endParaRPr>
          </a:p>
          <a:p>
            <a:pPr marL="469900" lvl="1">
              <a:lnSpc>
                <a:spcPct val="100000"/>
              </a:lnSpc>
              <a:tabLst>
                <a:tab pos="755015" algn="l"/>
                <a:tab pos="755650" algn="l"/>
              </a:tabLst>
            </a:pPr>
            <a:r>
              <a:rPr lang="en-US" sz="2400" dirty="0">
                <a:latin typeface="Verdana"/>
                <a:cs typeface="Verdana"/>
              </a:rPr>
              <a:t>Metadata (the data types of columns)</a:t>
            </a:r>
            <a:endParaRPr sz="2400" dirty="0">
              <a:latin typeface="Verdana"/>
              <a:cs typeface="Verdana"/>
            </a:endParaRPr>
          </a:p>
          <a:p>
            <a:pPr marL="755015" marR="285115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Are </a:t>
            </a:r>
            <a:r>
              <a:rPr sz="2400" spc="-5" dirty="0">
                <a:latin typeface="Verdana"/>
                <a:cs typeface="Verdana"/>
              </a:rPr>
              <a:t>all records </a:t>
            </a:r>
            <a:r>
              <a:rPr sz="2400" spc="-1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same </a:t>
            </a:r>
            <a:r>
              <a:rPr sz="2400" spc="-5" dirty="0">
                <a:latin typeface="Verdana"/>
                <a:cs typeface="Verdana"/>
              </a:rPr>
              <a:t>table going to be the same  size?</a:t>
            </a:r>
            <a:endParaRPr lang="en-US" sz="2400" spc="-5" dirty="0">
              <a:latin typeface="Verdana"/>
              <a:cs typeface="Verdana"/>
            </a:endParaRPr>
          </a:p>
          <a:p>
            <a:pPr marL="469900" marR="285115" lvl="1">
              <a:lnSpc>
                <a:spcPct val="100000"/>
              </a:lnSpc>
              <a:spcBef>
                <a:spcPts val="5"/>
              </a:spcBef>
              <a:tabLst>
                <a:tab pos="755015" algn="l"/>
                <a:tab pos="755650" algn="l"/>
              </a:tabLst>
            </a:pPr>
            <a:r>
              <a:rPr lang="en-US" sz="2400" spc="-5" dirty="0">
                <a:latin typeface="Verdana"/>
                <a:cs typeface="Verdana"/>
              </a:rPr>
              <a:t>For stories the answer is maybe, maybe yes or no, depends on the data types (whether they are variable).</a:t>
            </a:r>
            <a:endParaRPr lang="en-US" sz="2400" dirty="0">
              <a:latin typeface="Verdana"/>
              <a:cs typeface="Verdana"/>
            </a:endParaRPr>
          </a:p>
          <a:p>
            <a:pPr marL="1155700" lvl="2" indent="-228600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lang="en-US" sz="2400" spc="-5" dirty="0">
                <a:latin typeface="Verdana"/>
                <a:cs typeface="Verdana"/>
              </a:rPr>
              <a:t>How does this affect </a:t>
            </a:r>
            <a:r>
              <a:rPr lang="en-US" sz="2400" dirty="0">
                <a:latin typeface="Verdana"/>
                <a:cs typeface="Verdana"/>
              </a:rPr>
              <a:t>how a </a:t>
            </a:r>
            <a:r>
              <a:rPr lang="en-US" sz="2400" spc="-5" dirty="0">
                <a:latin typeface="Verdana"/>
                <a:cs typeface="Verdana"/>
              </a:rPr>
              <a:t>record is</a:t>
            </a:r>
            <a:r>
              <a:rPr lang="en-US" sz="2400" spc="75" dirty="0">
                <a:latin typeface="Verdana"/>
                <a:cs typeface="Verdana"/>
              </a:rPr>
              <a:t> </a:t>
            </a:r>
            <a:r>
              <a:rPr lang="en-US" sz="2400" spc="-5" dirty="0">
                <a:latin typeface="Verdana"/>
                <a:cs typeface="Verdana"/>
              </a:rPr>
              <a:t>stored?</a:t>
            </a:r>
          </a:p>
          <a:p>
            <a:pPr marL="927100" lvl="2">
              <a:lnSpc>
                <a:spcPct val="100000"/>
              </a:lnSpc>
              <a:tabLst>
                <a:tab pos="1156335" algn="l"/>
              </a:tabLst>
            </a:pPr>
            <a:endParaRPr lang="en-US" sz="2400" spc="-5" dirty="0">
              <a:latin typeface="Verdana"/>
              <a:cs typeface="Verdana"/>
            </a:endParaRPr>
          </a:p>
          <a:p>
            <a:pPr marL="12700">
              <a:tabLst>
                <a:tab pos="1156335" algn="l"/>
              </a:tabLst>
            </a:pPr>
            <a:r>
              <a:rPr lang="en-US" sz="2400" spc="-5" dirty="0">
                <a:latin typeface="Verdana"/>
                <a:cs typeface="Verdana"/>
              </a:rPr>
              <a:t>Pros: If I want to skip an entire record and if I know it is fixed, it is much easier to do.</a:t>
            </a:r>
          </a:p>
          <a:p>
            <a:pPr marL="12700">
              <a:tabLst>
                <a:tab pos="1156335" algn="l"/>
              </a:tabLst>
            </a:pPr>
            <a:r>
              <a:rPr lang="en-US" sz="2400" spc="-5" dirty="0">
                <a:latin typeface="Verdana"/>
                <a:cs typeface="Verdana"/>
              </a:rPr>
              <a:t>Cons: less flexible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404" y="687704"/>
            <a:ext cx="2787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737740"/>
            <a:ext cx="926719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2045" dirty="0">
                <a:latin typeface="Wingdings"/>
                <a:cs typeface="Wingdings"/>
              </a:rPr>
              <a:t>◼</a:t>
            </a:r>
            <a:r>
              <a:rPr sz="2400" spc="-5" dirty="0">
                <a:latin typeface="Verdana"/>
                <a:cs typeface="Verdana"/>
              </a:rPr>
              <a:t> What kinds of operations will be performed on these  files?</a:t>
            </a:r>
            <a:r>
              <a:rPr lang="en-US" sz="2400" spc="-5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Verdana"/>
                <a:cs typeface="Verdana"/>
              </a:rPr>
              <a:t>	find; insert/add; delete </a:t>
            </a:r>
            <a:endParaRPr sz="2400" spc="-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Verdana"/>
                <a:cs typeface="Verdana"/>
              </a:rPr>
              <a:t>How does that affect the </a:t>
            </a:r>
            <a:r>
              <a:rPr sz="2400" spc="-20" dirty="0">
                <a:latin typeface="Verdana"/>
                <a:cs typeface="Verdana"/>
              </a:rPr>
              <a:t>way </a:t>
            </a:r>
            <a:r>
              <a:rPr sz="2400" spc="-5" dirty="0">
                <a:latin typeface="Verdana"/>
                <a:cs typeface="Verdana"/>
              </a:rPr>
              <a:t>the data </a:t>
            </a:r>
            <a:r>
              <a:rPr sz="2400" spc="-10" dirty="0">
                <a:latin typeface="Verdana"/>
                <a:cs typeface="Verdana"/>
              </a:rPr>
              <a:t>is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stored?</a:t>
            </a:r>
            <a:endParaRPr lang="en-US" sz="2400" spc="-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lang="en-US" sz="2400" dirty="0">
                <a:latin typeface="Verdana"/>
                <a:cs typeface="Verdana"/>
              </a:rPr>
              <a:t>Fast insertion: append to the end of the file </a:t>
            </a: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lang="en-US" sz="2400" dirty="0">
                <a:latin typeface="Verdana"/>
                <a:cs typeface="Verdana"/>
              </a:rPr>
              <a:t>Fast retrieval: sort things in order (very expensive)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506349"/>
            <a:ext cx="264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</a:t>
            </a:r>
            <a:r>
              <a:rPr spc="-65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122" y="1679575"/>
            <a:ext cx="10628478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986790" indent="-299720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◼"/>
              <a:tabLst>
                <a:tab pos="313055" algn="l"/>
              </a:tabLst>
            </a:pPr>
            <a:r>
              <a:rPr sz="2400" spc="-5" dirty="0">
                <a:latin typeface="Verdana"/>
                <a:cs typeface="Verdana"/>
              </a:rPr>
              <a:t>Simplest </a:t>
            </a:r>
            <a:r>
              <a:rPr sz="2400" spc="-200" dirty="0">
                <a:latin typeface="Verdana"/>
                <a:cs typeface="Verdana"/>
              </a:rPr>
              <a:t>format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dirty="0">
                <a:latin typeface="Verdana"/>
                <a:cs typeface="Verdana"/>
              </a:rPr>
              <a:t>Unordered </a:t>
            </a:r>
            <a:r>
              <a:rPr sz="2400" spc="-5" dirty="0">
                <a:latin typeface="Verdana"/>
                <a:cs typeface="Verdana"/>
              </a:rPr>
              <a:t>records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buSzPct val="75000"/>
              <a:buFont typeface="Wingdings"/>
              <a:buChar char="◼"/>
              <a:tabLst>
                <a:tab pos="293370" algn="l"/>
              </a:tabLst>
            </a:pPr>
            <a:r>
              <a:rPr sz="2400" spc="-5" dirty="0">
                <a:latin typeface="Verdana"/>
                <a:cs typeface="Verdana"/>
              </a:rPr>
              <a:t>How to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insert?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spc="-5" dirty="0">
                <a:latin typeface="Verdana"/>
                <a:cs typeface="Verdana"/>
              </a:rPr>
              <a:t>Efficiency?</a:t>
            </a:r>
            <a:r>
              <a:rPr lang="en-US" sz="2400" spc="-5" dirty="0">
                <a:latin typeface="Verdana"/>
                <a:cs typeface="Verdana"/>
              </a:rPr>
              <a:t> O(1):append directly to the end; O(n):not assuming fixed record length, sacrifice to find a gap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buSzPct val="75000"/>
              <a:buFont typeface="Wingdings"/>
              <a:buChar char="◼"/>
              <a:tabLst>
                <a:tab pos="293370" algn="l"/>
              </a:tabLst>
            </a:pPr>
            <a:r>
              <a:rPr sz="2400" spc="-5" dirty="0">
                <a:latin typeface="Verdana"/>
                <a:cs typeface="Verdana"/>
              </a:rPr>
              <a:t>How to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search?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spc="-5" dirty="0">
                <a:latin typeface="Verdana"/>
                <a:cs typeface="Verdana"/>
              </a:rPr>
              <a:t>Efficiency?</a:t>
            </a:r>
            <a:r>
              <a:rPr lang="en-US" sz="2400" spc="-5" dirty="0">
                <a:latin typeface="Verdana"/>
                <a:cs typeface="Verdana"/>
              </a:rPr>
              <a:t> O(n): on average without any search condition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buSzPct val="75000"/>
              <a:buFont typeface="Wingdings"/>
              <a:buChar char="◼"/>
              <a:tabLst>
                <a:tab pos="293370" algn="l"/>
              </a:tabLst>
            </a:pPr>
            <a:r>
              <a:rPr sz="2400" spc="-5" dirty="0">
                <a:latin typeface="Verdana"/>
                <a:cs typeface="Verdana"/>
              </a:rPr>
              <a:t>How to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modify/delete?</a:t>
            </a:r>
            <a:endParaRPr sz="2400" dirty="0">
              <a:latin typeface="Verdana"/>
              <a:cs typeface="Verdana"/>
            </a:endParaRPr>
          </a:p>
          <a:p>
            <a:pPr marL="754380" lvl="1" indent="-284480">
              <a:lnSpc>
                <a:spcPct val="100000"/>
              </a:lnSpc>
              <a:buFont typeface="Times New Roman"/>
              <a:buChar char="–"/>
              <a:tabLst>
                <a:tab pos="754380" algn="l"/>
                <a:tab pos="755015" algn="l"/>
              </a:tabLst>
            </a:pPr>
            <a:r>
              <a:rPr sz="2400" spc="-5" dirty="0">
                <a:latin typeface="Verdana"/>
                <a:cs typeface="Verdana"/>
              </a:rPr>
              <a:t>Efficiency?</a:t>
            </a:r>
            <a:r>
              <a:rPr lang="en-US" sz="2400" spc="-5" dirty="0">
                <a:latin typeface="Verdana"/>
                <a:cs typeface="Verdana"/>
              </a:rPr>
              <a:t> O(n): best case without thinking about space efficiency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534415"/>
            <a:ext cx="264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</a:t>
            </a:r>
            <a:r>
              <a:rPr spc="-65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661540"/>
            <a:ext cx="9359596" cy="5209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◼ </a:t>
            </a:r>
            <a:r>
              <a:rPr lang="en-US" altLang="zh-CN" sz="2400" spc="-5" dirty="0">
                <a:latin typeface="Verdana"/>
                <a:cs typeface="Verdana"/>
              </a:rPr>
              <a:t>table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is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too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big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and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there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is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no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limit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for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table</a:t>
            </a:r>
            <a:r>
              <a:rPr lang="zh-CN" altLang="en-US" sz="2400" spc="-5" dirty="0">
                <a:latin typeface="Verdana"/>
                <a:cs typeface="Verdana"/>
              </a:rPr>
              <a:t> </a:t>
            </a:r>
            <a:r>
              <a:rPr lang="en-US" altLang="zh-CN" sz="2400" spc="-5" dirty="0">
                <a:latin typeface="Verdana"/>
                <a:cs typeface="Verdana"/>
              </a:rPr>
              <a:t>size.</a:t>
            </a:r>
            <a:endParaRPr lang="en-US" sz="24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Verdana"/>
                <a:cs typeface="Verdana"/>
              </a:rPr>
              <a:t>◼ </a:t>
            </a:r>
            <a:r>
              <a:rPr sz="2400" spc="-5" dirty="0">
                <a:latin typeface="Verdana"/>
                <a:cs typeface="Verdana"/>
              </a:rPr>
              <a:t>Is it faster to manipulate data on disk or in memory?</a:t>
            </a:r>
            <a:endParaRPr lang="en-US" sz="24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Verdana"/>
                <a:cs typeface="Verdana"/>
              </a:rPr>
              <a:t>	Of course it is faster to manipulate in memory but the memory is limited</a:t>
            </a:r>
            <a:endParaRPr sz="2400" spc="-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Verdana"/>
                <a:cs typeface="Verdana"/>
              </a:rPr>
              <a:t>How </a:t>
            </a:r>
            <a:r>
              <a:rPr sz="2400" dirty="0">
                <a:latin typeface="Verdana"/>
                <a:cs typeface="Verdana"/>
              </a:rPr>
              <a:t>can </a:t>
            </a:r>
            <a:r>
              <a:rPr sz="2400" spc="-5" dirty="0">
                <a:latin typeface="Verdana"/>
                <a:cs typeface="Verdana"/>
              </a:rPr>
              <a:t>we accommodate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this?</a:t>
            </a:r>
            <a:endParaRPr lang="en-US" sz="2400" spc="-1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lang="en-US" altLang="zh-CN" sz="2400" spc="-10" dirty="0">
                <a:latin typeface="Verdana"/>
                <a:cs typeface="Verdana"/>
              </a:rPr>
              <a:t>Cache:</a:t>
            </a:r>
            <a:r>
              <a:rPr lang="zh-CN" altLang="en-US" sz="2400" spc="-10" dirty="0">
                <a:latin typeface="Verdana"/>
                <a:cs typeface="Verdana"/>
              </a:rPr>
              <a:t> </a:t>
            </a:r>
            <a:r>
              <a:rPr lang="en-US" altLang="zh-CN" sz="2400" spc="-10" dirty="0">
                <a:latin typeface="Verdana"/>
                <a:cs typeface="Verdana"/>
              </a:rPr>
              <a:t>break</a:t>
            </a:r>
            <a:r>
              <a:rPr lang="zh-CN" altLang="en-US" sz="2400" spc="-10" dirty="0">
                <a:latin typeface="Verdana"/>
                <a:cs typeface="Verdana"/>
              </a:rPr>
              <a:t> </a:t>
            </a:r>
            <a:r>
              <a:rPr lang="en-US" altLang="zh-CN" sz="2400" spc="-10" dirty="0">
                <a:latin typeface="Verdana"/>
                <a:cs typeface="Verdana"/>
              </a:rPr>
              <a:t>data into</a:t>
            </a:r>
            <a:r>
              <a:rPr lang="zh-CN" altLang="en-US" sz="2400" spc="-10" dirty="0">
                <a:latin typeface="Verdana"/>
                <a:cs typeface="Verdana"/>
              </a:rPr>
              <a:t> </a:t>
            </a:r>
            <a:r>
              <a:rPr lang="en-US" altLang="zh-CN" sz="2400" spc="-10" dirty="0">
                <a:latin typeface="Verdana"/>
                <a:cs typeface="Verdana"/>
              </a:rPr>
              <a:t>smaller chunks called pages, where pages are fixed-size that can fit into memory</a:t>
            </a:r>
          </a:p>
          <a:p>
            <a:pPr marL="469900">
              <a:spcBef>
                <a:spcPts val="45"/>
              </a:spcBef>
              <a:tabLst>
                <a:tab pos="755015" algn="l"/>
              </a:tabLst>
            </a:pPr>
            <a:r>
              <a:rPr lang="en-US" sz="2400" spc="-5" dirty="0">
                <a:latin typeface="Verdana"/>
                <a:cs typeface="Verdana"/>
              </a:rPr>
              <a:t>Cache vs. Buffer</a:t>
            </a:r>
          </a:p>
          <a:p>
            <a:pPr marL="927100" indent="-457200">
              <a:spcBef>
                <a:spcPts val="45"/>
              </a:spcBef>
              <a:buAutoNum type="arabicPeriod"/>
              <a:tabLst>
                <a:tab pos="755015" algn="l"/>
              </a:tabLst>
            </a:pPr>
            <a:r>
              <a:rPr lang="en-US" sz="2400" spc="-5" dirty="0">
                <a:latin typeface="Verdana"/>
                <a:cs typeface="Verdana"/>
              </a:rPr>
              <a:t>Cache</a:t>
            </a:r>
            <a:r>
              <a:rPr lang="zh-CN" altLang="en-US" sz="2400" spc="-5" dirty="0">
                <a:latin typeface="Verdana"/>
                <a:cs typeface="Verdana"/>
              </a:rPr>
              <a:t>是为了弥补告诉设备和低速设备的鸿沟而引入的中间层，最终达到</a:t>
            </a:r>
            <a:r>
              <a:rPr lang="zh-CN" altLang="en-US" sz="2400" u="sng" spc="-5" dirty="0">
                <a:latin typeface="Verdana"/>
                <a:cs typeface="Verdana"/>
              </a:rPr>
              <a:t>加速访问速度</a:t>
            </a:r>
            <a:r>
              <a:rPr lang="zh-CN" altLang="en-US" sz="2400" spc="-5" dirty="0">
                <a:latin typeface="Verdana"/>
                <a:cs typeface="Verdana"/>
              </a:rPr>
              <a:t>的作用</a:t>
            </a:r>
            <a:endParaRPr lang="en-US" altLang="zh-CN" sz="2400" spc="-5" dirty="0">
              <a:latin typeface="Verdana"/>
              <a:cs typeface="Verdana"/>
            </a:endParaRPr>
          </a:p>
          <a:p>
            <a:pPr marL="927100" indent="-457200">
              <a:spcBef>
                <a:spcPts val="45"/>
              </a:spcBef>
              <a:buAutoNum type="arabicPeriod"/>
              <a:tabLst>
                <a:tab pos="755015" algn="l"/>
              </a:tabLst>
            </a:pPr>
            <a:r>
              <a:rPr lang="en-US" altLang="zh-CN" sz="2400" spc="-5" dirty="0">
                <a:latin typeface="Verdana"/>
                <a:cs typeface="Verdana"/>
              </a:rPr>
              <a:t>Buffer</a:t>
            </a:r>
            <a:r>
              <a:rPr lang="zh-CN" altLang="en-US" sz="2400" spc="-5" dirty="0">
                <a:latin typeface="Verdana"/>
                <a:cs typeface="Verdana"/>
              </a:rPr>
              <a:t>的主要目的是进行流量整形，把突发的大数量较小规模的</a:t>
            </a:r>
            <a:r>
              <a:rPr lang="en-US" altLang="zh-CN" sz="2400" spc="-5" dirty="0">
                <a:latin typeface="Verdana"/>
                <a:cs typeface="Verdana"/>
              </a:rPr>
              <a:t>I/O</a:t>
            </a:r>
            <a:r>
              <a:rPr lang="zh-CN" altLang="en-US" sz="2400" spc="-5" dirty="0">
                <a:latin typeface="Verdana"/>
                <a:cs typeface="Verdana"/>
              </a:rPr>
              <a:t>整理成平稳的小数量较大规模的</a:t>
            </a:r>
            <a:r>
              <a:rPr lang="en-US" altLang="zh-CN" sz="2400" spc="-5" dirty="0">
                <a:latin typeface="Verdana"/>
                <a:cs typeface="Verdana"/>
              </a:rPr>
              <a:t>I/O</a:t>
            </a:r>
            <a:r>
              <a:rPr lang="zh-CN" altLang="en-US" sz="2400" spc="-5" dirty="0">
                <a:latin typeface="Verdana"/>
                <a:cs typeface="Verdana"/>
              </a:rPr>
              <a:t>，以</a:t>
            </a:r>
            <a:r>
              <a:rPr lang="zh-CN" altLang="en-US" sz="2400" u="sng" spc="-5" dirty="0">
                <a:latin typeface="Verdana"/>
                <a:cs typeface="Verdana"/>
              </a:rPr>
              <a:t>减少响应次数</a:t>
            </a:r>
            <a:endParaRPr lang="en-US" sz="2400" u="sng" spc="-5" dirty="0">
              <a:latin typeface="Verdana"/>
              <a:cs typeface="Verdana"/>
            </a:endParaRPr>
          </a:p>
          <a:p>
            <a:pPr marL="469900">
              <a:spcBef>
                <a:spcPts val="45"/>
              </a:spcBef>
              <a:tabLst>
                <a:tab pos="755015" algn="l"/>
              </a:tabLst>
            </a:pPr>
            <a:endParaRPr lang="en-US" sz="2400" spc="-5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755015" algn="l"/>
              </a:tabLst>
            </a:pPr>
            <a:r>
              <a:rPr lang="en-US" altLang="zh-CN" sz="2400" spc="-10" dirty="0">
                <a:latin typeface="Verdana"/>
                <a:cs typeface="Verdana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1529</Words>
  <Application>Microsoft Macintosh PowerPoint</Application>
  <PresentationFormat>Custom</PresentationFormat>
  <Paragraphs>173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Menlo</vt:lpstr>
      <vt:lpstr>Times New Roman</vt:lpstr>
      <vt:lpstr>Verdana</vt:lpstr>
      <vt:lpstr>Wingdings</vt:lpstr>
      <vt:lpstr>Office Theme</vt:lpstr>
      <vt:lpstr>PowerPoint Presentation</vt:lpstr>
      <vt:lpstr>Physical Layer: actual data stored in files</vt:lpstr>
      <vt:lpstr>Physical Layer</vt:lpstr>
      <vt:lpstr>Data Types</vt:lpstr>
      <vt:lpstr>Data Types</vt:lpstr>
      <vt:lpstr>Records</vt:lpstr>
      <vt:lpstr>Operations</vt:lpstr>
      <vt:lpstr>Heap Files</vt:lpstr>
      <vt:lpstr>Heap Files</vt:lpstr>
      <vt:lpstr>Heap Pages</vt:lpstr>
      <vt:lpstr>Heap File</vt:lpstr>
      <vt:lpstr>Heap File</vt:lpstr>
      <vt:lpstr>Heap File</vt:lpstr>
      <vt:lpstr>Exercise 1</vt:lpstr>
      <vt:lpstr>*Exercise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89</cp:revision>
  <dcterms:created xsi:type="dcterms:W3CDTF">2019-09-09T17:59:02Z</dcterms:created>
  <dcterms:modified xsi:type="dcterms:W3CDTF">2019-10-19T21:06:09Z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2019-09-09T00:00:00Z</vt:filetime>
  </property>
</Properties>
</file>