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73" r:id="rId8"/>
    <p:sldId id="262" r:id="rId9"/>
    <p:sldId id="263" r:id="rId10"/>
    <p:sldId id="264" r:id="rId11"/>
    <p:sldId id="265" r:id="rId12"/>
    <p:sldId id="266" r:id="rId13"/>
    <p:sldId id="267" r:id="rId14"/>
    <p:sldId id="268" r:id="rId15"/>
    <p:sldId id="269" r:id="rId16"/>
    <p:sldId id="270" r:id="rId17"/>
    <p:sldId id="271" r:id="rId18"/>
    <p:sldId id="272" r:id="rId19"/>
  </p:sldIdLst>
  <p:sldSz cx="13817600" cy="7772400"/>
  <p:notesSz cx="13817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0520"/>
  </p:normalViewPr>
  <p:slideViewPr>
    <p:cSldViewPr>
      <p:cViewPr>
        <p:scale>
          <a:sx n="74" d="100"/>
          <a:sy n="74" d="100"/>
        </p:scale>
        <p:origin x="1488"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88050"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826375" y="0"/>
            <a:ext cx="5988050" cy="388938"/>
          </a:xfrm>
          <a:prstGeom prst="rect">
            <a:avLst/>
          </a:prstGeom>
        </p:spPr>
        <p:txBody>
          <a:bodyPr vert="horz" lIns="91440" tIns="45720" rIns="91440" bIns="45720" rtlCol="0"/>
          <a:lstStyle>
            <a:lvl1pPr algn="r">
              <a:defRPr sz="1200"/>
            </a:lvl1pPr>
          </a:lstStyle>
          <a:p>
            <a:fld id="{8B16B979-31A2-F94E-A065-047F0FA7F285}" type="datetimeFigureOut">
              <a:rPr lang="en-US" smtClean="0"/>
              <a:t>10/21/19</a:t>
            </a:fld>
            <a:endParaRPr lang="en-US"/>
          </a:p>
        </p:txBody>
      </p:sp>
      <p:sp>
        <p:nvSpPr>
          <p:cNvPr id="4" name="Slide Image Placeholder 3"/>
          <p:cNvSpPr>
            <a:spLocks noGrp="1" noRot="1" noChangeAspect="1"/>
          </p:cNvSpPr>
          <p:nvPr>
            <p:ph type="sldImg" idx="2"/>
          </p:nvPr>
        </p:nvSpPr>
        <p:spPr>
          <a:xfrm>
            <a:off x="4578350" y="971550"/>
            <a:ext cx="46609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81125" y="3740150"/>
            <a:ext cx="110553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5988050"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826375" y="7383463"/>
            <a:ext cx="5988050" cy="388937"/>
          </a:xfrm>
          <a:prstGeom prst="rect">
            <a:avLst/>
          </a:prstGeom>
        </p:spPr>
        <p:txBody>
          <a:bodyPr vert="horz" lIns="91440" tIns="45720" rIns="91440" bIns="45720" rtlCol="0" anchor="b"/>
          <a:lstStyle>
            <a:lvl1pPr algn="r">
              <a:defRPr sz="1200"/>
            </a:lvl1pPr>
          </a:lstStyle>
          <a:p>
            <a:fld id="{485DE1E6-C086-C346-8992-8E29384CA514}" type="slidenum">
              <a:rPr lang="en-US" smtClean="0"/>
              <a:t>‹#›</a:t>
            </a:fld>
            <a:endParaRPr lang="en-US"/>
          </a:p>
        </p:txBody>
      </p:sp>
    </p:spTree>
    <p:extLst>
      <p:ext uri="{BB962C8B-B14F-4D97-AF65-F5344CB8AC3E}">
        <p14:creationId xmlns:p14="http://schemas.microsoft.com/office/powerpoint/2010/main" val="174021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5DE1E6-C086-C346-8992-8E29384CA514}" type="slidenum">
              <a:rPr lang="en-US" smtClean="0"/>
              <a:t>5</a:t>
            </a:fld>
            <a:endParaRPr lang="en-US"/>
          </a:p>
        </p:txBody>
      </p:sp>
    </p:spTree>
    <p:extLst>
      <p:ext uri="{BB962C8B-B14F-4D97-AF65-F5344CB8AC3E}">
        <p14:creationId xmlns:p14="http://schemas.microsoft.com/office/powerpoint/2010/main" val="4140683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309347" y="493776"/>
            <a:ext cx="900684" cy="1042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60604" y="259079"/>
            <a:ext cx="13296900" cy="7254240"/>
          </a:xfrm>
          <a:custGeom>
            <a:avLst/>
            <a:gdLst/>
            <a:ahLst/>
            <a:cxnLst/>
            <a:rect l="l" t="t" r="r" b="b"/>
            <a:pathLst>
              <a:path w="13296900" h="7254240">
                <a:moveTo>
                  <a:pt x="0" y="7254240"/>
                </a:moveTo>
                <a:lnTo>
                  <a:pt x="13296900" y="7254240"/>
                </a:lnTo>
                <a:lnTo>
                  <a:pt x="13296900" y="0"/>
                </a:lnTo>
                <a:lnTo>
                  <a:pt x="0" y="0"/>
                </a:lnTo>
                <a:lnTo>
                  <a:pt x="0" y="7254240"/>
                </a:lnTo>
                <a:close/>
              </a:path>
            </a:pathLst>
          </a:custGeom>
          <a:solidFill>
            <a:srgbClr val="A41317"/>
          </a:solidFill>
        </p:spPr>
        <p:txBody>
          <a:bodyPr wrap="square" lIns="0" tIns="0" rIns="0" bIns="0" rtlCol="0"/>
          <a:lstStyle/>
          <a:p>
            <a:endParaRPr/>
          </a:p>
        </p:txBody>
      </p:sp>
      <p:sp>
        <p:nvSpPr>
          <p:cNvPr id="18" name="bk object 18"/>
          <p:cNvSpPr/>
          <p:nvPr/>
        </p:nvSpPr>
        <p:spPr>
          <a:xfrm>
            <a:off x="9863328" y="527304"/>
            <a:ext cx="3697224" cy="6829044"/>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586740" y="6664452"/>
            <a:ext cx="4090416" cy="638556"/>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6011" y="527126"/>
            <a:ext cx="12831927" cy="19945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073592" y="4352544"/>
            <a:ext cx="9676765"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sz="half" idx="2"/>
          </p:nvPr>
        </p:nvSpPr>
        <p:spPr>
          <a:xfrm>
            <a:off x="691197" y="1787652"/>
            <a:ext cx="6013418"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119334" y="1787652"/>
            <a:ext cx="6013418"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309347" y="493776"/>
            <a:ext cx="900684" cy="1042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30504" y="444448"/>
            <a:ext cx="13162940" cy="863600"/>
          </a:xfrm>
          <a:prstGeom prst="rect">
            <a:avLst/>
          </a:prstGeom>
        </p:spPr>
        <p:txBody>
          <a:bodyPr wrap="square" lIns="0" tIns="0" rIns="0" bIns="0">
            <a:spAutoFit/>
          </a:bodyPr>
          <a:lstStyle>
            <a:lvl1pPr>
              <a:defRPr sz="5500" b="0" i="0">
                <a:solidFill>
                  <a:srgbClr val="7E0812"/>
                </a:solidFill>
                <a:latin typeface="Verdana"/>
                <a:cs typeface="Verdana"/>
              </a:defRPr>
            </a:lvl1pPr>
          </a:lstStyle>
          <a:p>
            <a:endParaRPr/>
          </a:p>
        </p:txBody>
      </p:sp>
      <p:sp>
        <p:nvSpPr>
          <p:cNvPr id="3" name="Holder 3"/>
          <p:cNvSpPr>
            <a:spLocks noGrp="1"/>
          </p:cNvSpPr>
          <p:nvPr>
            <p:ph type="body" idx="1"/>
          </p:nvPr>
        </p:nvSpPr>
        <p:spPr>
          <a:xfrm>
            <a:off x="147015" y="1348231"/>
            <a:ext cx="13529919" cy="47161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700143" y="7228332"/>
            <a:ext cx="4423664"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91197" y="7228332"/>
            <a:ext cx="3179508"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10/20/19</a:t>
            </a:fld>
            <a:endParaRPr lang="en-US"/>
          </a:p>
        </p:txBody>
      </p:sp>
      <p:sp>
        <p:nvSpPr>
          <p:cNvPr id="6" name="Holder 6"/>
          <p:cNvSpPr>
            <a:spLocks noGrp="1"/>
          </p:cNvSpPr>
          <p:nvPr>
            <p:ph type="sldNum" sz="quarter" idx="7"/>
          </p:nvPr>
        </p:nvSpPr>
        <p:spPr>
          <a:xfrm>
            <a:off x="9953244" y="7228332"/>
            <a:ext cx="3179508"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011" y="527126"/>
            <a:ext cx="9130030" cy="1994535"/>
          </a:xfrm>
          <a:prstGeom prst="rect">
            <a:avLst/>
          </a:prstGeom>
        </p:spPr>
        <p:txBody>
          <a:bodyPr vert="horz" wrap="square" lIns="0" tIns="11430" rIns="0" bIns="0" rtlCol="0">
            <a:spAutoFit/>
          </a:bodyPr>
          <a:lstStyle/>
          <a:p>
            <a:pPr marL="12700" marR="5080">
              <a:lnSpc>
                <a:spcPct val="100200"/>
              </a:lnSpc>
              <a:spcBef>
                <a:spcPts val="90"/>
              </a:spcBef>
            </a:pPr>
            <a:r>
              <a:rPr sz="6450" dirty="0">
                <a:solidFill>
                  <a:srgbClr val="FFFFFF"/>
                </a:solidFill>
                <a:latin typeface="Verdana"/>
                <a:cs typeface="Verdana"/>
              </a:rPr>
              <a:t>Database  </a:t>
            </a:r>
            <a:r>
              <a:rPr sz="6450" spc="-5" dirty="0">
                <a:solidFill>
                  <a:srgbClr val="FFFFFF"/>
                </a:solidFill>
                <a:latin typeface="Verdana"/>
                <a:cs typeface="Verdana"/>
              </a:rPr>
              <a:t>Management</a:t>
            </a:r>
            <a:r>
              <a:rPr sz="6450" spc="-30" dirty="0">
                <a:solidFill>
                  <a:srgbClr val="FFFFFF"/>
                </a:solidFill>
                <a:latin typeface="Verdana"/>
                <a:cs typeface="Verdana"/>
              </a:rPr>
              <a:t> </a:t>
            </a:r>
            <a:r>
              <a:rPr sz="6450" spc="-15" dirty="0">
                <a:solidFill>
                  <a:srgbClr val="FFFFFF"/>
                </a:solidFill>
                <a:latin typeface="Verdana"/>
                <a:cs typeface="Verdana"/>
              </a:rPr>
              <a:t>Systems</a:t>
            </a:r>
            <a:endParaRPr sz="6450">
              <a:latin typeface="Verdana"/>
              <a:cs typeface="Verdana"/>
            </a:endParaRPr>
          </a:p>
        </p:txBody>
      </p:sp>
      <p:sp>
        <p:nvSpPr>
          <p:cNvPr id="3" name="object 3"/>
          <p:cNvSpPr txBox="1"/>
          <p:nvPr/>
        </p:nvSpPr>
        <p:spPr>
          <a:xfrm>
            <a:off x="393293" y="4844237"/>
            <a:ext cx="6165850" cy="709810"/>
          </a:xfrm>
          <a:prstGeom prst="rect">
            <a:avLst/>
          </a:prstGeom>
        </p:spPr>
        <p:txBody>
          <a:bodyPr vert="horz" wrap="square" lIns="0" tIns="17145" rIns="0" bIns="0" rtlCol="0">
            <a:spAutoFit/>
          </a:bodyPr>
          <a:lstStyle/>
          <a:p>
            <a:pPr marL="12700">
              <a:lnSpc>
                <a:spcPct val="100000"/>
              </a:lnSpc>
              <a:spcBef>
                <a:spcPts val="135"/>
              </a:spcBef>
              <a:tabLst>
                <a:tab pos="535305" algn="l"/>
              </a:tabLst>
            </a:pPr>
            <a:r>
              <a:rPr sz="4500" spc="15" dirty="0">
                <a:solidFill>
                  <a:srgbClr val="FFFFFF"/>
                </a:solidFill>
                <a:latin typeface="Verdana"/>
                <a:cs typeface="Verdana"/>
              </a:rPr>
              <a:t>Query </a:t>
            </a:r>
            <a:r>
              <a:rPr sz="4500" spc="-135" dirty="0">
                <a:solidFill>
                  <a:srgbClr val="FFFFFF"/>
                </a:solidFill>
                <a:latin typeface="Verdana"/>
                <a:cs typeface="Verdana"/>
              </a:rPr>
              <a:t>Optimization</a:t>
            </a:r>
            <a:endParaRPr sz="45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314" y="518922"/>
            <a:ext cx="3449320" cy="863600"/>
          </a:xfrm>
          <a:prstGeom prst="rect">
            <a:avLst/>
          </a:prstGeom>
        </p:spPr>
        <p:txBody>
          <a:bodyPr vert="horz" wrap="square" lIns="0" tIns="12065" rIns="0" bIns="0" rtlCol="0">
            <a:spAutoFit/>
          </a:bodyPr>
          <a:lstStyle/>
          <a:p>
            <a:pPr marL="12700">
              <a:lnSpc>
                <a:spcPct val="100000"/>
              </a:lnSpc>
              <a:spcBef>
                <a:spcPts val="95"/>
              </a:spcBef>
            </a:pPr>
            <a:r>
              <a:rPr spc="-10" dirty="0"/>
              <a:t>Heuristics</a:t>
            </a:r>
          </a:p>
        </p:txBody>
      </p:sp>
      <p:sp>
        <p:nvSpPr>
          <p:cNvPr id="3" name="object 3"/>
          <p:cNvSpPr txBox="1"/>
          <p:nvPr/>
        </p:nvSpPr>
        <p:spPr>
          <a:xfrm>
            <a:off x="119278" y="1659077"/>
            <a:ext cx="13127355" cy="5391861"/>
          </a:xfrm>
          <a:prstGeom prst="rect">
            <a:avLst/>
          </a:prstGeom>
        </p:spPr>
        <p:txBody>
          <a:bodyPr vert="horz" wrap="square" lIns="0" tIns="13335" rIns="0" bIns="0" rtlCol="0">
            <a:spAutoFit/>
          </a:bodyPr>
          <a:lstStyle/>
          <a:p>
            <a:pPr marL="12700" marR="5080">
              <a:lnSpc>
                <a:spcPct val="100000"/>
              </a:lnSpc>
              <a:spcBef>
                <a:spcPts val="105"/>
              </a:spcBef>
              <a:buSzPct val="74025"/>
              <a:buFont typeface="Wingdings"/>
              <a:buChar char="◼"/>
              <a:tabLst>
                <a:tab pos="455930" algn="l"/>
                <a:tab pos="456565" algn="l"/>
              </a:tabLst>
            </a:pPr>
            <a:r>
              <a:rPr lang="en-US" sz="3850" spc="-100" dirty="0">
                <a:latin typeface="Verdana"/>
                <a:cs typeface="Verdana"/>
              </a:rPr>
              <a:t>Heuristics can not guarantee we can get an optimized tree</a:t>
            </a:r>
          </a:p>
          <a:p>
            <a:pPr marL="12700" marR="5080">
              <a:lnSpc>
                <a:spcPct val="100000"/>
              </a:lnSpc>
              <a:spcBef>
                <a:spcPts val="105"/>
              </a:spcBef>
              <a:buSzPct val="74025"/>
              <a:buFont typeface="Wingdings"/>
              <a:buChar char="◼"/>
              <a:tabLst>
                <a:tab pos="455930" algn="l"/>
                <a:tab pos="456565" algn="l"/>
              </a:tabLst>
            </a:pPr>
            <a:endParaRPr lang="en-US" sz="3850" spc="-100" dirty="0">
              <a:latin typeface="Verdana"/>
              <a:cs typeface="Verdana"/>
            </a:endParaRPr>
          </a:p>
          <a:p>
            <a:pPr marL="12700" marR="5080">
              <a:lnSpc>
                <a:spcPct val="100000"/>
              </a:lnSpc>
              <a:spcBef>
                <a:spcPts val="105"/>
              </a:spcBef>
              <a:buSzPct val="74025"/>
              <a:buFont typeface="Wingdings"/>
              <a:buChar char="◼"/>
              <a:tabLst>
                <a:tab pos="455930" algn="l"/>
                <a:tab pos="456565" algn="l"/>
              </a:tabLst>
            </a:pPr>
            <a:r>
              <a:rPr sz="3850" spc="-100" dirty="0">
                <a:latin typeface="Verdana"/>
                <a:cs typeface="Verdana"/>
              </a:rPr>
              <a:t>We </a:t>
            </a:r>
            <a:r>
              <a:rPr sz="3850" dirty="0">
                <a:latin typeface="Verdana"/>
                <a:cs typeface="Verdana"/>
              </a:rPr>
              <a:t>can </a:t>
            </a:r>
            <a:r>
              <a:rPr sz="3850" spc="-5" dirty="0">
                <a:latin typeface="Verdana"/>
                <a:cs typeface="Verdana"/>
              </a:rPr>
              <a:t>optimize queries by manipulating the query</a:t>
            </a:r>
            <a:r>
              <a:rPr sz="3850" spc="-480" dirty="0">
                <a:latin typeface="Verdana"/>
                <a:cs typeface="Verdana"/>
              </a:rPr>
              <a:t>  </a:t>
            </a:r>
            <a:r>
              <a:rPr sz="3850" spc="-5" dirty="0">
                <a:latin typeface="Verdana"/>
                <a:cs typeface="Verdana"/>
              </a:rPr>
              <a:t>tree</a:t>
            </a:r>
            <a:r>
              <a:rPr sz="3850" spc="-45" dirty="0">
                <a:latin typeface="Verdana"/>
                <a:cs typeface="Verdana"/>
              </a:rPr>
              <a:t> </a:t>
            </a:r>
            <a:r>
              <a:rPr sz="3850" spc="-10" dirty="0">
                <a:latin typeface="Verdana"/>
                <a:cs typeface="Verdana"/>
              </a:rPr>
              <a:t>directly</a:t>
            </a:r>
            <a:endParaRPr sz="3850" dirty="0">
              <a:latin typeface="Verdana"/>
              <a:cs typeface="Verdana"/>
            </a:endParaRPr>
          </a:p>
          <a:p>
            <a:pPr marL="925830" lvl="1" indent="-455930">
              <a:lnSpc>
                <a:spcPts val="4610"/>
              </a:lnSpc>
              <a:buSzPct val="74025"/>
              <a:buFont typeface="Wingdings"/>
              <a:buChar char="◼"/>
              <a:tabLst>
                <a:tab pos="925194" algn="l"/>
                <a:tab pos="926465" algn="l"/>
              </a:tabLst>
            </a:pPr>
            <a:r>
              <a:rPr sz="3850" dirty="0">
                <a:latin typeface="Verdana"/>
                <a:cs typeface="Verdana"/>
              </a:rPr>
              <a:t>Must </a:t>
            </a:r>
            <a:r>
              <a:rPr sz="3850" spc="-10" dirty="0">
                <a:latin typeface="Verdana"/>
                <a:cs typeface="Verdana"/>
              </a:rPr>
              <a:t>satisfy </a:t>
            </a:r>
            <a:r>
              <a:rPr sz="3850" dirty="0">
                <a:latin typeface="Verdana"/>
                <a:cs typeface="Verdana"/>
              </a:rPr>
              <a:t>order of</a:t>
            </a:r>
            <a:r>
              <a:rPr sz="3850" spc="-80" dirty="0">
                <a:latin typeface="Verdana"/>
                <a:cs typeface="Verdana"/>
              </a:rPr>
              <a:t> </a:t>
            </a:r>
            <a:r>
              <a:rPr sz="3850" spc="-10" dirty="0">
                <a:latin typeface="Verdana"/>
                <a:cs typeface="Verdana"/>
              </a:rPr>
              <a:t>operations</a:t>
            </a:r>
            <a:endParaRPr sz="3850" dirty="0">
              <a:latin typeface="Verdana"/>
              <a:cs typeface="Verdana"/>
            </a:endParaRPr>
          </a:p>
          <a:p>
            <a:pPr lvl="1">
              <a:lnSpc>
                <a:spcPct val="100000"/>
              </a:lnSpc>
              <a:spcBef>
                <a:spcPts val="5"/>
              </a:spcBef>
              <a:buFont typeface="Wingdings"/>
              <a:buChar char="◼"/>
            </a:pPr>
            <a:endParaRPr sz="4000" dirty="0">
              <a:latin typeface="Times New Roman"/>
              <a:cs typeface="Times New Roman"/>
            </a:endParaRPr>
          </a:p>
          <a:p>
            <a:pPr marL="12700">
              <a:lnSpc>
                <a:spcPct val="100000"/>
              </a:lnSpc>
              <a:spcBef>
                <a:spcPts val="5"/>
              </a:spcBef>
              <a:buSzPct val="74025"/>
              <a:buFont typeface="Wingdings"/>
              <a:buChar char="◼"/>
              <a:tabLst>
                <a:tab pos="455930" algn="l"/>
                <a:tab pos="456565" algn="l"/>
              </a:tabLst>
            </a:pPr>
            <a:r>
              <a:rPr sz="3850" dirty="0">
                <a:latin typeface="Verdana"/>
                <a:cs typeface="Verdana"/>
              </a:rPr>
              <a:t>Idea: one </a:t>
            </a:r>
            <a:r>
              <a:rPr sz="3850" spc="-5" dirty="0">
                <a:latin typeface="Verdana"/>
                <a:cs typeface="Verdana"/>
              </a:rPr>
              <a:t>tree </a:t>
            </a:r>
            <a:r>
              <a:rPr sz="3850" dirty="0">
                <a:latin typeface="Verdana"/>
                <a:cs typeface="Verdana"/>
              </a:rPr>
              <a:t>can be </a:t>
            </a:r>
            <a:r>
              <a:rPr sz="3850" spc="-5" dirty="0">
                <a:latin typeface="Verdana"/>
                <a:cs typeface="Verdana"/>
              </a:rPr>
              <a:t>rewritten </a:t>
            </a:r>
            <a:r>
              <a:rPr sz="3850" spc="-10" dirty="0">
                <a:latin typeface="Verdana"/>
                <a:cs typeface="Verdana"/>
              </a:rPr>
              <a:t>in </a:t>
            </a:r>
            <a:r>
              <a:rPr sz="3850" spc="-5" dirty="0">
                <a:latin typeface="Verdana"/>
                <a:cs typeface="Verdana"/>
              </a:rPr>
              <a:t>numerous</a:t>
            </a:r>
            <a:r>
              <a:rPr sz="3850" spc="-120" dirty="0">
                <a:latin typeface="Verdana"/>
                <a:cs typeface="Verdana"/>
              </a:rPr>
              <a:t> </a:t>
            </a:r>
            <a:r>
              <a:rPr sz="3850" spc="-15" dirty="0">
                <a:latin typeface="Verdana"/>
                <a:cs typeface="Verdana"/>
              </a:rPr>
              <a:t>ways</a:t>
            </a:r>
            <a:endParaRPr sz="3850" dirty="0">
              <a:latin typeface="Verdana"/>
              <a:cs typeface="Verdana"/>
            </a:endParaRPr>
          </a:p>
          <a:p>
            <a:pPr marL="925830" lvl="1" indent="-455930">
              <a:lnSpc>
                <a:spcPct val="100000"/>
              </a:lnSpc>
              <a:buSzPct val="74025"/>
              <a:buFont typeface="Wingdings"/>
              <a:buChar char="◼"/>
              <a:tabLst>
                <a:tab pos="925194" algn="l"/>
                <a:tab pos="926465" algn="l"/>
              </a:tabLst>
            </a:pPr>
            <a:r>
              <a:rPr sz="3850" spc="-25" dirty="0">
                <a:latin typeface="Verdana"/>
                <a:cs typeface="Verdana"/>
              </a:rPr>
              <a:t>Let’s </a:t>
            </a:r>
            <a:r>
              <a:rPr sz="3850" dirty="0">
                <a:latin typeface="Verdana"/>
                <a:cs typeface="Verdana"/>
              </a:rPr>
              <a:t>find </a:t>
            </a:r>
            <a:r>
              <a:rPr sz="3850" spc="-5" dirty="0">
                <a:latin typeface="Verdana"/>
                <a:cs typeface="Verdana"/>
              </a:rPr>
              <a:t>the fastest</a:t>
            </a:r>
            <a:r>
              <a:rPr sz="3850" spc="-55" dirty="0">
                <a:latin typeface="Verdana"/>
                <a:cs typeface="Verdana"/>
              </a:rPr>
              <a:t> </a:t>
            </a:r>
            <a:r>
              <a:rPr sz="3850" spc="-10" dirty="0">
                <a:latin typeface="Verdana"/>
                <a:cs typeface="Verdana"/>
              </a:rPr>
              <a:t>version</a:t>
            </a:r>
            <a:endParaRPr sz="385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244221"/>
            <a:ext cx="3449320" cy="863600"/>
          </a:xfrm>
          <a:prstGeom prst="rect">
            <a:avLst/>
          </a:prstGeom>
        </p:spPr>
        <p:txBody>
          <a:bodyPr vert="horz" wrap="square" lIns="0" tIns="12065" rIns="0" bIns="0" rtlCol="0">
            <a:spAutoFit/>
          </a:bodyPr>
          <a:lstStyle/>
          <a:p>
            <a:pPr marL="12700">
              <a:lnSpc>
                <a:spcPct val="100000"/>
              </a:lnSpc>
              <a:spcBef>
                <a:spcPts val="95"/>
              </a:spcBef>
            </a:pPr>
            <a:r>
              <a:rPr spc="-10" dirty="0"/>
              <a:t>Heuristics</a:t>
            </a:r>
          </a:p>
        </p:txBody>
      </p:sp>
      <p:sp>
        <p:nvSpPr>
          <p:cNvPr id="3" name="object 3"/>
          <p:cNvSpPr txBox="1"/>
          <p:nvPr/>
        </p:nvSpPr>
        <p:spPr>
          <a:xfrm>
            <a:off x="147015" y="1348231"/>
            <a:ext cx="11722735" cy="6535122"/>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sz="3850" spc="-5" dirty="0">
                <a:latin typeface="Verdana"/>
                <a:cs typeface="Verdana"/>
              </a:rPr>
              <a:t>Select</a:t>
            </a:r>
            <a:r>
              <a:rPr lang="en-US" sz="3850" spc="-5" dirty="0">
                <a:latin typeface="Verdana"/>
                <a:cs typeface="Verdana"/>
              </a:rPr>
              <a:t>(WHERE)</a:t>
            </a:r>
            <a:endParaRPr sz="3850" dirty="0">
              <a:latin typeface="Verdana"/>
              <a:cs typeface="Verdana"/>
            </a:endParaRPr>
          </a:p>
          <a:p>
            <a:pPr marL="925194" lvl="1" indent="-455295">
              <a:lnSpc>
                <a:spcPts val="4615"/>
              </a:lnSpc>
              <a:buSzPct val="74025"/>
              <a:buFont typeface="Wingdings"/>
              <a:buChar char="◼"/>
              <a:tabLst>
                <a:tab pos="925194" algn="l"/>
                <a:tab pos="925830" algn="l"/>
              </a:tabLst>
            </a:pPr>
            <a:r>
              <a:rPr sz="3850" spc="-5" dirty="0">
                <a:latin typeface="Verdana"/>
                <a:cs typeface="Verdana"/>
              </a:rPr>
              <a:t>Can </a:t>
            </a:r>
            <a:r>
              <a:rPr sz="3850" dirty="0">
                <a:latin typeface="Verdana"/>
                <a:cs typeface="Verdana"/>
              </a:rPr>
              <a:t>cascade </a:t>
            </a:r>
            <a:r>
              <a:rPr sz="3850" spc="-5" dirty="0">
                <a:latin typeface="Verdana"/>
                <a:cs typeface="Verdana"/>
              </a:rPr>
              <a:t>conjunctive select</a:t>
            </a:r>
            <a:r>
              <a:rPr sz="3850" spc="-114" dirty="0">
                <a:latin typeface="Verdana"/>
                <a:cs typeface="Verdana"/>
              </a:rPr>
              <a:t> </a:t>
            </a:r>
            <a:r>
              <a:rPr sz="3850" spc="-5" dirty="0">
                <a:latin typeface="Verdana"/>
                <a:cs typeface="Verdana"/>
              </a:rPr>
              <a:t>conditions</a:t>
            </a:r>
            <a:r>
              <a:rPr lang="en-US" sz="3850" spc="-5" dirty="0">
                <a:latin typeface="Verdana"/>
                <a:cs typeface="Verdana"/>
              </a:rPr>
              <a:t> </a:t>
            </a:r>
            <a:r>
              <a:rPr lang="en-US" sz="2200" spc="-5" dirty="0">
                <a:latin typeface="Verdana"/>
                <a:cs typeface="Verdana"/>
              </a:rPr>
              <a:t>break it one after another</a:t>
            </a:r>
            <a:endParaRPr sz="2200" dirty="0">
              <a:latin typeface="Verdana"/>
              <a:cs typeface="Verdana"/>
            </a:endParaRPr>
          </a:p>
          <a:p>
            <a:pPr marL="925194" lvl="1" indent="-455295">
              <a:lnSpc>
                <a:spcPts val="4615"/>
              </a:lnSpc>
              <a:buSzPct val="74025"/>
              <a:buFont typeface="Wingdings"/>
              <a:buChar char="◼"/>
              <a:tabLst>
                <a:tab pos="925194" algn="l"/>
                <a:tab pos="925830" algn="l"/>
              </a:tabLst>
            </a:pPr>
            <a:r>
              <a:rPr sz="3850" spc="-10" dirty="0">
                <a:latin typeface="Verdana"/>
                <a:cs typeface="Verdana"/>
              </a:rPr>
              <a:t>Operations </a:t>
            </a:r>
            <a:r>
              <a:rPr sz="3850" dirty="0">
                <a:latin typeface="Verdana"/>
                <a:cs typeface="Verdana"/>
              </a:rPr>
              <a:t>are</a:t>
            </a:r>
            <a:r>
              <a:rPr sz="3850" spc="-60" dirty="0">
                <a:latin typeface="Verdana"/>
                <a:cs typeface="Verdana"/>
              </a:rPr>
              <a:t> </a:t>
            </a:r>
            <a:r>
              <a:rPr sz="3850" spc="-5" dirty="0">
                <a:latin typeface="Verdana"/>
                <a:cs typeface="Verdana"/>
              </a:rPr>
              <a:t>commutative</a:t>
            </a:r>
            <a:endParaRPr sz="3850" dirty="0">
              <a:latin typeface="Verdana"/>
              <a:cs typeface="Verdana"/>
            </a:endParaRPr>
          </a:p>
          <a:p>
            <a:pPr lvl="1">
              <a:lnSpc>
                <a:spcPct val="100000"/>
              </a:lnSpc>
              <a:spcBef>
                <a:spcPts val="10"/>
              </a:spcBef>
              <a:buFont typeface="Wingdings"/>
              <a:buChar char="◼"/>
            </a:pPr>
            <a:endParaRPr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sz="3850" spc="-5" dirty="0">
                <a:latin typeface="Verdana"/>
                <a:cs typeface="Verdana"/>
              </a:rPr>
              <a:t>Project</a:t>
            </a:r>
            <a:endParaRPr sz="3850" dirty="0">
              <a:latin typeface="Verdana"/>
              <a:cs typeface="Verdana"/>
            </a:endParaRPr>
          </a:p>
          <a:p>
            <a:pPr marL="925194" lvl="1" indent="-455295">
              <a:lnSpc>
                <a:spcPct val="100000"/>
              </a:lnSpc>
              <a:buSzPct val="74025"/>
              <a:buFont typeface="Wingdings"/>
              <a:buChar char="◼"/>
              <a:tabLst>
                <a:tab pos="925194" algn="l"/>
                <a:tab pos="925830" algn="l"/>
              </a:tabLst>
            </a:pPr>
            <a:r>
              <a:rPr sz="3850" spc="-5" dirty="0">
                <a:latin typeface="Verdana"/>
                <a:cs typeface="Verdana"/>
              </a:rPr>
              <a:t>Cascading projects </a:t>
            </a:r>
            <a:r>
              <a:rPr sz="3850" dirty="0">
                <a:latin typeface="Verdana"/>
                <a:cs typeface="Verdana"/>
              </a:rPr>
              <a:t>are somewhat</a:t>
            </a:r>
            <a:r>
              <a:rPr sz="3850" spc="-135" dirty="0">
                <a:latin typeface="Verdana"/>
                <a:cs typeface="Verdana"/>
              </a:rPr>
              <a:t> </a:t>
            </a:r>
            <a:r>
              <a:rPr sz="3850" spc="-5" dirty="0">
                <a:latin typeface="Verdana"/>
                <a:cs typeface="Verdana"/>
              </a:rPr>
              <a:t>irrelevant</a:t>
            </a:r>
            <a:r>
              <a:rPr lang="en-US" sz="3850" spc="-5" dirty="0">
                <a:latin typeface="Verdana"/>
                <a:cs typeface="Verdana"/>
              </a:rPr>
              <a:t> </a:t>
            </a:r>
            <a:endParaRPr sz="2200" spc="-5" dirty="0">
              <a:latin typeface="Verdana"/>
              <a:cs typeface="Verdana"/>
            </a:endParaRPr>
          </a:p>
          <a:p>
            <a:pPr marL="925194" lvl="1" indent="-455295">
              <a:lnSpc>
                <a:spcPts val="4615"/>
              </a:lnSpc>
              <a:buSzPct val="74025"/>
              <a:buFont typeface="Wingdings"/>
              <a:buChar char="◼"/>
              <a:tabLst>
                <a:tab pos="925194" algn="l"/>
                <a:tab pos="925830" algn="l"/>
              </a:tabLst>
            </a:pPr>
            <a:r>
              <a:rPr sz="3850" spc="-5" dirty="0">
                <a:latin typeface="Verdana"/>
                <a:cs typeface="Verdana"/>
              </a:rPr>
              <a:t>Can be commuted with </a:t>
            </a:r>
            <a:r>
              <a:rPr sz="3850" dirty="0">
                <a:latin typeface="Verdana"/>
                <a:cs typeface="Verdana"/>
              </a:rPr>
              <a:t>a</a:t>
            </a:r>
            <a:r>
              <a:rPr sz="3850" spc="-50" dirty="0">
                <a:latin typeface="Verdana"/>
                <a:cs typeface="Verdana"/>
              </a:rPr>
              <a:t> </a:t>
            </a:r>
            <a:r>
              <a:rPr sz="3850" spc="-5" dirty="0">
                <a:latin typeface="Verdana"/>
                <a:cs typeface="Verdana"/>
              </a:rPr>
              <a:t>select</a:t>
            </a:r>
            <a:endParaRPr sz="3850" dirty="0">
              <a:latin typeface="Verdana"/>
              <a:cs typeface="Verdana"/>
            </a:endParaRPr>
          </a:p>
          <a:p>
            <a:pPr marL="927100">
              <a:lnSpc>
                <a:spcPts val="4615"/>
              </a:lnSpc>
              <a:tabLst>
                <a:tab pos="1370330" algn="l"/>
              </a:tabLst>
            </a:pPr>
            <a:r>
              <a:rPr sz="2850" spc="3035" dirty="0">
                <a:latin typeface="Wingdings"/>
                <a:cs typeface="Wingdings"/>
              </a:rPr>
              <a:t>◼</a:t>
            </a:r>
            <a:r>
              <a:rPr sz="3850" spc="-5" dirty="0">
                <a:latin typeface="Verdana"/>
                <a:cs typeface="Verdana"/>
              </a:rPr>
              <a:t>When?</a:t>
            </a:r>
            <a:endParaRPr lang="en-US" sz="3850" spc="-5" dirty="0">
              <a:latin typeface="Verdana"/>
              <a:cs typeface="Verdana"/>
            </a:endParaRPr>
          </a:p>
          <a:p>
            <a:pPr marL="927100">
              <a:lnSpc>
                <a:spcPts val="4615"/>
              </a:lnSpc>
              <a:tabLst>
                <a:tab pos="1370330" algn="l"/>
              </a:tabLst>
            </a:pPr>
            <a:r>
              <a:rPr lang="en-US" sz="3850" spc="-5" dirty="0">
                <a:latin typeface="Verdana"/>
                <a:cs typeface="Verdana"/>
              </a:rPr>
              <a:t>We cannot project off the column we need in WHERE </a:t>
            </a:r>
            <a:endParaRPr sz="385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96849"/>
            <a:ext cx="3452495" cy="863600"/>
          </a:xfrm>
          <a:prstGeom prst="rect">
            <a:avLst/>
          </a:prstGeom>
        </p:spPr>
        <p:txBody>
          <a:bodyPr vert="horz" wrap="square" lIns="0" tIns="12065" rIns="0" bIns="0" rtlCol="0">
            <a:spAutoFit/>
          </a:bodyPr>
          <a:lstStyle/>
          <a:p>
            <a:pPr marL="12700">
              <a:lnSpc>
                <a:spcPct val="100000"/>
              </a:lnSpc>
              <a:spcBef>
                <a:spcPts val="95"/>
              </a:spcBef>
            </a:pPr>
            <a:r>
              <a:rPr spc="-10" dirty="0"/>
              <a:t>Heur</a:t>
            </a:r>
            <a:r>
              <a:rPr spc="-25" dirty="0"/>
              <a:t>i</a:t>
            </a:r>
            <a:r>
              <a:rPr spc="-5" dirty="0"/>
              <a:t>stics</a:t>
            </a:r>
          </a:p>
        </p:txBody>
      </p:sp>
      <p:sp>
        <p:nvSpPr>
          <p:cNvPr id="3" name="object 3"/>
          <p:cNvSpPr txBox="1"/>
          <p:nvPr/>
        </p:nvSpPr>
        <p:spPr>
          <a:xfrm>
            <a:off x="127203" y="1978127"/>
            <a:ext cx="13455015" cy="5211445"/>
          </a:xfrm>
          <a:prstGeom prst="rect">
            <a:avLst/>
          </a:prstGeom>
        </p:spPr>
        <p:txBody>
          <a:bodyPr vert="horz" wrap="square" lIns="0" tIns="43180" rIns="0" bIns="0" rtlCol="0">
            <a:spAutoFit/>
          </a:bodyPr>
          <a:lstStyle/>
          <a:p>
            <a:pPr marL="455930" indent="-443230">
              <a:lnSpc>
                <a:spcPct val="100000"/>
              </a:lnSpc>
              <a:spcBef>
                <a:spcPts val="340"/>
              </a:spcBef>
              <a:buSzPct val="101785"/>
              <a:buFont typeface="Wingdings"/>
              <a:buChar char="◼"/>
              <a:tabLst>
                <a:tab pos="455930" algn="l"/>
                <a:tab pos="456565" algn="l"/>
              </a:tabLst>
            </a:pPr>
            <a:r>
              <a:rPr sz="2800" spc="-5" dirty="0">
                <a:latin typeface="Verdana"/>
                <a:cs typeface="Verdana"/>
              </a:rPr>
              <a:t>JOINs</a:t>
            </a:r>
            <a:endParaRPr sz="2800" dirty="0">
              <a:latin typeface="Verdana"/>
              <a:cs typeface="Verdana"/>
            </a:endParaRPr>
          </a:p>
          <a:p>
            <a:pPr marL="755015" lvl="1" indent="-285115">
              <a:lnSpc>
                <a:spcPct val="100000"/>
              </a:lnSpc>
              <a:spcBef>
                <a:spcPts val="210"/>
              </a:spcBef>
              <a:buSzPct val="75000"/>
              <a:buFont typeface="Wingdings"/>
              <a:buChar char="◼"/>
              <a:tabLst>
                <a:tab pos="879475" algn="l"/>
                <a:tab pos="880744" algn="l"/>
              </a:tabLst>
            </a:pPr>
            <a:r>
              <a:rPr sz="2800" spc="-10" dirty="0">
                <a:latin typeface="Verdana"/>
                <a:cs typeface="Verdana"/>
              </a:rPr>
              <a:t>Can </a:t>
            </a:r>
            <a:r>
              <a:rPr sz="2800" spc="-5" dirty="0">
                <a:latin typeface="Verdana"/>
                <a:cs typeface="Verdana"/>
              </a:rPr>
              <a:t>be commuted </a:t>
            </a:r>
            <a:r>
              <a:rPr sz="2800" spc="-10" dirty="0">
                <a:latin typeface="Verdana"/>
                <a:cs typeface="Verdana"/>
              </a:rPr>
              <a:t>with </a:t>
            </a:r>
            <a:r>
              <a:rPr sz="2800" spc="-5" dirty="0">
                <a:latin typeface="Verdana"/>
                <a:cs typeface="Verdana"/>
              </a:rPr>
              <a:t>select </a:t>
            </a:r>
            <a:r>
              <a:rPr sz="2800" spc="-10" dirty="0">
                <a:latin typeface="Verdana"/>
                <a:cs typeface="Verdana"/>
              </a:rPr>
              <a:t>if </a:t>
            </a:r>
            <a:r>
              <a:rPr sz="2800" spc="-5" dirty="0">
                <a:latin typeface="Verdana"/>
                <a:cs typeface="Verdana"/>
              </a:rPr>
              <a:t>select </a:t>
            </a:r>
            <a:r>
              <a:rPr sz="2800" spc="-10" dirty="0">
                <a:latin typeface="Verdana"/>
                <a:cs typeface="Verdana"/>
              </a:rPr>
              <a:t>only </a:t>
            </a:r>
            <a:r>
              <a:rPr sz="2800" spc="-5" dirty="0">
                <a:latin typeface="Verdana"/>
                <a:cs typeface="Verdana"/>
              </a:rPr>
              <a:t>affects </a:t>
            </a:r>
            <a:r>
              <a:rPr sz="2800" spc="-10" dirty="0">
                <a:latin typeface="Verdana"/>
                <a:cs typeface="Verdana"/>
              </a:rPr>
              <a:t>one side </a:t>
            </a:r>
            <a:r>
              <a:rPr sz="2800" spc="-5" dirty="0">
                <a:latin typeface="Verdana"/>
                <a:cs typeface="Verdana"/>
              </a:rPr>
              <a:t>of </a:t>
            </a:r>
            <a:r>
              <a:rPr sz="2800" spc="-10" dirty="0">
                <a:latin typeface="Verdana"/>
                <a:cs typeface="Verdana"/>
              </a:rPr>
              <a:t>the</a:t>
            </a:r>
            <a:r>
              <a:rPr sz="2800" spc="315" dirty="0">
                <a:latin typeface="Verdana"/>
                <a:cs typeface="Verdana"/>
              </a:rPr>
              <a:t> </a:t>
            </a:r>
            <a:r>
              <a:rPr sz="2800" spc="-235" dirty="0">
                <a:latin typeface="Verdana"/>
                <a:cs typeface="Verdana"/>
              </a:rPr>
              <a:t>join</a:t>
            </a:r>
            <a:endParaRPr sz="2800" dirty="0">
              <a:latin typeface="Verdana"/>
              <a:cs typeface="Verdana"/>
            </a:endParaRPr>
          </a:p>
          <a:p>
            <a:pPr marL="755015" marR="34925" lvl="1" indent="-285115">
              <a:lnSpc>
                <a:spcPct val="100000"/>
              </a:lnSpc>
              <a:buSzPct val="75000"/>
              <a:buFont typeface="Wingdings"/>
              <a:buChar char="◼"/>
              <a:tabLst>
                <a:tab pos="879475" algn="l"/>
                <a:tab pos="880744" algn="l"/>
              </a:tabLst>
            </a:pPr>
            <a:r>
              <a:rPr sz="2800" spc="-10" dirty="0">
                <a:latin typeface="Verdana"/>
                <a:cs typeface="Verdana"/>
              </a:rPr>
              <a:t>Can </a:t>
            </a:r>
            <a:r>
              <a:rPr sz="2800" spc="-5" dirty="0">
                <a:latin typeface="Verdana"/>
                <a:cs typeface="Verdana"/>
              </a:rPr>
              <a:t>be commuted </a:t>
            </a:r>
            <a:r>
              <a:rPr sz="2800" spc="-10" dirty="0">
                <a:latin typeface="Verdana"/>
                <a:cs typeface="Verdana"/>
              </a:rPr>
              <a:t>with project if </a:t>
            </a:r>
            <a:r>
              <a:rPr sz="2800" spc="-5" dirty="0">
                <a:latin typeface="Verdana"/>
                <a:cs typeface="Verdana"/>
              </a:rPr>
              <a:t>all </a:t>
            </a:r>
            <a:r>
              <a:rPr sz="2800" spc="-10" dirty="0">
                <a:latin typeface="Verdana"/>
                <a:cs typeface="Verdana"/>
              </a:rPr>
              <a:t>projected columns </a:t>
            </a:r>
            <a:r>
              <a:rPr sz="2800" spc="-5" dirty="0">
                <a:latin typeface="Verdana"/>
                <a:cs typeface="Verdana"/>
              </a:rPr>
              <a:t>are </a:t>
            </a:r>
            <a:r>
              <a:rPr sz="2800" spc="-10" dirty="0">
                <a:latin typeface="Verdana"/>
                <a:cs typeface="Verdana"/>
              </a:rPr>
              <a:t>part </a:t>
            </a:r>
            <a:r>
              <a:rPr sz="2800" spc="-5" dirty="0">
                <a:latin typeface="Verdana"/>
                <a:cs typeface="Verdana"/>
              </a:rPr>
              <a:t>of </a:t>
            </a:r>
            <a:r>
              <a:rPr sz="2800" spc="-215" dirty="0">
                <a:latin typeface="Verdana"/>
                <a:cs typeface="Verdana"/>
              </a:rPr>
              <a:t>the  </a:t>
            </a:r>
            <a:r>
              <a:rPr sz="2800" spc="-10" dirty="0">
                <a:latin typeface="Verdana"/>
                <a:cs typeface="Verdana"/>
              </a:rPr>
              <a:t>tables being</a:t>
            </a:r>
            <a:r>
              <a:rPr sz="2800" spc="45" dirty="0">
                <a:latin typeface="Verdana"/>
                <a:cs typeface="Verdana"/>
              </a:rPr>
              <a:t> </a:t>
            </a:r>
            <a:r>
              <a:rPr sz="2800" spc="-10" dirty="0">
                <a:latin typeface="Verdana"/>
                <a:cs typeface="Verdana"/>
              </a:rPr>
              <a:t>joined</a:t>
            </a:r>
            <a:endParaRPr sz="2800" dirty="0">
              <a:latin typeface="Verdana"/>
              <a:cs typeface="Verdana"/>
            </a:endParaRPr>
          </a:p>
          <a:p>
            <a:pPr lvl="1">
              <a:lnSpc>
                <a:spcPct val="100000"/>
              </a:lnSpc>
              <a:spcBef>
                <a:spcPts val="25"/>
              </a:spcBef>
              <a:buFont typeface="Wingdings"/>
              <a:buChar char="◼"/>
            </a:pPr>
            <a:endParaRPr sz="2900" dirty="0">
              <a:latin typeface="Times New Roman"/>
              <a:cs typeface="Times New Roman"/>
            </a:endParaRPr>
          </a:p>
          <a:p>
            <a:pPr marL="335280" indent="-322580">
              <a:lnSpc>
                <a:spcPct val="100000"/>
              </a:lnSpc>
              <a:buSzPct val="75000"/>
              <a:buFont typeface="Wingdings"/>
              <a:buChar char="◼"/>
              <a:tabLst>
                <a:tab pos="335915" algn="l"/>
              </a:tabLst>
            </a:pPr>
            <a:r>
              <a:rPr sz="2800" spc="-5" dirty="0">
                <a:latin typeface="Verdana"/>
                <a:cs typeface="Verdana"/>
              </a:rPr>
              <a:t>Set </a:t>
            </a:r>
            <a:r>
              <a:rPr sz="2800" spc="-10" dirty="0">
                <a:latin typeface="Verdana"/>
                <a:cs typeface="Verdana"/>
              </a:rPr>
              <a:t>operations</a:t>
            </a:r>
            <a:endParaRPr sz="2800" dirty="0">
              <a:latin typeface="Verdana"/>
              <a:cs typeface="Verdana"/>
            </a:endParaRPr>
          </a:p>
          <a:p>
            <a:pPr marL="880110" lvl="1" indent="-410209">
              <a:lnSpc>
                <a:spcPct val="100000"/>
              </a:lnSpc>
              <a:buSzPct val="75000"/>
              <a:buFont typeface="Wingdings"/>
              <a:buChar char="◼"/>
              <a:tabLst>
                <a:tab pos="879475" algn="l"/>
                <a:tab pos="880744" algn="l"/>
              </a:tabLst>
            </a:pPr>
            <a:r>
              <a:rPr sz="2800" spc="-10" dirty="0">
                <a:latin typeface="Verdana"/>
                <a:cs typeface="Verdana"/>
              </a:rPr>
              <a:t>Union </a:t>
            </a:r>
            <a:r>
              <a:rPr sz="2800" spc="-5" dirty="0">
                <a:latin typeface="Verdana"/>
                <a:cs typeface="Verdana"/>
              </a:rPr>
              <a:t>and </a:t>
            </a:r>
            <a:r>
              <a:rPr sz="2800" spc="-10" dirty="0">
                <a:latin typeface="Verdana"/>
                <a:cs typeface="Verdana"/>
              </a:rPr>
              <a:t>intersection </a:t>
            </a:r>
            <a:r>
              <a:rPr sz="2800" spc="-5" dirty="0">
                <a:latin typeface="Verdana"/>
                <a:cs typeface="Verdana"/>
              </a:rPr>
              <a:t>are</a:t>
            </a:r>
            <a:r>
              <a:rPr sz="2800" spc="130" dirty="0">
                <a:latin typeface="Verdana"/>
                <a:cs typeface="Verdana"/>
              </a:rPr>
              <a:t> </a:t>
            </a:r>
            <a:r>
              <a:rPr sz="2800" spc="-10" dirty="0">
                <a:latin typeface="Verdana"/>
                <a:cs typeface="Verdana"/>
              </a:rPr>
              <a:t>commutative</a:t>
            </a:r>
            <a:endParaRPr sz="2800" dirty="0">
              <a:latin typeface="Verdana"/>
              <a:cs typeface="Verdana"/>
            </a:endParaRPr>
          </a:p>
          <a:p>
            <a:pPr marL="880110" lvl="1" indent="-410209">
              <a:lnSpc>
                <a:spcPct val="100000"/>
              </a:lnSpc>
              <a:buSzPct val="75000"/>
              <a:buFont typeface="Wingdings"/>
              <a:buChar char="◼"/>
              <a:tabLst>
                <a:tab pos="879475" algn="l"/>
                <a:tab pos="880744" algn="l"/>
              </a:tabLst>
            </a:pPr>
            <a:r>
              <a:rPr sz="2800" spc="-5" dirty="0">
                <a:latin typeface="Verdana"/>
                <a:cs typeface="Verdana"/>
              </a:rPr>
              <a:t>Union, </a:t>
            </a:r>
            <a:r>
              <a:rPr sz="2800" spc="-10" dirty="0">
                <a:latin typeface="Verdana"/>
                <a:cs typeface="Verdana"/>
              </a:rPr>
              <a:t>intersection, </a:t>
            </a:r>
            <a:r>
              <a:rPr sz="2800" spc="-5" dirty="0">
                <a:latin typeface="Verdana"/>
                <a:cs typeface="Verdana"/>
              </a:rPr>
              <a:t>and </a:t>
            </a:r>
            <a:r>
              <a:rPr sz="2800" spc="-10" dirty="0">
                <a:latin typeface="Verdana"/>
                <a:cs typeface="Verdana"/>
              </a:rPr>
              <a:t>join </a:t>
            </a:r>
            <a:r>
              <a:rPr sz="2800" spc="-5" dirty="0">
                <a:latin typeface="Verdana"/>
                <a:cs typeface="Verdana"/>
              </a:rPr>
              <a:t>are</a:t>
            </a:r>
            <a:r>
              <a:rPr sz="2800" spc="160" dirty="0">
                <a:latin typeface="Verdana"/>
                <a:cs typeface="Verdana"/>
              </a:rPr>
              <a:t> </a:t>
            </a:r>
            <a:r>
              <a:rPr sz="2800" spc="-15" dirty="0">
                <a:latin typeface="Verdana"/>
                <a:cs typeface="Verdana"/>
              </a:rPr>
              <a:t>associative</a:t>
            </a:r>
            <a:endParaRPr sz="2800" dirty="0">
              <a:latin typeface="Verdana"/>
              <a:cs typeface="Verdana"/>
            </a:endParaRPr>
          </a:p>
          <a:p>
            <a:pPr marL="880110" lvl="1" indent="-410209">
              <a:lnSpc>
                <a:spcPct val="100000"/>
              </a:lnSpc>
              <a:buSzPct val="75000"/>
              <a:buFont typeface="Wingdings"/>
              <a:buChar char="◼"/>
              <a:tabLst>
                <a:tab pos="879475" algn="l"/>
                <a:tab pos="880744" algn="l"/>
              </a:tabLst>
            </a:pPr>
            <a:r>
              <a:rPr sz="2800" spc="-10" dirty="0">
                <a:latin typeface="Verdana"/>
                <a:cs typeface="Verdana"/>
              </a:rPr>
              <a:t>All </a:t>
            </a:r>
            <a:r>
              <a:rPr sz="2800" spc="-5" dirty="0">
                <a:latin typeface="Verdana"/>
                <a:cs typeface="Verdana"/>
              </a:rPr>
              <a:t>set </a:t>
            </a:r>
            <a:r>
              <a:rPr sz="2800" spc="-15" dirty="0">
                <a:latin typeface="Verdana"/>
                <a:cs typeface="Verdana"/>
              </a:rPr>
              <a:t>operations </a:t>
            </a:r>
            <a:r>
              <a:rPr sz="2800" spc="-5" dirty="0">
                <a:latin typeface="Verdana"/>
                <a:cs typeface="Verdana"/>
              </a:rPr>
              <a:t>are </a:t>
            </a:r>
            <a:r>
              <a:rPr sz="2800" spc="-10" dirty="0">
                <a:latin typeface="Verdana"/>
                <a:cs typeface="Verdana"/>
              </a:rPr>
              <a:t>commutative </a:t>
            </a:r>
            <a:r>
              <a:rPr sz="2800" spc="-5" dirty="0">
                <a:latin typeface="Verdana"/>
                <a:cs typeface="Verdana"/>
              </a:rPr>
              <a:t>with</a:t>
            </a:r>
            <a:r>
              <a:rPr sz="2800" spc="155" dirty="0">
                <a:latin typeface="Verdana"/>
                <a:cs typeface="Verdana"/>
              </a:rPr>
              <a:t> </a:t>
            </a:r>
            <a:r>
              <a:rPr sz="2800" spc="-5" dirty="0">
                <a:latin typeface="Verdana"/>
                <a:cs typeface="Verdana"/>
              </a:rPr>
              <a:t>select</a:t>
            </a:r>
            <a:endParaRPr sz="2800" dirty="0">
              <a:latin typeface="Verdana"/>
              <a:cs typeface="Verdana"/>
            </a:endParaRPr>
          </a:p>
          <a:p>
            <a:pPr marL="880110" lvl="1" indent="-410209">
              <a:lnSpc>
                <a:spcPct val="100000"/>
              </a:lnSpc>
              <a:spcBef>
                <a:spcPts val="5"/>
              </a:spcBef>
              <a:buSzPct val="75000"/>
              <a:buFont typeface="Wingdings"/>
              <a:buChar char="◼"/>
              <a:tabLst>
                <a:tab pos="879475" algn="l"/>
                <a:tab pos="880744" algn="l"/>
              </a:tabLst>
            </a:pPr>
            <a:r>
              <a:rPr sz="2800" spc="-10" dirty="0">
                <a:latin typeface="Verdana"/>
                <a:cs typeface="Verdana"/>
              </a:rPr>
              <a:t>Project is commutative with</a:t>
            </a:r>
            <a:r>
              <a:rPr sz="2800" spc="100" dirty="0">
                <a:latin typeface="Verdana"/>
                <a:cs typeface="Verdana"/>
              </a:rPr>
              <a:t> </a:t>
            </a:r>
            <a:r>
              <a:rPr sz="2800" spc="-15" dirty="0">
                <a:latin typeface="Verdana"/>
                <a:cs typeface="Verdana"/>
              </a:rPr>
              <a:t>union</a:t>
            </a:r>
            <a:endParaRPr sz="2800" dirty="0">
              <a:latin typeface="Verdana"/>
              <a:cs typeface="Verdana"/>
            </a:endParaRPr>
          </a:p>
          <a:p>
            <a:pPr lvl="1">
              <a:lnSpc>
                <a:spcPct val="100000"/>
              </a:lnSpc>
              <a:spcBef>
                <a:spcPts val="25"/>
              </a:spcBef>
              <a:buFont typeface="Wingdings"/>
              <a:buChar char="◼"/>
            </a:pPr>
            <a:endParaRPr sz="2900" dirty="0">
              <a:latin typeface="Times New Roman"/>
              <a:cs typeface="Times New Roman"/>
            </a:endParaRPr>
          </a:p>
          <a:p>
            <a:pPr marL="335280" indent="-322580">
              <a:lnSpc>
                <a:spcPct val="100000"/>
              </a:lnSpc>
              <a:buSzPct val="75000"/>
              <a:buFont typeface="Wingdings"/>
              <a:buChar char="◼"/>
              <a:tabLst>
                <a:tab pos="335915" algn="l"/>
              </a:tabLst>
            </a:pPr>
            <a:r>
              <a:rPr sz="2800" spc="-10" dirty="0">
                <a:latin typeface="Verdana"/>
                <a:cs typeface="Verdana"/>
              </a:rPr>
              <a:t>Cartesian product </a:t>
            </a:r>
            <a:r>
              <a:rPr sz="2800" spc="-5" dirty="0">
                <a:latin typeface="Verdana"/>
                <a:cs typeface="Verdana"/>
              </a:rPr>
              <a:t>+ select =</a:t>
            </a:r>
            <a:r>
              <a:rPr sz="2800" spc="125" dirty="0">
                <a:latin typeface="Verdana"/>
                <a:cs typeface="Verdana"/>
              </a:rPr>
              <a:t> </a:t>
            </a:r>
            <a:r>
              <a:rPr sz="2800" spc="-5" dirty="0">
                <a:latin typeface="Verdana"/>
                <a:cs typeface="Verdana"/>
              </a:rPr>
              <a:t>Join</a:t>
            </a:r>
            <a:endParaRPr sz="280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36244"/>
            <a:ext cx="10306685" cy="863600"/>
          </a:xfrm>
          <a:prstGeom prst="rect">
            <a:avLst/>
          </a:prstGeom>
        </p:spPr>
        <p:txBody>
          <a:bodyPr vert="horz" wrap="square" lIns="0" tIns="12065" rIns="0" bIns="0" rtlCol="0">
            <a:spAutoFit/>
          </a:bodyPr>
          <a:lstStyle/>
          <a:p>
            <a:pPr marL="12700">
              <a:lnSpc>
                <a:spcPct val="100000"/>
              </a:lnSpc>
              <a:spcBef>
                <a:spcPts val="95"/>
              </a:spcBef>
            </a:pPr>
            <a:r>
              <a:rPr spc="-25" dirty="0"/>
              <a:t>Optimization </a:t>
            </a:r>
            <a:r>
              <a:rPr spc="-5" dirty="0"/>
              <a:t>Using</a:t>
            </a:r>
            <a:r>
              <a:rPr spc="50" dirty="0"/>
              <a:t> </a:t>
            </a:r>
            <a:r>
              <a:rPr spc="-10" dirty="0"/>
              <a:t>Heuristics</a:t>
            </a:r>
          </a:p>
        </p:txBody>
      </p:sp>
      <p:sp>
        <p:nvSpPr>
          <p:cNvPr id="3" name="object 3"/>
          <p:cNvSpPr txBox="1"/>
          <p:nvPr/>
        </p:nvSpPr>
        <p:spPr>
          <a:xfrm>
            <a:off x="147015" y="1659127"/>
            <a:ext cx="13336269" cy="6009979"/>
          </a:xfrm>
          <a:prstGeom prst="rect">
            <a:avLst/>
          </a:prstGeom>
        </p:spPr>
        <p:txBody>
          <a:bodyPr vert="horz" wrap="square" lIns="0" tIns="13335" rIns="0" bIns="0" rtlCol="0">
            <a:spAutoFit/>
          </a:bodyPr>
          <a:lstStyle/>
          <a:p>
            <a:pPr marL="12700">
              <a:lnSpc>
                <a:spcPct val="100000"/>
              </a:lnSpc>
              <a:spcBef>
                <a:spcPts val="105"/>
              </a:spcBef>
              <a:buSzPct val="89062"/>
              <a:buFont typeface="Wingdings"/>
              <a:buChar char="◼"/>
              <a:tabLst>
                <a:tab pos="455930" algn="l"/>
                <a:tab pos="456565" algn="l"/>
              </a:tabLst>
            </a:pPr>
            <a:r>
              <a:rPr sz="3200" dirty="0">
                <a:latin typeface="Verdana"/>
                <a:cs typeface="Verdana"/>
              </a:rPr>
              <a:t>Break up </a:t>
            </a:r>
            <a:r>
              <a:rPr sz="3200" spc="-5" dirty="0">
                <a:latin typeface="Verdana"/>
                <a:cs typeface="Verdana"/>
              </a:rPr>
              <a:t>conjunctive</a:t>
            </a:r>
            <a:r>
              <a:rPr sz="3200" spc="-30" dirty="0">
                <a:latin typeface="Verdana"/>
                <a:cs typeface="Verdana"/>
              </a:rPr>
              <a:t> </a:t>
            </a:r>
            <a:r>
              <a:rPr sz="3200" dirty="0">
                <a:latin typeface="Verdana"/>
                <a:cs typeface="Verdana"/>
              </a:rPr>
              <a:t>selects</a:t>
            </a:r>
          </a:p>
          <a:p>
            <a:pPr marL="469900">
              <a:lnSpc>
                <a:spcPct val="100000"/>
              </a:lnSpc>
              <a:spcBef>
                <a:spcPts val="130"/>
              </a:spcBef>
              <a:tabLst>
                <a:tab pos="897890" algn="l"/>
              </a:tabLst>
            </a:pPr>
            <a:r>
              <a:rPr sz="2400" spc="2510" dirty="0">
                <a:latin typeface="Wingdings"/>
                <a:cs typeface="Wingdings"/>
              </a:rPr>
              <a:t>◼</a:t>
            </a:r>
            <a:r>
              <a:rPr sz="3200" dirty="0">
                <a:latin typeface="Verdana"/>
                <a:cs typeface="Verdana"/>
              </a:rPr>
              <a:t>Allows us to </a:t>
            </a:r>
            <a:r>
              <a:rPr sz="3200" spc="-10" dirty="0">
                <a:latin typeface="Verdana"/>
                <a:cs typeface="Verdana"/>
              </a:rPr>
              <a:t>move </a:t>
            </a:r>
            <a:r>
              <a:rPr sz="3200" dirty="0">
                <a:latin typeface="Verdana"/>
                <a:cs typeface="Verdana"/>
              </a:rPr>
              <a:t>them around more</a:t>
            </a:r>
            <a:r>
              <a:rPr sz="3200" spc="-130" dirty="0">
                <a:latin typeface="Verdana"/>
                <a:cs typeface="Verdana"/>
              </a:rPr>
              <a:t> </a:t>
            </a:r>
            <a:r>
              <a:rPr sz="3200" dirty="0">
                <a:latin typeface="Verdana"/>
                <a:cs typeface="Verdana"/>
              </a:rPr>
              <a:t>easily</a:t>
            </a:r>
          </a:p>
          <a:p>
            <a:pPr>
              <a:lnSpc>
                <a:spcPct val="100000"/>
              </a:lnSpc>
              <a:spcBef>
                <a:spcPts val="45"/>
              </a:spcBef>
            </a:pPr>
            <a:endParaRPr sz="3300" dirty="0">
              <a:latin typeface="Times New Roman"/>
              <a:cs typeface="Times New Roman"/>
            </a:endParaRPr>
          </a:p>
          <a:p>
            <a:pPr marL="12700" marR="149860">
              <a:lnSpc>
                <a:spcPct val="100000"/>
              </a:lnSpc>
              <a:buSzPct val="75000"/>
              <a:buFont typeface="Wingdings"/>
              <a:buChar char="◼"/>
              <a:tabLst>
                <a:tab pos="382905" algn="l"/>
                <a:tab pos="383540" algn="l"/>
              </a:tabLst>
            </a:pPr>
            <a:r>
              <a:rPr sz="3200" dirty="0">
                <a:latin typeface="Verdana"/>
                <a:cs typeface="Verdana"/>
              </a:rPr>
              <a:t>Use select commutativity </a:t>
            </a:r>
            <a:r>
              <a:rPr sz="3200" spc="-5" dirty="0">
                <a:latin typeface="Verdana"/>
                <a:cs typeface="Verdana"/>
              </a:rPr>
              <a:t>to </a:t>
            </a:r>
            <a:r>
              <a:rPr sz="3200" spc="-10" dirty="0">
                <a:latin typeface="Verdana"/>
                <a:cs typeface="Verdana"/>
              </a:rPr>
              <a:t>move </a:t>
            </a:r>
            <a:r>
              <a:rPr sz="3200" dirty="0">
                <a:latin typeface="Verdana"/>
                <a:cs typeface="Verdana"/>
              </a:rPr>
              <a:t>selects </a:t>
            </a:r>
            <a:r>
              <a:rPr sz="3200" spc="-5" dirty="0">
                <a:latin typeface="Verdana"/>
                <a:cs typeface="Verdana"/>
              </a:rPr>
              <a:t>as </a:t>
            </a:r>
            <a:r>
              <a:rPr sz="3200" dirty="0">
                <a:latin typeface="Verdana"/>
                <a:cs typeface="Verdana"/>
              </a:rPr>
              <a:t>far </a:t>
            </a:r>
            <a:r>
              <a:rPr sz="3200" spc="-5" dirty="0">
                <a:latin typeface="Verdana"/>
                <a:cs typeface="Verdana"/>
              </a:rPr>
              <a:t>down the tree as  possible</a:t>
            </a:r>
          </a:p>
          <a:p>
            <a:pPr>
              <a:lnSpc>
                <a:spcPct val="100000"/>
              </a:lnSpc>
              <a:spcBef>
                <a:spcPts val="50"/>
              </a:spcBef>
              <a:buChar char="◼"/>
            </a:pPr>
            <a:endParaRPr sz="3200" spc="-5" dirty="0">
              <a:latin typeface="Verdana"/>
              <a:cs typeface="Verdana"/>
            </a:endParaRPr>
          </a:p>
          <a:p>
            <a:pPr marL="12700" marR="5080">
              <a:lnSpc>
                <a:spcPct val="100000"/>
              </a:lnSpc>
              <a:buSzPct val="75000"/>
              <a:buFont typeface="Wingdings"/>
              <a:buChar char="◼"/>
              <a:tabLst>
                <a:tab pos="382905" algn="l"/>
                <a:tab pos="383540" algn="l"/>
              </a:tabLst>
            </a:pPr>
            <a:r>
              <a:rPr sz="3200" dirty="0">
                <a:latin typeface="Verdana"/>
                <a:cs typeface="Verdana"/>
              </a:rPr>
              <a:t>When </a:t>
            </a:r>
            <a:r>
              <a:rPr sz="3200" spc="-5" dirty="0">
                <a:latin typeface="Verdana"/>
                <a:cs typeface="Verdana"/>
              </a:rPr>
              <a:t>performing operations </a:t>
            </a:r>
            <a:r>
              <a:rPr sz="3200" dirty="0">
                <a:latin typeface="Verdana"/>
                <a:cs typeface="Verdana"/>
              </a:rPr>
              <a:t>on multiple </a:t>
            </a:r>
            <a:r>
              <a:rPr sz="3200" spc="-15" dirty="0">
                <a:latin typeface="Verdana"/>
                <a:cs typeface="Verdana"/>
              </a:rPr>
              <a:t>tables, </a:t>
            </a:r>
            <a:r>
              <a:rPr sz="3200" spc="-5" dirty="0">
                <a:latin typeface="Verdana"/>
                <a:cs typeface="Verdana"/>
              </a:rPr>
              <a:t>move relations with </a:t>
            </a:r>
            <a:r>
              <a:rPr sz="3200" dirty="0">
                <a:latin typeface="Verdana"/>
                <a:cs typeface="Verdana"/>
              </a:rPr>
              <a:t>select restrictions as </a:t>
            </a:r>
            <a:r>
              <a:rPr sz="3200" spc="-5" dirty="0">
                <a:latin typeface="Verdana"/>
                <a:cs typeface="Verdana"/>
              </a:rPr>
              <a:t>far down the tree </a:t>
            </a:r>
            <a:r>
              <a:rPr sz="3200" spc="-10" dirty="0">
                <a:latin typeface="Verdana"/>
                <a:cs typeface="Verdana"/>
              </a:rPr>
              <a:t>as</a:t>
            </a:r>
            <a:r>
              <a:rPr sz="3200" spc="-25" dirty="0">
                <a:latin typeface="Verdana"/>
                <a:cs typeface="Verdana"/>
              </a:rPr>
              <a:t> </a:t>
            </a:r>
            <a:r>
              <a:rPr sz="3200" spc="-5" dirty="0">
                <a:latin typeface="Verdana"/>
                <a:cs typeface="Verdana"/>
              </a:rPr>
              <a:t>possible</a:t>
            </a:r>
            <a:endParaRPr sz="3200" dirty="0">
              <a:latin typeface="Verdana"/>
              <a:cs typeface="Verdana"/>
            </a:endParaRPr>
          </a:p>
          <a:p>
            <a:pPr>
              <a:lnSpc>
                <a:spcPct val="100000"/>
              </a:lnSpc>
              <a:spcBef>
                <a:spcPts val="45"/>
              </a:spcBef>
              <a:buChar char="◼"/>
            </a:pPr>
            <a:endParaRPr sz="3300" dirty="0">
              <a:latin typeface="Times New Roman"/>
              <a:cs typeface="Times New Roman"/>
            </a:endParaRPr>
          </a:p>
          <a:p>
            <a:pPr marL="382905" indent="-370205">
              <a:lnSpc>
                <a:spcPct val="100000"/>
              </a:lnSpc>
              <a:buSzPct val="75000"/>
              <a:buFont typeface="Wingdings"/>
              <a:buChar char="◼"/>
              <a:tabLst>
                <a:tab pos="382905" algn="l"/>
                <a:tab pos="383540" algn="l"/>
              </a:tabLst>
            </a:pPr>
            <a:r>
              <a:rPr sz="3200" spc="-5" dirty="0">
                <a:latin typeface="Verdana"/>
                <a:cs typeface="Verdana"/>
              </a:rPr>
              <a:t>Combine </a:t>
            </a:r>
            <a:r>
              <a:rPr sz="3200" dirty="0">
                <a:latin typeface="Verdana"/>
                <a:cs typeface="Verdana"/>
              </a:rPr>
              <a:t>cartesian </a:t>
            </a:r>
            <a:r>
              <a:rPr sz="3200" spc="-5" dirty="0">
                <a:latin typeface="Verdana"/>
                <a:cs typeface="Verdana"/>
              </a:rPr>
              <a:t>products </a:t>
            </a:r>
            <a:r>
              <a:rPr sz="3200" dirty="0">
                <a:latin typeface="Verdana"/>
                <a:cs typeface="Verdana"/>
              </a:rPr>
              <a:t>with selects </a:t>
            </a:r>
            <a:r>
              <a:rPr sz="3200" spc="-5" dirty="0">
                <a:latin typeface="Verdana"/>
                <a:cs typeface="Verdana"/>
              </a:rPr>
              <a:t>when</a:t>
            </a:r>
            <a:r>
              <a:rPr sz="3200" spc="-60" dirty="0">
                <a:latin typeface="Verdana"/>
                <a:cs typeface="Verdana"/>
              </a:rPr>
              <a:t> </a:t>
            </a:r>
            <a:r>
              <a:rPr sz="3200" spc="-5" dirty="0">
                <a:latin typeface="Verdana"/>
                <a:cs typeface="Verdana"/>
              </a:rPr>
              <a:t>possible</a:t>
            </a:r>
            <a:endParaRPr sz="3200" dirty="0">
              <a:latin typeface="Verdana"/>
              <a:cs typeface="Verdana"/>
            </a:endParaRPr>
          </a:p>
          <a:p>
            <a:pPr>
              <a:lnSpc>
                <a:spcPct val="100000"/>
              </a:lnSpc>
              <a:spcBef>
                <a:spcPts val="45"/>
              </a:spcBef>
              <a:buChar char="◼"/>
            </a:pPr>
            <a:endParaRPr sz="3300" dirty="0">
              <a:latin typeface="Times New Roman"/>
              <a:cs typeface="Times New Roman"/>
            </a:endParaRPr>
          </a:p>
          <a:p>
            <a:pPr marL="382905" indent="-370205">
              <a:lnSpc>
                <a:spcPct val="100000"/>
              </a:lnSpc>
              <a:spcBef>
                <a:spcPts val="5"/>
              </a:spcBef>
              <a:buSzPct val="75000"/>
              <a:buFont typeface="Wingdings"/>
              <a:buChar char="◼"/>
              <a:tabLst>
                <a:tab pos="382905" algn="l"/>
                <a:tab pos="383540" algn="l"/>
              </a:tabLst>
            </a:pPr>
            <a:r>
              <a:rPr sz="3200" spc="-10" dirty="0">
                <a:latin typeface="Verdana"/>
                <a:cs typeface="Verdana"/>
              </a:rPr>
              <a:t>Move </a:t>
            </a:r>
            <a:r>
              <a:rPr sz="3200" spc="-5" dirty="0">
                <a:latin typeface="Verdana"/>
                <a:cs typeface="Verdana"/>
              </a:rPr>
              <a:t>projects </a:t>
            </a:r>
            <a:r>
              <a:rPr sz="3200" dirty="0">
                <a:latin typeface="Verdana"/>
                <a:cs typeface="Verdana"/>
              </a:rPr>
              <a:t>down </a:t>
            </a:r>
            <a:r>
              <a:rPr sz="3200" spc="-5" dirty="0">
                <a:latin typeface="Verdana"/>
                <a:cs typeface="Verdana"/>
              </a:rPr>
              <a:t>the tree as far </a:t>
            </a:r>
            <a:r>
              <a:rPr sz="3200" dirty="0">
                <a:latin typeface="Verdana"/>
                <a:cs typeface="Verdana"/>
              </a:rPr>
              <a:t>as</a:t>
            </a:r>
            <a:r>
              <a:rPr sz="3200" spc="-10" dirty="0">
                <a:latin typeface="Verdana"/>
                <a:cs typeface="Verdana"/>
              </a:rPr>
              <a:t> </a:t>
            </a:r>
            <a:r>
              <a:rPr sz="3200" dirty="0">
                <a:latin typeface="Verdana"/>
                <a:cs typeface="Verdana"/>
              </a:rPr>
              <a:t>possible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44448"/>
            <a:ext cx="6328410" cy="863600"/>
          </a:xfrm>
          <a:prstGeom prst="rect">
            <a:avLst/>
          </a:prstGeom>
        </p:spPr>
        <p:txBody>
          <a:bodyPr vert="horz" wrap="square" lIns="0" tIns="12065" rIns="0" bIns="0" rtlCol="0">
            <a:spAutoFit/>
          </a:bodyPr>
          <a:lstStyle/>
          <a:p>
            <a:pPr marL="12700">
              <a:lnSpc>
                <a:spcPct val="100000"/>
              </a:lnSpc>
              <a:spcBef>
                <a:spcPts val="95"/>
              </a:spcBef>
            </a:pPr>
            <a:r>
              <a:rPr spc="-10" dirty="0"/>
              <a:t>Heuristic</a:t>
            </a:r>
            <a:r>
              <a:rPr dirty="0"/>
              <a:t> </a:t>
            </a:r>
            <a:r>
              <a:rPr spc="-15" dirty="0"/>
              <a:t>Example</a:t>
            </a:r>
          </a:p>
        </p:txBody>
      </p:sp>
      <p:sp>
        <p:nvSpPr>
          <p:cNvPr id="3" name="object 3"/>
          <p:cNvSpPr/>
          <p:nvPr/>
        </p:nvSpPr>
        <p:spPr>
          <a:xfrm>
            <a:off x="1352782" y="1752600"/>
            <a:ext cx="11523493" cy="453710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44448"/>
            <a:ext cx="6328410" cy="863600"/>
          </a:xfrm>
          <a:prstGeom prst="rect">
            <a:avLst/>
          </a:prstGeom>
        </p:spPr>
        <p:txBody>
          <a:bodyPr vert="horz" wrap="square" lIns="0" tIns="12065" rIns="0" bIns="0" rtlCol="0">
            <a:spAutoFit/>
          </a:bodyPr>
          <a:lstStyle/>
          <a:p>
            <a:pPr marL="12700">
              <a:lnSpc>
                <a:spcPct val="100000"/>
              </a:lnSpc>
              <a:spcBef>
                <a:spcPts val="95"/>
              </a:spcBef>
            </a:pPr>
            <a:r>
              <a:rPr spc="-10" dirty="0"/>
              <a:t>Heuristic</a:t>
            </a:r>
            <a:r>
              <a:rPr dirty="0"/>
              <a:t> </a:t>
            </a:r>
            <a:r>
              <a:rPr spc="-15" dirty="0"/>
              <a:t>Example</a:t>
            </a:r>
          </a:p>
        </p:txBody>
      </p:sp>
      <p:sp>
        <p:nvSpPr>
          <p:cNvPr id="3" name="object 3"/>
          <p:cNvSpPr/>
          <p:nvPr/>
        </p:nvSpPr>
        <p:spPr>
          <a:xfrm>
            <a:off x="3143185" y="1970744"/>
            <a:ext cx="6996813" cy="47247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44448"/>
            <a:ext cx="6328410" cy="863600"/>
          </a:xfrm>
          <a:prstGeom prst="rect">
            <a:avLst/>
          </a:prstGeom>
        </p:spPr>
        <p:txBody>
          <a:bodyPr vert="horz" wrap="square" lIns="0" tIns="12065" rIns="0" bIns="0" rtlCol="0">
            <a:spAutoFit/>
          </a:bodyPr>
          <a:lstStyle/>
          <a:p>
            <a:pPr marL="12700">
              <a:lnSpc>
                <a:spcPct val="100000"/>
              </a:lnSpc>
              <a:spcBef>
                <a:spcPts val="95"/>
              </a:spcBef>
            </a:pPr>
            <a:r>
              <a:rPr spc="-10" dirty="0"/>
              <a:t>Heuristic</a:t>
            </a:r>
            <a:r>
              <a:rPr dirty="0"/>
              <a:t> </a:t>
            </a:r>
            <a:r>
              <a:rPr spc="-15" dirty="0"/>
              <a:t>Example</a:t>
            </a:r>
          </a:p>
        </p:txBody>
      </p:sp>
      <p:sp>
        <p:nvSpPr>
          <p:cNvPr id="3" name="object 3"/>
          <p:cNvSpPr/>
          <p:nvPr/>
        </p:nvSpPr>
        <p:spPr>
          <a:xfrm>
            <a:off x="3277825" y="1765164"/>
            <a:ext cx="6573097" cy="54134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44448"/>
            <a:ext cx="6328410" cy="863600"/>
          </a:xfrm>
          <a:prstGeom prst="rect">
            <a:avLst/>
          </a:prstGeom>
        </p:spPr>
        <p:txBody>
          <a:bodyPr vert="horz" wrap="square" lIns="0" tIns="12065" rIns="0" bIns="0" rtlCol="0">
            <a:spAutoFit/>
          </a:bodyPr>
          <a:lstStyle/>
          <a:p>
            <a:pPr marL="12700">
              <a:lnSpc>
                <a:spcPct val="100000"/>
              </a:lnSpc>
              <a:spcBef>
                <a:spcPts val="95"/>
              </a:spcBef>
            </a:pPr>
            <a:r>
              <a:rPr spc="-10" dirty="0"/>
              <a:t>Heuristic</a:t>
            </a:r>
            <a:r>
              <a:rPr dirty="0"/>
              <a:t> </a:t>
            </a:r>
            <a:r>
              <a:rPr spc="-15" dirty="0"/>
              <a:t>Example</a:t>
            </a:r>
          </a:p>
        </p:txBody>
      </p:sp>
      <p:sp>
        <p:nvSpPr>
          <p:cNvPr id="3" name="object 3"/>
          <p:cNvSpPr/>
          <p:nvPr/>
        </p:nvSpPr>
        <p:spPr>
          <a:xfrm>
            <a:off x="2058272" y="1935982"/>
            <a:ext cx="9539265" cy="447486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44448"/>
            <a:ext cx="6328410" cy="863600"/>
          </a:xfrm>
          <a:prstGeom prst="rect">
            <a:avLst/>
          </a:prstGeom>
        </p:spPr>
        <p:txBody>
          <a:bodyPr vert="horz" wrap="square" lIns="0" tIns="12065" rIns="0" bIns="0" rtlCol="0">
            <a:spAutoFit/>
          </a:bodyPr>
          <a:lstStyle/>
          <a:p>
            <a:pPr marL="12700">
              <a:lnSpc>
                <a:spcPct val="100000"/>
              </a:lnSpc>
              <a:spcBef>
                <a:spcPts val="95"/>
              </a:spcBef>
            </a:pPr>
            <a:r>
              <a:rPr spc="-10" dirty="0"/>
              <a:t>Heuristic</a:t>
            </a:r>
            <a:r>
              <a:rPr dirty="0"/>
              <a:t> </a:t>
            </a:r>
            <a:r>
              <a:rPr spc="-15" dirty="0"/>
              <a:t>Example</a:t>
            </a:r>
          </a:p>
        </p:txBody>
      </p:sp>
      <p:sp>
        <p:nvSpPr>
          <p:cNvPr id="3" name="object 3"/>
          <p:cNvSpPr/>
          <p:nvPr/>
        </p:nvSpPr>
        <p:spPr>
          <a:xfrm>
            <a:off x="2488692" y="1870509"/>
            <a:ext cx="7937233" cy="522910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232664"/>
            <a:ext cx="5789295" cy="863600"/>
          </a:xfrm>
          <a:prstGeom prst="rect">
            <a:avLst/>
          </a:prstGeom>
        </p:spPr>
        <p:txBody>
          <a:bodyPr vert="horz" wrap="square" lIns="0" tIns="12065" rIns="0" bIns="0" rtlCol="0">
            <a:spAutoFit/>
          </a:bodyPr>
          <a:lstStyle/>
          <a:p>
            <a:pPr marL="12700">
              <a:lnSpc>
                <a:spcPct val="100000"/>
              </a:lnSpc>
              <a:spcBef>
                <a:spcPts val="95"/>
              </a:spcBef>
            </a:pPr>
            <a:r>
              <a:rPr spc="-10" dirty="0"/>
              <a:t>Query</a:t>
            </a:r>
            <a:r>
              <a:rPr spc="-85" dirty="0"/>
              <a:t> </a:t>
            </a:r>
            <a:r>
              <a:rPr spc="-10" dirty="0"/>
              <a:t>Execution</a:t>
            </a:r>
          </a:p>
        </p:txBody>
      </p:sp>
      <p:sp>
        <p:nvSpPr>
          <p:cNvPr id="3" name="object 3"/>
          <p:cNvSpPr/>
          <p:nvPr/>
        </p:nvSpPr>
        <p:spPr>
          <a:xfrm>
            <a:off x="330504" y="1295400"/>
            <a:ext cx="3112805" cy="5756565"/>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B1984A8B-700B-2B42-B9A7-8D5FD08E8CA0}"/>
              </a:ext>
            </a:extLst>
          </p:cNvPr>
          <p:cNvSpPr txBox="1"/>
          <p:nvPr/>
        </p:nvSpPr>
        <p:spPr>
          <a:xfrm>
            <a:off x="5842000" y="1524000"/>
            <a:ext cx="6248400" cy="1477328"/>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Parsing doesn’t care whether column or table exists or not. Parsing means you have stated a query that computer understand.</a:t>
            </a:r>
          </a:p>
          <a:p>
            <a:r>
              <a:rPr lang="en-US" dirty="0">
                <a:latin typeface="Verdana" panose="020B0604030504040204" pitchFamily="34" charset="0"/>
                <a:ea typeface="Verdana" panose="020B0604030504040204" pitchFamily="34" charset="0"/>
                <a:cs typeface="Verdana" panose="020B0604030504040204" pitchFamily="34" charset="0"/>
              </a:rPr>
              <a:t>Execution plan: one of query tree</a:t>
            </a:r>
          </a:p>
          <a:p>
            <a:r>
              <a:rPr lang="en-US" dirty="0">
                <a:latin typeface="Verdana" panose="020B0604030504040204" pitchFamily="34" charset="0"/>
                <a:ea typeface="Verdana" panose="020B0604030504040204" pitchFamily="34" charset="0"/>
                <a:cs typeface="Verdana" panose="020B0604030504040204" pitchFamily="34" charset="0"/>
              </a:rPr>
              <a:t>Query Operation: relational algebra on sets</a:t>
            </a:r>
          </a:p>
        </p:txBody>
      </p:sp>
      <p:sp>
        <p:nvSpPr>
          <p:cNvPr id="5" name="TextBox 4">
            <a:extLst>
              <a:ext uri="{FF2B5EF4-FFF2-40B4-BE49-F238E27FC236}">
                <a16:creationId xmlns:a16="http://schemas.microsoft.com/office/drawing/2014/main" id="{49EBB983-991F-BE45-9599-6D5BAA2D098A}"/>
              </a:ext>
            </a:extLst>
          </p:cNvPr>
          <p:cNvSpPr txBox="1"/>
          <p:nvPr/>
        </p:nvSpPr>
        <p:spPr>
          <a:xfrm>
            <a:off x="3443309" y="2514600"/>
            <a:ext cx="2246291" cy="369332"/>
          </a:xfrm>
          <a:prstGeom prst="rect">
            <a:avLst/>
          </a:prstGeom>
          <a:noFill/>
        </p:spPr>
        <p:txBody>
          <a:bodyPr wrap="square" rtlCol="0">
            <a:spAutoFit/>
          </a:bodyPr>
          <a:lstStyle/>
          <a:p>
            <a:r>
              <a:rPr lang="en-US" dirty="0"/>
              <a:t>Parse Tree</a:t>
            </a:r>
          </a:p>
        </p:txBody>
      </p:sp>
      <p:sp>
        <p:nvSpPr>
          <p:cNvPr id="6" name="TextBox 5">
            <a:extLst>
              <a:ext uri="{FF2B5EF4-FFF2-40B4-BE49-F238E27FC236}">
                <a16:creationId xmlns:a16="http://schemas.microsoft.com/office/drawing/2014/main" id="{E7B72F00-CF26-DA43-9D1C-F3B7AE1EAB64}"/>
              </a:ext>
            </a:extLst>
          </p:cNvPr>
          <p:cNvSpPr txBox="1"/>
          <p:nvPr/>
        </p:nvSpPr>
        <p:spPr>
          <a:xfrm>
            <a:off x="3443308" y="3989016"/>
            <a:ext cx="2246291" cy="369332"/>
          </a:xfrm>
          <a:prstGeom prst="rect">
            <a:avLst/>
          </a:prstGeom>
          <a:noFill/>
        </p:spPr>
        <p:txBody>
          <a:bodyPr wrap="square" rtlCol="0">
            <a:spAutoFit/>
          </a:bodyPr>
          <a:lstStyle/>
          <a:p>
            <a:r>
              <a:rPr lang="en-US" dirty="0"/>
              <a:t>Query Tree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368248"/>
            <a:ext cx="6811009" cy="863600"/>
          </a:xfrm>
          <a:prstGeom prst="rect">
            <a:avLst/>
          </a:prstGeom>
        </p:spPr>
        <p:txBody>
          <a:bodyPr vert="horz" wrap="square" lIns="0" tIns="12065" rIns="0" bIns="0" rtlCol="0">
            <a:spAutoFit/>
          </a:bodyPr>
          <a:lstStyle/>
          <a:p>
            <a:pPr marL="12700">
              <a:lnSpc>
                <a:spcPct val="100000"/>
              </a:lnSpc>
              <a:spcBef>
                <a:spcPts val="95"/>
              </a:spcBef>
            </a:pPr>
            <a:r>
              <a:rPr spc="-5" dirty="0"/>
              <a:t>Query</a:t>
            </a:r>
            <a:r>
              <a:rPr spc="-50" dirty="0"/>
              <a:t> </a:t>
            </a:r>
            <a:r>
              <a:rPr spc="-20" dirty="0"/>
              <a:t>Optimization</a:t>
            </a:r>
          </a:p>
        </p:txBody>
      </p:sp>
      <p:sp>
        <p:nvSpPr>
          <p:cNvPr id="3" name="object 3"/>
          <p:cNvSpPr txBox="1"/>
          <p:nvPr/>
        </p:nvSpPr>
        <p:spPr>
          <a:xfrm>
            <a:off x="164998" y="1728978"/>
            <a:ext cx="13144602" cy="5640006"/>
          </a:xfrm>
          <a:prstGeom prst="rect">
            <a:avLst/>
          </a:prstGeom>
        </p:spPr>
        <p:txBody>
          <a:bodyPr vert="horz" wrap="square" lIns="0" tIns="12700" rIns="0" bIns="0" rtlCol="0">
            <a:spAutoFit/>
          </a:bodyPr>
          <a:lstStyle/>
          <a:p>
            <a:pPr marL="425450" indent="-412750">
              <a:lnSpc>
                <a:spcPct val="100000"/>
              </a:lnSpc>
              <a:spcBef>
                <a:spcPts val="100"/>
              </a:spcBef>
              <a:buSzPct val="80303"/>
              <a:buFont typeface="Wingdings"/>
              <a:buChar char="◼"/>
              <a:tabLst>
                <a:tab pos="425450" algn="l"/>
                <a:tab pos="426084" algn="l"/>
              </a:tabLst>
            </a:pPr>
            <a:r>
              <a:rPr sz="3300" spc="-10" dirty="0">
                <a:latin typeface="Verdana"/>
                <a:cs typeface="Verdana"/>
              </a:rPr>
              <a:t>Optimization is</a:t>
            </a:r>
            <a:r>
              <a:rPr sz="3300" spc="10" dirty="0">
                <a:latin typeface="Verdana"/>
                <a:cs typeface="Verdana"/>
              </a:rPr>
              <a:t> </a:t>
            </a:r>
            <a:r>
              <a:rPr sz="3300" dirty="0">
                <a:latin typeface="Verdana"/>
                <a:cs typeface="Verdana"/>
              </a:rPr>
              <a:t>hard</a:t>
            </a:r>
          </a:p>
          <a:p>
            <a:pPr marL="469900">
              <a:lnSpc>
                <a:spcPct val="100000"/>
              </a:lnSpc>
              <a:spcBef>
                <a:spcPts val="45"/>
              </a:spcBef>
            </a:pPr>
            <a:r>
              <a:rPr sz="2450" spc="2600" dirty="0">
                <a:latin typeface="Wingdings"/>
                <a:cs typeface="Wingdings"/>
              </a:rPr>
              <a:t>◼</a:t>
            </a:r>
            <a:r>
              <a:rPr sz="2450" spc="-240" dirty="0">
                <a:latin typeface="Times New Roman"/>
                <a:cs typeface="Times New Roman"/>
              </a:rPr>
              <a:t> </a:t>
            </a:r>
            <a:r>
              <a:rPr sz="3300" spc="-10" dirty="0">
                <a:latin typeface="Verdana"/>
                <a:cs typeface="Verdana"/>
              </a:rPr>
              <a:t>Many possible combinations</a:t>
            </a:r>
            <a:r>
              <a:rPr lang="en-US" sz="3300" spc="-10" dirty="0">
                <a:latin typeface="Verdana"/>
                <a:cs typeface="Verdana"/>
              </a:rPr>
              <a:t> of operations that we can get to the same place. We are looking the way that is fastest </a:t>
            </a:r>
            <a:endParaRPr sz="3300" dirty="0">
              <a:latin typeface="Verdana"/>
              <a:cs typeface="Verdana"/>
            </a:endParaRPr>
          </a:p>
          <a:p>
            <a:pPr>
              <a:lnSpc>
                <a:spcPct val="100000"/>
              </a:lnSpc>
              <a:spcBef>
                <a:spcPts val="40"/>
              </a:spcBef>
            </a:pPr>
            <a:endParaRPr sz="340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spc="-10" dirty="0">
                <a:latin typeface="Verdana"/>
                <a:cs typeface="Verdana"/>
              </a:rPr>
              <a:t>Maybe </a:t>
            </a:r>
            <a:r>
              <a:rPr sz="3300" spc="-5" dirty="0">
                <a:latin typeface="Verdana"/>
                <a:cs typeface="Verdana"/>
              </a:rPr>
              <a:t>we </a:t>
            </a:r>
            <a:r>
              <a:rPr sz="3300" spc="5" dirty="0">
                <a:latin typeface="Verdana"/>
                <a:cs typeface="Verdana"/>
              </a:rPr>
              <a:t>aren’t </a:t>
            </a:r>
            <a:r>
              <a:rPr sz="3300" dirty="0">
                <a:latin typeface="Verdana"/>
                <a:cs typeface="Verdana"/>
              </a:rPr>
              <a:t>finding </a:t>
            </a:r>
            <a:r>
              <a:rPr sz="3300" spc="-5" dirty="0">
                <a:latin typeface="Verdana"/>
                <a:cs typeface="Verdana"/>
              </a:rPr>
              <a:t>the </a:t>
            </a:r>
            <a:r>
              <a:rPr sz="3300" spc="-10" dirty="0">
                <a:latin typeface="Verdana"/>
                <a:cs typeface="Verdana"/>
              </a:rPr>
              <a:t>“optimal”</a:t>
            </a:r>
            <a:r>
              <a:rPr sz="3300" spc="-90" dirty="0">
                <a:latin typeface="Verdana"/>
                <a:cs typeface="Verdana"/>
              </a:rPr>
              <a:t> </a:t>
            </a:r>
            <a:r>
              <a:rPr sz="3300" spc="-155" dirty="0">
                <a:latin typeface="Verdana"/>
                <a:cs typeface="Verdana"/>
              </a:rPr>
              <a:t>solution</a:t>
            </a:r>
            <a:endParaRPr sz="3300" dirty="0">
              <a:latin typeface="Verdana"/>
              <a:cs typeface="Verdana"/>
            </a:endParaRPr>
          </a:p>
          <a:p>
            <a:pPr>
              <a:lnSpc>
                <a:spcPct val="100000"/>
              </a:lnSpc>
              <a:spcBef>
                <a:spcPts val="50"/>
              </a:spcBef>
            </a:pPr>
            <a:r>
              <a:rPr lang="en-US" sz="3300" dirty="0">
                <a:latin typeface="Verdana"/>
                <a:cs typeface="Verdana"/>
              </a:rPr>
              <a:t>	- we don’t have to find all trees and check because it can take longer than randomly choose one</a:t>
            </a:r>
          </a:p>
          <a:p>
            <a:pPr>
              <a:lnSpc>
                <a:spcPct val="100000"/>
              </a:lnSpc>
              <a:spcBef>
                <a:spcPts val="50"/>
              </a:spcBef>
            </a:pPr>
            <a:endParaRPr sz="3300" dirty="0">
              <a:latin typeface="Verdana"/>
              <a:cs typeface="Verdana"/>
            </a:endParaRPr>
          </a:p>
          <a:p>
            <a:pPr marL="394970" indent="-382270">
              <a:lnSpc>
                <a:spcPct val="100000"/>
              </a:lnSpc>
              <a:buSzPct val="74242"/>
              <a:buFont typeface="Wingdings"/>
              <a:buChar char="◼"/>
              <a:tabLst>
                <a:tab pos="394970" algn="l"/>
                <a:tab pos="395605" algn="l"/>
              </a:tabLst>
            </a:pPr>
            <a:r>
              <a:rPr sz="3300" dirty="0">
                <a:latin typeface="Verdana"/>
                <a:cs typeface="Verdana"/>
              </a:rPr>
              <a:t>What </a:t>
            </a:r>
            <a:r>
              <a:rPr sz="3300" spc="-10" dirty="0">
                <a:latin typeface="Verdana"/>
                <a:cs typeface="Verdana"/>
              </a:rPr>
              <a:t>operations </a:t>
            </a:r>
            <a:r>
              <a:rPr sz="3300" spc="-5" dirty="0">
                <a:latin typeface="Verdana"/>
                <a:cs typeface="Verdana"/>
              </a:rPr>
              <a:t>should we </a:t>
            </a:r>
            <a:r>
              <a:rPr sz="3300" dirty="0">
                <a:latin typeface="Verdana"/>
                <a:cs typeface="Verdana"/>
              </a:rPr>
              <a:t>focus</a:t>
            </a:r>
            <a:r>
              <a:rPr sz="3300" spc="-65" dirty="0">
                <a:latin typeface="Verdana"/>
                <a:cs typeface="Verdana"/>
              </a:rPr>
              <a:t> </a:t>
            </a:r>
            <a:r>
              <a:rPr sz="3300" dirty="0">
                <a:latin typeface="Verdana"/>
                <a:cs typeface="Verdana"/>
              </a:rPr>
              <a:t>on?</a:t>
            </a:r>
            <a:endParaRPr lang="en-US" sz="3300" dirty="0">
              <a:latin typeface="Verdana"/>
              <a:cs typeface="Verdana"/>
            </a:endParaRPr>
          </a:p>
          <a:p>
            <a:pPr marL="12700">
              <a:lnSpc>
                <a:spcPct val="100000"/>
              </a:lnSpc>
              <a:buSzPct val="74242"/>
              <a:tabLst>
                <a:tab pos="394970" algn="l"/>
                <a:tab pos="395605" algn="l"/>
              </a:tabLst>
            </a:pPr>
            <a:r>
              <a:rPr lang="en-US" sz="3300" dirty="0">
                <a:latin typeface="Verdana"/>
                <a:cs typeface="Verdana"/>
              </a:rPr>
              <a:t>	- Join and Select relational operation </a:t>
            </a:r>
            <a:endParaRPr sz="33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44448"/>
            <a:ext cx="7377430" cy="863600"/>
          </a:xfrm>
          <a:prstGeom prst="rect">
            <a:avLst/>
          </a:prstGeom>
        </p:spPr>
        <p:txBody>
          <a:bodyPr vert="horz" wrap="square" lIns="0" tIns="12065" rIns="0" bIns="0" rtlCol="0">
            <a:spAutoFit/>
          </a:bodyPr>
          <a:lstStyle/>
          <a:p>
            <a:pPr marL="12700">
              <a:lnSpc>
                <a:spcPct val="100000"/>
              </a:lnSpc>
              <a:spcBef>
                <a:spcPts val="95"/>
              </a:spcBef>
            </a:pPr>
            <a:r>
              <a:rPr spc="-5" dirty="0"/>
              <a:t>SELECT</a:t>
            </a:r>
            <a:r>
              <a:rPr spc="-40" dirty="0"/>
              <a:t> </a:t>
            </a:r>
            <a:r>
              <a:rPr spc="-10" dirty="0"/>
              <a:t>Optimization</a:t>
            </a:r>
          </a:p>
        </p:txBody>
      </p:sp>
      <p:sp>
        <p:nvSpPr>
          <p:cNvPr id="3" name="object 3"/>
          <p:cNvSpPr txBox="1"/>
          <p:nvPr/>
        </p:nvSpPr>
        <p:spPr>
          <a:xfrm>
            <a:off x="147014" y="1806955"/>
            <a:ext cx="14305585" cy="5614357"/>
          </a:xfrm>
          <a:prstGeom prst="rect">
            <a:avLst/>
          </a:prstGeom>
        </p:spPr>
        <p:txBody>
          <a:bodyPr vert="horz" wrap="square" lIns="0" tIns="12700" rIns="0" bIns="0" rtlCol="0">
            <a:spAutoFit/>
          </a:bodyPr>
          <a:lstStyle/>
          <a:p>
            <a:pPr marL="394970" indent="-382270">
              <a:lnSpc>
                <a:spcPct val="100000"/>
              </a:lnSpc>
              <a:spcBef>
                <a:spcPts val="100"/>
              </a:spcBef>
              <a:buSzPct val="74242"/>
              <a:buFont typeface="Wingdings"/>
              <a:buChar char="◼"/>
              <a:tabLst>
                <a:tab pos="394970" algn="l"/>
                <a:tab pos="395605" algn="l"/>
              </a:tabLst>
            </a:pPr>
            <a:r>
              <a:rPr sz="3300" spc="-5" dirty="0">
                <a:latin typeface="Verdana"/>
                <a:cs typeface="Verdana"/>
              </a:rPr>
              <a:t>Consider </a:t>
            </a:r>
            <a:r>
              <a:rPr sz="3300" dirty="0">
                <a:latin typeface="Verdana"/>
                <a:cs typeface="Verdana"/>
              </a:rPr>
              <a:t>a </a:t>
            </a:r>
            <a:r>
              <a:rPr sz="3300" spc="-10" dirty="0">
                <a:latin typeface="Verdana"/>
                <a:cs typeface="Verdana"/>
              </a:rPr>
              <a:t>simple </a:t>
            </a:r>
            <a:r>
              <a:rPr sz="3300" dirty="0">
                <a:latin typeface="Verdana"/>
                <a:cs typeface="Verdana"/>
              </a:rPr>
              <a:t>SELECT</a:t>
            </a:r>
            <a:r>
              <a:rPr sz="3300" spc="-40" dirty="0">
                <a:latin typeface="Verdana"/>
                <a:cs typeface="Verdana"/>
              </a:rPr>
              <a:t> </a:t>
            </a:r>
            <a:r>
              <a:rPr sz="3300" spc="-5" dirty="0">
                <a:latin typeface="Verdana"/>
                <a:cs typeface="Verdana"/>
              </a:rPr>
              <a:t>query:</a:t>
            </a:r>
            <a:endParaRPr sz="3400" dirty="0">
              <a:latin typeface="Times New Roman"/>
              <a:cs typeface="Times New Roman"/>
            </a:endParaRPr>
          </a:p>
          <a:p>
            <a:pPr marL="12700" marR="9623425">
              <a:lnSpc>
                <a:spcPct val="100000"/>
              </a:lnSpc>
            </a:pPr>
            <a:r>
              <a:rPr sz="3300" dirty="0">
                <a:latin typeface="Verdana"/>
                <a:cs typeface="Verdana"/>
              </a:rPr>
              <a:t>SELECT</a:t>
            </a:r>
            <a:r>
              <a:rPr lang="zh-CN" altLang="en-US" sz="3300" dirty="0">
                <a:latin typeface="Verdana"/>
                <a:cs typeface="Verdana"/>
              </a:rPr>
              <a:t> ？</a:t>
            </a:r>
            <a:r>
              <a:rPr sz="3300" dirty="0">
                <a:latin typeface="Verdana"/>
                <a:cs typeface="Verdana"/>
              </a:rPr>
              <a:t>  </a:t>
            </a:r>
            <a:endParaRPr lang="en-US" sz="3300" dirty="0">
              <a:latin typeface="Verdana"/>
              <a:cs typeface="Verdana"/>
            </a:endParaRPr>
          </a:p>
          <a:p>
            <a:pPr marL="12700" marR="9623425">
              <a:lnSpc>
                <a:spcPct val="100000"/>
              </a:lnSpc>
            </a:pPr>
            <a:r>
              <a:rPr sz="3300" dirty="0">
                <a:latin typeface="Verdana"/>
                <a:cs typeface="Verdana"/>
              </a:rPr>
              <a:t>FROM</a:t>
            </a:r>
            <a:r>
              <a:rPr lang="en-US" sz="3300" dirty="0">
                <a:latin typeface="Verdana"/>
                <a:cs typeface="Verdana"/>
              </a:rPr>
              <a:t> ①</a:t>
            </a:r>
          </a:p>
          <a:p>
            <a:pPr marL="12700" marR="9623425">
              <a:lnSpc>
                <a:spcPct val="100000"/>
              </a:lnSpc>
            </a:pPr>
            <a:r>
              <a:rPr sz="3300" dirty="0">
                <a:latin typeface="Verdana"/>
                <a:cs typeface="Verdana"/>
              </a:rPr>
              <a:t>WHERE</a:t>
            </a:r>
            <a:r>
              <a:rPr lang="zh-CN" altLang="en-US" sz="3300" dirty="0">
                <a:latin typeface="Verdana"/>
                <a:cs typeface="Verdana"/>
              </a:rPr>
              <a:t> ？</a:t>
            </a:r>
            <a:endParaRPr sz="3300" dirty="0">
              <a:latin typeface="Verdana"/>
              <a:cs typeface="Verdana"/>
            </a:endParaRPr>
          </a:p>
          <a:p>
            <a:pPr>
              <a:lnSpc>
                <a:spcPct val="100000"/>
              </a:lnSpc>
              <a:spcBef>
                <a:spcPts val="40"/>
              </a:spcBef>
            </a:pPr>
            <a:endParaRPr sz="3400" dirty="0">
              <a:latin typeface="Times New Roman"/>
              <a:cs typeface="Times New Roman"/>
            </a:endParaRPr>
          </a:p>
          <a:p>
            <a:pPr marL="394970" indent="-382270">
              <a:lnSpc>
                <a:spcPct val="100000"/>
              </a:lnSpc>
              <a:buSzPct val="74242"/>
              <a:buFont typeface="Wingdings"/>
              <a:buChar char="◼"/>
              <a:tabLst>
                <a:tab pos="394970" algn="l"/>
                <a:tab pos="395605" algn="l"/>
                <a:tab pos="1454150" algn="l"/>
              </a:tabLst>
            </a:pPr>
            <a:r>
              <a:rPr sz="3300" spc="-5" dirty="0">
                <a:latin typeface="Verdana"/>
                <a:cs typeface="Verdana"/>
              </a:rPr>
              <a:t>How	many possible ways are there to execute this?</a:t>
            </a:r>
          </a:p>
          <a:p>
            <a:pPr marL="469900">
              <a:lnSpc>
                <a:spcPct val="100000"/>
              </a:lnSpc>
            </a:pPr>
            <a:r>
              <a:rPr sz="2450" spc="2605" dirty="0">
                <a:latin typeface="Wingdings"/>
                <a:cs typeface="Wingdings"/>
              </a:rPr>
              <a:t>◼</a:t>
            </a:r>
            <a:r>
              <a:rPr sz="2450" spc="-250" dirty="0">
                <a:latin typeface="Times New Roman"/>
                <a:cs typeface="Times New Roman"/>
              </a:rPr>
              <a:t> </a:t>
            </a:r>
            <a:r>
              <a:rPr sz="3300" dirty="0">
                <a:latin typeface="Verdana"/>
                <a:cs typeface="Verdana"/>
              </a:rPr>
              <a:t>What </a:t>
            </a:r>
            <a:r>
              <a:rPr sz="3300" spc="-5" dirty="0">
                <a:latin typeface="Verdana"/>
                <a:cs typeface="Verdana"/>
              </a:rPr>
              <a:t>if </a:t>
            </a:r>
            <a:r>
              <a:rPr sz="3300" dirty="0">
                <a:latin typeface="Verdana"/>
                <a:cs typeface="Verdana"/>
              </a:rPr>
              <a:t>WHERE </a:t>
            </a:r>
            <a:r>
              <a:rPr sz="3300" spc="-10" dirty="0">
                <a:latin typeface="Verdana"/>
                <a:cs typeface="Verdana"/>
              </a:rPr>
              <a:t>is </a:t>
            </a:r>
            <a:r>
              <a:rPr sz="3300" spc="-5" dirty="0">
                <a:latin typeface="Verdana"/>
                <a:cs typeface="Verdana"/>
              </a:rPr>
              <a:t>more </a:t>
            </a:r>
            <a:r>
              <a:rPr sz="3300" spc="-10" dirty="0">
                <a:latin typeface="Verdana"/>
                <a:cs typeface="Verdana"/>
              </a:rPr>
              <a:t>complex?</a:t>
            </a:r>
            <a:endParaRPr lang="en-US" sz="3300" spc="-10" dirty="0">
              <a:latin typeface="Verdana"/>
              <a:cs typeface="Verdana"/>
            </a:endParaRPr>
          </a:p>
          <a:p>
            <a:pPr marL="469900">
              <a:lnSpc>
                <a:spcPct val="100000"/>
              </a:lnSpc>
            </a:pPr>
            <a:r>
              <a:rPr lang="en-US" sz="3300" spc="-10" dirty="0">
                <a:latin typeface="Verdana"/>
                <a:cs typeface="Verdana"/>
              </a:rPr>
              <a:t>We can do WHERE clause first because it can filter out many </a:t>
            </a:r>
          </a:p>
          <a:p>
            <a:pPr marL="469900">
              <a:lnSpc>
                <a:spcPct val="100000"/>
              </a:lnSpc>
            </a:pPr>
            <a:r>
              <a:rPr lang="en-US" sz="3300" spc="-10" dirty="0">
                <a:latin typeface="Verdana"/>
                <a:cs typeface="Verdana"/>
              </a:rPr>
              <a:t>data, in this case it will speed up SELECT</a:t>
            </a:r>
            <a:r>
              <a:rPr lang="zh-CN" altLang="en-US" sz="3300" spc="-10" dirty="0">
                <a:latin typeface="Verdana"/>
                <a:cs typeface="Verdana"/>
              </a:rPr>
              <a:t> </a:t>
            </a:r>
            <a:r>
              <a:rPr lang="en-US" altLang="zh-CN" sz="3300" spc="-10" dirty="0">
                <a:latin typeface="Verdana"/>
                <a:cs typeface="Verdana"/>
              </a:rPr>
              <a:t>But</a:t>
            </a:r>
            <a:r>
              <a:rPr lang="zh-CN" altLang="en-US" sz="3300" spc="-10" dirty="0">
                <a:latin typeface="Verdana"/>
                <a:cs typeface="Verdana"/>
              </a:rPr>
              <a:t> </a:t>
            </a:r>
            <a:r>
              <a:rPr lang="en-US" altLang="zh-CN" sz="3300" spc="-10" dirty="0">
                <a:latin typeface="Verdana"/>
                <a:cs typeface="Verdana"/>
              </a:rPr>
              <a:t>if</a:t>
            </a:r>
            <a:r>
              <a:rPr lang="zh-CN" altLang="en-US" sz="3300" spc="-10" dirty="0">
                <a:latin typeface="Verdana"/>
                <a:cs typeface="Verdana"/>
              </a:rPr>
              <a:t> </a:t>
            </a:r>
            <a:r>
              <a:rPr lang="en-US" altLang="zh-CN" sz="3300" spc="-10" dirty="0">
                <a:latin typeface="Verdana"/>
                <a:cs typeface="Verdana"/>
              </a:rPr>
              <a:t>WHERE</a:t>
            </a:r>
            <a:r>
              <a:rPr lang="zh-CN" altLang="en-US" sz="3300" spc="-10" dirty="0">
                <a:latin typeface="Verdana"/>
                <a:cs typeface="Verdana"/>
              </a:rPr>
              <a:t> </a:t>
            </a:r>
            <a:r>
              <a:rPr lang="en-US" altLang="zh-CN" sz="3300" spc="-10" dirty="0">
                <a:latin typeface="Verdana"/>
                <a:cs typeface="Verdana"/>
              </a:rPr>
              <a:t>is</a:t>
            </a:r>
            <a:r>
              <a:rPr lang="zh-CN" altLang="en-US" sz="3300" spc="-10" dirty="0">
                <a:latin typeface="Verdana"/>
                <a:cs typeface="Verdana"/>
              </a:rPr>
              <a:t> </a:t>
            </a:r>
            <a:r>
              <a:rPr lang="en-US" altLang="zh-CN" sz="3300" spc="-10" dirty="0">
                <a:latin typeface="Verdana"/>
                <a:cs typeface="Verdana"/>
              </a:rPr>
              <a:t>too</a:t>
            </a:r>
            <a:r>
              <a:rPr lang="zh-CN" altLang="en-US" sz="3300" spc="-10" dirty="0">
                <a:latin typeface="Verdana"/>
                <a:cs typeface="Verdana"/>
              </a:rPr>
              <a:t> </a:t>
            </a:r>
            <a:r>
              <a:rPr lang="en-US" altLang="zh-CN" sz="3300" spc="-10" dirty="0">
                <a:latin typeface="Verdana"/>
                <a:cs typeface="Verdana"/>
              </a:rPr>
              <a:t>complicated</a:t>
            </a:r>
            <a:r>
              <a:rPr lang="zh-CN" altLang="en-US" sz="3300" spc="-10" dirty="0">
                <a:latin typeface="Verdana"/>
                <a:cs typeface="Verdana"/>
              </a:rPr>
              <a:t> </a:t>
            </a:r>
            <a:r>
              <a:rPr lang="en-US" altLang="zh-CN" sz="3300" spc="-10" dirty="0">
                <a:latin typeface="Verdana"/>
                <a:cs typeface="Verdana"/>
              </a:rPr>
              <a:t>we</a:t>
            </a:r>
            <a:r>
              <a:rPr lang="zh-CN" altLang="en-US" sz="3300" spc="-10" dirty="0">
                <a:latin typeface="Verdana"/>
                <a:cs typeface="Verdana"/>
              </a:rPr>
              <a:t> </a:t>
            </a:r>
            <a:r>
              <a:rPr lang="en-US" altLang="zh-CN" sz="3300" spc="-10" dirty="0">
                <a:latin typeface="Verdana"/>
                <a:cs typeface="Verdana"/>
              </a:rPr>
              <a:t>can</a:t>
            </a:r>
            <a:r>
              <a:rPr lang="zh-CN" altLang="en-US" sz="3300" spc="-10" dirty="0">
                <a:latin typeface="Verdana"/>
                <a:cs typeface="Verdana"/>
              </a:rPr>
              <a:t> </a:t>
            </a:r>
            <a:r>
              <a:rPr lang="en-US" altLang="zh-CN" sz="3300" spc="-10" dirty="0">
                <a:latin typeface="Verdana"/>
                <a:cs typeface="Verdana"/>
              </a:rPr>
              <a:t>do</a:t>
            </a:r>
            <a:r>
              <a:rPr lang="zh-CN" altLang="en-US" sz="3300" spc="-10" dirty="0">
                <a:latin typeface="Verdana"/>
                <a:cs typeface="Verdana"/>
              </a:rPr>
              <a:t> </a:t>
            </a:r>
            <a:r>
              <a:rPr lang="en-US" altLang="zh-CN" sz="3300" spc="-10" dirty="0">
                <a:latin typeface="Verdana"/>
                <a:cs typeface="Verdana"/>
              </a:rPr>
              <a:t>SELECT</a:t>
            </a:r>
            <a:r>
              <a:rPr lang="zh-CN" altLang="en-US" sz="3300" spc="-10" dirty="0">
                <a:latin typeface="Verdana"/>
                <a:cs typeface="Verdana"/>
              </a:rPr>
              <a:t> </a:t>
            </a:r>
            <a:r>
              <a:rPr lang="en-US" altLang="zh-CN" sz="3300" spc="-10" dirty="0">
                <a:latin typeface="Verdana"/>
                <a:cs typeface="Verdana"/>
              </a:rPr>
              <a:t>first</a:t>
            </a:r>
            <a:r>
              <a:rPr lang="zh-CN" altLang="en-US" sz="3300" spc="-10" dirty="0">
                <a:latin typeface="Verdana"/>
                <a:cs typeface="Verdana"/>
              </a:rPr>
              <a:t> </a:t>
            </a:r>
            <a:endParaRPr lang="en-US" sz="3300" spc="-10" dirty="0">
              <a:latin typeface="Verdana"/>
              <a:cs typeface="Verdana"/>
            </a:endParaRPr>
          </a:p>
          <a:p>
            <a:pPr marL="469900">
              <a:lnSpc>
                <a:spcPct val="100000"/>
              </a:lnSpc>
            </a:pPr>
            <a:r>
              <a:rPr lang="en-US" sz="3300" spc="-10" dirty="0">
                <a:latin typeface="Verdana"/>
                <a:cs typeface="Verdana"/>
              </a:rPr>
              <a:t>- Use indexing on columns</a:t>
            </a:r>
            <a:endParaRPr sz="330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96849"/>
            <a:ext cx="3638550" cy="863600"/>
          </a:xfrm>
          <a:prstGeom prst="rect">
            <a:avLst/>
          </a:prstGeom>
        </p:spPr>
        <p:txBody>
          <a:bodyPr vert="horz" wrap="square" lIns="0" tIns="12065" rIns="0" bIns="0" rtlCol="0">
            <a:spAutoFit/>
          </a:bodyPr>
          <a:lstStyle/>
          <a:p>
            <a:pPr marL="12700">
              <a:lnSpc>
                <a:spcPct val="100000"/>
              </a:lnSpc>
              <a:spcBef>
                <a:spcPts val="95"/>
              </a:spcBef>
            </a:pPr>
            <a:r>
              <a:rPr spc="-15" dirty="0"/>
              <a:t>Selectivity</a:t>
            </a:r>
          </a:p>
        </p:txBody>
      </p:sp>
      <p:sp>
        <p:nvSpPr>
          <p:cNvPr id="3" name="object 3"/>
          <p:cNvSpPr txBox="1"/>
          <p:nvPr/>
        </p:nvSpPr>
        <p:spPr>
          <a:xfrm>
            <a:off x="178104" y="2035251"/>
            <a:ext cx="12261850" cy="5561138"/>
          </a:xfrm>
          <a:prstGeom prst="rect">
            <a:avLst/>
          </a:prstGeom>
        </p:spPr>
        <p:txBody>
          <a:bodyPr vert="horz" wrap="square" lIns="0" tIns="12700" rIns="0" bIns="0" rtlCol="0">
            <a:spAutoFit/>
          </a:bodyPr>
          <a:lstStyle/>
          <a:p>
            <a:pPr marL="12700" marR="5080">
              <a:lnSpc>
                <a:spcPct val="100600"/>
              </a:lnSpc>
              <a:spcBef>
                <a:spcPts val="100"/>
              </a:spcBef>
              <a:buSzPct val="74647"/>
              <a:buFont typeface="Wingdings"/>
              <a:buChar char="◼"/>
              <a:tabLst>
                <a:tab pos="425450" algn="l"/>
                <a:tab pos="426084" algn="l"/>
              </a:tabLst>
            </a:pPr>
            <a:r>
              <a:rPr sz="3550" spc="-5" dirty="0">
                <a:latin typeface="Verdana"/>
                <a:cs typeface="Verdana"/>
              </a:rPr>
              <a:t>Ratio </a:t>
            </a:r>
            <a:r>
              <a:rPr sz="3550" spc="10" dirty="0">
                <a:latin typeface="Verdana"/>
                <a:cs typeface="Verdana"/>
              </a:rPr>
              <a:t>of tuples that </a:t>
            </a:r>
            <a:r>
              <a:rPr sz="3550" dirty="0">
                <a:latin typeface="Verdana"/>
                <a:cs typeface="Verdana"/>
              </a:rPr>
              <a:t>satisfy </a:t>
            </a:r>
            <a:r>
              <a:rPr sz="3550" spc="10" dirty="0">
                <a:latin typeface="Verdana"/>
                <a:cs typeface="Verdana"/>
              </a:rPr>
              <a:t>the condition to the </a:t>
            </a:r>
            <a:r>
              <a:rPr sz="3300" spc="-5" dirty="0">
                <a:latin typeface="Verdana"/>
                <a:cs typeface="Verdana"/>
              </a:rPr>
              <a:t>total</a:t>
            </a:r>
            <a:r>
              <a:rPr sz="3550" spc="-340" dirty="0">
                <a:latin typeface="Verdana"/>
                <a:cs typeface="Verdana"/>
              </a:rPr>
              <a:t>  </a:t>
            </a:r>
            <a:r>
              <a:rPr sz="3550" spc="15" dirty="0">
                <a:latin typeface="Verdana"/>
                <a:cs typeface="Verdana"/>
              </a:rPr>
              <a:t>number </a:t>
            </a:r>
            <a:r>
              <a:rPr sz="3550" spc="10" dirty="0">
                <a:latin typeface="Verdana"/>
                <a:cs typeface="Verdana"/>
              </a:rPr>
              <a:t>of</a:t>
            </a:r>
            <a:r>
              <a:rPr sz="3550" spc="-70" dirty="0">
                <a:latin typeface="Verdana"/>
                <a:cs typeface="Verdana"/>
              </a:rPr>
              <a:t> </a:t>
            </a:r>
            <a:r>
              <a:rPr sz="3550" spc="5" dirty="0">
                <a:latin typeface="Verdana"/>
                <a:cs typeface="Verdana"/>
              </a:rPr>
              <a:t>tuples</a:t>
            </a:r>
            <a:endParaRPr sz="3550" dirty="0">
              <a:latin typeface="Verdana"/>
              <a:cs typeface="Verdana"/>
            </a:endParaRPr>
          </a:p>
          <a:p>
            <a:pPr>
              <a:lnSpc>
                <a:spcPct val="100000"/>
              </a:lnSpc>
              <a:spcBef>
                <a:spcPts val="50"/>
              </a:spcBef>
              <a:buChar char="◼"/>
            </a:pPr>
            <a:endParaRPr sz="340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spc="-5" dirty="0">
                <a:latin typeface="Verdana"/>
                <a:cs typeface="Verdana"/>
              </a:rPr>
              <a:t>Can we compute this </a:t>
            </a:r>
            <a:r>
              <a:rPr sz="3300" spc="-15" dirty="0">
                <a:latin typeface="Verdana"/>
                <a:cs typeface="Verdana"/>
              </a:rPr>
              <a:t>value</a:t>
            </a:r>
            <a:r>
              <a:rPr sz="3300" spc="-50" dirty="0">
                <a:latin typeface="Verdana"/>
                <a:cs typeface="Verdana"/>
              </a:rPr>
              <a:t> </a:t>
            </a:r>
            <a:r>
              <a:rPr sz="3300" spc="-5" dirty="0">
                <a:latin typeface="Verdana"/>
                <a:cs typeface="Verdana"/>
              </a:rPr>
              <a:t>exactly?</a:t>
            </a:r>
            <a:endParaRPr lang="en-US" sz="3300" spc="-5" dirty="0">
              <a:latin typeface="Verdana"/>
              <a:cs typeface="Verdana"/>
            </a:endParaRPr>
          </a:p>
          <a:p>
            <a:pPr marL="12700">
              <a:lnSpc>
                <a:spcPct val="100000"/>
              </a:lnSpc>
              <a:buSzPct val="74242"/>
              <a:tabLst>
                <a:tab pos="394970" algn="l"/>
                <a:tab pos="395605" algn="l"/>
              </a:tabLst>
            </a:pPr>
            <a:r>
              <a:rPr lang="en-US" altLang="zh-CN" sz="2200" spc="-5" dirty="0">
                <a:latin typeface="Verdana"/>
                <a:cs typeface="Verdana"/>
              </a:rPr>
              <a:t>	-</a:t>
            </a:r>
            <a:r>
              <a:rPr lang="zh-CN" altLang="en-US" sz="2200" spc="-5" dirty="0">
                <a:latin typeface="Verdana"/>
                <a:cs typeface="Verdana"/>
              </a:rPr>
              <a:t> </a:t>
            </a:r>
            <a:r>
              <a:rPr lang="en-US" altLang="zh-CN" sz="2200" spc="-5" dirty="0">
                <a:latin typeface="Verdana"/>
                <a:cs typeface="Verdana"/>
              </a:rPr>
              <a:t>Yes</a:t>
            </a:r>
            <a:r>
              <a:rPr lang="zh-CN" altLang="en-US" sz="2200" spc="-5" dirty="0">
                <a:latin typeface="Verdana"/>
                <a:cs typeface="Verdana"/>
              </a:rPr>
              <a:t> </a:t>
            </a:r>
            <a:r>
              <a:rPr lang="en-US" altLang="zh-CN" sz="2200" spc="-5" dirty="0">
                <a:latin typeface="Verdana"/>
                <a:cs typeface="Verdana"/>
              </a:rPr>
              <a:t>but</a:t>
            </a:r>
            <a:r>
              <a:rPr lang="zh-CN" altLang="en-US" sz="2200" spc="-5" dirty="0">
                <a:latin typeface="Verdana"/>
                <a:cs typeface="Verdana"/>
              </a:rPr>
              <a:t> </a:t>
            </a:r>
            <a:r>
              <a:rPr lang="en-US" altLang="zh-CN" sz="2200" spc="-5" dirty="0">
                <a:latin typeface="Verdana"/>
                <a:cs typeface="Verdana"/>
              </a:rPr>
              <a:t>only</a:t>
            </a:r>
            <a:r>
              <a:rPr lang="zh-CN" altLang="en-US" sz="2200" spc="-5" dirty="0">
                <a:latin typeface="Verdana"/>
                <a:cs typeface="Verdana"/>
              </a:rPr>
              <a:t> </a:t>
            </a:r>
            <a:r>
              <a:rPr lang="en-US" altLang="zh-CN" sz="2200" spc="-5" dirty="0">
                <a:latin typeface="Verdana"/>
                <a:cs typeface="Verdana"/>
              </a:rPr>
              <a:t>after</a:t>
            </a:r>
            <a:r>
              <a:rPr lang="zh-CN" altLang="en-US" sz="2200" spc="-5" dirty="0">
                <a:latin typeface="Verdana"/>
                <a:cs typeface="Verdana"/>
              </a:rPr>
              <a:t> </a:t>
            </a:r>
            <a:r>
              <a:rPr lang="en-US" altLang="zh-CN" sz="2200" spc="-5" dirty="0">
                <a:latin typeface="Verdana"/>
                <a:cs typeface="Verdana"/>
              </a:rPr>
              <a:t>I</a:t>
            </a:r>
            <a:r>
              <a:rPr lang="zh-CN" altLang="en-US" sz="2200" spc="-5" dirty="0">
                <a:latin typeface="Verdana"/>
                <a:cs typeface="Verdana"/>
              </a:rPr>
              <a:t> </a:t>
            </a:r>
            <a:r>
              <a:rPr lang="en-US" altLang="zh-CN" sz="2200" spc="-5" dirty="0">
                <a:latin typeface="Verdana"/>
                <a:cs typeface="Verdana"/>
              </a:rPr>
              <a:t>run</a:t>
            </a:r>
            <a:r>
              <a:rPr lang="zh-CN" altLang="en-US" sz="2200" spc="-5" dirty="0">
                <a:latin typeface="Verdana"/>
                <a:cs typeface="Verdana"/>
              </a:rPr>
              <a:t> </a:t>
            </a:r>
            <a:r>
              <a:rPr lang="en-US" altLang="zh-CN" sz="2200" spc="-5" dirty="0">
                <a:latin typeface="Verdana"/>
                <a:cs typeface="Verdana"/>
              </a:rPr>
              <a:t>the</a:t>
            </a:r>
            <a:r>
              <a:rPr lang="zh-CN" altLang="en-US" sz="2200" spc="-5" dirty="0">
                <a:latin typeface="Verdana"/>
                <a:cs typeface="Verdana"/>
              </a:rPr>
              <a:t> </a:t>
            </a:r>
            <a:r>
              <a:rPr lang="en-US" altLang="zh-CN" sz="2200" spc="-5" dirty="0">
                <a:latin typeface="Verdana"/>
                <a:cs typeface="Verdana"/>
              </a:rPr>
              <a:t>query,</a:t>
            </a:r>
            <a:r>
              <a:rPr lang="zh-CN" altLang="en-US" sz="2200" spc="-5" dirty="0">
                <a:latin typeface="Verdana"/>
                <a:cs typeface="Verdana"/>
              </a:rPr>
              <a:t> </a:t>
            </a:r>
            <a:r>
              <a:rPr lang="en-US" altLang="zh-CN" sz="2200" spc="-5" dirty="0">
                <a:latin typeface="Verdana"/>
                <a:cs typeface="Verdana"/>
              </a:rPr>
              <a:t>so</a:t>
            </a:r>
            <a:r>
              <a:rPr lang="zh-CN" altLang="en-US" sz="2200" spc="-5" dirty="0">
                <a:latin typeface="Verdana"/>
                <a:cs typeface="Verdana"/>
              </a:rPr>
              <a:t> </a:t>
            </a:r>
            <a:r>
              <a:rPr lang="en-US" altLang="zh-CN" sz="2200" spc="-5" dirty="0">
                <a:latin typeface="Verdana"/>
                <a:cs typeface="Verdana"/>
              </a:rPr>
              <a:t>I</a:t>
            </a:r>
            <a:r>
              <a:rPr lang="zh-CN" altLang="en-US" sz="2200" spc="-5" dirty="0">
                <a:latin typeface="Verdana"/>
                <a:cs typeface="Verdana"/>
              </a:rPr>
              <a:t> </a:t>
            </a:r>
            <a:r>
              <a:rPr lang="en-US" altLang="zh-CN" sz="2200" spc="-5" dirty="0">
                <a:latin typeface="Verdana"/>
                <a:cs typeface="Verdana"/>
              </a:rPr>
              <a:t>cannot</a:t>
            </a:r>
            <a:r>
              <a:rPr lang="zh-CN" altLang="en-US" sz="2200" spc="-5" dirty="0">
                <a:latin typeface="Verdana"/>
                <a:cs typeface="Verdana"/>
              </a:rPr>
              <a:t> </a:t>
            </a:r>
            <a:r>
              <a:rPr lang="en-US" altLang="zh-CN" sz="2200" spc="-5" dirty="0">
                <a:latin typeface="Verdana"/>
                <a:cs typeface="Verdana"/>
              </a:rPr>
              <a:t>compute</a:t>
            </a:r>
            <a:r>
              <a:rPr lang="zh-CN" altLang="en-US" sz="2200" spc="-5" dirty="0">
                <a:latin typeface="Verdana"/>
                <a:cs typeface="Verdana"/>
              </a:rPr>
              <a:t> </a:t>
            </a:r>
            <a:r>
              <a:rPr lang="en-US" altLang="zh-CN" sz="2200" spc="-5" dirty="0">
                <a:latin typeface="Verdana"/>
                <a:cs typeface="Verdana"/>
              </a:rPr>
              <a:t>this</a:t>
            </a:r>
            <a:r>
              <a:rPr lang="zh-CN" altLang="en-US" sz="2200" spc="-5" dirty="0">
                <a:latin typeface="Verdana"/>
                <a:cs typeface="Verdana"/>
              </a:rPr>
              <a:t> </a:t>
            </a:r>
            <a:r>
              <a:rPr lang="en-US" altLang="zh-CN" sz="2200" spc="-5" dirty="0">
                <a:latin typeface="Verdana"/>
                <a:cs typeface="Verdana"/>
              </a:rPr>
              <a:t>ahead</a:t>
            </a:r>
            <a:r>
              <a:rPr lang="zh-CN" altLang="en-US" sz="2200" spc="-5" dirty="0">
                <a:latin typeface="Verdana"/>
                <a:cs typeface="Verdana"/>
              </a:rPr>
              <a:t> </a:t>
            </a:r>
            <a:r>
              <a:rPr lang="en-US" altLang="zh-CN" sz="2200" spc="-5" dirty="0">
                <a:latin typeface="Verdana"/>
                <a:cs typeface="Verdana"/>
              </a:rPr>
              <a:t>of</a:t>
            </a:r>
            <a:r>
              <a:rPr lang="zh-CN" altLang="en-US" sz="2200" spc="-5" dirty="0">
                <a:latin typeface="Verdana"/>
                <a:cs typeface="Verdana"/>
              </a:rPr>
              <a:t> </a:t>
            </a:r>
            <a:r>
              <a:rPr lang="en-US" altLang="zh-CN" sz="2200" spc="-5" dirty="0">
                <a:latin typeface="Verdana"/>
                <a:cs typeface="Verdana"/>
              </a:rPr>
              <a:t>time</a:t>
            </a:r>
            <a:r>
              <a:rPr lang="zh-CN" altLang="en-US" sz="2200" spc="-5" dirty="0">
                <a:latin typeface="Verdana"/>
                <a:cs typeface="Verdana"/>
              </a:rPr>
              <a:t> </a:t>
            </a:r>
            <a:endParaRPr sz="2200" dirty="0">
              <a:latin typeface="Verdana"/>
              <a:cs typeface="Verdana"/>
            </a:endParaRPr>
          </a:p>
          <a:p>
            <a:pPr>
              <a:lnSpc>
                <a:spcPct val="100000"/>
              </a:lnSpc>
              <a:spcBef>
                <a:spcPts val="40"/>
              </a:spcBef>
              <a:buChar char="◼"/>
            </a:pPr>
            <a:endParaRPr sz="340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spc="-5" dirty="0">
                <a:latin typeface="Verdana"/>
                <a:cs typeface="Verdana"/>
              </a:rPr>
              <a:t>How does this </a:t>
            </a:r>
            <a:r>
              <a:rPr sz="3300" dirty="0">
                <a:latin typeface="Verdana"/>
                <a:cs typeface="Verdana"/>
              </a:rPr>
              <a:t>help us </a:t>
            </a:r>
            <a:r>
              <a:rPr sz="3300" spc="-5" dirty="0">
                <a:latin typeface="Verdana"/>
                <a:cs typeface="Verdana"/>
              </a:rPr>
              <a:t>with</a:t>
            </a:r>
            <a:r>
              <a:rPr sz="3300" spc="-50" dirty="0">
                <a:latin typeface="Verdana"/>
                <a:cs typeface="Verdana"/>
              </a:rPr>
              <a:t> </a:t>
            </a:r>
            <a:r>
              <a:rPr sz="3300" spc="-10" dirty="0">
                <a:latin typeface="Verdana"/>
                <a:cs typeface="Verdana"/>
              </a:rPr>
              <a:t>optimization?</a:t>
            </a:r>
            <a:endParaRPr lang="en-US" sz="3300" spc="-10" dirty="0">
              <a:latin typeface="Verdana"/>
              <a:cs typeface="Verdana"/>
            </a:endParaRPr>
          </a:p>
          <a:p>
            <a:pPr marL="12700">
              <a:lnSpc>
                <a:spcPct val="100000"/>
              </a:lnSpc>
              <a:buSzPct val="74242"/>
              <a:tabLst>
                <a:tab pos="394970" algn="l"/>
                <a:tab pos="395605" algn="l"/>
              </a:tabLst>
            </a:pPr>
            <a:r>
              <a:rPr lang="en-US" altLang="zh-CN" sz="2200" spc="-10" dirty="0">
                <a:latin typeface="Verdana"/>
                <a:cs typeface="Verdana"/>
              </a:rPr>
              <a:t>	-</a:t>
            </a:r>
            <a:r>
              <a:rPr lang="zh-CN" altLang="en-US" sz="2200" spc="-10" dirty="0">
                <a:latin typeface="Verdana"/>
                <a:cs typeface="Verdana"/>
              </a:rPr>
              <a:t> </a:t>
            </a:r>
            <a:r>
              <a:rPr lang="en-US" altLang="zh-CN" sz="2200" spc="-10" dirty="0">
                <a:latin typeface="Verdana"/>
                <a:cs typeface="Verdana"/>
              </a:rPr>
              <a:t>Assume</a:t>
            </a:r>
            <a:r>
              <a:rPr lang="zh-CN" altLang="en-US" sz="2200" spc="-10" dirty="0">
                <a:latin typeface="Verdana"/>
                <a:cs typeface="Verdana"/>
              </a:rPr>
              <a:t> </a:t>
            </a:r>
            <a:r>
              <a:rPr lang="en-US" altLang="zh-CN" sz="2200" spc="-10" dirty="0">
                <a:latin typeface="Verdana"/>
                <a:cs typeface="Verdana"/>
              </a:rPr>
              <a:t>the</a:t>
            </a:r>
            <a:r>
              <a:rPr lang="zh-CN" altLang="en-US" sz="2200" spc="-10" dirty="0">
                <a:latin typeface="Verdana"/>
                <a:cs typeface="Verdana"/>
              </a:rPr>
              <a:t> </a:t>
            </a:r>
            <a:r>
              <a:rPr lang="en-US" altLang="zh-CN" sz="2200" spc="-10" dirty="0">
                <a:latin typeface="Verdana"/>
                <a:cs typeface="Verdana"/>
              </a:rPr>
              <a:t>first</a:t>
            </a:r>
            <a:r>
              <a:rPr lang="zh-CN" altLang="en-US" sz="2200" spc="-10" dirty="0">
                <a:latin typeface="Verdana"/>
                <a:cs typeface="Verdana"/>
              </a:rPr>
              <a:t> </a:t>
            </a:r>
            <a:r>
              <a:rPr lang="en-US" altLang="zh-CN" sz="2200" spc="-10" dirty="0">
                <a:latin typeface="Verdana"/>
                <a:cs typeface="Verdana"/>
              </a:rPr>
              <a:t>cannot</a:t>
            </a:r>
            <a:r>
              <a:rPr lang="zh-CN" altLang="en-US" sz="2200" spc="-10" dirty="0">
                <a:latin typeface="Verdana"/>
                <a:cs typeface="Verdana"/>
              </a:rPr>
              <a:t> </a:t>
            </a:r>
            <a:r>
              <a:rPr lang="en-US" altLang="zh-CN" sz="2200" spc="-10" dirty="0">
                <a:latin typeface="Verdana"/>
                <a:cs typeface="Verdana"/>
              </a:rPr>
              <a:t>be</a:t>
            </a:r>
            <a:r>
              <a:rPr lang="zh-CN" altLang="en-US" sz="2200" spc="-10" dirty="0">
                <a:latin typeface="Verdana"/>
                <a:cs typeface="Verdana"/>
              </a:rPr>
              <a:t> </a:t>
            </a:r>
            <a:r>
              <a:rPr lang="en-US" altLang="zh-CN" sz="2200" spc="-10" dirty="0">
                <a:latin typeface="Verdana"/>
                <a:cs typeface="Verdana"/>
              </a:rPr>
              <a:t>optimized</a:t>
            </a:r>
            <a:r>
              <a:rPr lang="zh-CN" altLang="en-US" sz="2200" spc="-10" dirty="0">
                <a:latin typeface="Verdana"/>
                <a:cs typeface="Verdana"/>
              </a:rPr>
              <a:t> </a:t>
            </a:r>
            <a:r>
              <a:rPr lang="en-US" altLang="zh-CN" sz="2200" spc="-10" dirty="0">
                <a:latin typeface="Verdana"/>
                <a:cs typeface="Verdana"/>
              </a:rPr>
              <a:t>and</a:t>
            </a:r>
            <a:r>
              <a:rPr lang="zh-CN" altLang="en-US" sz="2200" spc="-10" dirty="0">
                <a:latin typeface="Verdana"/>
                <a:cs typeface="Verdana"/>
              </a:rPr>
              <a:t> </a:t>
            </a:r>
            <a:r>
              <a:rPr lang="en-US" altLang="zh-CN" sz="2200" spc="-10" dirty="0">
                <a:latin typeface="Verdana"/>
                <a:cs typeface="Verdana"/>
              </a:rPr>
              <a:t>store</a:t>
            </a:r>
            <a:r>
              <a:rPr lang="zh-CN" altLang="en-US" sz="2200" spc="-10" dirty="0">
                <a:latin typeface="Verdana"/>
                <a:cs typeface="Verdana"/>
              </a:rPr>
              <a:t> </a:t>
            </a:r>
            <a:r>
              <a:rPr lang="en-US" altLang="zh-CN" sz="2200" spc="-10" dirty="0">
                <a:latin typeface="Verdana"/>
                <a:cs typeface="Verdana"/>
              </a:rPr>
              <a:t>selectivity</a:t>
            </a:r>
            <a:r>
              <a:rPr lang="zh-CN" altLang="en-US" sz="2200" spc="-10" dirty="0">
                <a:latin typeface="Verdana"/>
                <a:cs typeface="Verdana"/>
              </a:rPr>
              <a:t> </a:t>
            </a:r>
            <a:r>
              <a:rPr lang="en-US" altLang="zh-CN" sz="2200" spc="-10" dirty="0">
                <a:latin typeface="Verdana"/>
                <a:cs typeface="Verdana"/>
              </a:rPr>
              <a:t>in metadata for</a:t>
            </a:r>
            <a:r>
              <a:rPr lang="zh-CN" altLang="en-US" sz="2200" spc="-10" dirty="0">
                <a:latin typeface="Verdana"/>
                <a:cs typeface="Verdana"/>
              </a:rPr>
              <a:t> </a:t>
            </a:r>
            <a:r>
              <a:rPr lang="en-US" altLang="zh-CN" sz="2200" spc="-10" dirty="0">
                <a:latin typeface="Verdana"/>
                <a:cs typeface="Verdana"/>
              </a:rPr>
              <a:t>later</a:t>
            </a:r>
            <a:r>
              <a:rPr lang="zh-CN" altLang="en-US" sz="2200" spc="-10" dirty="0">
                <a:latin typeface="Verdana"/>
                <a:cs typeface="Verdana"/>
              </a:rPr>
              <a:t> </a:t>
            </a:r>
            <a:r>
              <a:rPr lang="en-US" altLang="zh-CN" sz="2200" spc="-10" dirty="0">
                <a:latin typeface="Verdana"/>
                <a:cs typeface="Verdana"/>
              </a:rPr>
              <a:t>use.</a:t>
            </a:r>
            <a:r>
              <a:rPr lang="zh-CN" altLang="en-US" sz="2200" spc="-10" dirty="0">
                <a:latin typeface="Verdana"/>
                <a:cs typeface="Verdana"/>
              </a:rPr>
              <a:t> </a:t>
            </a:r>
            <a:r>
              <a:rPr lang="en-US" altLang="zh-CN" sz="2200" spc="-10" dirty="0">
                <a:latin typeface="Verdana"/>
                <a:cs typeface="Verdana"/>
              </a:rPr>
              <a:t>So</a:t>
            </a:r>
            <a:r>
              <a:rPr lang="zh-CN" altLang="en-US" sz="2200" spc="-10" dirty="0">
                <a:latin typeface="Verdana"/>
                <a:cs typeface="Verdana"/>
              </a:rPr>
              <a:t> </a:t>
            </a:r>
            <a:r>
              <a:rPr lang="en-US" altLang="zh-CN" sz="2200" spc="-10" dirty="0">
                <a:latin typeface="Verdana"/>
                <a:cs typeface="Verdana"/>
              </a:rPr>
              <a:t>we</a:t>
            </a:r>
            <a:r>
              <a:rPr lang="zh-CN" altLang="en-US" sz="2200" spc="-10" dirty="0">
                <a:latin typeface="Verdana"/>
                <a:cs typeface="Verdana"/>
              </a:rPr>
              <a:t> </a:t>
            </a:r>
            <a:r>
              <a:rPr lang="en-US" altLang="zh-CN" sz="2200" spc="-10" dirty="0">
                <a:latin typeface="Verdana"/>
                <a:cs typeface="Verdana"/>
              </a:rPr>
              <a:t>want</a:t>
            </a:r>
            <a:r>
              <a:rPr lang="zh-CN" altLang="en-US" sz="2200" spc="-10" dirty="0">
                <a:latin typeface="Verdana"/>
                <a:cs typeface="Verdana"/>
              </a:rPr>
              <a:t> </a:t>
            </a:r>
            <a:r>
              <a:rPr lang="en-US" altLang="zh-CN" sz="2200" spc="-10" dirty="0">
                <a:latin typeface="Verdana"/>
                <a:cs typeface="Verdana"/>
              </a:rPr>
              <a:t>to</a:t>
            </a:r>
            <a:r>
              <a:rPr lang="zh-CN" altLang="en-US" sz="2200" spc="-10" dirty="0">
                <a:latin typeface="Verdana"/>
                <a:cs typeface="Verdana"/>
              </a:rPr>
              <a:t> </a:t>
            </a:r>
            <a:r>
              <a:rPr lang="en-US" altLang="zh-CN" sz="2200" spc="-10" dirty="0">
                <a:latin typeface="Verdana"/>
                <a:cs typeface="Verdana"/>
              </a:rPr>
              <a:t>eliminate</a:t>
            </a:r>
            <a:r>
              <a:rPr lang="zh-CN" altLang="en-US" sz="2200" spc="-10" dirty="0">
                <a:latin typeface="Verdana"/>
                <a:cs typeface="Verdana"/>
              </a:rPr>
              <a:t> </a:t>
            </a:r>
            <a:r>
              <a:rPr lang="en-US" altLang="zh-CN" sz="2200" spc="-10" dirty="0">
                <a:latin typeface="Verdana"/>
                <a:cs typeface="Verdana"/>
              </a:rPr>
              <a:t>the</a:t>
            </a:r>
            <a:r>
              <a:rPr lang="zh-CN" altLang="en-US" sz="2200" spc="-10" dirty="0">
                <a:latin typeface="Verdana"/>
                <a:cs typeface="Verdana"/>
              </a:rPr>
              <a:t> </a:t>
            </a:r>
            <a:r>
              <a:rPr lang="en-US" altLang="zh-CN" sz="2200" spc="-10" dirty="0">
                <a:latin typeface="Verdana"/>
                <a:cs typeface="Verdana"/>
              </a:rPr>
              <a:t>most</a:t>
            </a:r>
            <a:r>
              <a:rPr lang="zh-CN" altLang="en-US" sz="2200" spc="-10" dirty="0">
                <a:latin typeface="Verdana"/>
                <a:cs typeface="Verdana"/>
              </a:rPr>
              <a:t> </a:t>
            </a:r>
            <a:r>
              <a:rPr lang="en-US" altLang="zh-CN" sz="2200" spc="-10" dirty="0">
                <a:latin typeface="Verdana"/>
                <a:cs typeface="Verdana"/>
              </a:rPr>
              <a:t>data</a:t>
            </a:r>
            <a:r>
              <a:rPr lang="zh-CN" altLang="en-US" sz="2200" spc="-10" dirty="0">
                <a:latin typeface="Verdana"/>
                <a:cs typeface="Verdana"/>
              </a:rPr>
              <a:t> </a:t>
            </a:r>
            <a:r>
              <a:rPr lang="en-US" altLang="zh-CN" sz="2200" spc="-10" dirty="0">
                <a:latin typeface="Verdana"/>
                <a:cs typeface="Verdana"/>
              </a:rPr>
              <a:t>and</a:t>
            </a:r>
            <a:r>
              <a:rPr lang="zh-CN" altLang="en-US" sz="2200" spc="-10" dirty="0">
                <a:latin typeface="Verdana"/>
                <a:cs typeface="Verdana"/>
              </a:rPr>
              <a:t> </a:t>
            </a:r>
            <a:r>
              <a:rPr lang="en-US" altLang="zh-CN" sz="2200" spc="-10" dirty="0">
                <a:latin typeface="Verdana"/>
                <a:cs typeface="Verdana"/>
              </a:rPr>
              <a:t>do</a:t>
            </a:r>
            <a:r>
              <a:rPr lang="zh-CN" altLang="en-US" sz="2200" spc="-10" dirty="0">
                <a:latin typeface="Verdana"/>
                <a:cs typeface="Verdana"/>
              </a:rPr>
              <a:t> </a:t>
            </a:r>
            <a:r>
              <a:rPr lang="en-US" altLang="zh-CN" sz="2200" spc="-10" dirty="0">
                <a:latin typeface="Verdana"/>
                <a:cs typeface="Verdana"/>
              </a:rPr>
              <a:t>these</a:t>
            </a:r>
            <a:r>
              <a:rPr lang="zh-CN" altLang="en-US" sz="2200" spc="-10" dirty="0">
                <a:latin typeface="Verdana"/>
                <a:cs typeface="Verdana"/>
              </a:rPr>
              <a:t> </a:t>
            </a:r>
            <a:r>
              <a:rPr lang="en-US" altLang="zh-CN" sz="2200" spc="-10" dirty="0">
                <a:latin typeface="Verdana"/>
                <a:cs typeface="Verdana"/>
              </a:rPr>
              <a:t>first</a:t>
            </a:r>
            <a:r>
              <a:rPr lang="zh-CN" altLang="en-US" sz="2200" spc="-10" dirty="0">
                <a:latin typeface="Verdana"/>
                <a:cs typeface="Verdana"/>
              </a:rPr>
              <a:t> </a:t>
            </a:r>
            <a:r>
              <a:rPr lang="en-US" altLang="zh-CN" sz="2200" spc="-10" dirty="0">
                <a:latin typeface="Verdana"/>
                <a:cs typeface="Verdana"/>
              </a:rPr>
              <a:t>because</a:t>
            </a:r>
            <a:r>
              <a:rPr lang="zh-CN" altLang="en-US" sz="2200" spc="-10" dirty="0">
                <a:latin typeface="Verdana"/>
                <a:cs typeface="Verdana"/>
              </a:rPr>
              <a:t> </a:t>
            </a:r>
            <a:r>
              <a:rPr lang="en-US" altLang="zh-CN" sz="2200" spc="-10" dirty="0">
                <a:latin typeface="Verdana"/>
                <a:cs typeface="Verdana"/>
              </a:rPr>
              <a:t>the</a:t>
            </a:r>
            <a:r>
              <a:rPr lang="zh-CN" altLang="en-US" sz="2200" spc="-10" dirty="0">
                <a:latin typeface="Verdana"/>
                <a:cs typeface="Verdana"/>
              </a:rPr>
              <a:t> </a:t>
            </a:r>
            <a:r>
              <a:rPr lang="en-US" altLang="zh-CN" sz="2200" spc="-10" dirty="0">
                <a:latin typeface="Verdana"/>
                <a:cs typeface="Verdana"/>
              </a:rPr>
              <a:t>future</a:t>
            </a:r>
            <a:r>
              <a:rPr lang="zh-CN" altLang="en-US" sz="2200" spc="-10" dirty="0">
                <a:latin typeface="Verdana"/>
                <a:cs typeface="Verdana"/>
              </a:rPr>
              <a:t> </a:t>
            </a:r>
            <a:r>
              <a:rPr lang="en-US" altLang="zh-CN" sz="2200" spc="-10" dirty="0">
                <a:latin typeface="Verdana"/>
                <a:cs typeface="Verdana"/>
              </a:rPr>
              <a:t>the</a:t>
            </a:r>
            <a:r>
              <a:rPr lang="zh-CN" altLang="en-US" sz="2200" spc="-10" dirty="0">
                <a:latin typeface="Verdana"/>
                <a:cs typeface="Verdana"/>
              </a:rPr>
              <a:t> </a:t>
            </a:r>
            <a:r>
              <a:rPr lang="en-US" altLang="zh-CN" sz="2200" spc="-10" dirty="0">
                <a:latin typeface="Verdana"/>
                <a:cs typeface="Verdana"/>
              </a:rPr>
              <a:t>operations</a:t>
            </a:r>
            <a:r>
              <a:rPr lang="zh-CN" altLang="en-US" sz="2200" spc="-10" dirty="0">
                <a:latin typeface="Verdana"/>
                <a:cs typeface="Verdana"/>
              </a:rPr>
              <a:t> </a:t>
            </a:r>
            <a:r>
              <a:rPr lang="en-US" altLang="zh-CN" sz="2200" spc="-10" dirty="0">
                <a:latin typeface="Verdana"/>
                <a:cs typeface="Verdana"/>
              </a:rPr>
              <a:t>after</a:t>
            </a:r>
            <a:r>
              <a:rPr lang="zh-CN" altLang="en-US" sz="2200" spc="-10" dirty="0">
                <a:latin typeface="Verdana"/>
                <a:cs typeface="Verdana"/>
              </a:rPr>
              <a:t> </a:t>
            </a:r>
            <a:r>
              <a:rPr lang="en-US" altLang="zh-CN" sz="2200" spc="-10" dirty="0">
                <a:latin typeface="Verdana"/>
                <a:cs typeface="Verdana"/>
              </a:rPr>
              <a:t>that</a:t>
            </a:r>
            <a:r>
              <a:rPr lang="zh-CN" altLang="en-US" sz="2200" spc="-10" dirty="0">
                <a:latin typeface="Verdana"/>
                <a:cs typeface="Verdana"/>
              </a:rPr>
              <a:t> </a:t>
            </a:r>
            <a:r>
              <a:rPr lang="en-US" altLang="zh-CN" sz="2200" spc="-10" dirty="0">
                <a:latin typeface="Verdana"/>
                <a:cs typeface="Verdana"/>
              </a:rPr>
              <a:t>will</a:t>
            </a:r>
            <a:r>
              <a:rPr lang="zh-CN" altLang="en-US" sz="2200" spc="-10" dirty="0">
                <a:latin typeface="Verdana"/>
                <a:cs typeface="Verdana"/>
              </a:rPr>
              <a:t> </a:t>
            </a:r>
            <a:r>
              <a:rPr lang="en-US" altLang="zh-CN" sz="2200" spc="-10" dirty="0">
                <a:latin typeface="Verdana"/>
                <a:cs typeface="Verdana"/>
              </a:rPr>
              <a:t>have</a:t>
            </a:r>
            <a:r>
              <a:rPr lang="zh-CN" altLang="en-US" sz="2200" spc="-10" dirty="0">
                <a:latin typeface="Verdana"/>
                <a:cs typeface="Verdana"/>
              </a:rPr>
              <a:t> </a:t>
            </a:r>
            <a:r>
              <a:rPr lang="en-US" altLang="zh-CN" sz="2200" spc="-10" dirty="0">
                <a:latin typeface="Verdana"/>
                <a:cs typeface="Verdana"/>
              </a:rPr>
              <a:t>less</a:t>
            </a:r>
            <a:r>
              <a:rPr lang="zh-CN" altLang="en-US" sz="2200" spc="-10" dirty="0">
                <a:latin typeface="Verdana"/>
                <a:cs typeface="Verdana"/>
              </a:rPr>
              <a:t> </a:t>
            </a:r>
            <a:r>
              <a:rPr lang="en-US" altLang="zh-CN" sz="2200" spc="-10" dirty="0">
                <a:latin typeface="Verdana"/>
                <a:cs typeface="Verdana"/>
              </a:rPr>
              <a:t>things</a:t>
            </a:r>
            <a:r>
              <a:rPr lang="zh-CN" altLang="en-US" sz="2200" spc="-10" dirty="0">
                <a:latin typeface="Verdana"/>
                <a:cs typeface="Verdana"/>
              </a:rPr>
              <a:t> </a:t>
            </a:r>
            <a:r>
              <a:rPr lang="en-US" altLang="zh-CN" sz="2200" spc="-10" dirty="0">
                <a:latin typeface="Verdana"/>
                <a:cs typeface="Verdana"/>
              </a:rPr>
              <a:t>that</a:t>
            </a:r>
            <a:r>
              <a:rPr lang="zh-CN" altLang="en-US" sz="2200" spc="-10" dirty="0">
                <a:latin typeface="Verdana"/>
                <a:cs typeface="Verdana"/>
              </a:rPr>
              <a:t> </a:t>
            </a:r>
            <a:r>
              <a:rPr lang="en-US" altLang="zh-CN" sz="2200" spc="-10" dirty="0">
                <a:latin typeface="Verdana"/>
                <a:cs typeface="Verdana"/>
              </a:rPr>
              <a:t>they</a:t>
            </a:r>
            <a:r>
              <a:rPr lang="zh-CN" altLang="en-US" sz="2200" spc="-10" dirty="0">
                <a:latin typeface="Verdana"/>
                <a:cs typeface="Verdana"/>
              </a:rPr>
              <a:t> </a:t>
            </a:r>
            <a:r>
              <a:rPr lang="en-US" altLang="zh-CN" sz="2200" spc="-10" dirty="0">
                <a:latin typeface="Verdana"/>
                <a:cs typeface="Verdana"/>
              </a:rPr>
              <a:t>have</a:t>
            </a:r>
            <a:r>
              <a:rPr lang="zh-CN" altLang="en-US" sz="2200" spc="-10" dirty="0">
                <a:latin typeface="Verdana"/>
                <a:cs typeface="Verdana"/>
              </a:rPr>
              <a:t> </a:t>
            </a:r>
            <a:r>
              <a:rPr lang="en-US" altLang="zh-CN" sz="2200" spc="-10" dirty="0">
                <a:latin typeface="Verdana"/>
                <a:cs typeface="Verdana"/>
              </a:rPr>
              <a:t>checked</a:t>
            </a:r>
            <a:r>
              <a:rPr lang="zh-CN" altLang="en-US" sz="2200" spc="-10" dirty="0">
                <a:latin typeface="Verdana"/>
                <a:cs typeface="Verdana"/>
              </a:rPr>
              <a:t>  </a:t>
            </a:r>
            <a:endParaRPr lang="en-US" altLang="zh-CN" sz="2200" spc="-10" dirty="0">
              <a:latin typeface="Verdana"/>
              <a:cs typeface="Verdana"/>
            </a:endParaRPr>
          </a:p>
          <a:p>
            <a:pPr marL="394970" indent="-382270">
              <a:buSzPct val="74242"/>
              <a:buFont typeface="Wingdings"/>
              <a:buChar char="◼"/>
              <a:tabLst>
                <a:tab pos="394970" algn="l"/>
                <a:tab pos="395605" algn="l"/>
              </a:tabLst>
            </a:pPr>
            <a:r>
              <a:rPr lang="en-US" altLang="zh-CN" sz="3300" spc="-5" dirty="0">
                <a:latin typeface="Verdana"/>
                <a:cs typeface="Verdana"/>
              </a:rPr>
              <a:t>The</a:t>
            </a:r>
            <a:r>
              <a:rPr lang="zh-CN" altLang="en-US" sz="3300" spc="-5" dirty="0">
                <a:latin typeface="Verdana"/>
                <a:cs typeface="Verdana"/>
              </a:rPr>
              <a:t> </a:t>
            </a:r>
            <a:r>
              <a:rPr lang="en-US" altLang="zh-CN" sz="3300" spc="-5" dirty="0">
                <a:latin typeface="Verdana"/>
                <a:cs typeface="Verdana"/>
              </a:rPr>
              <a:t>most</a:t>
            </a:r>
            <a:r>
              <a:rPr lang="zh-CN" altLang="en-US" sz="3300" spc="-5" dirty="0">
                <a:latin typeface="Verdana"/>
                <a:cs typeface="Verdana"/>
              </a:rPr>
              <a:t> </a:t>
            </a:r>
            <a:r>
              <a:rPr lang="en-US" altLang="zh-CN" sz="3300" spc="-5" dirty="0">
                <a:latin typeface="Verdana"/>
                <a:cs typeface="Verdana"/>
              </a:rPr>
              <a:t>selectivity</a:t>
            </a:r>
            <a:r>
              <a:rPr lang="zh-CN" altLang="en-US" sz="3300" spc="-5" dirty="0">
                <a:latin typeface="Verdana"/>
                <a:cs typeface="Verdana"/>
              </a:rPr>
              <a:t> </a:t>
            </a:r>
            <a:r>
              <a:rPr lang="en-US" altLang="zh-CN" sz="3300" spc="-5" dirty="0">
                <a:latin typeface="Verdana"/>
                <a:cs typeface="Verdana"/>
              </a:rPr>
              <a:t>clause</a:t>
            </a:r>
            <a:r>
              <a:rPr lang="zh-CN" altLang="en-US" sz="3300" spc="-5" dirty="0">
                <a:latin typeface="Verdana"/>
                <a:cs typeface="Verdana"/>
              </a:rPr>
              <a:t> </a:t>
            </a:r>
            <a:r>
              <a:rPr lang="en-US" altLang="zh-CN" sz="3300" spc="-5" dirty="0">
                <a:latin typeface="Verdana"/>
                <a:cs typeface="Verdana"/>
              </a:rPr>
              <a:t>is</a:t>
            </a:r>
            <a:r>
              <a:rPr lang="zh-CN" altLang="en-US" sz="3300" spc="-5" dirty="0">
                <a:latin typeface="Verdana"/>
                <a:cs typeface="Verdana"/>
              </a:rPr>
              <a:t> </a:t>
            </a:r>
            <a:r>
              <a:rPr lang="en-US" altLang="zh-CN" sz="3300" spc="-5" dirty="0">
                <a:latin typeface="Verdana"/>
                <a:cs typeface="Verdana"/>
              </a:rPr>
              <a:t>the</a:t>
            </a:r>
            <a:r>
              <a:rPr lang="zh-CN" altLang="en-US" sz="3300" spc="-5" dirty="0">
                <a:latin typeface="Verdana"/>
                <a:cs typeface="Verdana"/>
              </a:rPr>
              <a:t> </a:t>
            </a:r>
            <a:r>
              <a:rPr lang="en-US" altLang="zh-CN" sz="3300" spc="-5" dirty="0">
                <a:latin typeface="Verdana"/>
                <a:cs typeface="Verdana"/>
              </a:rPr>
              <a:t>one</a:t>
            </a:r>
            <a:r>
              <a:rPr lang="zh-CN" altLang="en-US" sz="3300" spc="-5" dirty="0">
                <a:latin typeface="Verdana"/>
                <a:cs typeface="Verdana"/>
              </a:rPr>
              <a:t> </a:t>
            </a:r>
            <a:r>
              <a:rPr lang="en-US" altLang="zh-CN" sz="3300" spc="-5" dirty="0">
                <a:latin typeface="Verdana"/>
                <a:cs typeface="Verdana"/>
              </a:rPr>
              <a:t>with</a:t>
            </a:r>
            <a:r>
              <a:rPr lang="zh-CN" altLang="en-US" sz="3300" spc="-5" dirty="0">
                <a:latin typeface="Verdana"/>
                <a:cs typeface="Verdana"/>
              </a:rPr>
              <a:t> </a:t>
            </a:r>
            <a:r>
              <a:rPr lang="en-US" altLang="zh-CN" sz="3300" spc="-5" dirty="0">
                <a:latin typeface="Verdana"/>
                <a:cs typeface="Verdana"/>
              </a:rPr>
              <a:t>0</a:t>
            </a:r>
            <a:r>
              <a:rPr lang="zh-CN" altLang="en-US" sz="3300" spc="-5" dirty="0">
                <a:latin typeface="Verdana"/>
                <a:cs typeface="Verdana"/>
              </a:rPr>
              <a:t> </a:t>
            </a:r>
            <a:r>
              <a:rPr lang="en-US" altLang="zh-CN" sz="3300" spc="-5" dirty="0">
                <a:latin typeface="Verdana"/>
                <a:cs typeface="Verdana"/>
              </a:rPr>
              <a:t>selectivity.</a:t>
            </a:r>
          </a:p>
          <a:p>
            <a:pPr marL="12700">
              <a:buSzPct val="74242"/>
              <a:tabLst>
                <a:tab pos="394970" algn="l"/>
                <a:tab pos="395605" algn="l"/>
              </a:tabLst>
            </a:pPr>
            <a:r>
              <a:rPr lang="en-US" altLang="zh-CN" sz="2200" spc="-5" dirty="0">
                <a:latin typeface="Verdana"/>
                <a:cs typeface="Verdana"/>
              </a:rPr>
              <a:t>	-</a:t>
            </a:r>
            <a:r>
              <a:rPr lang="zh-CN" altLang="en-US" sz="2200" spc="-5" dirty="0">
                <a:latin typeface="Verdana"/>
                <a:cs typeface="Verdana"/>
              </a:rPr>
              <a:t> </a:t>
            </a:r>
            <a:r>
              <a:rPr lang="en-US" altLang="zh-CN" sz="2200" spc="-5" dirty="0">
                <a:latin typeface="Verdana"/>
                <a:cs typeface="Verdana"/>
              </a:rPr>
              <a:t>Selectivity</a:t>
            </a:r>
            <a:r>
              <a:rPr lang="zh-CN" altLang="en-US" sz="2200" spc="-5" dirty="0">
                <a:latin typeface="Verdana"/>
                <a:cs typeface="Verdana"/>
              </a:rPr>
              <a:t> </a:t>
            </a:r>
            <a:r>
              <a:rPr lang="en-US" altLang="zh-CN" sz="2200" spc="-5" dirty="0">
                <a:latin typeface="Verdana"/>
                <a:cs typeface="Verdana"/>
              </a:rPr>
              <a:t>ranges</a:t>
            </a:r>
            <a:r>
              <a:rPr lang="zh-CN" altLang="en-US" sz="2200" spc="-5" dirty="0">
                <a:latin typeface="Verdana"/>
                <a:cs typeface="Verdana"/>
              </a:rPr>
              <a:t> </a:t>
            </a:r>
            <a:r>
              <a:rPr lang="en-US" altLang="zh-CN" sz="2200" spc="-5" dirty="0">
                <a:latin typeface="Verdana"/>
                <a:cs typeface="Verdana"/>
              </a:rPr>
              <a:t>(0,1)</a:t>
            </a:r>
            <a:endParaRPr sz="2200" spc="-5"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44448"/>
            <a:ext cx="6383020" cy="863600"/>
          </a:xfrm>
          <a:prstGeom prst="rect">
            <a:avLst/>
          </a:prstGeom>
        </p:spPr>
        <p:txBody>
          <a:bodyPr vert="horz" wrap="square" lIns="0" tIns="12065" rIns="0" bIns="0" rtlCol="0">
            <a:spAutoFit/>
          </a:bodyPr>
          <a:lstStyle/>
          <a:p>
            <a:pPr marL="12700">
              <a:lnSpc>
                <a:spcPct val="100000"/>
              </a:lnSpc>
              <a:spcBef>
                <a:spcPts val="95"/>
              </a:spcBef>
            </a:pPr>
            <a:r>
              <a:rPr spc="-5" dirty="0"/>
              <a:t>JOIN</a:t>
            </a:r>
            <a:r>
              <a:rPr spc="-55" dirty="0"/>
              <a:t> </a:t>
            </a:r>
            <a:r>
              <a:rPr spc="-15" dirty="0"/>
              <a:t>Optimization</a:t>
            </a:r>
          </a:p>
        </p:txBody>
      </p:sp>
      <p:sp>
        <p:nvSpPr>
          <p:cNvPr id="3" name="object 3"/>
          <p:cNvSpPr txBox="1"/>
          <p:nvPr/>
        </p:nvSpPr>
        <p:spPr>
          <a:xfrm>
            <a:off x="136956" y="1654555"/>
            <a:ext cx="13096444" cy="6132448"/>
          </a:xfrm>
          <a:prstGeom prst="rect">
            <a:avLst/>
          </a:prstGeom>
        </p:spPr>
        <p:txBody>
          <a:bodyPr vert="horz" wrap="square" lIns="0" tIns="12700" rIns="0" bIns="0" rtlCol="0">
            <a:spAutoFit/>
          </a:bodyPr>
          <a:lstStyle/>
          <a:p>
            <a:pPr marL="394970" indent="-382270">
              <a:lnSpc>
                <a:spcPts val="3954"/>
              </a:lnSpc>
              <a:spcBef>
                <a:spcPts val="100"/>
              </a:spcBef>
              <a:buSzPct val="74242"/>
              <a:buFont typeface="Wingdings"/>
              <a:buChar char="◼"/>
              <a:tabLst>
                <a:tab pos="394970" algn="l"/>
                <a:tab pos="395605" algn="l"/>
              </a:tabLst>
            </a:pPr>
            <a:r>
              <a:rPr sz="3300" spc="-25" dirty="0">
                <a:latin typeface="Verdana"/>
                <a:cs typeface="Verdana"/>
              </a:rPr>
              <a:t>There’s </a:t>
            </a:r>
            <a:r>
              <a:rPr sz="3300" spc="-5" dirty="0">
                <a:latin typeface="Verdana"/>
                <a:cs typeface="Verdana"/>
              </a:rPr>
              <a:t>more than </a:t>
            </a:r>
            <a:r>
              <a:rPr sz="3300" dirty="0">
                <a:latin typeface="Verdana"/>
                <a:cs typeface="Verdana"/>
              </a:rPr>
              <a:t>one </a:t>
            </a:r>
            <a:r>
              <a:rPr sz="3300" spc="-25" dirty="0">
                <a:latin typeface="Verdana"/>
                <a:cs typeface="Verdana"/>
              </a:rPr>
              <a:t>way </a:t>
            </a:r>
            <a:r>
              <a:rPr sz="3300" spc="-5" dirty="0">
                <a:latin typeface="Verdana"/>
                <a:cs typeface="Verdana"/>
              </a:rPr>
              <a:t>to perform </a:t>
            </a:r>
            <a:r>
              <a:rPr sz="3300" dirty="0">
                <a:latin typeface="Verdana"/>
                <a:cs typeface="Verdana"/>
              </a:rPr>
              <a:t>a</a:t>
            </a:r>
            <a:r>
              <a:rPr sz="3300" spc="20" dirty="0">
                <a:latin typeface="Verdana"/>
                <a:cs typeface="Verdana"/>
              </a:rPr>
              <a:t> </a:t>
            </a:r>
            <a:r>
              <a:rPr sz="3300" spc="-5" dirty="0">
                <a:latin typeface="Verdana"/>
                <a:cs typeface="Verdana"/>
              </a:rPr>
              <a:t>JOIN</a:t>
            </a:r>
          </a:p>
          <a:p>
            <a:pPr marL="755015" lvl="1" indent="-285115">
              <a:lnSpc>
                <a:spcPts val="3954"/>
              </a:lnSpc>
              <a:buSzPct val="74242"/>
              <a:buFont typeface="Wingdings"/>
              <a:buChar char="◼"/>
              <a:tabLst>
                <a:tab pos="755650" algn="l"/>
              </a:tabLst>
            </a:pPr>
            <a:r>
              <a:rPr sz="3300" spc="-5" dirty="0">
                <a:latin typeface="Verdana"/>
                <a:cs typeface="Verdana"/>
              </a:rPr>
              <a:t>Nested</a:t>
            </a:r>
            <a:r>
              <a:rPr sz="3300" spc="-40" dirty="0">
                <a:latin typeface="Verdana"/>
                <a:cs typeface="Verdana"/>
              </a:rPr>
              <a:t> </a:t>
            </a:r>
            <a:r>
              <a:rPr sz="3300" dirty="0">
                <a:latin typeface="Verdana"/>
                <a:cs typeface="Verdana"/>
              </a:rPr>
              <a:t>Loop</a:t>
            </a:r>
            <a:r>
              <a:rPr lang="en-US" sz="3300" dirty="0">
                <a:latin typeface="Verdana"/>
                <a:cs typeface="Verdana"/>
              </a:rPr>
              <a:t> </a:t>
            </a:r>
            <a:r>
              <a:rPr lang="en-US" sz="2200" dirty="0">
                <a:latin typeface="Verdana"/>
                <a:cs typeface="Verdana"/>
              </a:rPr>
              <a:t>(simplest, worst performing we don’t want to do that if we don’t have to): we have a outer loop for one table and I have an inner loop for another table. It is N squared because I have to match every tuple against every tuple from another table (cartesian product)  </a:t>
            </a:r>
          </a:p>
          <a:p>
            <a:pPr marL="755015" lvl="1" indent="-285115">
              <a:lnSpc>
                <a:spcPct val="100000"/>
              </a:lnSpc>
              <a:buSzPct val="74242"/>
              <a:buFont typeface="Wingdings"/>
              <a:buChar char="◼"/>
              <a:tabLst>
                <a:tab pos="755650" algn="l"/>
              </a:tabLst>
            </a:pPr>
            <a:r>
              <a:rPr sz="3300" dirty="0">
                <a:latin typeface="Verdana"/>
                <a:cs typeface="Verdana"/>
              </a:rPr>
              <a:t>Single</a:t>
            </a:r>
            <a:r>
              <a:rPr sz="3300" spc="-5" dirty="0">
                <a:latin typeface="Verdana"/>
                <a:cs typeface="Verdana"/>
              </a:rPr>
              <a:t> Loop</a:t>
            </a:r>
            <a:r>
              <a:rPr lang="en-US" sz="3300" spc="-5" dirty="0">
                <a:latin typeface="Verdana"/>
                <a:cs typeface="Verdana"/>
              </a:rPr>
              <a:t> </a:t>
            </a:r>
            <a:r>
              <a:rPr lang="en-US" sz="2200" dirty="0">
                <a:latin typeface="Verdana"/>
                <a:cs typeface="Verdana"/>
              </a:rPr>
              <a:t>(also common) : If a primary index exists on one of the tables for the join column, then the DBMS can use this index and perform the join with a single loop. One of the most common column that I will index is the foreign key columns, greatly improve the performance of a Join.</a:t>
            </a:r>
            <a:endParaRPr sz="2200" dirty="0">
              <a:latin typeface="Verdana"/>
              <a:cs typeface="Verdana"/>
            </a:endParaRPr>
          </a:p>
          <a:p>
            <a:pPr marL="755015" lvl="1" indent="-285115">
              <a:lnSpc>
                <a:spcPct val="100000"/>
              </a:lnSpc>
              <a:buSzPct val="74242"/>
              <a:buFont typeface="Wingdings"/>
              <a:buChar char="◼"/>
              <a:tabLst>
                <a:tab pos="755650" algn="l"/>
              </a:tabLst>
            </a:pPr>
            <a:r>
              <a:rPr sz="3300" spc="-10" dirty="0">
                <a:latin typeface="Verdana"/>
                <a:cs typeface="Verdana"/>
              </a:rPr>
              <a:t>Sort-merge</a:t>
            </a:r>
            <a:r>
              <a:rPr lang="en-US" sz="2200" dirty="0">
                <a:latin typeface="Verdana"/>
                <a:cs typeface="Verdana"/>
              </a:rPr>
              <a:t> (rare, fastest): If both of join conditions are in sorted order. This is very very fast. (time complexity: linear)</a:t>
            </a:r>
            <a:endParaRPr sz="2200" dirty="0">
              <a:latin typeface="Verdana"/>
              <a:cs typeface="Verdana"/>
            </a:endParaRPr>
          </a:p>
          <a:p>
            <a:pPr marL="755015" lvl="1" indent="-285115">
              <a:buSzPct val="74242"/>
              <a:buFont typeface="Wingdings"/>
              <a:buChar char="◼"/>
              <a:tabLst>
                <a:tab pos="755650" algn="l"/>
              </a:tabLst>
            </a:pPr>
            <a:r>
              <a:rPr sz="3300" spc="-10" dirty="0">
                <a:latin typeface="Verdana"/>
                <a:cs typeface="Verdana"/>
              </a:rPr>
              <a:t>Partition-hash</a:t>
            </a:r>
            <a:r>
              <a:rPr lang="en-US" sz="3300" spc="-10" dirty="0">
                <a:latin typeface="Verdana"/>
                <a:cs typeface="Verdana"/>
              </a:rPr>
              <a:t>: </a:t>
            </a:r>
            <a:r>
              <a:rPr lang="en-US" sz="2200" dirty="0">
                <a:latin typeface="Verdana"/>
                <a:cs typeface="Verdana"/>
              </a:rPr>
              <a:t>Hash joins are typically more efficient than nested loops joins, except when the probe side of the join is very small. However, hash joins can only be used to compute equijoins. And one table need to be small enough to fit into memory. </a:t>
            </a:r>
            <a:endParaRPr sz="22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668B-EAC9-5948-8CF0-E3CF0F62FB08}"/>
              </a:ext>
            </a:extLst>
          </p:cNvPr>
          <p:cNvSpPr>
            <a:spLocks noGrp="1"/>
          </p:cNvSpPr>
          <p:nvPr>
            <p:ph type="title"/>
          </p:nvPr>
        </p:nvSpPr>
        <p:spPr/>
        <p:txBody>
          <a:bodyPr/>
          <a:lstStyle/>
          <a:p>
            <a:r>
              <a:rPr lang="en-US" dirty="0"/>
              <a:t>Nested Loop Join</a:t>
            </a:r>
          </a:p>
        </p:txBody>
      </p:sp>
      <p:pic>
        <p:nvPicPr>
          <p:cNvPr id="4" name="Picture 3">
            <a:extLst>
              <a:ext uri="{FF2B5EF4-FFF2-40B4-BE49-F238E27FC236}">
                <a16:creationId xmlns:a16="http://schemas.microsoft.com/office/drawing/2014/main" id="{73B7EE04-BAE7-0F45-99BC-190730093E85}"/>
              </a:ext>
            </a:extLst>
          </p:cNvPr>
          <p:cNvPicPr>
            <a:picLocks noChangeAspect="1"/>
          </p:cNvPicPr>
          <p:nvPr/>
        </p:nvPicPr>
        <p:blipFill>
          <a:blip r:embed="rId2"/>
          <a:stretch>
            <a:fillRect/>
          </a:stretch>
        </p:blipFill>
        <p:spPr>
          <a:xfrm>
            <a:off x="330504" y="1727200"/>
            <a:ext cx="12788900" cy="4318000"/>
          </a:xfrm>
          <a:prstGeom prst="rect">
            <a:avLst/>
          </a:prstGeom>
        </p:spPr>
      </p:pic>
    </p:spTree>
    <p:extLst>
      <p:ext uri="{BB962C8B-B14F-4D97-AF65-F5344CB8AC3E}">
        <p14:creationId xmlns:p14="http://schemas.microsoft.com/office/powerpoint/2010/main" val="410198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368248"/>
            <a:ext cx="5991225" cy="863600"/>
          </a:xfrm>
          <a:prstGeom prst="rect">
            <a:avLst/>
          </a:prstGeom>
        </p:spPr>
        <p:txBody>
          <a:bodyPr vert="horz" wrap="square" lIns="0" tIns="12065" rIns="0" bIns="0" rtlCol="0">
            <a:spAutoFit/>
          </a:bodyPr>
          <a:lstStyle/>
          <a:p>
            <a:pPr marL="12700">
              <a:lnSpc>
                <a:spcPct val="100000"/>
              </a:lnSpc>
              <a:spcBef>
                <a:spcPts val="95"/>
              </a:spcBef>
            </a:pPr>
            <a:r>
              <a:rPr spc="-10" dirty="0"/>
              <a:t>Nested </a:t>
            </a:r>
            <a:r>
              <a:rPr spc="-5" dirty="0"/>
              <a:t>Loop</a:t>
            </a:r>
            <a:r>
              <a:rPr spc="-45" dirty="0"/>
              <a:t> </a:t>
            </a:r>
            <a:r>
              <a:rPr spc="-5" dirty="0"/>
              <a:t>Join</a:t>
            </a:r>
          </a:p>
        </p:txBody>
      </p:sp>
      <p:sp>
        <p:nvSpPr>
          <p:cNvPr id="3" name="object 3"/>
          <p:cNvSpPr txBox="1"/>
          <p:nvPr/>
        </p:nvSpPr>
        <p:spPr>
          <a:xfrm>
            <a:off x="173228" y="1660601"/>
            <a:ext cx="13467715" cy="6135013"/>
          </a:xfrm>
          <a:prstGeom prst="rect">
            <a:avLst/>
          </a:prstGeom>
        </p:spPr>
        <p:txBody>
          <a:bodyPr vert="horz" wrap="square" lIns="0" tIns="12700" rIns="0" bIns="0" rtlCol="0">
            <a:spAutoFit/>
          </a:bodyPr>
          <a:lstStyle/>
          <a:p>
            <a:pPr marL="12700">
              <a:lnSpc>
                <a:spcPct val="100000"/>
              </a:lnSpc>
              <a:spcBef>
                <a:spcPts val="100"/>
              </a:spcBef>
              <a:buSzPct val="74242"/>
              <a:buFont typeface="Wingdings"/>
              <a:buChar char="◼"/>
              <a:tabLst>
                <a:tab pos="394970" algn="l"/>
                <a:tab pos="395605" algn="l"/>
              </a:tabLst>
            </a:pPr>
            <a:r>
              <a:rPr sz="3300" spc="-5" dirty="0">
                <a:latin typeface="Verdana"/>
                <a:cs typeface="Verdana"/>
              </a:rPr>
              <a:t>How does </a:t>
            </a:r>
            <a:r>
              <a:rPr sz="3300" spc="-10" dirty="0">
                <a:latin typeface="Verdana"/>
                <a:cs typeface="Verdana"/>
              </a:rPr>
              <a:t>table </a:t>
            </a:r>
            <a:r>
              <a:rPr sz="3300" spc="-15" dirty="0">
                <a:latin typeface="Verdana"/>
                <a:cs typeface="Verdana"/>
              </a:rPr>
              <a:t>size </a:t>
            </a:r>
            <a:r>
              <a:rPr sz="3300" dirty="0">
                <a:latin typeface="Verdana"/>
                <a:cs typeface="Verdana"/>
              </a:rPr>
              <a:t>affect </a:t>
            </a:r>
            <a:r>
              <a:rPr sz="3300" spc="-5" dirty="0">
                <a:latin typeface="Verdana"/>
                <a:cs typeface="Verdana"/>
              </a:rPr>
              <a:t>this type </a:t>
            </a:r>
            <a:r>
              <a:rPr sz="3300" dirty="0">
                <a:latin typeface="Verdana"/>
                <a:cs typeface="Verdana"/>
              </a:rPr>
              <a:t>of</a:t>
            </a:r>
            <a:r>
              <a:rPr sz="3300" spc="-55" dirty="0">
                <a:latin typeface="Verdana"/>
                <a:cs typeface="Verdana"/>
              </a:rPr>
              <a:t> </a:t>
            </a:r>
            <a:r>
              <a:rPr sz="3300" spc="-5" dirty="0">
                <a:latin typeface="Verdana"/>
                <a:cs typeface="Verdana"/>
              </a:rPr>
              <a:t>join?</a:t>
            </a:r>
            <a:endParaRPr lang="en-US" sz="3300" spc="-5" dirty="0">
              <a:latin typeface="Verdana"/>
              <a:cs typeface="Verdana"/>
            </a:endParaRPr>
          </a:p>
          <a:p>
            <a:pPr marL="12700">
              <a:lnSpc>
                <a:spcPct val="100000"/>
              </a:lnSpc>
              <a:spcBef>
                <a:spcPts val="100"/>
              </a:spcBef>
              <a:buSzPct val="74242"/>
              <a:tabLst>
                <a:tab pos="394970" algn="l"/>
                <a:tab pos="395605" algn="l"/>
              </a:tabLst>
            </a:pPr>
            <a:r>
              <a:rPr lang="en-US" sz="3300" spc="-5" dirty="0">
                <a:latin typeface="Verdana"/>
                <a:cs typeface="Verdana"/>
              </a:rPr>
              <a:t>	- if the table size is very big with a lot of rows in it, our implementation will not be robust enough to handle it in an efficient way </a:t>
            </a:r>
            <a:endParaRPr sz="3300" dirty="0">
              <a:latin typeface="Verdana"/>
              <a:cs typeface="Verdana"/>
            </a:endParaRPr>
          </a:p>
          <a:p>
            <a:pPr>
              <a:lnSpc>
                <a:spcPct val="100000"/>
              </a:lnSpc>
              <a:spcBef>
                <a:spcPts val="40"/>
              </a:spcBef>
              <a:buFont typeface="Wingdings"/>
              <a:buChar char="◼"/>
            </a:pPr>
            <a:endParaRPr sz="3400" dirty="0">
              <a:latin typeface="Times New Roman"/>
              <a:cs typeface="Times New Roman"/>
            </a:endParaRPr>
          </a:p>
          <a:p>
            <a:pPr marL="12700" marR="5080">
              <a:lnSpc>
                <a:spcPct val="100000"/>
              </a:lnSpc>
              <a:buSzPct val="74242"/>
              <a:buFont typeface="Wingdings"/>
              <a:buChar char="◼"/>
              <a:tabLst>
                <a:tab pos="394970" algn="l"/>
                <a:tab pos="395605" algn="l"/>
              </a:tabLst>
            </a:pPr>
            <a:r>
              <a:rPr sz="3300" spc="-5" dirty="0">
                <a:latin typeface="Verdana"/>
                <a:cs typeface="Verdana"/>
              </a:rPr>
              <a:t>Example: </a:t>
            </a:r>
            <a:r>
              <a:rPr sz="2200" spc="-5" dirty="0">
                <a:latin typeface="Verdana"/>
                <a:cs typeface="Verdana"/>
              </a:rPr>
              <a:t>assume </a:t>
            </a:r>
            <a:r>
              <a:rPr sz="2200" dirty="0">
                <a:latin typeface="Verdana"/>
                <a:cs typeface="Verdana"/>
              </a:rPr>
              <a:t>one </a:t>
            </a:r>
            <a:r>
              <a:rPr sz="2200" spc="-5" dirty="0">
                <a:latin typeface="Verdana"/>
                <a:cs typeface="Verdana"/>
              </a:rPr>
              <a:t>table </a:t>
            </a:r>
            <a:r>
              <a:rPr sz="2200" dirty="0">
                <a:latin typeface="Verdana"/>
                <a:cs typeface="Verdana"/>
              </a:rPr>
              <a:t>has 10 </a:t>
            </a:r>
            <a:r>
              <a:rPr sz="2200" spc="-5" dirty="0">
                <a:latin typeface="Verdana"/>
                <a:cs typeface="Verdana"/>
              </a:rPr>
              <a:t>pages </a:t>
            </a:r>
            <a:r>
              <a:rPr sz="2200" dirty="0">
                <a:latin typeface="Verdana"/>
                <a:cs typeface="Verdana"/>
              </a:rPr>
              <a:t>and another </a:t>
            </a:r>
            <a:r>
              <a:rPr sz="2200" spc="-5" dirty="0">
                <a:latin typeface="Verdana"/>
                <a:cs typeface="Verdana"/>
              </a:rPr>
              <a:t>has  </a:t>
            </a:r>
            <a:r>
              <a:rPr sz="2200" dirty="0">
                <a:latin typeface="Verdana"/>
                <a:cs typeface="Verdana"/>
              </a:rPr>
              <a:t>2000 </a:t>
            </a:r>
            <a:r>
              <a:rPr sz="2200" spc="-5" dirty="0">
                <a:latin typeface="Verdana"/>
                <a:cs typeface="Verdana"/>
              </a:rPr>
              <a:t>pages. How </a:t>
            </a:r>
            <a:r>
              <a:rPr sz="2200" spc="-15" dirty="0">
                <a:latin typeface="Verdana"/>
                <a:cs typeface="Verdana"/>
              </a:rPr>
              <a:t>many </a:t>
            </a:r>
            <a:r>
              <a:rPr sz="2200" spc="-5" dirty="0">
                <a:latin typeface="Verdana"/>
                <a:cs typeface="Verdana"/>
              </a:rPr>
              <a:t>page reads do we </a:t>
            </a:r>
            <a:r>
              <a:rPr sz="2200" dirty="0">
                <a:latin typeface="Verdana"/>
                <a:cs typeface="Verdana"/>
              </a:rPr>
              <a:t>need for each</a:t>
            </a:r>
            <a:r>
              <a:rPr sz="2200" spc="-130" dirty="0">
                <a:latin typeface="Verdana"/>
                <a:cs typeface="Verdana"/>
              </a:rPr>
              <a:t> </a:t>
            </a:r>
            <a:r>
              <a:rPr sz="2200" dirty="0">
                <a:latin typeface="Verdana"/>
                <a:cs typeface="Verdana"/>
              </a:rPr>
              <a:t>nested  </a:t>
            </a:r>
            <a:r>
              <a:rPr sz="2200" spc="-15" dirty="0">
                <a:latin typeface="Verdana"/>
                <a:cs typeface="Verdana"/>
              </a:rPr>
              <a:t>loop</a:t>
            </a:r>
            <a:r>
              <a:rPr sz="2200" spc="-20" dirty="0">
                <a:latin typeface="Verdana"/>
                <a:cs typeface="Verdana"/>
              </a:rPr>
              <a:t> </a:t>
            </a:r>
            <a:r>
              <a:rPr sz="2200" spc="-10" dirty="0">
                <a:latin typeface="Verdana"/>
                <a:cs typeface="Verdana"/>
              </a:rPr>
              <a:t>configuration?</a:t>
            </a:r>
            <a:endParaRPr lang="en-US" sz="2200" spc="-10" dirty="0">
              <a:latin typeface="Verdana"/>
              <a:cs typeface="Verdana"/>
            </a:endParaRPr>
          </a:p>
          <a:p>
            <a:pPr marL="12700" marR="5080">
              <a:lnSpc>
                <a:spcPct val="100000"/>
              </a:lnSpc>
              <a:buSzPct val="74242"/>
              <a:tabLst>
                <a:tab pos="394970" algn="l"/>
                <a:tab pos="395605" algn="l"/>
              </a:tabLst>
            </a:pPr>
            <a:r>
              <a:rPr lang="en-US" sz="2200" spc="-10" dirty="0">
                <a:latin typeface="Verdana"/>
                <a:cs typeface="Verdana"/>
              </a:rPr>
              <a:t>When we want to Join A and B, if we swap them, it will not affect the outcome of inner join but it will affect the performance.</a:t>
            </a:r>
          </a:p>
          <a:p>
            <a:pPr marL="469900" marR="5080" indent="-457200">
              <a:lnSpc>
                <a:spcPct val="100000"/>
              </a:lnSpc>
              <a:buSzPct val="74242"/>
              <a:buAutoNum type="arabicPeriod"/>
              <a:tabLst>
                <a:tab pos="394970" algn="l"/>
                <a:tab pos="395605" algn="l"/>
              </a:tabLst>
            </a:pPr>
            <a:r>
              <a:rPr lang="en-US" sz="2200" dirty="0">
                <a:latin typeface="Verdana"/>
                <a:cs typeface="Verdana"/>
              </a:rPr>
              <a:t>For (10):</a:t>
            </a:r>
          </a:p>
          <a:p>
            <a:pPr marL="469900" marR="5080" lvl="1">
              <a:buSzPct val="74242"/>
              <a:tabLst>
                <a:tab pos="394970" algn="l"/>
                <a:tab pos="395605" algn="l"/>
              </a:tabLst>
            </a:pPr>
            <a:r>
              <a:rPr lang="en-US" sz="2200" dirty="0">
                <a:latin typeface="Verdana"/>
                <a:cs typeface="Verdana"/>
              </a:rPr>
              <a:t>	For (2000):</a:t>
            </a:r>
          </a:p>
          <a:p>
            <a:pPr marL="469900" marR="5080" lvl="1">
              <a:buSzPct val="74242"/>
              <a:tabLst>
                <a:tab pos="394970" algn="l"/>
                <a:tab pos="395605" algn="l"/>
              </a:tabLst>
            </a:pPr>
            <a:r>
              <a:rPr lang="en-US" sz="2200" dirty="0">
                <a:latin typeface="Verdana"/>
                <a:cs typeface="Verdana"/>
              </a:rPr>
              <a:t>2000 * 10 + 10 = 20,010</a:t>
            </a:r>
          </a:p>
          <a:p>
            <a:pPr marL="469900" marR="5080" indent="-457200">
              <a:lnSpc>
                <a:spcPct val="100000"/>
              </a:lnSpc>
              <a:buSzPct val="74242"/>
              <a:buAutoNum type="arabicPeriod"/>
              <a:tabLst>
                <a:tab pos="394970" algn="l"/>
                <a:tab pos="395605" algn="l"/>
              </a:tabLst>
            </a:pPr>
            <a:r>
              <a:rPr lang="en-US" sz="2200" dirty="0">
                <a:latin typeface="Verdana"/>
                <a:cs typeface="Verdana"/>
              </a:rPr>
              <a:t>For (2000):</a:t>
            </a:r>
          </a:p>
          <a:p>
            <a:pPr marL="469900" marR="5080" lvl="1">
              <a:buSzPct val="74242"/>
              <a:tabLst>
                <a:tab pos="394970" algn="l"/>
                <a:tab pos="395605" algn="l"/>
              </a:tabLst>
            </a:pPr>
            <a:r>
              <a:rPr lang="en-US" sz="2200" dirty="0">
                <a:latin typeface="Verdana"/>
                <a:cs typeface="Verdana"/>
              </a:rPr>
              <a:t>	For (10):</a:t>
            </a:r>
          </a:p>
          <a:p>
            <a:pPr marL="469900" marR="5080" lvl="1">
              <a:buSzPct val="74242"/>
              <a:tabLst>
                <a:tab pos="394970" algn="l"/>
                <a:tab pos="395605" algn="l"/>
              </a:tabLst>
            </a:pPr>
            <a:r>
              <a:rPr lang="en-US" sz="2200" dirty="0">
                <a:latin typeface="Verdana"/>
                <a:cs typeface="Verdana"/>
              </a:rPr>
              <a:t>2000 * 10 + 2000 = 22,000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304" y="368248"/>
            <a:ext cx="11607496" cy="858568"/>
          </a:xfrm>
          <a:prstGeom prst="rect">
            <a:avLst/>
          </a:prstGeom>
        </p:spPr>
        <p:txBody>
          <a:bodyPr vert="horz" wrap="square" lIns="0" tIns="12065" rIns="0" bIns="0" rtlCol="0">
            <a:spAutoFit/>
          </a:bodyPr>
          <a:lstStyle/>
          <a:p>
            <a:pPr marL="12700">
              <a:lnSpc>
                <a:spcPct val="100000"/>
              </a:lnSpc>
              <a:spcBef>
                <a:spcPts val="95"/>
              </a:spcBef>
            </a:pPr>
            <a:r>
              <a:rPr spc="-5" dirty="0"/>
              <a:t>JOIN </a:t>
            </a:r>
            <a:r>
              <a:rPr spc="-10" dirty="0"/>
              <a:t>Selection</a:t>
            </a:r>
            <a:r>
              <a:rPr spc="-40" dirty="0"/>
              <a:t> </a:t>
            </a:r>
            <a:r>
              <a:rPr spc="-50" dirty="0"/>
              <a:t>Factor</a:t>
            </a:r>
            <a:r>
              <a:rPr lang="en-US" spc="-50" dirty="0"/>
              <a:t> </a:t>
            </a:r>
            <a:r>
              <a:rPr lang="en-US" sz="2200" spc="-50" dirty="0"/>
              <a:t>(store in metadata)</a:t>
            </a:r>
            <a:endParaRPr sz="2200" spc="-50" dirty="0"/>
          </a:p>
        </p:txBody>
      </p:sp>
      <p:sp>
        <p:nvSpPr>
          <p:cNvPr id="3" name="object 3"/>
          <p:cNvSpPr txBox="1"/>
          <p:nvPr/>
        </p:nvSpPr>
        <p:spPr>
          <a:xfrm>
            <a:off x="147929" y="1826767"/>
            <a:ext cx="13174344" cy="5345053"/>
          </a:xfrm>
          <a:prstGeom prst="rect">
            <a:avLst/>
          </a:prstGeom>
        </p:spPr>
        <p:txBody>
          <a:bodyPr vert="horz" wrap="square" lIns="0" tIns="12700" rIns="0" bIns="0" rtlCol="0">
            <a:spAutoFit/>
          </a:bodyPr>
          <a:lstStyle/>
          <a:p>
            <a:pPr marL="12700" marR="5080">
              <a:lnSpc>
                <a:spcPct val="100000"/>
              </a:lnSpc>
              <a:spcBef>
                <a:spcPts val="100"/>
              </a:spcBef>
              <a:buSzPct val="74025"/>
              <a:buFont typeface="Wingdings"/>
              <a:buChar char="◼"/>
              <a:tabLst>
                <a:tab pos="455930" algn="l"/>
                <a:tab pos="456565" algn="l"/>
              </a:tabLst>
            </a:pPr>
            <a:r>
              <a:rPr lang="en-US" sz="3850" spc="-5" dirty="0">
                <a:latin typeface="Verdana"/>
                <a:cs typeface="Verdana"/>
              </a:rPr>
              <a:t>Help WHERE clause as well</a:t>
            </a:r>
          </a:p>
          <a:p>
            <a:pPr marL="12700" marR="5080">
              <a:lnSpc>
                <a:spcPct val="100000"/>
              </a:lnSpc>
              <a:spcBef>
                <a:spcPts val="100"/>
              </a:spcBef>
              <a:buSzPct val="74025"/>
              <a:buFont typeface="Wingdings"/>
              <a:buChar char="◼"/>
              <a:tabLst>
                <a:tab pos="455930" algn="l"/>
                <a:tab pos="456565" algn="l"/>
              </a:tabLst>
            </a:pPr>
            <a:r>
              <a:rPr sz="3850" spc="-5" dirty="0">
                <a:latin typeface="Verdana"/>
                <a:cs typeface="Verdana"/>
              </a:rPr>
              <a:t>How </a:t>
            </a:r>
            <a:r>
              <a:rPr sz="3850" spc="-10" dirty="0">
                <a:latin typeface="Verdana"/>
                <a:cs typeface="Verdana"/>
              </a:rPr>
              <a:t>many </a:t>
            </a:r>
            <a:r>
              <a:rPr sz="3850" dirty="0">
                <a:latin typeface="Verdana"/>
                <a:cs typeface="Verdana"/>
              </a:rPr>
              <a:t>records from each </a:t>
            </a:r>
            <a:r>
              <a:rPr sz="3850" spc="-5" dirty="0">
                <a:latin typeface="Verdana"/>
                <a:cs typeface="Verdana"/>
              </a:rPr>
              <a:t>table do we expect to  match the join</a:t>
            </a:r>
            <a:r>
              <a:rPr sz="3850" spc="-55" dirty="0">
                <a:latin typeface="Verdana"/>
                <a:cs typeface="Verdana"/>
              </a:rPr>
              <a:t> </a:t>
            </a:r>
            <a:r>
              <a:rPr sz="3850" spc="-5" dirty="0">
                <a:latin typeface="Verdana"/>
                <a:cs typeface="Verdana"/>
              </a:rPr>
              <a:t>condition?</a:t>
            </a:r>
            <a:endParaRPr sz="3850" dirty="0">
              <a:latin typeface="Verdana"/>
              <a:cs typeface="Verdana"/>
            </a:endParaRPr>
          </a:p>
          <a:p>
            <a:pPr>
              <a:lnSpc>
                <a:spcPct val="100000"/>
              </a:lnSpc>
              <a:spcBef>
                <a:spcPts val="10"/>
              </a:spcBef>
            </a:pPr>
            <a:r>
              <a:rPr lang="en-US" sz="3850" spc="-5" dirty="0">
                <a:latin typeface="Verdana"/>
                <a:cs typeface="Verdana"/>
              </a:rPr>
              <a:t>	- we cannot calculate it ahead of time either </a:t>
            </a:r>
            <a:endParaRPr sz="3850" spc="-5" dirty="0">
              <a:latin typeface="Verdana"/>
              <a:cs typeface="Verdana"/>
            </a:endParaRPr>
          </a:p>
          <a:p>
            <a:pPr marL="12700">
              <a:lnSpc>
                <a:spcPts val="4615"/>
              </a:lnSpc>
              <a:buSzPct val="74025"/>
              <a:buFont typeface="Wingdings"/>
              <a:buChar char="◼"/>
              <a:tabLst>
                <a:tab pos="455930" algn="l"/>
                <a:tab pos="456565" algn="l"/>
              </a:tabLst>
            </a:pPr>
            <a:r>
              <a:rPr sz="3850" spc="-5" dirty="0">
                <a:latin typeface="Verdana"/>
                <a:cs typeface="Verdana"/>
              </a:rPr>
              <a:t>How does </a:t>
            </a:r>
            <a:r>
              <a:rPr sz="3850" spc="-10" dirty="0">
                <a:latin typeface="Verdana"/>
                <a:cs typeface="Verdana"/>
              </a:rPr>
              <a:t>this </a:t>
            </a:r>
            <a:r>
              <a:rPr sz="3850" dirty="0">
                <a:latin typeface="Verdana"/>
                <a:cs typeface="Verdana"/>
              </a:rPr>
              <a:t>help</a:t>
            </a:r>
            <a:r>
              <a:rPr sz="3850" spc="-30" dirty="0">
                <a:latin typeface="Verdana"/>
                <a:cs typeface="Verdana"/>
              </a:rPr>
              <a:t> </a:t>
            </a:r>
            <a:r>
              <a:rPr sz="3850" spc="-5" dirty="0">
                <a:latin typeface="Verdana"/>
                <a:cs typeface="Verdana"/>
              </a:rPr>
              <a:t>us?</a:t>
            </a:r>
            <a:endParaRPr sz="3850" dirty="0">
              <a:latin typeface="Verdana"/>
              <a:cs typeface="Verdana"/>
            </a:endParaRPr>
          </a:p>
          <a:p>
            <a:pPr marL="469900">
              <a:lnSpc>
                <a:spcPts val="4615"/>
              </a:lnSpc>
            </a:pPr>
            <a:r>
              <a:rPr sz="2850" spc="625" dirty="0">
                <a:latin typeface="Wingdings"/>
                <a:cs typeface="Wingdings"/>
              </a:rPr>
              <a:t>◼</a:t>
            </a:r>
            <a:r>
              <a:rPr sz="3850" spc="-5" dirty="0">
                <a:latin typeface="Verdana"/>
                <a:cs typeface="Verdana"/>
              </a:rPr>
              <a:t>What</a:t>
            </a:r>
            <a:r>
              <a:rPr sz="3850" spc="625" dirty="0">
                <a:latin typeface="Verdana"/>
                <a:cs typeface="Verdana"/>
              </a:rPr>
              <a:t> </a:t>
            </a:r>
            <a:r>
              <a:rPr sz="3850" spc="-5" dirty="0">
                <a:latin typeface="Verdana"/>
                <a:cs typeface="Verdana"/>
              </a:rPr>
              <a:t>type(s) </a:t>
            </a:r>
            <a:r>
              <a:rPr sz="3850" dirty="0">
                <a:latin typeface="Verdana"/>
                <a:cs typeface="Verdana"/>
              </a:rPr>
              <a:t>of </a:t>
            </a:r>
            <a:r>
              <a:rPr sz="3850" spc="-5" dirty="0">
                <a:latin typeface="Verdana"/>
                <a:cs typeface="Verdana"/>
              </a:rPr>
              <a:t>join does </a:t>
            </a:r>
            <a:r>
              <a:rPr sz="3850" spc="-10" dirty="0">
                <a:latin typeface="Verdana"/>
                <a:cs typeface="Verdana"/>
              </a:rPr>
              <a:t>this</a:t>
            </a:r>
            <a:r>
              <a:rPr sz="3850" spc="-720" dirty="0">
                <a:latin typeface="Verdana"/>
                <a:cs typeface="Verdana"/>
              </a:rPr>
              <a:t> </a:t>
            </a:r>
            <a:r>
              <a:rPr sz="3850" spc="-5" dirty="0">
                <a:latin typeface="Verdana"/>
                <a:cs typeface="Verdana"/>
              </a:rPr>
              <a:t>affect?</a:t>
            </a:r>
            <a:endParaRPr lang="en-US" sz="3850" spc="-5" dirty="0">
              <a:latin typeface="Verdana"/>
              <a:cs typeface="Verdana"/>
            </a:endParaRPr>
          </a:p>
          <a:p>
            <a:pPr marL="469900">
              <a:lnSpc>
                <a:spcPts val="4615"/>
              </a:lnSpc>
            </a:pPr>
            <a:r>
              <a:rPr lang="en-US" sz="3850" spc="-5" dirty="0">
                <a:latin typeface="Verdana"/>
                <a:cs typeface="Verdana"/>
              </a:rPr>
              <a:t>Single Loop (we want to do the join first the one that results in fewest number of entries because it will make our future join be more efficient)</a:t>
            </a:r>
            <a:endParaRPr sz="385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903</TotalTime>
  <Words>954</Words>
  <Application>Microsoft Macintosh PowerPoint</Application>
  <PresentationFormat>Custom</PresentationFormat>
  <Paragraphs>111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Times New Roman</vt:lpstr>
      <vt:lpstr>Verdana</vt:lpstr>
      <vt:lpstr>Wingdings</vt:lpstr>
      <vt:lpstr>Office Theme</vt:lpstr>
      <vt:lpstr>PowerPoint Presentation</vt:lpstr>
      <vt:lpstr>Query Execution</vt:lpstr>
      <vt:lpstr>Query Optimization</vt:lpstr>
      <vt:lpstr>SELECT Optimization</vt:lpstr>
      <vt:lpstr>Selectivity</vt:lpstr>
      <vt:lpstr>JOIN Optimization</vt:lpstr>
      <vt:lpstr>Nested Loop Join</vt:lpstr>
      <vt:lpstr>Nested Loop Join</vt:lpstr>
      <vt:lpstr>JOIN Selection Factor (store in metadata)</vt:lpstr>
      <vt:lpstr>Heuristics</vt:lpstr>
      <vt:lpstr>Heuristics</vt:lpstr>
      <vt:lpstr>Heuristics</vt:lpstr>
      <vt:lpstr>Optimization Using Heuristics</vt:lpstr>
      <vt:lpstr>Heuristic Example</vt:lpstr>
      <vt:lpstr>Heuristic Example</vt:lpstr>
      <vt:lpstr>Heuristic Example</vt:lpstr>
      <vt:lpstr>Heuristic Example</vt:lpstr>
      <vt:lpstr>Heuristic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Courses</dc:title>
  <cp:lastModifiedBy>Lan, Hou</cp:lastModifiedBy>
  <cp:revision>84</cp:revision>
  <dcterms:created xsi:type="dcterms:W3CDTF">2019-10-17T00:10:52Z</dcterms:created>
  <dcterms:modified xsi:type="dcterms:W3CDTF">2019-10-21T17:52:38Z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2019-10-01T00:00:00Z</vt:filetime>
  </property>
  <property fmtid="{D5CDD505-2E9C-101B-9397-08002B2CF9AE}" pid="3" name="Creator">
    <vt:lpwstr>Microsoft® PowerPoint® for Office 365</vt:lpwstr>
  </property>
  <property fmtid="{D5CDD505-2E9C-101B-9397-08002B2CF9AE}" pid="4" name="LastSaved">
    <vt:filetime>2019-10-17T00:00:00Z</vt:filetime>
  </property>
</Properties>
</file>