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817600" cy="7772400"/>
  <p:notesSz cx="13817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353"/>
    <p:restoredTop sz="62403"/>
  </p:normalViewPr>
  <p:slideViewPr>
    <p:cSldViewPr>
      <p:cViewPr varScale="1">
        <p:scale>
          <a:sx n="32" d="100"/>
          <a:sy n="32" d="100"/>
        </p:scale>
        <p:origin x="11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17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9:56:39.462"/>
    </inkml:context>
    <inkml:brush xml:id="br0">
      <inkml:brushProperty name="width" value="0.1" units="cm"/>
      <inkml:brushProperty name="height" value="0.1" units="cm"/>
      <inkml:brushProperty name="color" value="#FBF9FB"/>
    </inkml:brush>
  </inkml:definitions>
  <inkml:trace contextRef="#ctx0" brushRef="#br0">0 1 24575,'0'6'0,"0"-1"0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9:56:40.523"/>
    </inkml:context>
    <inkml:brush xml:id="br0">
      <inkml:brushProperty name="width" value="0.1" units="cm"/>
      <inkml:brushProperty name="height" value="0.1" units="cm"/>
      <inkml:brushProperty name="color" value="#FBF9FB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19:56:59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1 179,'96'0,"-42"0,2 0,2 0,2 0,17 0,3 0,7 0,4 0,-23 0,1 0,2 0,2 0,1 0,1 0,5 0,0 0,-1 0,-8 0,-1 0,0 0,4 0,0 0,-2 0,24 0,-3 0,-6 0,1 0,13 0,-2 0,-16 0,0 0,-17 0,2 0,-2 0,16 0,-2 0,8 0,-3 0,-22 0,-2 0,8 0,-1 0,-13 0,-2 0,7 0,-1 0,-6 0,-1 0,39 0,-10 0,-10 0,8 0,-17 0,16 0,16 0,-17 0,-22 0,0 0,30 0,-34 0,2 0,-1 0,0 0,0 0,0 0,0 0,0 0,42 0,-3 0,-10 0,-10 0,8 0,-8 0,0 0,8 0,-8 0,10 0,-28 0,1 0,34 0,-34-7,-1-1,18 5,-2-12,-9 15,9 0,-15-6,13 5,-16-12,1 11,-3-5,0 1,-6 4,15-5,-15 1,15 5,-15-5,15 6,-15 0,14-7,-13 5,13-5,-5 7,-1 0,7-6,-15 4,14-5,-5 1,-1 4,25-5,-28 1,19 5,-26-6,0 1,0 5,9-5,-7 6,14-7,-5 5,8-4,-1 6,10 0,-7 0,7 0,-9 0,9 0,-7 0,-1 0,-3 0,-7 0,0 0,-1 0,-1 0,-6 0,7 0,-9 0,8 0,12 0,2 0,6 0,-17 0,5 0,-5 0,7 0,1 0,0 0,9 0,-7 0,-1 6,-4-5,-5 5,-1 0,-2-4,-7 4,-1-6,0 6,0-5,0 5,0-6,0 0,0 0,0 0,0 0,18 7,-5-6,7 5,-11-6,-9 0,8 0,-6 0,6 0,1 0,-7 0,6 0,1 0,-7 0,6 0,-8 0,0 0,0 0,0 0,0 0,0 0,0 0,1 0,-1 0,0 0,0 0,0 0,0 0,8-7,-6 6,15-6,-15 7,15 0,-15-6,6 4,-8-4,0 6,27 0,-20 0,12 0,-21 0,-5 0,7 0,0 0,-7 0,5 0,-5 0,7 0,-7 0,6 0,-6 0,7 0,0 0,0 0,-7 0,5 0,-5 0,7 0,-7 0,5 0,-5 0,0 0,-2 6,-7-5,0 5,0-6,0 0,0 0,0 0,-6 0,4 0,-10 0,4 0,0 5,0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19:57:02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43,'56'0,"0"0,-4 0,2 0,15 0,-9 0,9 0,-7 0,16 0,-7 0,10 0,-23 0,-1 0,24 0,-20 0,1 0,34 0,-43 0,1 0,4 0,0 0,35 0,-2 0,1 0,-18 0,25 0,-34 0,34 0,-25 0,17 0,0 0,-8 0,9 0,-1 0,-8 0,-1 0,-4 0,-6 0,-1 0,-2 0,-9 0,0 0,-1 0,1 0,-1 0,11 0,-9 0,9 0,-1 0,2 0,-20 0,1 0,16 0,4 0,1 0,1 0,-11 0,1 0,17 0,-10 0,8 0,-8 0,10 0,-10 0,8 0,-8 0,10 0,10 0,-8 0,8 0,1 0,-9 0,8 7,-10-5,0 12,-1-12,1 12,0-5,10 0,-8 6,8-6,-10-1,10 7,-8-6,-33-4,2 0,8 2,-1 0,-9-2,0-1,10 0,-3 1,14 9,8-13,-17 13,7-13,-18 6,7 0,-7-6,9 6,0-1,-9-4,7 5,-7-7,9 0,-1 0,1 0,-8 0,5 0,-14 0,15 0,-7 0,1 0,5 0,-13 6,13-5,-14 5,33-6,-28 0,28 0,-33 0,15 0,-7 0,0 0,7 0,-7 0,9 0,0 0,-1 0,1 0,0 0,0 0,9 0,-16 0,14 0,-15 0,-1 0,-1 0,-1 0,-6 0,15 0,-15 0,14 0,-5 0,7 0,1 0,0 0,26 0,-20 0,21 0,-28 0,1-6,-9 4,7-5,-15 1,7 5,-9-6,8 1,-6 4,6-11,-8 12,0-12,1 12,7-12,-6 11,15-11,-15 5,14-7,-5 7,-1-5,7 5,-7 0,9-5,0 5,-9-1,25-4,-20 5,14-1,-21-4,0 12,-6-5,7 6,-9-6,8 4,-6-4,15 6,-7-7,9 5,0-4,-1 6,1 0,0 0,0-7,-1 5,1-4,-1 6,-7 0,5 0,-13 0,-2 0,-3 0,-5 0,0 0,-2 0,-7 0,11 0,-8 0,2 0,-7 0,-10 0,4 0,0 0,-5 0,5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826375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0A920-88B6-DD40-BE70-C2D3FB63EB6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8350" y="971550"/>
            <a:ext cx="46609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81125" y="3740150"/>
            <a:ext cx="110553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826375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8012-B199-744E-8B6D-3A2994AD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/index.php?title=Two-phase_locking&amp;action=edit&amp;section=5" TargetMode="External"/><Relationship Id="rId3" Type="http://schemas.openxmlformats.org/officeDocument/2006/relationships/hyperlink" Target="https://en.wikipedia.org/w/index.php?title=Two-phase_locking&amp;action=edit&amp;section=3" TargetMode="External"/><Relationship Id="rId7" Type="http://schemas.openxmlformats.org/officeDocument/2006/relationships/hyperlink" Target="https://en.wikipedia.org/wiki/Deadlock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nservative_two-phase_locking" TargetMode="External"/><Relationship Id="rId5" Type="http://schemas.openxmlformats.org/officeDocument/2006/relationships/hyperlink" Target="https://en.wikipedia.org/w/index.php?title=Two-phase_locking&amp;action=edit&amp;section=4" TargetMode="External"/><Relationship Id="rId4" Type="http://schemas.openxmlformats.org/officeDocument/2006/relationships/hyperlink" Target="https://en.wikipedia.org/wiki/Serializability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Logically group our tasks</a:t>
            </a:r>
          </a:p>
          <a:p>
            <a:pPr marL="0" indent="0">
              <a:buNone/>
            </a:pPr>
            <a:r>
              <a:rPr lang="en-US" dirty="0"/>
              <a:t>Transaction is a bunch of rights</a:t>
            </a:r>
          </a:p>
          <a:p>
            <a:pPr marL="0" indent="0">
              <a:buNone/>
            </a:pPr>
            <a:r>
              <a:rPr lang="en-US" dirty="0"/>
              <a:t>1.1 (theoretical) read and write</a:t>
            </a:r>
          </a:p>
          <a:p>
            <a:pPr marL="0" indent="0">
              <a:buNone/>
            </a:pPr>
            <a:r>
              <a:rPr lang="en-US" dirty="0"/>
              <a:t>1.2 A(ATOMIC) C(CONSISTENCY)I(ISOLATION)D(DURABILITY)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</a:p>
          <a:p>
            <a:pPr marL="0" indent="0">
              <a:buNone/>
            </a:pPr>
            <a:r>
              <a:rPr lang="en-US" dirty="0"/>
              <a:t>2.1 Read/Write Write/Write</a:t>
            </a:r>
          </a:p>
          <a:p>
            <a:pPr marL="0" indent="0">
              <a:buNone/>
            </a:pPr>
            <a:r>
              <a:rPr lang="en-US" dirty="0"/>
              <a:t>2.2 YOU CANNOT AVOID THE CONFLICT BY HAVING A S C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3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Never get dead lock because we don’t allow any of them 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7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9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No. Counter Example: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/>
              <a:t> Yes. 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6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guarantee that all schedules are correct (</a:t>
            </a:r>
            <a:r>
              <a:rPr lang="en-US" dirty="0" err="1"/>
              <a:t>i.e</a:t>
            </a:r>
            <a:r>
              <a:rPr lang="en-US" dirty="0"/>
              <a:t> serializable ) without knowing the entire schedule ahead of time.</a:t>
            </a:r>
          </a:p>
          <a:p>
            <a:endParaRPr lang="en-US" dirty="0"/>
          </a:p>
          <a:p>
            <a:r>
              <a:rPr lang="en-US" dirty="0"/>
              <a:t>Passive assumption </a:t>
            </a:r>
          </a:p>
          <a:p>
            <a:endParaRPr lang="en-US" dirty="0"/>
          </a:p>
          <a:p>
            <a:r>
              <a:rPr lang="en-US" dirty="0"/>
              <a:t>Locks don’t need to be store on disk, you don’t need to put it into buffer pool. It doesn’t need to be consistent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</a:t>
            </a:r>
          </a:p>
          <a:p>
            <a:r>
              <a:rPr lang="en-US" dirty="0"/>
              <a:t>Shared lock; </a:t>
            </a:r>
          </a:p>
          <a:p>
            <a:r>
              <a:rPr lang="en-US" dirty="0"/>
              <a:t>Exclusive lock (restricted itself)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2PL can generate s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1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Dead lock : when I write the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5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“trade-off”</a:t>
            </a:r>
          </a:p>
          <a:p>
            <a:r>
              <a:rPr lang="en-US" dirty="0"/>
              <a:t>Strict (we care about performance)  is the subset of serializable  (we care about correctness)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Two-phase locking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dit section: Two-phase locking"/>
              </a:rPr>
              <a:t>edit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two-phase locking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protocol, a transaction handles its locks in two distinct, consecutive phases during the transaction's execution: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Expanding phase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(aka Growing phase): locks are acquired and no locks are released (the number of locks can only increase).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Shrinking phase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(aka Contracting phase): locks are released and no locks are acquired.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phase locking rule can be summarized as: never acquire a lock after a lock has been released.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erializability"/>
              </a:rPr>
              <a:t>serializability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is guaranteed for a schedule with transactions that obey this rule.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Typically, without explicit knowledge in a transaction on end of phase 1, it is safely determined only when a transaction has completed processing and requested commit. In this case, all the locks can be released at once (phase 2).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Conservative two-phase locking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Edit section: Conservative two-phase locking"/>
              </a:rPr>
              <a:t>edit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difference between 2PL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onservative two-phase locking"/>
              </a:rPr>
              <a:t>C2PL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that C2PL's transactions obtain all the locks they need before the transactions begin. This is to ensure that a transaction that already holds some locks will not block waiting for other locks. Conservative 2PL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eadlock"/>
              </a:rPr>
              <a:t>deadlocks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 two-phase locking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Edit section: Strict two-phase locking"/>
              </a:rPr>
              <a:t>edit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comply with the S2PL protocol, a transaction needs to comply with 2PL, and release its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(exclusive)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locks only after it has ended, i.e., being either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 the other hand,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(shared)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locks are released regularly during phase 2.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protocol is not appropriate in B-trees because it causes Bottleneck (while B-trees always starts searching from the parent root).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sz="3300" kern="1200" spc="-5" dirty="0">
              <a:solidFill>
                <a:schemeClr val="tx1"/>
              </a:solidFill>
              <a:latin typeface="Verdana"/>
              <a:ea typeface="+mn-ea"/>
              <a:cs typeface="Verdana"/>
            </a:endParaRPr>
          </a:p>
          <a:p>
            <a:pPr marL="0" indent="0">
              <a:buFontTx/>
              <a:buNone/>
            </a:pPr>
            <a:r>
              <a:rPr lang="en-US" sz="3300" kern="1200" spc="-5" dirty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Two possible problems </a:t>
            </a:r>
          </a:p>
          <a:p>
            <a:pPr marL="171450" indent="-171450">
              <a:buFontTx/>
              <a:buChar char="-"/>
            </a:pPr>
            <a:r>
              <a:rPr lang="en-US" dirty="0"/>
              <a:t>Dirty reads (strict 2PL) – not until commit</a:t>
            </a:r>
          </a:p>
          <a:p>
            <a:pPr marL="171450" indent="-171450">
              <a:buFontTx/>
              <a:buChar char="-"/>
            </a:pPr>
            <a:r>
              <a:rPr lang="en-US" dirty="0"/>
              <a:t>Deadlocks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7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cycle of transactions waiting for locks to be released by each other </a:t>
            </a:r>
          </a:p>
          <a:p>
            <a:r>
              <a:rPr lang="en-US" dirty="0"/>
              <a:t>Deadlock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4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anything to allow older to complete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B8012-B199-744E-8B6D-3A2994AD1E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2207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0" y="7254240"/>
                </a:moveTo>
                <a:lnTo>
                  <a:pt x="13296900" y="7254240"/>
                </a:lnTo>
                <a:lnTo>
                  <a:pt x="13296900" y="0"/>
                </a:lnTo>
                <a:lnTo>
                  <a:pt x="0" y="0"/>
                </a:lnTo>
                <a:lnTo>
                  <a:pt x="0" y="725424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863328" y="527304"/>
            <a:ext cx="3697224" cy="6829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86740" y="6664452"/>
            <a:ext cx="4090416" cy="63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706" y="526745"/>
            <a:ext cx="12832537" cy="1994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2207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04" y="444500"/>
            <a:ext cx="1316294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79" y="1805431"/>
            <a:ext cx="13496391" cy="4716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706" y="526745"/>
            <a:ext cx="9130030" cy="1994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6450" dirty="0">
                <a:solidFill>
                  <a:srgbClr val="FFFFFF"/>
                </a:solidFill>
                <a:latin typeface="Verdana"/>
                <a:cs typeface="Verdana"/>
              </a:rPr>
              <a:t>Database  </a:t>
            </a:r>
            <a:r>
              <a:rPr sz="6450" spc="-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64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50" spc="-1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endParaRPr sz="64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903" y="4844542"/>
            <a:ext cx="646303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5305" algn="l"/>
              </a:tabLst>
            </a:pPr>
            <a:r>
              <a:rPr sz="4500" spc="15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r>
              <a:rPr sz="4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500" spc="-380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endParaRPr sz="4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19176"/>
            <a:ext cx="683958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Types </a:t>
            </a:r>
            <a:r>
              <a:rPr spc="-5" dirty="0"/>
              <a:t>of </a:t>
            </a:r>
            <a:r>
              <a:rPr spc="-185" dirty="0"/>
              <a:t>Two</a:t>
            </a:r>
            <a:r>
              <a:rPr spc="60" dirty="0"/>
              <a:t> </a:t>
            </a:r>
            <a:r>
              <a:rPr spc="-10"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745360"/>
            <a:ext cx="3133725" cy="255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86363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300" dirty="0">
                <a:latin typeface="Verdana"/>
                <a:cs typeface="Verdana"/>
              </a:rPr>
              <a:t>Basic</a:t>
            </a:r>
          </a:p>
          <a:p>
            <a:pPr>
              <a:lnSpc>
                <a:spcPct val="100000"/>
              </a:lnSpc>
              <a:spcBef>
                <a:spcPts val="45"/>
              </a:spcBef>
              <a:buChar char="◼"/>
            </a:pPr>
            <a:endParaRPr sz="3500" dirty="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75" dirty="0">
                <a:latin typeface="Verdana"/>
                <a:cs typeface="Verdana"/>
              </a:rPr>
              <a:t>Conservative</a:t>
            </a: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◼"/>
            </a:pPr>
            <a:endParaRPr sz="3400" dirty="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Strict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3994"/>
            <a:ext cx="790257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Issues with </a:t>
            </a:r>
            <a:r>
              <a:rPr spc="-190" dirty="0"/>
              <a:t>Two</a:t>
            </a:r>
            <a:r>
              <a:rPr spc="-45" dirty="0"/>
              <a:t> </a:t>
            </a:r>
            <a:r>
              <a:rPr spc="-10"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81327"/>
            <a:ext cx="12913995" cy="413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Cannot </a:t>
            </a:r>
            <a:r>
              <a:rPr sz="3850" spc="-15" dirty="0">
                <a:latin typeface="Verdana"/>
                <a:cs typeface="Verdana"/>
              </a:rPr>
              <a:t>generate </a:t>
            </a:r>
            <a:r>
              <a:rPr sz="3850" dirty="0">
                <a:latin typeface="Verdana"/>
                <a:cs typeface="Verdana"/>
              </a:rPr>
              <a:t>all </a:t>
            </a:r>
            <a:r>
              <a:rPr sz="3850" spc="-5" dirty="0">
                <a:latin typeface="Verdana"/>
                <a:cs typeface="Verdana"/>
              </a:rPr>
              <a:t>possible </a:t>
            </a:r>
            <a:r>
              <a:rPr sz="3850" dirty="0">
                <a:latin typeface="Verdana"/>
                <a:cs typeface="Verdana"/>
              </a:rPr>
              <a:t>serializable</a:t>
            </a:r>
            <a:r>
              <a:rPr sz="3850" spc="-65" dirty="0">
                <a:latin typeface="Verdana"/>
                <a:cs typeface="Verdana"/>
              </a:rPr>
              <a:t> </a:t>
            </a:r>
            <a:r>
              <a:rPr sz="3850" spc="-225" dirty="0">
                <a:latin typeface="Verdana"/>
                <a:cs typeface="Verdana"/>
              </a:rPr>
              <a:t>schedules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20" dirty="0">
                <a:latin typeface="Verdana"/>
                <a:cs typeface="Verdana"/>
              </a:rPr>
              <a:t>Reduces </a:t>
            </a:r>
            <a:r>
              <a:rPr sz="3850" spc="-5" dirty="0">
                <a:latin typeface="Verdana"/>
                <a:cs typeface="Verdana"/>
              </a:rPr>
              <a:t>Concurrency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Can </a:t>
            </a:r>
            <a:r>
              <a:rPr sz="3850" spc="-15" dirty="0">
                <a:latin typeface="Verdana"/>
                <a:cs typeface="Verdana"/>
              </a:rPr>
              <a:t>lead </a:t>
            </a:r>
            <a:r>
              <a:rPr sz="3850" spc="-5" dirty="0">
                <a:latin typeface="Verdana"/>
                <a:cs typeface="Verdana"/>
              </a:rPr>
              <a:t>to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deadlock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Can lead to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starvation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74370"/>
            <a:ext cx="32258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Dead</a:t>
            </a:r>
            <a:r>
              <a:rPr spc="-25" dirty="0"/>
              <a:t>l</a:t>
            </a:r>
            <a:r>
              <a:rPr spc="-5" dirty="0"/>
              <a:t>ock</a:t>
            </a:r>
          </a:p>
        </p:txBody>
      </p:sp>
      <p:sp>
        <p:nvSpPr>
          <p:cNvPr id="3" name="object 3"/>
          <p:cNvSpPr/>
          <p:nvPr/>
        </p:nvSpPr>
        <p:spPr>
          <a:xfrm>
            <a:off x="477556" y="2680607"/>
            <a:ext cx="12368892" cy="3012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30428"/>
            <a:ext cx="72085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Deadlock</a:t>
            </a:r>
            <a:r>
              <a:rPr spc="-65" dirty="0"/>
              <a:t> </a:t>
            </a:r>
            <a:r>
              <a:rPr spc="-10" dirty="0"/>
              <a:t>Prevention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951431"/>
            <a:ext cx="13221335" cy="2580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86363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300" spc="-5" dirty="0">
                <a:latin typeface="Verdana"/>
                <a:cs typeface="Verdana"/>
              </a:rPr>
              <a:t>Timestamp</a:t>
            </a:r>
            <a:r>
              <a:rPr sz="3300" spc="1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based</a:t>
            </a:r>
            <a:r>
              <a:rPr lang="en-US" sz="3300" spc="-5" dirty="0">
                <a:latin typeface="Verdana"/>
                <a:cs typeface="Verdana"/>
              </a:rPr>
              <a:t> (one solution)</a:t>
            </a:r>
            <a:endParaRPr sz="33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110"/>
              </a:spcBef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Wait-die: younger transaction dies, older can wait</a:t>
            </a: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Wound-wait: Older can abort younger, younger simply wait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◼"/>
            </a:pPr>
            <a:endParaRPr sz="3400" dirty="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Problems?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30428"/>
            <a:ext cx="72085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Deadlock</a:t>
            </a:r>
            <a:r>
              <a:rPr spc="-65" dirty="0"/>
              <a:t> </a:t>
            </a:r>
            <a:r>
              <a:rPr spc="-10" dirty="0"/>
              <a:t>Prevention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951431"/>
            <a:ext cx="6775450" cy="154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86363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300" spc="-5" dirty="0">
                <a:latin typeface="Verdana"/>
                <a:cs typeface="Verdana"/>
              </a:rPr>
              <a:t>Non-timestamp</a:t>
            </a:r>
            <a:r>
              <a:rPr sz="3300" spc="-1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based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110"/>
              </a:spcBef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10" dirty="0">
                <a:latin typeface="Verdana"/>
                <a:cs typeface="Verdana"/>
              </a:rPr>
              <a:t>No-wait: </a:t>
            </a:r>
            <a:r>
              <a:rPr sz="3300" spc="-5" dirty="0">
                <a:latin typeface="Verdana"/>
                <a:cs typeface="Verdana"/>
              </a:rPr>
              <a:t>abort if</a:t>
            </a:r>
            <a:r>
              <a:rPr sz="3300" spc="-45" dirty="0">
                <a:latin typeface="Verdana"/>
                <a:cs typeface="Verdana"/>
              </a:rPr>
              <a:t> </a:t>
            </a:r>
            <a:r>
              <a:rPr sz="3300" spc="-140" dirty="0">
                <a:latin typeface="Verdana"/>
                <a:cs typeface="Verdana"/>
              </a:rPr>
              <a:t>unavailable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Cautious</a:t>
            </a:r>
            <a:r>
              <a:rPr sz="3300" spc="-25" dirty="0">
                <a:latin typeface="Verdana"/>
                <a:cs typeface="Verdana"/>
              </a:rPr>
              <a:t> </a:t>
            </a:r>
            <a:r>
              <a:rPr sz="3300" spc="-15" dirty="0">
                <a:latin typeface="Verdana"/>
                <a:cs typeface="Verdana"/>
              </a:rPr>
              <a:t>wait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30428"/>
            <a:ext cx="681926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Deadlock</a:t>
            </a:r>
            <a:r>
              <a:rPr spc="-50" dirty="0"/>
              <a:t> </a:t>
            </a:r>
            <a:r>
              <a:rPr spc="-5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951431"/>
            <a:ext cx="10975340" cy="305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86363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300" spc="-5" dirty="0">
                <a:latin typeface="Verdana"/>
                <a:cs typeface="Verdana"/>
              </a:rPr>
              <a:t>Create </a:t>
            </a:r>
            <a:r>
              <a:rPr sz="3300" dirty="0">
                <a:latin typeface="Verdana"/>
                <a:cs typeface="Verdana"/>
              </a:rPr>
              <a:t>a</a:t>
            </a:r>
            <a:r>
              <a:rPr sz="3300" spc="-15" dirty="0">
                <a:latin typeface="Verdana"/>
                <a:cs typeface="Verdana"/>
              </a:rPr>
              <a:t> graph: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110"/>
              </a:spcBef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Nodes </a:t>
            </a:r>
            <a:r>
              <a:rPr sz="3300" dirty="0">
                <a:latin typeface="Verdana"/>
                <a:cs typeface="Verdana"/>
              </a:rPr>
              <a:t>are</a:t>
            </a:r>
            <a:r>
              <a:rPr sz="3300" spc="-2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transactions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Edges </a:t>
            </a:r>
            <a:r>
              <a:rPr sz="3300" dirty="0">
                <a:latin typeface="Verdana"/>
                <a:cs typeface="Verdana"/>
              </a:rPr>
              <a:t>occur </a:t>
            </a:r>
            <a:r>
              <a:rPr sz="3300" spc="-5" dirty="0">
                <a:latin typeface="Verdana"/>
                <a:cs typeface="Verdana"/>
              </a:rPr>
              <a:t>when </a:t>
            </a:r>
            <a:r>
              <a:rPr sz="3300" spc="-10" dirty="0">
                <a:latin typeface="Verdana"/>
                <a:cs typeface="Verdana"/>
              </a:rPr>
              <a:t>transactions </a:t>
            </a:r>
            <a:r>
              <a:rPr sz="3300" spc="-5" dirty="0">
                <a:latin typeface="Verdana"/>
                <a:cs typeface="Verdana"/>
              </a:rPr>
              <a:t>must</a:t>
            </a:r>
            <a:r>
              <a:rPr sz="3300" spc="-3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wait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When </a:t>
            </a:r>
            <a:r>
              <a:rPr sz="3300" spc="-10" dirty="0">
                <a:latin typeface="Verdana"/>
                <a:cs typeface="Verdana"/>
              </a:rPr>
              <a:t>do </a:t>
            </a:r>
            <a:r>
              <a:rPr sz="3300" spc="-5" dirty="0">
                <a:latin typeface="Verdana"/>
                <a:cs typeface="Verdana"/>
              </a:rPr>
              <a:t>we </a:t>
            </a:r>
            <a:r>
              <a:rPr sz="3300" dirty="0">
                <a:latin typeface="Verdana"/>
                <a:cs typeface="Verdana"/>
              </a:rPr>
              <a:t>know </a:t>
            </a:r>
            <a:r>
              <a:rPr sz="3300" spc="-5" dirty="0">
                <a:latin typeface="Verdana"/>
                <a:cs typeface="Verdana"/>
              </a:rPr>
              <a:t>when deadlock </a:t>
            </a:r>
            <a:r>
              <a:rPr sz="3300" dirty="0">
                <a:latin typeface="Verdana"/>
                <a:cs typeface="Verdana"/>
              </a:rPr>
              <a:t>has</a:t>
            </a:r>
            <a:r>
              <a:rPr sz="3300" spc="-55" dirty="0">
                <a:latin typeface="Verdana"/>
                <a:cs typeface="Verdana"/>
              </a:rPr>
              <a:t> </a:t>
            </a:r>
            <a:r>
              <a:rPr sz="3300" spc="-235" dirty="0">
                <a:latin typeface="Verdana"/>
                <a:cs typeface="Verdana"/>
              </a:rPr>
              <a:t>occurred?</a:t>
            </a:r>
            <a:endParaRPr sz="3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0" dirty="0">
                <a:latin typeface="Verdana"/>
                <a:cs typeface="Verdana"/>
              </a:rPr>
              <a:t>Performance</a:t>
            </a:r>
            <a:r>
              <a:rPr sz="3300" spc="-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considerations?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30428"/>
            <a:ext cx="364553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</a:t>
            </a:r>
            <a:r>
              <a:rPr spc="-20" dirty="0"/>
              <a:t>r</a:t>
            </a:r>
            <a:r>
              <a:rPr spc="-114" dirty="0"/>
              <a:t>v</a:t>
            </a:r>
            <a:r>
              <a:rPr spc="-5"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951431"/>
            <a:ext cx="11034395" cy="355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86363"/>
              <a:buFont typeface="Wingdings"/>
              <a:buChar char="◼"/>
              <a:tabLst>
                <a:tab pos="455930" algn="l"/>
                <a:tab pos="456565" algn="l"/>
                <a:tab pos="3300729" algn="l"/>
              </a:tabLst>
            </a:pPr>
            <a:r>
              <a:rPr sz="3300" spc="-5" dirty="0">
                <a:latin typeface="Verdana"/>
                <a:cs typeface="Verdana"/>
              </a:rPr>
              <a:t>Occurs</a:t>
            </a:r>
            <a:r>
              <a:rPr sz="3300" spc="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when	</a:t>
            </a:r>
            <a:r>
              <a:rPr sz="3300" dirty="0">
                <a:latin typeface="Verdana"/>
                <a:cs typeface="Verdana"/>
              </a:rPr>
              <a:t>a </a:t>
            </a:r>
            <a:r>
              <a:rPr sz="3300" spc="-15" dirty="0">
                <a:latin typeface="Verdana"/>
                <a:cs typeface="Verdana"/>
              </a:rPr>
              <a:t>transaction </a:t>
            </a:r>
            <a:r>
              <a:rPr sz="3300" dirty="0">
                <a:latin typeface="Verdana"/>
                <a:cs typeface="Verdana"/>
              </a:rPr>
              <a:t>has </a:t>
            </a:r>
            <a:r>
              <a:rPr sz="3300" spc="-5" dirty="0">
                <a:latin typeface="Verdana"/>
                <a:cs typeface="Verdana"/>
              </a:rPr>
              <a:t>to </a:t>
            </a:r>
            <a:r>
              <a:rPr sz="3300" spc="-175" dirty="0">
                <a:latin typeface="Verdana"/>
                <a:cs typeface="Verdana"/>
              </a:rPr>
              <a:t>wait </a:t>
            </a:r>
            <a:r>
              <a:rPr sz="3300" dirty="0">
                <a:latin typeface="Verdana"/>
                <a:cs typeface="Verdana"/>
              </a:rPr>
              <a:t>a </a:t>
            </a:r>
            <a:r>
              <a:rPr sz="3300" spc="-15" dirty="0">
                <a:latin typeface="Verdana"/>
                <a:cs typeface="Verdana"/>
              </a:rPr>
              <a:t>long</a:t>
            </a:r>
            <a:r>
              <a:rPr sz="3300" spc="114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time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110"/>
              </a:spcBef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15" dirty="0">
                <a:latin typeface="Verdana"/>
                <a:cs typeface="Verdana"/>
              </a:rPr>
              <a:t>Perhaps </a:t>
            </a:r>
            <a:r>
              <a:rPr sz="3300" spc="-5" dirty="0">
                <a:latin typeface="Verdana"/>
                <a:cs typeface="Verdana"/>
              </a:rPr>
              <a:t>forever?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When </a:t>
            </a:r>
            <a:r>
              <a:rPr sz="3300" spc="-5" dirty="0">
                <a:latin typeface="Verdana"/>
                <a:cs typeface="Verdana"/>
              </a:rPr>
              <a:t>does this</a:t>
            </a:r>
            <a:r>
              <a:rPr sz="3300" spc="-4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happen?</a:t>
            </a:r>
            <a:endParaRPr sz="3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Solutions: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Time </a:t>
            </a:r>
            <a:r>
              <a:rPr sz="3300" dirty="0">
                <a:latin typeface="Verdana"/>
                <a:cs typeface="Verdana"/>
              </a:rPr>
              <a:t>scaling</a:t>
            </a:r>
            <a:r>
              <a:rPr sz="3300" spc="-3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priority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FCFS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30428"/>
            <a:ext cx="393319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Granularity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951431"/>
            <a:ext cx="10347325" cy="456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86363"/>
              <a:buFont typeface="Wingdings"/>
              <a:buChar char="◼"/>
              <a:tabLst>
                <a:tab pos="455930" algn="l"/>
                <a:tab pos="456565" algn="l"/>
                <a:tab pos="3964304" algn="l"/>
              </a:tabLst>
            </a:pPr>
            <a:r>
              <a:rPr sz="3300" dirty="0">
                <a:latin typeface="Verdana"/>
                <a:cs typeface="Verdana"/>
              </a:rPr>
              <a:t>What</a:t>
            </a:r>
            <a:r>
              <a:rPr sz="3300" spc="-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should</a:t>
            </a:r>
            <a:r>
              <a:rPr sz="3300" spc="-1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we	be</a:t>
            </a:r>
            <a:r>
              <a:rPr sz="3300" spc="-20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locking?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110"/>
              </a:spcBef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Fields?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Columns?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ts val="3954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20" dirty="0">
                <a:latin typeface="Verdana"/>
                <a:cs typeface="Verdana"/>
              </a:rPr>
              <a:t>Pages?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ts val="3954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60" dirty="0">
                <a:latin typeface="Verdana"/>
                <a:cs typeface="Verdana"/>
              </a:rPr>
              <a:t>Tables?</a:t>
            </a:r>
            <a:endParaRPr sz="3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5" dirty="0">
                <a:latin typeface="Verdana"/>
                <a:cs typeface="Verdana"/>
              </a:rPr>
              <a:t>How does this </a:t>
            </a:r>
            <a:r>
              <a:rPr sz="3300" dirty="0">
                <a:latin typeface="Verdana"/>
                <a:cs typeface="Verdana"/>
              </a:rPr>
              <a:t>affect</a:t>
            </a:r>
            <a:r>
              <a:rPr sz="3300" spc="-4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concurrency?</a:t>
            </a:r>
            <a:endParaRPr sz="3300">
              <a:latin typeface="Verdana"/>
              <a:cs typeface="Verdana"/>
            </a:endParaRPr>
          </a:p>
          <a:p>
            <a:pPr marL="394970" indent="-382270">
              <a:lnSpc>
                <a:spcPts val="3954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-15" dirty="0">
                <a:latin typeface="Verdana"/>
                <a:cs typeface="Verdana"/>
              </a:rPr>
              <a:t>Why </a:t>
            </a:r>
            <a:r>
              <a:rPr sz="3300" dirty="0">
                <a:latin typeface="Verdana"/>
                <a:cs typeface="Verdana"/>
              </a:rPr>
              <a:t>not </a:t>
            </a:r>
            <a:r>
              <a:rPr sz="3300" spc="-5" dirty="0">
                <a:latin typeface="Verdana"/>
                <a:cs typeface="Verdana"/>
              </a:rPr>
              <a:t>just </a:t>
            </a:r>
            <a:r>
              <a:rPr sz="3300" spc="-10" dirty="0">
                <a:latin typeface="Verdana"/>
                <a:cs typeface="Verdana"/>
              </a:rPr>
              <a:t>lock </a:t>
            </a:r>
            <a:r>
              <a:rPr sz="3300" spc="-5" dirty="0">
                <a:latin typeface="Verdana"/>
                <a:cs typeface="Verdana"/>
              </a:rPr>
              <a:t>everything on the </a:t>
            </a:r>
            <a:r>
              <a:rPr sz="3300" dirty="0">
                <a:latin typeface="Verdana"/>
                <a:cs typeface="Verdana"/>
              </a:rPr>
              <a:t>field</a:t>
            </a:r>
            <a:r>
              <a:rPr sz="3300" spc="-45" dirty="0">
                <a:latin typeface="Verdana"/>
                <a:cs typeface="Verdana"/>
              </a:rPr>
              <a:t> </a:t>
            </a:r>
            <a:r>
              <a:rPr sz="3300" spc="-225" dirty="0">
                <a:latin typeface="Verdana"/>
                <a:cs typeface="Verdana"/>
              </a:rPr>
              <a:t>level?</a:t>
            </a:r>
            <a:endParaRPr sz="3300">
              <a:latin typeface="Verdana"/>
              <a:cs typeface="Verdana"/>
            </a:endParaRPr>
          </a:p>
          <a:p>
            <a:pPr marL="394970" indent="-382270">
              <a:lnSpc>
                <a:spcPts val="3954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What </a:t>
            </a:r>
            <a:r>
              <a:rPr sz="3300" spc="-10" dirty="0">
                <a:latin typeface="Verdana"/>
                <a:cs typeface="Verdana"/>
              </a:rPr>
              <a:t>is </a:t>
            </a:r>
            <a:r>
              <a:rPr sz="3300" spc="-5" dirty="0">
                <a:latin typeface="Verdana"/>
                <a:cs typeface="Verdana"/>
              </a:rPr>
              <a:t>the best</a:t>
            </a:r>
            <a:r>
              <a:rPr sz="3300" spc="-35" dirty="0">
                <a:latin typeface="Verdana"/>
                <a:cs typeface="Verdana"/>
              </a:rPr>
              <a:t> </a:t>
            </a:r>
            <a:r>
              <a:rPr sz="3300" spc="-15" dirty="0">
                <a:latin typeface="Verdana"/>
                <a:cs typeface="Verdana"/>
              </a:rPr>
              <a:t>size?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30428"/>
            <a:ext cx="393319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Granularity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036" y="1494535"/>
            <a:ext cx="13385800" cy="154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300" spc="-114" dirty="0">
                <a:latin typeface="Verdana"/>
                <a:cs typeface="Verdana"/>
              </a:rPr>
              <a:t>Two</a:t>
            </a:r>
            <a:r>
              <a:rPr sz="3300" spc="5" dirty="0">
                <a:latin typeface="Verdana"/>
                <a:cs typeface="Verdana"/>
              </a:rPr>
              <a:t> </a:t>
            </a:r>
            <a:r>
              <a:rPr sz="3300" spc="-10" dirty="0">
                <a:latin typeface="Verdana"/>
                <a:cs typeface="Verdana"/>
              </a:rPr>
              <a:t>transactions:</a:t>
            </a:r>
            <a:endParaRPr sz="3300">
              <a:latin typeface="Verdana"/>
              <a:cs typeface="Verdana"/>
            </a:endParaRPr>
          </a:p>
          <a:p>
            <a:pPr marL="754380" marR="5080" indent="-285115">
              <a:lnSpc>
                <a:spcPct val="100000"/>
              </a:lnSpc>
              <a:spcBef>
                <a:spcPts val="105"/>
              </a:spcBef>
            </a:pPr>
            <a:r>
              <a:rPr sz="2450" spc="2605" dirty="0">
                <a:latin typeface="Wingdings"/>
                <a:cs typeface="Wingdings"/>
              </a:rPr>
              <a:t>◼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Verdana"/>
                <a:cs typeface="Verdana"/>
              </a:rPr>
              <a:t>One </a:t>
            </a:r>
            <a:r>
              <a:rPr sz="3300" spc="-10" dirty="0">
                <a:latin typeface="Verdana"/>
                <a:cs typeface="Verdana"/>
              </a:rPr>
              <a:t>wants </a:t>
            </a:r>
            <a:r>
              <a:rPr sz="3300" spc="-5" dirty="0">
                <a:latin typeface="Verdana"/>
                <a:cs typeface="Verdana"/>
              </a:rPr>
              <a:t>to update </a:t>
            </a:r>
            <a:r>
              <a:rPr sz="3300" dirty="0">
                <a:latin typeface="Verdana"/>
                <a:cs typeface="Verdana"/>
              </a:rPr>
              <a:t>all </a:t>
            </a:r>
            <a:r>
              <a:rPr sz="3300" spc="-5" dirty="0">
                <a:latin typeface="Verdana"/>
                <a:cs typeface="Verdana"/>
              </a:rPr>
              <a:t>records in </a:t>
            </a:r>
            <a:r>
              <a:rPr sz="3300" dirty="0">
                <a:latin typeface="Verdana"/>
                <a:cs typeface="Verdana"/>
              </a:rPr>
              <a:t>a file, </a:t>
            </a:r>
            <a:r>
              <a:rPr sz="3300" spc="-5" dirty="0">
                <a:latin typeface="Verdana"/>
                <a:cs typeface="Verdana"/>
              </a:rPr>
              <a:t>the </a:t>
            </a:r>
            <a:r>
              <a:rPr sz="3300" dirty="0">
                <a:latin typeface="Verdana"/>
                <a:cs typeface="Verdana"/>
              </a:rPr>
              <a:t>other </a:t>
            </a:r>
            <a:r>
              <a:rPr sz="3300" spc="-10" dirty="0">
                <a:latin typeface="Verdana"/>
                <a:cs typeface="Verdana"/>
              </a:rPr>
              <a:t>wants </a:t>
            </a:r>
            <a:r>
              <a:rPr sz="3300" spc="-1655" dirty="0">
                <a:latin typeface="Verdana"/>
                <a:cs typeface="Verdana"/>
              </a:rPr>
              <a:t>to </a:t>
            </a:r>
            <a:r>
              <a:rPr sz="3300" spc="-115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update </a:t>
            </a:r>
            <a:r>
              <a:rPr sz="3300" dirty="0">
                <a:latin typeface="Verdana"/>
                <a:cs typeface="Verdana"/>
              </a:rPr>
              <a:t>a single</a:t>
            </a:r>
            <a:r>
              <a:rPr sz="3300" spc="-5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record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1997" y="3458857"/>
            <a:ext cx="11858144" cy="3839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44500"/>
            <a:ext cx="541464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Intention</a:t>
            </a:r>
            <a:r>
              <a:rPr spc="-70" dirty="0"/>
              <a:t> </a:t>
            </a:r>
            <a:r>
              <a:rPr spc="-5" dirty="0"/>
              <a:t>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779" y="1805431"/>
            <a:ext cx="12781915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What locks would be requested on descendants of  the tree?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latin typeface="Verdana"/>
                <a:cs typeface="Verdana"/>
              </a:rPr>
              <a:t>Intention</a:t>
            </a:r>
            <a:r>
              <a:rPr sz="3850" spc="-2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Shared/Exclusive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Shared Intention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Exclusive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29" y="519506"/>
            <a:ext cx="25031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</a:t>
            </a:r>
            <a:r>
              <a:rPr spc="-5" dirty="0"/>
              <a:t>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854" y="1730756"/>
            <a:ext cx="11791950" cy="35864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3220" indent="-350520">
              <a:lnSpc>
                <a:spcPts val="4260"/>
              </a:lnSpc>
              <a:spcBef>
                <a:spcPts val="125"/>
              </a:spcBef>
              <a:buSzPct val="63380"/>
              <a:buFont typeface="Wingdings"/>
              <a:buChar char="◼"/>
              <a:tabLst>
                <a:tab pos="362585" algn="l"/>
                <a:tab pos="363220" algn="l"/>
              </a:tabLst>
            </a:pPr>
            <a:r>
              <a:rPr sz="3550" spc="5" dirty="0">
                <a:latin typeface="Verdana"/>
                <a:cs typeface="Verdana"/>
              </a:rPr>
              <a:t>Why </a:t>
            </a:r>
            <a:r>
              <a:rPr sz="3550" spc="10" dirty="0">
                <a:latin typeface="Verdana"/>
                <a:cs typeface="Verdana"/>
              </a:rPr>
              <a:t>do </a:t>
            </a:r>
            <a:r>
              <a:rPr sz="3550" spc="15" dirty="0">
                <a:latin typeface="Verdana"/>
                <a:cs typeface="Verdana"/>
              </a:rPr>
              <a:t>we need</a:t>
            </a:r>
            <a:r>
              <a:rPr sz="3550" spc="-110" dirty="0">
                <a:latin typeface="Verdana"/>
                <a:cs typeface="Verdana"/>
              </a:rPr>
              <a:t> </a:t>
            </a:r>
            <a:r>
              <a:rPr sz="3550" spc="5" dirty="0">
                <a:latin typeface="Verdana"/>
                <a:cs typeface="Verdana"/>
              </a:rPr>
              <a:t>transactions?</a:t>
            </a:r>
            <a:endParaRPr sz="3550">
              <a:latin typeface="Verdana"/>
              <a:cs typeface="Verdana"/>
            </a:endParaRPr>
          </a:p>
          <a:p>
            <a:pPr marL="754380" lvl="1" indent="-284480">
              <a:lnSpc>
                <a:spcPts val="396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What </a:t>
            </a:r>
            <a:r>
              <a:rPr sz="3300" spc="-5" dirty="0">
                <a:latin typeface="Verdana"/>
                <a:cs typeface="Verdana"/>
              </a:rPr>
              <a:t>does </a:t>
            </a:r>
            <a:r>
              <a:rPr sz="3300" dirty="0">
                <a:latin typeface="Verdana"/>
                <a:cs typeface="Verdana"/>
              </a:rPr>
              <a:t>a </a:t>
            </a:r>
            <a:r>
              <a:rPr sz="3300" spc="-15" dirty="0">
                <a:latin typeface="Verdana"/>
                <a:cs typeface="Verdana"/>
              </a:rPr>
              <a:t>transaction</a:t>
            </a:r>
            <a:r>
              <a:rPr sz="3300" spc="-40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contain?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What </a:t>
            </a:r>
            <a:r>
              <a:rPr sz="3300" spc="-5" dirty="0">
                <a:latin typeface="Verdana"/>
                <a:cs typeface="Verdana"/>
              </a:rPr>
              <a:t>are the </a:t>
            </a:r>
            <a:r>
              <a:rPr sz="3300" dirty="0">
                <a:latin typeface="Verdana"/>
                <a:cs typeface="Verdana"/>
              </a:rPr>
              <a:t>four </a:t>
            </a:r>
            <a:r>
              <a:rPr sz="3300" spc="-10" dirty="0">
                <a:latin typeface="Verdana"/>
                <a:cs typeface="Verdana"/>
              </a:rPr>
              <a:t>properties </a:t>
            </a:r>
            <a:r>
              <a:rPr sz="3300" dirty="0">
                <a:latin typeface="Verdana"/>
                <a:cs typeface="Verdana"/>
              </a:rPr>
              <a:t>of a </a:t>
            </a:r>
            <a:r>
              <a:rPr sz="3300" spc="-10" dirty="0">
                <a:latin typeface="Verdana"/>
                <a:cs typeface="Verdana"/>
              </a:rPr>
              <a:t>transaction?</a:t>
            </a:r>
            <a:endParaRPr sz="3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◼"/>
            </a:pPr>
            <a:endParaRPr sz="340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dirty="0">
                <a:latin typeface="Verdana"/>
                <a:cs typeface="Verdana"/>
              </a:rPr>
              <a:t>What </a:t>
            </a:r>
            <a:r>
              <a:rPr sz="3300" spc="-10" dirty="0">
                <a:latin typeface="Verdana"/>
                <a:cs typeface="Verdana"/>
              </a:rPr>
              <a:t>is </a:t>
            </a:r>
            <a:r>
              <a:rPr sz="3300" dirty="0">
                <a:latin typeface="Verdana"/>
                <a:cs typeface="Verdana"/>
              </a:rPr>
              <a:t>a</a:t>
            </a:r>
            <a:r>
              <a:rPr sz="3300" spc="-35" dirty="0">
                <a:latin typeface="Verdana"/>
                <a:cs typeface="Verdana"/>
              </a:rPr>
              <a:t> </a:t>
            </a:r>
            <a:r>
              <a:rPr sz="3300" spc="-5" dirty="0">
                <a:latin typeface="Verdana"/>
                <a:cs typeface="Verdana"/>
              </a:rPr>
              <a:t>schedule?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What </a:t>
            </a:r>
            <a:r>
              <a:rPr sz="3300" spc="-5" dirty="0">
                <a:latin typeface="Verdana"/>
                <a:cs typeface="Verdana"/>
              </a:rPr>
              <a:t>is </a:t>
            </a:r>
            <a:r>
              <a:rPr sz="3300" dirty="0">
                <a:latin typeface="Verdana"/>
                <a:cs typeface="Verdana"/>
              </a:rPr>
              <a:t>a</a:t>
            </a:r>
            <a:r>
              <a:rPr sz="3300" spc="-25" dirty="0">
                <a:latin typeface="Verdana"/>
                <a:cs typeface="Verdana"/>
              </a:rPr>
              <a:t> </a:t>
            </a:r>
            <a:r>
              <a:rPr sz="3300" dirty="0">
                <a:latin typeface="Verdana"/>
                <a:cs typeface="Verdana"/>
              </a:rPr>
              <a:t>conflict?</a:t>
            </a:r>
            <a:endParaRPr sz="330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What </a:t>
            </a:r>
            <a:r>
              <a:rPr sz="3300" spc="-5" dirty="0">
                <a:latin typeface="Verdana"/>
                <a:cs typeface="Verdana"/>
              </a:rPr>
              <a:t>does </a:t>
            </a:r>
            <a:r>
              <a:rPr sz="3300" spc="-10" dirty="0">
                <a:latin typeface="Verdana"/>
                <a:cs typeface="Verdana"/>
              </a:rPr>
              <a:t>it </a:t>
            </a:r>
            <a:r>
              <a:rPr sz="3300" dirty="0">
                <a:latin typeface="Verdana"/>
                <a:cs typeface="Verdana"/>
              </a:rPr>
              <a:t>mean for a </a:t>
            </a:r>
            <a:r>
              <a:rPr sz="3300" spc="-5" dirty="0">
                <a:latin typeface="Verdana"/>
                <a:cs typeface="Verdana"/>
              </a:rPr>
              <a:t>schedule to be</a:t>
            </a:r>
            <a:r>
              <a:rPr sz="3300" spc="-45" dirty="0">
                <a:latin typeface="Verdana"/>
                <a:cs typeface="Verdana"/>
              </a:rPr>
              <a:t> </a:t>
            </a:r>
            <a:r>
              <a:rPr sz="3300" spc="-190" dirty="0">
                <a:latin typeface="Verdana"/>
                <a:cs typeface="Verdana"/>
              </a:rPr>
              <a:t>serializable?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44500"/>
            <a:ext cx="541464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Intention</a:t>
            </a:r>
            <a:r>
              <a:rPr spc="-70" dirty="0"/>
              <a:t> </a:t>
            </a:r>
            <a:r>
              <a:rPr spc="-5" dirty="0"/>
              <a:t>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779" y="1805431"/>
            <a:ext cx="12959715" cy="530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Lock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dirty="0">
                <a:latin typeface="Verdana"/>
                <a:cs typeface="Verdana"/>
              </a:rPr>
              <a:t>root</a:t>
            </a:r>
            <a:r>
              <a:rPr sz="3850" spc="-6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first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12700" marR="2095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Can be </a:t>
            </a:r>
            <a:r>
              <a:rPr sz="3850" spc="-15" dirty="0">
                <a:latin typeface="Verdana"/>
                <a:cs typeface="Verdana"/>
              </a:rPr>
              <a:t>locked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dirty="0">
                <a:latin typeface="Verdana"/>
                <a:cs typeface="Verdana"/>
              </a:rPr>
              <a:t>S or </a:t>
            </a:r>
            <a:r>
              <a:rPr sz="3850" spc="-10" dirty="0">
                <a:latin typeface="Verdana"/>
                <a:cs typeface="Verdana"/>
              </a:rPr>
              <a:t>IS if </a:t>
            </a:r>
            <a:r>
              <a:rPr sz="3850" spc="-5" dirty="0">
                <a:latin typeface="Verdana"/>
                <a:cs typeface="Verdana"/>
              </a:rPr>
              <a:t>parent </a:t>
            </a:r>
            <a:r>
              <a:rPr sz="3850" spc="-10" dirty="0">
                <a:latin typeface="Verdana"/>
                <a:cs typeface="Verdana"/>
              </a:rPr>
              <a:t>is </a:t>
            </a:r>
            <a:r>
              <a:rPr sz="3850" spc="-15" dirty="0">
                <a:latin typeface="Verdana"/>
                <a:cs typeface="Verdana"/>
              </a:rPr>
              <a:t>locked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dirty="0">
                <a:latin typeface="Verdana"/>
                <a:cs typeface="Verdana"/>
              </a:rPr>
              <a:t>IS </a:t>
            </a:r>
            <a:r>
              <a:rPr sz="3850" spc="-1989" dirty="0">
                <a:latin typeface="Verdana"/>
                <a:cs typeface="Verdana"/>
              </a:rPr>
              <a:t>or </a:t>
            </a:r>
            <a:r>
              <a:rPr sz="3850" spc="-13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IX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Can be </a:t>
            </a:r>
            <a:r>
              <a:rPr sz="3850" spc="-15" dirty="0">
                <a:latin typeface="Verdana"/>
                <a:cs typeface="Verdana"/>
              </a:rPr>
              <a:t>locked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spc="-5" dirty="0">
                <a:latin typeface="Verdana"/>
                <a:cs typeface="Verdana"/>
              </a:rPr>
              <a:t>X, </a:t>
            </a:r>
            <a:r>
              <a:rPr sz="3850" dirty="0">
                <a:latin typeface="Verdana"/>
                <a:cs typeface="Verdana"/>
              </a:rPr>
              <a:t>IX, or </a:t>
            </a:r>
            <a:r>
              <a:rPr sz="3850" spc="-10" dirty="0">
                <a:latin typeface="Verdana"/>
                <a:cs typeface="Verdana"/>
              </a:rPr>
              <a:t>SIX if </a:t>
            </a:r>
            <a:r>
              <a:rPr sz="3850" spc="-5" dirty="0">
                <a:latin typeface="Verdana"/>
                <a:cs typeface="Verdana"/>
              </a:rPr>
              <a:t>parent </a:t>
            </a:r>
            <a:r>
              <a:rPr sz="3850" spc="-10" dirty="0">
                <a:latin typeface="Verdana"/>
                <a:cs typeface="Verdana"/>
              </a:rPr>
              <a:t>is </a:t>
            </a:r>
            <a:r>
              <a:rPr sz="3850" spc="-15" dirty="0">
                <a:latin typeface="Verdana"/>
                <a:cs typeface="Verdana"/>
              </a:rPr>
              <a:t>locked </a:t>
            </a:r>
            <a:r>
              <a:rPr sz="3850" spc="-1710" dirty="0">
                <a:latin typeface="Verdana"/>
                <a:cs typeface="Verdana"/>
              </a:rPr>
              <a:t>in </a:t>
            </a:r>
            <a:r>
              <a:rPr sz="3850" spc="-134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IX or SIX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mode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Can </a:t>
            </a:r>
            <a:r>
              <a:rPr sz="3850" dirty="0">
                <a:latin typeface="Verdana"/>
                <a:cs typeface="Verdana"/>
              </a:rPr>
              <a:t>only </a:t>
            </a:r>
            <a:r>
              <a:rPr sz="3850" spc="-5" dirty="0">
                <a:latin typeface="Verdana"/>
                <a:cs typeface="Verdana"/>
              </a:rPr>
              <a:t>be </a:t>
            </a:r>
            <a:r>
              <a:rPr sz="3850" spc="-10" dirty="0">
                <a:latin typeface="Verdana"/>
                <a:cs typeface="Verdana"/>
              </a:rPr>
              <a:t>unlocked if </a:t>
            </a:r>
            <a:r>
              <a:rPr sz="3850" spc="-15" dirty="0">
                <a:latin typeface="Verdana"/>
                <a:cs typeface="Verdana"/>
              </a:rPr>
              <a:t>children </a:t>
            </a:r>
            <a:r>
              <a:rPr sz="3850" dirty="0">
                <a:latin typeface="Verdana"/>
                <a:cs typeface="Verdana"/>
              </a:rPr>
              <a:t>are</a:t>
            </a:r>
            <a:r>
              <a:rPr sz="3850" spc="-6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unlocked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44500"/>
            <a:ext cx="328612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ercises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779" y="1805431"/>
            <a:ext cx="13401675" cy="510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2850" spc="3035" dirty="0">
                <a:latin typeface="Times New Roman"/>
                <a:cs typeface="Times New Roman"/>
              </a:rPr>
              <a:t>	</a:t>
            </a:r>
            <a:r>
              <a:rPr sz="3850" spc="-85" dirty="0">
                <a:latin typeface="Verdana"/>
                <a:cs typeface="Verdana"/>
              </a:rPr>
              <a:t>You </a:t>
            </a:r>
            <a:r>
              <a:rPr sz="3850" dirty="0">
                <a:latin typeface="Verdana"/>
                <a:cs typeface="Verdana"/>
              </a:rPr>
              <a:t>are </a:t>
            </a:r>
            <a:r>
              <a:rPr sz="3850" spc="-10" dirty="0">
                <a:latin typeface="Verdana"/>
                <a:cs typeface="Verdana"/>
              </a:rPr>
              <a:t>given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dirty="0">
                <a:latin typeface="Verdana"/>
                <a:cs typeface="Verdana"/>
              </a:rPr>
              <a:t>following</a:t>
            </a:r>
            <a:r>
              <a:rPr sz="3850" spc="3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schedule: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R2(A) R2(Y) R3(Z) </a:t>
            </a:r>
            <a:r>
              <a:rPr sz="3200" dirty="0">
                <a:latin typeface="Verdana"/>
                <a:cs typeface="Verdana"/>
              </a:rPr>
              <a:t>W2(Y) </a:t>
            </a:r>
            <a:r>
              <a:rPr sz="3200" spc="-5" dirty="0">
                <a:latin typeface="Verdana"/>
                <a:cs typeface="Verdana"/>
              </a:rPr>
              <a:t>R1(A) </a:t>
            </a:r>
            <a:r>
              <a:rPr sz="3200" dirty="0">
                <a:latin typeface="Verdana"/>
                <a:cs typeface="Verdana"/>
              </a:rPr>
              <a:t>W3(Z) W2(A) W1(Z)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W1(A)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Verdana"/>
                <a:cs typeface="Verdana"/>
              </a:rPr>
              <a:t>Prove </a:t>
            </a:r>
            <a:r>
              <a:rPr sz="3200" spc="-5" dirty="0">
                <a:latin typeface="Verdana"/>
                <a:cs typeface="Verdana"/>
              </a:rPr>
              <a:t>whether </a:t>
            </a:r>
            <a:r>
              <a:rPr sz="3200" dirty="0">
                <a:latin typeface="Verdana"/>
                <a:cs typeface="Verdana"/>
              </a:rPr>
              <a:t>or not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schedule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dirty="0">
                <a:latin typeface="Verdana"/>
                <a:cs typeface="Verdana"/>
              </a:rPr>
              <a:t>conflict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serializable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If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schedule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dirty="0">
                <a:latin typeface="Verdana"/>
                <a:cs typeface="Verdana"/>
              </a:rPr>
              <a:t>serializable, </a:t>
            </a:r>
            <a:r>
              <a:rPr sz="3200" spc="-5" dirty="0">
                <a:latin typeface="Verdana"/>
                <a:cs typeface="Verdana"/>
              </a:rPr>
              <a:t>determine </a:t>
            </a:r>
            <a:r>
              <a:rPr sz="3200" dirty="0">
                <a:latin typeface="Verdana"/>
                <a:cs typeface="Verdana"/>
              </a:rPr>
              <a:t>an </a:t>
            </a:r>
            <a:r>
              <a:rPr sz="3200" spc="-5" dirty="0">
                <a:latin typeface="Verdana"/>
                <a:cs typeface="Verdana"/>
              </a:rPr>
              <a:t>equivalent </a:t>
            </a:r>
            <a:r>
              <a:rPr sz="3200" dirty="0">
                <a:latin typeface="Verdana"/>
                <a:cs typeface="Verdana"/>
              </a:rPr>
              <a:t>serial  schedule </a:t>
            </a:r>
            <a:r>
              <a:rPr sz="3200" spc="-5" dirty="0">
                <a:latin typeface="Verdana"/>
                <a:cs typeface="Verdana"/>
              </a:rPr>
              <a:t>and </a:t>
            </a:r>
            <a:r>
              <a:rPr sz="3200" spc="-15" dirty="0">
                <a:latin typeface="Verdana"/>
                <a:cs typeface="Verdana"/>
              </a:rPr>
              <a:t>prove </a:t>
            </a:r>
            <a:r>
              <a:rPr sz="3200" spc="-5" dirty="0">
                <a:latin typeface="Verdana"/>
                <a:cs typeface="Verdana"/>
              </a:rPr>
              <a:t>that they </a:t>
            </a:r>
            <a:r>
              <a:rPr sz="3200" dirty="0">
                <a:latin typeface="Verdana"/>
                <a:cs typeface="Verdana"/>
              </a:rPr>
              <a:t>are equal. If </a:t>
            </a:r>
            <a:r>
              <a:rPr sz="3200" spc="-10" dirty="0">
                <a:latin typeface="Verdana"/>
                <a:cs typeface="Verdana"/>
              </a:rPr>
              <a:t>it is </a:t>
            </a:r>
            <a:r>
              <a:rPr sz="3200" dirty="0">
                <a:latin typeface="Verdana"/>
                <a:cs typeface="Verdana"/>
              </a:rPr>
              <a:t>not, use the same  </a:t>
            </a:r>
            <a:r>
              <a:rPr sz="3200" spc="-5" dirty="0">
                <a:latin typeface="Verdana"/>
                <a:cs typeface="Verdana"/>
              </a:rPr>
              <a:t>transactions to create </a:t>
            </a:r>
            <a:r>
              <a:rPr sz="3200" dirty="0">
                <a:latin typeface="Verdana"/>
                <a:cs typeface="Verdana"/>
              </a:rPr>
              <a:t>a non-serial schedule </a:t>
            </a:r>
            <a:r>
              <a:rPr sz="3200" spc="-5" dirty="0">
                <a:latin typeface="Verdana"/>
                <a:cs typeface="Verdana"/>
              </a:rPr>
              <a:t>that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dirty="0">
                <a:latin typeface="Verdana"/>
                <a:cs typeface="Verdana"/>
              </a:rPr>
              <a:t>serializable  and </a:t>
            </a:r>
            <a:r>
              <a:rPr sz="3200" spc="-15" dirty="0">
                <a:latin typeface="Verdana"/>
                <a:cs typeface="Verdana"/>
              </a:rPr>
              <a:t>prove </a:t>
            </a:r>
            <a:r>
              <a:rPr sz="3200" spc="-5" dirty="0">
                <a:latin typeface="Verdana"/>
                <a:cs typeface="Verdana"/>
              </a:rPr>
              <a:t>that </a:t>
            </a:r>
            <a:r>
              <a:rPr sz="3200" spc="-10" dirty="0">
                <a:latin typeface="Verdana"/>
                <a:cs typeface="Verdana"/>
              </a:rPr>
              <a:t>it is serializable.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44500"/>
            <a:ext cx="328612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ercises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779" y="1805431"/>
            <a:ext cx="12861925" cy="47763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Does strict two phase locking prevent deadlock? If  yes, explain how. If no, provide an example of a  schedule that obeys two phase locking but also  creates deadlock.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12700" marR="1647825">
              <a:lnSpc>
                <a:spcPct val="999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Will basic two phase </a:t>
            </a:r>
            <a:r>
              <a:rPr sz="3850" spc="-20" dirty="0">
                <a:latin typeface="Verdana"/>
                <a:cs typeface="Verdana"/>
              </a:rPr>
              <a:t>locking </a:t>
            </a:r>
            <a:r>
              <a:rPr sz="3850" spc="-15" dirty="0">
                <a:latin typeface="Verdana"/>
                <a:cs typeface="Verdana"/>
              </a:rPr>
              <a:t>lead </a:t>
            </a:r>
            <a:r>
              <a:rPr sz="3850" spc="-10" dirty="0">
                <a:latin typeface="Verdana"/>
                <a:cs typeface="Verdana"/>
              </a:rPr>
              <a:t>to better  </a:t>
            </a:r>
            <a:r>
              <a:rPr sz="3850" spc="-5" dirty="0">
                <a:latin typeface="Verdana"/>
                <a:cs typeface="Verdana"/>
              </a:rPr>
              <a:t>performance than strict two phase </a:t>
            </a:r>
            <a:r>
              <a:rPr sz="3850" spc="-10" dirty="0">
                <a:latin typeface="Verdana"/>
                <a:cs typeface="Verdana"/>
              </a:rPr>
              <a:t>locking</a:t>
            </a:r>
            <a:r>
              <a:rPr sz="3850" spc="-145" dirty="0">
                <a:latin typeface="Verdana"/>
                <a:cs typeface="Verdana"/>
              </a:rPr>
              <a:t> </a:t>
            </a:r>
            <a:r>
              <a:rPr sz="3850" spc="5" dirty="0">
                <a:latin typeface="Verdana"/>
                <a:cs typeface="Verdana"/>
              </a:rPr>
              <a:t>(in  </a:t>
            </a:r>
            <a:r>
              <a:rPr sz="3850" spc="-15" dirty="0">
                <a:latin typeface="Verdana"/>
                <a:cs typeface="Verdana"/>
              </a:rPr>
              <a:t>general)?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04825"/>
            <a:ext cx="268478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2027377"/>
            <a:ext cx="9594850" cy="424539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25"/>
              </a:spcBef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-70" dirty="0">
                <a:latin typeface="Verdana"/>
                <a:cs typeface="Verdana"/>
              </a:rPr>
              <a:t>We </a:t>
            </a:r>
            <a:r>
              <a:rPr sz="3550" spc="5" dirty="0">
                <a:latin typeface="Verdana"/>
                <a:cs typeface="Verdana"/>
              </a:rPr>
              <a:t>wish to </a:t>
            </a:r>
            <a:r>
              <a:rPr sz="3550" spc="10" dirty="0">
                <a:latin typeface="Verdana"/>
                <a:cs typeface="Verdana"/>
              </a:rPr>
              <a:t>create serializable</a:t>
            </a:r>
            <a:r>
              <a:rPr sz="3550" spc="45" dirty="0">
                <a:latin typeface="Verdana"/>
                <a:cs typeface="Verdana"/>
              </a:rPr>
              <a:t> </a:t>
            </a:r>
            <a:r>
              <a:rPr sz="3550" spc="10" dirty="0">
                <a:latin typeface="Verdana"/>
                <a:cs typeface="Verdana"/>
              </a:rPr>
              <a:t>schedules</a:t>
            </a:r>
          </a:p>
          <a:p>
            <a:pPr>
              <a:lnSpc>
                <a:spcPct val="100000"/>
              </a:lnSpc>
              <a:buChar char="◼"/>
            </a:pPr>
            <a:endParaRPr sz="3750" dirty="0">
              <a:latin typeface="Times New Roman"/>
              <a:cs typeface="Times New Roman"/>
            </a:endParaRPr>
          </a:p>
          <a:p>
            <a:pPr marL="425450" indent="-412750">
              <a:lnSpc>
                <a:spcPts val="4260"/>
              </a:lnSpc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sz="3550" spc="5" dirty="0">
                <a:latin typeface="Verdana"/>
                <a:cs typeface="Verdana"/>
              </a:rPr>
              <a:t>Many </a:t>
            </a:r>
            <a:r>
              <a:rPr sz="3550" spc="10" dirty="0">
                <a:latin typeface="Verdana"/>
                <a:cs typeface="Verdana"/>
              </a:rPr>
              <a:t>techniques for</a:t>
            </a:r>
            <a:r>
              <a:rPr sz="3550" spc="-60" dirty="0">
                <a:latin typeface="Verdana"/>
                <a:cs typeface="Verdana"/>
              </a:rPr>
              <a:t> </a:t>
            </a:r>
            <a:r>
              <a:rPr sz="3550" spc="5" dirty="0">
                <a:latin typeface="Verdana"/>
                <a:cs typeface="Verdana"/>
              </a:rPr>
              <a:t>this</a:t>
            </a:r>
            <a:endParaRPr sz="355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dirty="0">
                <a:latin typeface="Verdana"/>
                <a:cs typeface="Verdana"/>
              </a:rPr>
              <a:t>Locking</a:t>
            </a: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10" dirty="0">
                <a:latin typeface="Verdana"/>
                <a:cs typeface="Verdana"/>
              </a:rPr>
              <a:t>Timestamps</a:t>
            </a:r>
            <a:endParaRPr sz="33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SzPct val="74242"/>
              <a:buFont typeface="Wingdings"/>
              <a:buChar char="◼"/>
              <a:tabLst>
                <a:tab pos="755015" algn="l"/>
              </a:tabLst>
            </a:pPr>
            <a:r>
              <a:rPr sz="3300" spc="-5" dirty="0">
                <a:latin typeface="Verdana"/>
                <a:cs typeface="Verdana"/>
              </a:rPr>
              <a:t>Multiversion</a:t>
            </a:r>
            <a:endParaRPr sz="33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◼"/>
            </a:pPr>
            <a:endParaRPr sz="3400" dirty="0">
              <a:latin typeface="Times New Roman"/>
              <a:cs typeface="Times New Roman"/>
            </a:endParaRPr>
          </a:p>
          <a:p>
            <a:pPr marL="394970" indent="-382270">
              <a:lnSpc>
                <a:spcPct val="100000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sz="3300" spc="5" dirty="0">
                <a:latin typeface="Verdana"/>
                <a:cs typeface="Verdana"/>
              </a:rPr>
              <a:t>In </a:t>
            </a:r>
            <a:r>
              <a:rPr sz="3300" spc="-20" dirty="0">
                <a:latin typeface="Verdana"/>
                <a:cs typeface="Verdana"/>
              </a:rPr>
              <a:t>practice, locking </a:t>
            </a:r>
            <a:r>
              <a:rPr sz="3300" spc="-10" dirty="0">
                <a:latin typeface="Verdana"/>
                <a:cs typeface="Verdana"/>
              </a:rPr>
              <a:t>is </a:t>
            </a:r>
            <a:r>
              <a:rPr sz="3300" dirty="0">
                <a:latin typeface="Verdana"/>
                <a:cs typeface="Verdana"/>
              </a:rPr>
              <a:t>used most</a:t>
            </a:r>
            <a:r>
              <a:rPr sz="3300" spc="110" dirty="0">
                <a:latin typeface="Verdana"/>
                <a:cs typeface="Verdana"/>
              </a:rPr>
              <a:t> </a:t>
            </a:r>
            <a:r>
              <a:rPr sz="3300" spc="-140" dirty="0">
                <a:latin typeface="Verdana"/>
                <a:cs typeface="Verdana"/>
              </a:rPr>
              <a:t>frequently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292100"/>
            <a:ext cx="446913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</a:t>
            </a:r>
            <a:r>
              <a:rPr spc="-65" dirty="0"/>
              <a:t> </a:t>
            </a:r>
            <a:r>
              <a:rPr spc="-5" dirty="0"/>
              <a:t>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4" y="1853311"/>
            <a:ext cx="11486795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30" dirty="0">
                <a:latin typeface="Verdana"/>
                <a:cs typeface="Verdana"/>
              </a:rPr>
              <a:t>Two</a:t>
            </a:r>
            <a:r>
              <a:rPr sz="3850" spc="-1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states: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2850" spc="190" dirty="0">
                <a:latin typeface="Wingdings"/>
                <a:cs typeface="Wingdings"/>
              </a:rPr>
              <a:t>◼</a:t>
            </a:r>
            <a:r>
              <a:rPr sz="3850" spc="190" dirty="0">
                <a:latin typeface="Verdana"/>
                <a:cs typeface="Verdana"/>
              </a:rPr>
              <a:t>Locked/Unlocked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lang="en-US" sz="3850" dirty="0">
                <a:latin typeface="Verdana"/>
                <a:cs typeface="Verdana"/>
              </a:rPr>
              <a:t>◼Cannot access an item while it is locked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Enforces mutual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exclusion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42925"/>
            <a:ext cx="56007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79" y="1848357"/>
            <a:ext cx="12621260" cy="420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Must </a:t>
            </a:r>
            <a:r>
              <a:rPr sz="3850" spc="-5" dirty="0">
                <a:latin typeface="Verdana"/>
                <a:cs typeface="Verdana"/>
              </a:rPr>
              <a:t>maintain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table </a:t>
            </a:r>
            <a:r>
              <a:rPr sz="3850" dirty="0">
                <a:latin typeface="Verdana"/>
                <a:cs typeface="Verdana"/>
              </a:rPr>
              <a:t>of</a:t>
            </a:r>
            <a:r>
              <a:rPr sz="3850" spc="-5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locks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tabLst>
                <a:tab pos="925194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3850" dirty="0">
                <a:latin typeface="Verdana"/>
                <a:cs typeface="Verdana"/>
              </a:rPr>
              <a:t>And a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5" dirty="0">
                <a:solidFill>
                  <a:srgbClr val="C00000"/>
                </a:solidFill>
                <a:latin typeface="Verdana"/>
                <a:cs typeface="Verdana"/>
              </a:rPr>
              <a:t>queu</a:t>
            </a:r>
            <a:r>
              <a:rPr lang="en-US" sz="3850" spc="-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lang="en-US" sz="3850" spc="-5" dirty="0">
                <a:latin typeface="Verdana"/>
                <a:cs typeface="Verdana"/>
              </a:rPr>
              <a:t>…for waiting locks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Must obey </a:t>
            </a:r>
            <a:r>
              <a:rPr sz="3850" spc="-20" dirty="0">
                <a:latin typeface="Verdana"/>
                <a:cs typeface="Verdana"/>
              </a:rPr>
              <a:t>locking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rules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In </a:t>
            </a:r>
            <a:r>
              <a:rPr sz="3850" spc="-15" dirty="0">
                <a:latin typeface="Verdana"/>
                <a:cs typeface="Verdana"/>
              </a:rPr>
              <a:t>practice </a:t>
            </a:r>
            <a:r>
              <a:rPr sz="3850" spc="-10" dirty="0">
                <a:latin typeface="Verdana"/>
                <a:cs typeface="Verdana"/>
              </a:rPr>
              <a:t>this </a:t>
            </a:r>
            <a:r>
              <a:rPr sz="3850" spc="-5" dirty="0">
                <a:latin typeface="Verdana"/>
                <a:cs typeface="Verdana"/>
              </a:rPr>
              <a:t>works </a:t>
            </a:r>
            <a:r>
              <a:rPr sz="3850" dirty="0">
                <a:latin typeface="Verdana"/>
                <a:cs typeface="Verdana"/>
              </a:rPr>
              <a:t>fine, </a:t>
            </a:r>
            <a:r>
              <a:rPr sz="3850" spc="-5" dirty="0">
                <a:latin typeface="Verdana"/>
                <a:cs typeface="Verdana"/>
              </a:rPr>
              <a:t>but it </a:t>
            </a:r>
            <a:r>
              <a:rPr sz="3850" spc="-10" dirty="0">
                <a:latin typeface="Verdana"/>
                <a:cs typeface="Verdana"/>
              </a:rPr>
              <a:t>is </a:t>
            </a:r>
            <a:r>
              <a:rPr sz="3850" spc="-5" dirty="0">
                <a:latin typeface="Verdana"/>
                <a:cs typeface="Verdana"/>
              </a:rPr>
              <a:t>too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215" dirty="0">
                <a:latin typeface="Verdana"/>
                <a:cs typeface="Verdana"/>
              </a:rPr>
              <a:t>restrictive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850" spc="615" dirty="0">
                <a:latin typeface="Wingdings"/>
                <a:cs typeface="Wingdings"/>
              </a:rPr>
              <a:t>◼</a:t>
            </a:r>
            <a:r>
              <a:rPr sz="3850" dirty="0">
                <a:latin typeface="Verdana"/>
                <a:cs typeface="Verdana"/>
              </a:rPr>
              <a:t>Why</a:t>
            </a:r>
            <a:r>
              <a:rPr sz="3850" spc="615" dirty="0">
                <a:latin typeface="Verdana"/>
                <a:cs typeface="Verdana"/>
              </a:rPr>
              <a:t>?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04825"/>
            <a:ext cx="87477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10254" algn="l"/>
              </a:tabLst>
            </a:pPr>
            <a:r>
              <a:rPr spc="-5" dirty="0"/>
              <a:t>Shared</a:t>
            </a:r>
            <a:r>
              <a:rPr spc="10" dirty="0"/>
              <a:t> </a:t>
            </a:r>
            <a:r>
              <a:rPr spc="-5" dirty="0"/>
              <a:t>/	</a:t>
            </a:r>
            <a:r>
              <a:rPr spc="-15" dirty="0"/>
              <a:t>Exclusive</a:t>
            </a:r>
            <a:r>
              <a:rPr spc="-60" dirty="0"/>
              <a:t> </a:t>
            </a:r>
            <a:r>
              <a:rPr spc="-5" dirty="0"/>
              <a:t>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659381"/>
            <a:ext cx="12382500" cy="420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0" dirty="0">
                <a:latin typeface="Verdana"/>
                <a:cs typeface="Verdana"/>
              </a:rPr>
              <a:t>We </a:t>
            </a:r>
            <a:r>
              <a:rPr sz="3850" spc="-5" dirty="0">
                <a:latin typeface="Verdana"/>
                <a:cs typeface="Verdana"/>
              </a:rPr>
              <a:t>wish </a:t>
            </a:r>
            <a:r>
              <a:rPr sz="3850" dirty="0">
                <a:latin typeface="Verdana"/>
                <a:cs typeface="Verdana"/>
              </a:rPr>
              <a:t>for our </a:t>
            </a:r>
            <a:r>
              <a:rPr sz="3850" spc="-15" dirty="0">
                <a:latin typeface="Verdana"/>
                <a:cs typeface="Verdana"/>
              </a:rPr>
              <a:t>locks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dirty="0">
                <a:latin typeface="Verdana"/>
                <a:cs typeface="Verdana"/>
              </a:rPr>
              <a:t>mesh </a:t>
            </a:r>
            <a:r>
              <a:rPr sz="3850" spc="-5" dirty="0">
                <a:latin typeface="Verdana"/>
                <a:cs typeface="Verdana"/>
              </a:rPr>
              <a:t>well with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spc="-229" dirty="0">
                <a:latin typeface="Verdana"/>
                <a:cs typeface="Verdana"/>
              </a:rPr>
              <a:t>conflicts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30" dirty="0">
                <a:latin typeface="Verdana"/>
                <a:cs typeface="Verdana"/>
              </a:rPr>
              <a:t>Two </a:t>
            </a:r>
            <a:r>
              <a:rPr sz="3850" dirty="0">
                <a:latin typeface="Verdana"/>
                <a:cs typeface="Verdana"/>
              </a:rPr>
              <a:t>kinds of</a:t>
            </a:r>
            <a:r>
              <a:rPr sz="3850" spc="9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locks</a:t>
            </a:r>
            <a:endParaRPr lang="en-US" sz="385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SzPct val="74025"/>
              <a:tabLst>
                <a:tab pos="455930" algn="l"/>
                <a:tab pos="456565" algn="l"/>
              </a:tabLst>
            </a:pPr>
            <a:r>
              <a:rPr lang="en-US" sz="3850" spc="-5" dirty="0">
                <a:latin typeface="Verdana"/>
                <a:cs typeface="Verdana"/>
              </a:rPr>
              <a:t>	- shared locks for reads (s-lock)</a:t>
            </a:r>
          </a:p>
          <a:p>
            <a:pPr marL="12700">
              <a:lnSpc>
                <a:spcPct val="100000"/>
              </a:lnSpc>
              <a:buSzPct val="74025"/>
              <a:tabLst>
                <a:tab pos="455930" algn="l"/>
                <a:tab pos="456565" algn="l"/>
              </a:tabLst>
            </a:pPr>
            <a:r>
              <a:rPr lang="en-US" sz="3850" spc="-5" dirty="0">
                <a:latin typeface="Verdana"/>
                <a:cs typeface="Verdana"/>
              </a:rPr>
              <a:t>	- exclusive locks for writes (x-lock)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How </a:t>
            </a:r>
            <a:r>
              <a:rPr sz="3850" dirty="0">
                <a:latin typeface="Verdana"/>
                <a:cs typeface="Verdana"/>
              </a:rPr>
              <a:t>can we </a:t>
            </a:r>
            <a:r>
              <a:rPr sz="3850" spc="-20" dirty="0">
                <a:latin typeface="Verdana"/>
                <a:cs typeface="Verdana"/>
              </a:rPr>
              <a:t>track</a:t>
            </a:r>
            <a:r>
              <a:rPr sz="3850" spc="-7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them?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04825"/>
            <a:ext cx="87477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10254" algn="l"/>
              </a:tabLst>
            </a:pPr>
            <a:r>
              <a:rPr spc="-5" dirty="0"/>
              <a:t>Shared</a:t>
            </a:r>
            <a:r>
              <a:rPr spc="10" dirty="0"/>
              <a:t> </a:t>
            </a:r>
            <a:r>
              <a:rPr spc="-5" dirty="0"/>
              <a:t>/	</a:t>
            </a:r>
            <a:r>
              <a:rPr spc="-15" dirty="0"/>
              <a:t>Exclusive</a:t>
            </a:r>
            <a:r>
              <a:rPr spc="-60" dirty="0"/>
              <a:t> </a:t>
            </a:r>
            <a:r>
              <a:rPr spc="-5" dirty="0"/>
              <a:t>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659381"/>
            <a:ext cx="11224260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latin typeface="Verdana"/>
                <a:cs typeface="Verdana"/>
              </a:rPr>
              <a:t>Still </a:t>
            </a:r>
            <a:r>
              <a:rPr sz="3850" dirty="0">
                <a:latin typeface="Verdana"/>
                <a:cs typeface="Verdana"/>
              </a:rPr>
              <a:t>must obey </a:t>
            </a:r>
            <a:r>
              <a:rPr sz="3850" spc="-20" dirty="0">
                <a:latin typeface="Verdana"/>
                <a:cs typeface="Verdana"/>
              </a:rPr>
              <a:t>locking</a:t>
            </a:r>
            <a:r>
              <a:rPr sz="3850" spc="-10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rules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Can convert between the two types of locks</a:t>
            </a:r>
          </a:p>
          <a:p>
            <a:pPr marL="469900">
              <a:lnSpc>
                <a:spcPct val="100000"/>
              </a:lnSpc>
              <a:tabLst>
                <a:tab pos="925194" algn="l"/>
              </a:tabLst>
            </a:pPr>
            <a:r>
              <a:rPr sz="2850" spc="3035" dirty="0">
                <a:latin typeface="Wingdings"/>
                <a:cs typeface="Wingdings"/>
              </a:rPr>
              <a:t>◼</a:t>
            </a:r>
            <a:r>
              <a:rPr sz="3850" dirty="0">
                <a:latin typeface="Verdana"/>
                <a:cs typeface="Verdana"/>
              </a:rPr>
              <a:t>What must be</a:t>
            </a:r>
            <a:r>
              <a:rPr sz="3850" spc="-7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true?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04825"/>
            <a:ext cx="659193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Two </a:t>
            </a:r>
            <a:r>
              <a:rPr spc="-10" dirty="0"/>
              <a:t>Phase</a:t>
            </a:r>
            <a:r>
              <a:rPr spc="130" dirty="0"/>
              <a:t> </a:t>
            </a:r>
            <a:r>
              <a:rPr spc="-5" dirty="0"/>
              <a:t>Locking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659381"/>
            <a:ext cx="11533505" cy="2995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All locks must be acquired before first unlock  statement</a:t>
            </a:r>
          </a:p>
          <a:p>
            <a:pPr marL="469900">
              <a:lnSpc>
                <a:spcPts val="4610"/>
              </a:lnSpc>
              <a:tabLst>
                <a:tab pos="925194" algn="l"/>
              </a:tabLst>
            </a:pPr>
            <a:r>
              <a:rPr lang="en-US" sz="2850" spc="3035" dirty="0">
                <a:latin typeface="Wingdings"/>
                <a:cs typeface="Wingdings"/>
              </a:rPr>
              <a:t>◼</a:t>
            </a:r>
            <a:r>
              <a:rPr sz="3850" spc="-130" dirty="0">
                <a:latin typeface="Verdana"/>
                <a:cs typeface="Verdana"/>
              </a:rPr>
              <a:t>Two </a:t>
            </a:r>
            <a:r>
              <a:rPr sz="3850" spc="-5" dirty="0">
                <a:latin typeface="Verdana"/>
                <a:cs typeface="Verdana"/>
              </a:rPr>
              <a:t>phases: acquisition </a:t>
            </a:r>
            <a:r>
              <a:rPr sz="3850" dirty="0">
                <a:latin typeface="Verdana"/>
                <a:cs typeface="Verdana"/>
              </a:rPr>
              <a:t>and</a:t>
            </a:r>
            <a:r>
              <a:rPr sz="3850" spc="6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release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latin typeface="Verdana"/>
                <a:cs typeface="Verdana"/>
              </a:rPr>
              <a:t>Guarantees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serializability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74370"/>
            <a:ext cx="659447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Two </a:t>
            </a:r>
            <a:r>
              <a:rPr spc="-5" dirty="0"/>
              <a:t>Phase</a:t>
            </a:r>
            <a:r>
              <a:rPr spc="125" dirty="0"/>
              <a:t> </a:t>
            </a:r>
            <a:r>
              <a:rPr spc="-5" dirty="0"/>
              <a:t>Locking</a:t>
            </a:r>
          </a:p>
        </p:txBody>
      </p:sp>
      <p:sp>
        <p:nvSpPr>
          <p:cNvPr id="3" name="object 3"/>
          <p:cNvSpPr/>
          <p:nvPr/>
        </p:nvSpPr>
        <p:spPr>
          <a:xfrm>
            <a:off x="6646495" y="2100373"/>
            <a:ext cx="5275906" cy="4381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691" y="2207260"/>
            <a:ext cx="5232400" cy="431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A0D1FC-6D53-E746-9456-2D9A56B5DC45}"/>
                  </a:ext>
                </a:extLst>
              </p14:cNvPr>
              <p14:cNvContentPartPr/>
              <p14:nvPr/>
            </p14:nvContentPartPr>
            <p14:xfrm>
              <a:off x="10814599" y="2972359"/>
              <a:ext cx="360" cy="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A0D1FC-6D53-E746-9456-2D9A56B5DC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96599" y="2954719"/>
                <a:ext cx="36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62C312-FFD6-AC4B-A418-F3F365423945}"/>
                  </a:ext>
                </a:extLst>
              </p14:cNvPr>
              <p14:cNvContentPartPr/>
              <p14:nvPr/>
            </p14:nvContentPartPr>
            <p14:xfrm>
              <a:off x="12318319" y="330139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62C312-FFD6-AC4B-A418-F3F3654239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00319" y="32833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13069B-3A74-7A46-A25B-928C67A7A176}"/>
                  </a:ext>
                </a:extLst>
              </p14:cNvPr>
              <p14:cNvContentPartPr/>
              <p14:nvPr/>
            </p14:nvContentPartPr>
            <p14:xfrm>
              <a:off x="6969799" y="3960199"/>
              <a:ext cx="4759920" cy="6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13069B-3A74-7A46-A25B-928C67A7A1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16159" y="3852559"/>
                <a:ext cx="48675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5AA580-444A-BA46-B892-BD6204E60618}"/>
                  </a:ext>
                </a:extLst>
              </p14:cNvPr>
              <p14:cNvContentPartPr/>
              <p14:nvPr/>
            </p14:nvContentPartPr>
            <p14:xfrm>
              <a:off x="6876559" y="3915199"/>
              <a:ext cx="4680360" cy="10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5AA580-444A-BA46-B892-BD6204E606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22559" y="3807559"/>
                <a:ext cx="4788000" cy="31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1122</Words>
  <Application>Microsoft Macintosh PowerPoint</Application>
  <PresentationFormat>Custom</PresentationFormat>
  <Paragraphs>185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Times New Roman</vt:lpstr>
      <vt:lpstr>Verdana</vt:lpstr>
      <vt:lpstr>Wingdings</vt:lpstr>
      <vt:lpstr>Office Theme</vt:lpstr>
      <vt:lpstr>PowerPoint Presentation</vt:lpstr>
      <vt:lpstr>Review</vt:lpstr>
      <vt:lpstr>Locking</vt:lpstr>
      <vt:lpstr>Binary Locks</vt:lpstr>
      <vt:lpstr>Implementation</vt:lpstr>
      <vt:lpstr>Shared / Exclusive Locks</vt:lpstr>
      <vt:lpstr>Shared / Exclusive Locks</vt:lpstr>
      <vt:lpstr>Two Phase Locking</vt:lpstr>
      <vt:lpstr>Two Phase Locking</vt:lpstr>
      <vt:lpstr>Types of Two Phase</vt:lpstr>
      <vt:lpstr>Issues with Two Phase</vt:lpstr>
      <vt:lpstr>Deadlock</vt:lpstr>
      <vt:lpstr>Deadlock Prevention</vt:lpstr>
      <vt:lpstr>Deadlock Prevention</vt:lpstr>
      <vt:lpstr>Deadlock Detection</vt:lpstr>
      <vt:lpstr>Starvation</vt:lpstr>
      <vt:lpstr>Granularity</vt:lpstr>
      <vt:lpstr>Granularity</vt:lpstr>
      <vt:lpstr>Intention Locks</vt:lpstr>
      <vt:lpstr>Intention Locks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</dc:title>
  <cp:lastModifiedBy>Lan, Hou</cp:lastModifiedBy>
  <cp:revision>50</cp:revision>
  <dcterms:created xsi:type="dcterms:W3CDTF">2019-10-28T19:30:34Z</dcterms:created>
  <dcterms:modified xsi:type="dcterms:W3CDTF">2019-11-06T22:13:05Z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2019-10-28T00:00:00Z</vt:filetime>
  </property>
</Properties>
</file>