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7"/>
    <p:restoredTop sz="94650"/>
  </p:normalViewPr>
  <p:slideViewPr>
    <p:cSldViewPr>
      <p:cViewPr varScale="1">
        <p:scale>
          <a:sx n="60" d="100"/>
          <a:sy n="60" d="100"/>
        </p:scale>
        <p:origin x="176" y="1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2207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706" y="526745"/>
            <a:ext cx="12832537" cy="1994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2207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704" y="542925"/>
            <a:ext cx="130105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02" y="1639900"/>
            <a:ext cx="13582345" cy="178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706" y="526745"/>
            <a:ext cx="9130030" cy="1994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6450" dirty="0">
                <a:solidFill>
                  <a:srgbClr val="FFFFFF"/>
                </a:solidFill>
                <a:latin typeface="Verdana"/>
                <a:cs typeface="Verdana"/>
              </a:rPr>
              <a:t>Database  </a:t>
            </a:r>
            <a:r>
              <a:rPr sz="6450" spc="-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64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50" spc="-1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64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903" y="4844542"/>
            <a:ext cx="6957059" cy="70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305" algn="l"/>
              </a:tabLst>
            </a:pPr>
            <a:r>
              <a:rPr sz="4500" spc="1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4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500" spc="2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endParaRPr sz="4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04" y="423494"/>
            <a:ext cx="732726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Schema</a:t>
            </a:r>
            <a:r>
              <a:rPr spc="-6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246993" y="1676400"/>
            <a:ext cx="6592423" cy="5688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82600"/>
            <a:ext cx="85483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</a:t>
            </a:r>
            <a:r>
              <a:rPr spc="-5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670653" y="1770972"/>
            <a:ext cx="5217803" cy="566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53669"/>
            <a:ext cx="7020559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95" dirty="0"/>
              <a:t> </a:t>
            </a:r>
            <a:r>
              <a:rPr spc="-15" dirty="0"/>
              <a:t>Fragmentation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729231"/>
            <a:ext cx="13291185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Where </a:t>
            </a:r>
            <a:r>
              <a:rPr sz="3850" dirty="0">
                <a:latin typeface="Verdana"/>
                <a:cs typeface="Verdana"/>
              </a:rPr>
              <a:t>should </a:t>
            </a:r>
            <a:r>
              <a:rPr sz="3850" spc="-5" dirty="0">
                <a:latin typeface="Verdana"/>
                <a:cs typeface="Verdana"/>
              </a:rPr>
              <a:t>the data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go?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Break </a:t>
            </a:r>
            <a:r>
              <a:rPr sz="3850" spc="-5" dirty="0">
                <a:latin typeface="Verdana"/>
                <a:cs typeface="Verdana"/>
              </a:rPr>
              <a:t>the data down </a:t>
            </a:r>
            <a:r>
              <a:rPr sz="3850" spc="-10" dirty="0">
                <a:latin typeface="Verdana"/>
                <a:cs typeface="Verdana"/>
              </a:rPr>
              <a:t>into logical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units</a:t>
            </a:r>
            <a:endParaRPr sz="3850">
              <a:latin typeface="Verdana"/>
              <a:cs typeface="Verdana"/>
            </a:endParaRPr>
          </a:p>
          <a:p>
            <a:pPr marL="754380" marR="5080" indent="-285115">
              <a:lnSpc>
                <a:spcPct val="100000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What </a:t>
            </a:r>
            <a:r>
              <a:rPr sz="3850" spc="-5" dirty="0">
                <a:latin typeface="Verdana"/>
                <a:cs typeface="Verdana"/>
              </a:rPr>
              <a:t>pieces </a:t>
            </a:r>
            <a:r>
              <a:rPr sz="3850" dirty="0">
                <a:latin typeface="Verdana"/>
                <a:cs typeface="Verdana"/>
              </a:rPr>
              <a:t>of our </a:t>
            </a:r>
            <a:r>
              <a:rPr sz="3850" spc="-5" dirty="0">
                <a:latin typeface="Verdana"/>
                <a:cs typeface="Verdana"/>
              </a:rPr>
              <a:t>database </a:t>
            </a:r>
            <a:r>
              <a:rPr sz="3850" spc="-10" dirty="0">
                <a:latin typeface="Verdana"/>
                <a:cs typeface="Verdana"/>
              </a:rPr>
              <a:t>make </a:t>
            </a:r>
            <a:r>
              <a:rPr sz="3850" spc="-5" dirty="0">
                <a:latin typeface="Verdana"/>
                <a:cs typeface="Verdana"/>
              </a:rPr>
              <a:t>sense </a:t>
            </a:r>
            <a:r>
              <a:rPr sz="3850" dirty="0">
                <a:latin typeface="Verdana"/>
                <a:cs typeface="Verdana"/>
              </a:rPr>
              <a:t>as</a:t>
            </a:r>
            <a:r>
              <a:rPr sz="3850" spc="-229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logical  </a:t>
            </a:r>
            <a:r>
              <a:rPr sz="3850" spc="-5" dirty="0">
                <a:latin typeface="Verdana"/>
                <a:cs typeface="Verdana"/>
              </a:rPr>
              <a:t>units?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24637"/>
            <a:ext cx="828103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Types </a:t>
            </a:r>
            <a:r>
              <a:rPr spc="-5" dirty="0"/>
              <a:t>of</a:t>
            </a:r>
            <a:r>
              <a:rPr spc="90" dirty="0"/>
              <a:t> </a:t>
            </a:r>
            <a:r>
              <a:rPr spc="-15" dirty="0"/>
              <a:t>Fragmentation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425956"/>
            <a:ext cx="11653520" cy="636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5" dirty="0">
                <a:latin typeface="Verdana"/>
                <a:cs typeface="Verdana"/>
              </a:rPr>
              <a:t>Horizontal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Fragmentation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Break a relation down </a:t>
            </a:r>
            <a:r>
              <a:rPr sz="3200" spc="-15" dirty="0">
                <a:latin typeface="Verdana"/>
                <a:cs typeface="Verdana"/>
              </a:rPr>
              <a:t>into </a:t>
            </a:r>
            <a:r>
              <a:rPr sz="3200" dirty="0">
                <a:latin typeface="Verdana"/>
                <a:cs typeface="Verdana"/>
              </a:rPr>
              <a:t>subsets of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tuples</a:t>
            </a:r>
            <a:endParaRPr sz="3200">
              <a:latin typeface="Verdana"/>
              <a:cs typeface="Verdana"/>
            </a:endParaRPr>
          </a:p>
          <a:p>
            <a:pPr marL="1155065" lvl="2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3200" dirty="0">
                <a:latin typeface="Verdana"/>
                <a:cs typeface="Verdana"/>
              </a:rPr>
              <a:t>Specify a set of conditions for </a:t>
            </a:r>
            <a:r>
              <a:rPr sz="3200" spc="-5" dirty="0">
                <a:latin typeface="Verdana"/>
                <a:cs typeface="Verdana"/>
              </a:rPr>
              <a:t>this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purpose</a:t>
            </a:r>
            <a:endParaRPr sz="3200">
              <a:latin typeface="Verdana"/>
              <a:cs typeface="Verdana"/>
            </a:endParaRPr>
          </a:p>
          <a:p>
            <a:pPr marL="1155065" lvl="2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3200" dirty="0">
                <a:latin typeface="Verdana"/>
                <a:cs typeface="Verdana"/>
              </a:rPr>
              <a:t>What </a:t>
            </a:r>
            <a:r>
              <a:rPr sz="3200" spc="-5" dirty="0">
                <a:latin typeface="Verdana"/>
                <a:cs typeface="Verdana"/>
              </a:rPr>
              <a:t>about relationships?</a:t>
            </a:r>
            <a:endParaRPr sz="32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20" dirty="0">
                <a:latin typeface="Verdana"/>
                <a:cs typeface="Verdana"/>
              </a:rPr>
              <a:t>Vertical </a:t>
            </a:r>
            <a:r>
              <a:rPr sz="3200" spc="-10" dirty="0">
                <a:latin typeface="Verdana"/>
                <a:cs typeface="Verdana"/>
              </a:rPr>
              <a:t>Fragmentation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Break a </a:t>
            </a:r>
            <a:r>
              <a:rPr sz="3200" spc="-5" dirty="0">
                <a:latin typeface="Verdana"/>
                <a:cs typeface="Verdana"/>
              </a:rPr>
              <a:t>relation down </a:t>
            </a:r>
            <a:r>
              <a:rPr sz="3200" dirty="0">
                <a:latin typeface="Verdana"/>
                <a:cs typeface="Verdana"/>
              </a:rPr>
              <a:t>into subsets of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columns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How </a:t>
            </a:r>
            <a:r>
              <a:rPr sz="3200" dirty="0">
                <a:latin typeface="Verdana"/>
                <a:cs typeface="Verdana"/>
              </a:rPr>
              <a:t>do we reconstruct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original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tuples?</a:t>
            </a:r>
            <a:endParaRPr sz="3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12700" marR="248793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80" dirty="0">
                <a:latin typeface="Verdana"/>
                <a:cs typeface="Verdana"/>
              </a:rPr>
              <a:t>We </a:t>
            </a:r>
            <a:r>
              <a:rPr sz="3200" dirty="0">
                <a:latin typeface="Verdana"/>
                <a:cs typeface="Verdana"/>
              </a:rPr>
              <a:t>can use relational </a:t>
            </a:r>
            <a:r>
              <a:rPr sz="3200" spc="-10" dirty="0">
                <a:latin typeface="Verdana"/>
                <a:cs typeface="Verdana"/>
              </a:rPr>
              <a:t>operations </a:t>
            </a:r>
            <a:r>
              <a:rPr sz="3200" spc="-5" dirty="0">
                <a:latin typeface="Verdana"/>
                <a:cs typeface="Verdana"/>
              </a:rPr>
              <a:t>to </a:t>
            </a:r>
            <a:r>
              <a:rPr sz="3200" dirty="0">
                <a:latin typeface="Verdana"/>
                <a:cs typeface="Verdana"/>
              </a:rPr>
              <a:t>specify  </a:t>
            </a:r>
            <a:r>
              <a:rPr sz="3200" spc="-5" dirty="0">
                <a:latin typeface="Verdana"/>
                <a:cs typeface="Verdana"/>
              </a:rPr>
              <a:t>fragmentation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Which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ones?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Which </a:t>
            </a:r>
            <a:r>
              <a:rPr sz="3200" spc="-5" dirty="0">
                <a:latin typeface="Verdana"/>
                <a:cs typeface="Verdana"/>
              </a:rPr>
              <a:t>operations </a:t>
            </a:r>
            <a:r>
              <a:rPr sz="3200" dirty="0">
                <a:latin typeface="Verdana"/>
                <a:cs typeface="Verdana"/>
              </a:rPr>
              <a:t>will reconstruct </a:t>
            </a:r>
            <a:r>
              <a:rPr sz="3200" spc="-5" dirty="0">
                <a:latin typeface="Verdana"/>
                <a:cs typeface="Verdana"/>
              </a:rPr>
              <a:t>fragmented</a:t>
            </a:r>
            <a:r>
              <a:rPr sz="3200" spc="-1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tuples?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53669"/>
            <a:ext cx="90303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Replication </a:t>
            </a:r>
            <a:r>
              <a:rPr spc="-5" dirty="0"/>
              <a:t>and</a:t>
            </a:r>
            <a:r>
              <a:rPr spc="60" dirty="0"/>
              <a:t> </a:t>
            </a:r>
            <a:r>
              <a:rPr spc="-10"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378" y="1729231"/>
            <a:ext cx="8340725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Replication </a:t>
            </a:r>
            <a:r>
              <a:rPr sz="3850" spc="-15" dirty="0">
                <a:latin typeface="Verdana"/>
                <a:cs typeface="Verdana"/>
              </a:rPr>
              <a:t>improves</a:t>
            </a:r>
            <a:r>
              <a:rPr sz="3850" spc="-75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availability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How?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Should </a:t>
            </a:r>
            <a:r>
              <a:rPr sz="3850" dirty="0">
                <a:latin typeface="Verdana"/>
                <a:cs typeface="Verdana"/>
              </a:rPr>
              <a:t>we </a:t>
            </a:r>
            <a:r>
              <a:rPr sz="3850" spc="-10" dirty="0">
                <a:latin typeface="Verdana"/>
                <a:cs typeface="Verdana"/>
              </a:rPr>
              <a:t>replicate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everything?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50" dirty="0">
                <a:latin typeface="Times New Roman"/>
                <a:cs typeface="Times New Roman"/>
              </a:rPr>
              <a:t>–</a:t>
            </a:r>
            <a:r>
              <a:rPr sz="3850" spc="50" dirty="0">
                <a:latin typeface="Verdana"/>
                <a:cs typeface="Verdana"/>
              </a:rPr>
              <a:t>Pros?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50" dirty="0">
                <a:latin typeface="Times New Roman"/>
                <a:cs typeface="Times New Roman"/>
              </a:rPr>
              <a:t>–</a:t>
            </a:r>
            <a:r>
              <a:rPr sz="3850" spc="50" dirty="0">
                <a:latin typeface="Verdana"/>
                <a:cs typeface="Verdana"/>
              </a:rPr>
              <a:t>Cons?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46303"/>
            <a:ext cx="301688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</a:t>
            </a:r>
            <a:r>
              <a:rPr spc="-2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08480"/>
            <a:ext cx="13206094" cy="540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5"/>
              </a:spcBef>
              <a:buSzPct val="89062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200" spc="-5" dirty="0">
                <a:latin typeface="Verdana"/>
                <a:cs typeface="Verdana"/>
              </a:rPr>
              <a:t>Three </a:t>
            </a:r>
            <a:r>
              <a:rPr sz="3200" dirty="0">
                <a:latin typeface="Verdana"/>
                <a:cs typeface="Verdana"/>
              </a:rPr>
              <a:t>sites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130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Site 1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spc="-20" dirty="0">
                <a:latin typeface="Verdana"/>
                <a:cs typeface="Verdana"/>
              </a:rPr>
              <a:t>HQ, </a:t>
            </a:r>
            <a:r>
              <a:rPr sz="3200" dirty="0">
                <a:latin typeface="Verdana"/>
                <a:cs typeface="Verdana"/>
              </a:rPr>
              <a:t>accesses all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Site 2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the home of </a:t>
            </a:r>
            <a:r>
              <a:rPr sz="3200" spc="-5" dirty="0">
                <a:latin typeface="Verdana"/>
                <a:cs typeface="Verdana"/>
              </a:rPr>
              <a:t>department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5</a:t>
            </a:r>
            <a:endParaRPr sz="32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sz="3200" spc="-5" dirty="0">
                <a:latin typeface="Verdana"/>
                <a:cs typeface="Verdana"/>
              </a:rPr>
              <a:t>Needs </a:t>
            </a:r>
            <a:r>
              <a:rPr sz="3200" dirty="0">
                <a:latin typeface="Verdana"/>
                <a:cs typeface="Verdana"/>
              </a:rPr>
              <a:t>access </a:t>
            </a:r>
            <a:r>
              <a:rPr sz="3200" spc="-5" dirty="0">
                <a:latin typeface="Verdana"/>
                <a:cs typeface="Verdana"/>
              </a:rPr>
              <a:t>to employee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5" dirty="0">
                <a:latin typeface="Verdana"/>
                <a:cs typeface="Verdana"/>
              </a:rPr>
              <a:t>project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info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Site 3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home of department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4</a:t>
            </a:r>
            <a:endParaRPr sz="32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sz="3200" spc="-5" dirty="0">
                <a:latin typeface="Verdana"/>
                <a:cs typeface="Verdana"/>
              </a:rPr>
              <a:t>Needs </a:t>
            </a:r>
            <a:r>
              <a:rPr sz="3200" dirty="0">
                <a:latin typeface="Verdana"/>
                <a:cs typeface="Verdana"/>
              </a:rPr>
              <a:t>access to </a:t>
            </a:r>
            <a:r>
              <a:rPr sz="3200" spc="-10" dirty="0">
                <a:latin typeface="Verdana"/>
                <a:cs typeface="Verdana"/>
              </a:rPr>
              <a:t>employee </a:t>
            </a:r>
            <a:r>
              <a:rPr sz="3200" spc="-5" dirty="0">
                <a:latin typeface="Verdana"/>
                <a:cs typeface="Verdana"/>
              </a:rPr>
              <a:t>and project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info</a:t>
            </a:r>
            <a:endParaRPr sz="32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Which </a:t>
            </a:r>
            <a:r>
              <a:rPr sz="3200" spc="-5" dirty="0">
                <a:latin typeface="Verdana"/>
                <a:cs typeface="Verdana"/>
              </a:rPr>
              <a:t>part </a:t>
            </a:r>
            <a:r>
              <a:rPr sz="3200" dirty="0">
                <a:latin typeface="Verdana"/>
                <a:cs typeface="Verdana"/>
              </a:rPr>
              <a:t>of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DB should </a:t>
            </a:r>
            <a:r>
              <a:rPr sz="3200" spc="-5" dirty="0">
                <a:latin typeface="Verdana"/>
                <a:cs typeface="Verdana"/>
              </a:rPr>
              <a:t>be </a:t>
            </a:r>
            <a:r>
              <a:rPr sz="3200" dirty="0">
                <a:latin typeface="Verdana"/>
                <a:cs typeface="Verdana"/>
              </a:rPr>
              <a:t>at </a:t>
            </a:r>
            <a:r>
              <a:rPr sz="3200" spc="-5" dirty="0">
                <a:latin typeface="Verdana"/>
                <a:cs typeface="Verdana"/>
              </a:rPr>
              <a:t>each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site?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What kind </a:t>
            </a:r>
            <a:r>
              <a:rPr sz="3200" spc="-5" dirty="0">
                <a:latin typeface="Verdana"/>
                <a:cs typeface="Verdana"/>
              </a:rPr>
              <a:t>of fragmentation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required?</a:t>
            </a:r>
            <a:endParaRPr sz="3200">
              <a:latin typeface="Verdana"/>
              <a:cs typeface="Verdana"/>
            </a:endParaRPr>
          </a:p>
          <a:p>
            <a:pPr marL="754380" marR="50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What should we </a:t>
            </a:r>
            <a:r>
              <a:rPr sz="3200" spc="-5" dirty="0">
                <a:latin typeface="Verdana"/>
                <a:cs typeface="Verdana"/>
              </a:rPr>
              <a:t>do </a:t>
            </a:r>
            <a:r>
              <a:rPr sz="3200" spc="-10" dirty="0">
                <a:latin typeface="Verdana"/>
                <a:cs typeface="Verdana"/>
              </a:rPr>
              <a:t>if </a:t>
            </a:r>
            <a:r>
              <a:rPr sz="3200" dirty="0">
                <a:latin typeface="Verdana"/>
                <a:cs typeface="Verdana"/>
              </a:rPr>
              <a:t>an </a:t>
            </a:r>
            <a:r>
              <a:rPr sz="3200" spc="-5" dirty="0">
                <a:latin typeface="Verdana"/>
                <a:cs typeface="Verdana"/>
              </a:rPr>
              <a:t>employee </a:t>
            </a:r>
            <a:r>
              <a:rPr sz="3200" dirty="0">
                <a:latin typeface="Verdana"/>
                <a:cs typeface="Verdana"/>
              </a:rPr>
              <a:t>from department 5 </a:t>
            </a:r>
            <a:r>
              <a:rPr sz="3200" spc="-5" dirty="0">
                <a:latin typeface="Verdana"/>
                <a:cs typeface="Verdana"/>
              </a:rPr>
              <a:t>works  </a:t>
            </a:r>
            <a:r>
              <a:rPr sz="3200" dirty="0">
                <a:latin typeface="Verdana"/>
                <a:cs typeface="Verdana"/>
              </a:rPr>
              <a:t>on a </a:t>
            </a:r>
            <a:r>
              <a:rPr sz="3200" spc="-5" dirty="0">
                <a:latin typeface="Verdana"/>
                <a:cs typeface="Verdana"/>
              </a:rPr>
              <a:t>project </a:t>
            </a:r>
            <a:r>
              <a:rPr sz="3200" dirty="0">
                <a:latin typeface="Verdana"/>
                <a:cs typeface="Verdana"/>
              </a:rPr>
              <a:t>owned </a:t>
            </a:r>
            <a:r>
              <a:rPr sz="3200" spc="-10" dirty="0">
                <a:latin typeface="Verdana"/>
                <a:cs typeface="Verdana"/>
              </a:rPr>
              <a:t>by </a:t>
            </a:r>
            <a:r>
              <a:rPr sz="3200" dirty="0">
                <a:latin typeface="Verdana"/>
                <a:cs typeface="Verdana"/>
              </a:rPr>
              <a:t>department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4?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53669"/>
            <a:ext cx="61061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Query</a:t>
            </a:r>
            <a:r>
              <a:rPr spc="-8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729231"/>
            <a:ext cx="8520430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Processed </a:t>
            </a:r>
            <a:r>
              <a:rPr sz="3850" spc="-10" dirty="0">
                <a:latin typeface="Verdana"/>
                <a:cs typeface="Verdana"/>
              </a:rPr>
              <a:t>in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stages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  <a:spcBef>
                <a:spcPts val="5"/>
              </a:spcBef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Mapping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5" dirty="0">
                <a:latin typeface="Times New Roman"/>
                <a:cs typeface="Times New Roman"/>
              </a:rPr>
              <a:t>–</a:t>
            </a:r>
            <a:r>
              <a:rPr sz="3850" spc="25" dirty="0">
                <a:latin typeface="Verdana"/>
                <a:cs typeface="Verdana"/>
              </a:rPr>
              <a:t>Localization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Global</a:t>
            </a:r>
            <a:r>
              <a:rPr sz="3850" spc="-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Optimization</a:t>
            </a:r>
            <a:endParaRPr sz="3850">
              <a:latin typeface="Verdana"/>
              <a:cs typeface="Verdana"/>
            </a:endParaRPr>
          </a:p>
          <a:p>
            <a:pPr marL="1155065" lvl="1" indent="-228600">
              <a:lnSpc>
                <a:spcPts val="4615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3850" dirty="0">
                <a:latin typeface="Verdana"/>
                <a:cs typeface="Verdana"/>
              </a:rPr>
              <a:t>What are </a:t>
            </a:r>
            <a:r>
              <a:rPr sz="3850" spc="-5" dirty="0">
                <a:latin typeface="Verdana"/>
                <a:cs typeface="Verdana"/>
              </a:rPr>
              <a:t>we </a:t>
            </a:r>
            <a:r>
              <a:rPr sz="3850" spc="-10" dirty="0">
                <a:latin typeface="Verdana"/>
                <a:cs typeface="Verdana"/>
              </a:rPr>
              <a:t>optimizing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here?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50" dirty="0">
                <a:latin typeface="Times New Roman"/>
                <a:cs typeface="Times New Roman"/>
              </a:rPr>
              <a:t>–</a:t>
            </a:r>
            <a:r>
              <a:rPr sz="3850" spc="50" dirty="0">
                <a:latin typeface="Verdana"/>
                <a:cs typeface="Verdana"/>
              </a:rPr>
              <a:t>Local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Optimization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27" y="184150"/>
            <a:ext cx="691832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 </a:t>
            </a:r>
            <a:r>
              <a:rPr spc="-85" dirty="0"/>
              <a:t>Transfer</a:t>
            </a:r>
            <a:r>
              <a:rPr spc="-55" dirty="0"/>
              <a:t> </a:t>
            </a:r>
            <a:r>
              <a:rPr spc="-5" dirty="0"/>
              <a:t>Costs</a:t>
            </a:r>
          </a:p>
        </p:txBody>
      </p:sp>
      <p:sp>
        <p:nvSpPr>
          <p:cNvPr id="3" name="object 3"/>
          <p:cNvSpPr/>
          <p:nvPr/>
        </p:nvSpPr>
        <p:spPr>
          <a:xfrm>
            <a:off x="879347" y="990600"/>
            <a:ext cx="11286744" cy="5721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4923" y="7036651"/>
            <a:ext cx="9314223" cy="453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96899"/>
            <a:ext cx="38379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5" dirty="0"/>
              <a:t> </a:t>
            </a:r>
            <a:r>
              <a:rPr spc="-10" dirty="0"/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2039823"/>
            <a:ext cx="13423900" cy="5408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5"/>
              </a:spcBef>
              <a:buSzPct val="89062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200" spc="-75" dirty="0">
                <a:latin typeface="Verdana"/>
                <a:cs typeface="Verdana"/>
              </a:rPr>
              <a:t>We </a:t>
            </a:r>
            <a:r>
              <a:rPr sz="3200" dirty="0">
                <a:latin typeface="Verdana"/>
                <a:cs typeface="Verdana"/>
              </a:rPr>
              <a:t>submit our </a:t>
            </a:r>
            <a:r>
              <a:rPr sz="3200" spc="-5" dirty="0">
                <a:latin typeface="Verdana"/>
                <a:cs typeface="Verdana"/>
              </a:rPr>
              <a:t>query at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third</a:t>
            </a:r>
            <a:r>
              <a:rPr sz="3200" spc="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site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13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Assume each record </a:t>
            </a:r>
            <a:r>
              <a:rPr sz="3200" spc="-10" dirty="0">
                <a:latin typeface="Verdana"/>
                <a:cs typeface="Verdana"/>
              </a:rPr>
              <a:t>in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result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40 </a:t>
            </a:r>
            <a:r>
              <a:rPr sz="3200" spc="-5" dirty="0">
                <a:latin typeface="Verdana"/>
                <a:cs typeface="Verdana"/>
              </a:rPr>
              <a:t>bytes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long</a:t>
            </a:r>
            <a:endParaRPr sz="3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5" dirty="0">
                <a:latin typeface="Verdana"/>
                <a:cs typeface="Verdana"/>
              </a:rPr>
              <a:t>Three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options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45" dirty="0">
                <a:latin typeface="Verdana"/>
                <a:cs typeface="Verdana"/>
              </a:rPr>
              <a:t>Transfer </a:t>
            </a:r>
            <a:r>
              <a:rPr sz="3200" spc="-5" dirty="0">
                <a:latin typeface="Verdana"/>
                <a:cs typeface="Verdana"/>
              </a:rPr>
              <a:t>both </a:t>
            </a:r>
            <a:r>
              <a:rPr sz="3200" dirty="0">
                <a:latin typeface="Verdana"/>
                <a:cs typeface="Verdana"/>
              </a:rPr>
              <a:t>relations </a:t>
            </a:r>
            <a:r>
              <a:rPr sz="3200" spc="-5" dirty="0">
                <a:latin typeface="Verdana"/>
                <a:cs typeface="Verdana"/>
              </a:rPr>
              <a:t>to third </a:t>
            </a:r>
            <a:r>
              <a:rPr sz="3200" dirty="0">
                <a:latin typeface="Verdana"/>
                <a:cs typeface="Verdana"/>
              </a:rPr>
              <a:t>site, </a:t>
            </a:r>
            <a:r>
              <a:rPr sz="3200" spc="-5" dirty="0">
                <a:latin typeface="Verdana"/>
                <a:cs typeface="Verdana"/>
              </a:rPr>
              <a:t>perform the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join</a:t>
            </a:r>
            <a:endParaRPr sz="3200">
              <a:latin typeface="Verdana"/>
              <a:cs typeface="Verdana"/>
            </a:endParaRPr>
          </a:p>
          <a:p>
            <a:pPr marL="754380" marR="50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45" dirty="0">
                <a:latin typeface="Verdana"/>
                <a:cs typeface="Verdana"/>
              </a:rPr>
              <a:t>Transfer </a:t>
            </a:r>
            <a:r>
              <a:rPr sz="3200" spc="-10" dirty="0">
                <a:latin typeface="Verdana"/>
                <a:cs typeface="Verdana"/>
              </a:rPr>
              <a:t>EMPLOYEE </a:t>
            </a:r>
            <a:r>
              <a:rPr sz="3200" spc="-5" dirty="0">
                <a:latin typeface="Verdana"/>
                <a:cs typeface="Verdana"/>
              </a:rPr>
              <a:t>to </a:t>
            </a:r>
            <a:r>
              <a:rPr sz="3200" dirty="0">
                <a:latin typeface="Verdana"/>
                <a:cs typeface="Verdana"/>
              </a:rPr>
              <a:t>site 2, </a:t>
            </a:r>
            <a:r>
              <a:rPr sz="3200" spc="-5" dirty="0">
                <a:latin typeface="Verdana"/>
                <a:cs typeface="Verdana"/>
              </a:rPr>
              <a:t>perform the join there, send the  </a:t>
            </a:r>
            <a:r>
              <a:rPr sz="3200" dirty="0">
                <a:latin typeface="Verdana"/>
                <a:cs typeface="Verdana"/>
              </a:rPr>
              <a:t>results</a:t>
            </a:r>
            <a:endParaRPr sz="3200">
              <a:latin typeface="Verdana"/>
              <a:cs typeface="Verdana"/>
            </a:endParaRPr>
          </a:p>
          <a:p>
            <a:pPr marL="754380" marR="57277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0" dirty="0">
                <a:latin typeface="Verdana"/>
                <a:cs typeface="Verdana"/>
              </a:rPr>
              <a:t>Transfer </a:t>
            </a:r>
            <a:r>
              <a:rPr sz="3200" spc="-5" dirty="0">
                <a:latin typeface="Verdana"/>
                <a:cs typeface="Verdana"/>
              </a:rPr>
              <a:t>department </a:t>
            </a:r>
            <a:r>
              <a:rPr sz="3200" dirty="0">
                <a:latin typeface="Verdana"/>
                <a:cs typeface="Verdana"/>
              </a:rPr>
              <a:t>to site 1, perform the </a:t>
            </a:r>
            <a:r>
              <a:rPr sz="3200" spc="-10" dirty="0">
                <a:latin typeface="Verdana"/>
                <a:cs typeface="Verdana"/>
              </a:rPr>
              <a:t>join </a:t>
            </a:r>
            <a:r>
              <a:rPr sz="3200" spc="-5" dirty="0">
                <a:latin typeface="Verdana"/>
                <a:cs typeface="Verdana"/>
              </a:rPr>
              <a:t>there, </a:t>
            </a:r>
            <a:r>
              <a:rPr sz="3200" dirty="0">
                <a:latin typeface="Verdana"/>
                <a:cs typeface="Verdana"/>
              </a:rPr>
              <a:t>send 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results</a:t>
            </a:r>
            <a:endParaRPr sz="3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Which </a:t>
            </a:r>
            <a:r>
              <a:rPr sz="3200" spc="-5" dirty="0">
                <a:latin typeface="Verdana"/>
                <a:cs typeface="Verdana"/>
              </a:rPr>
              <a:t>option </a:t>
            </a:r>
            <a:r>
              <a:rPr sz="3200" dirty="0">
                <a:latin typeface="Verdana"/>
                <a:cs typeface="Verdana"/>
              </a:rPr>
              <a:t>results </a:t>
            </a:r>
            <a:r>
              <a:rPr sz="3200" spc="-10" dirty="0">
                <a:latin typeface="Verdana"/>
                <a:cs typeface="Verdana"/>
              </a:rPr>
              <a:t>in </a:t>
            </a:r>
            <a:r>
              <a:rPr sz="3200" dirty="0">
                <a:latin typeface="Verdana"/>
                <a:cs typeface="Verdana"/>
              </a:rPr>
              <a:t>the </a:t>
            </a:r>
            <a:r>
              <a:rPr sz="3200" spc="-10" dirty="0">
                <a:latin typeface="Verdana"/>
                <a:cs typeface="Verdana"/>
              </a:rPr>
              <a:t>least </a:t>
            </a:r>
            <a:r>
              <a:rPr sz="3200" dirty="0">
                <a:latin typeface="Verdana"/>
                <a:cs typeface="Verdana"/>
              </a:rPr>
              <a:t>amount of </a:t>
            </a:r>
            <a:r>
              <a:rPr sz="3200" spc="-5" dirty="0">
                <a:latin typeface="Verdana"/>
                <a:cs typeface="Verdana"/>
              </a:rPr>
              <a:t>data being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sent?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31" y="604469"/>
            <a:ext cx="58693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spc="-2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59381"/>
            <a:ext cx="1206881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	</a:t>
            </a:r>
            <a:r>
              <a:rPr sz="3850" spc="-25" dirty="0">
                <a:latin typeface="Verdana"/>
                <a:cs typeface="Verdana"/>
              </a:rPr>
              <a:t>Redo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following </a:t>
            </a:r>
            <a:r>
              <a:rPr sz="3850" spc="-5" dirty="0">
                <a:latin typeface="Verdana"/>
                <a:cs typeface="Verdana"/>
              </a:rPr>
              <a:t>example </a:t>
            </a:r>
            <a:r>
              <a:rPr sz="3850" dirty="0">
                <a:latin typeface="Verdana"/>
                <a:cs typeface="Verdana"/>
              </a:rPr>
              <a:t>using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following  </a:t>
            </a:r>
            <a:r>
              <a:rPr sz="3850" spc="-5" dirty="0">
                <a:latin typeface="Verdana"/>
                <a:cs typeface="Verdana"/>
              </a:rPr>
              <a:t>query: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05" y="5177409"/>
            <a:ext cx="13101319" cy="2370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10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	</a:t>
            </a:r>
            <a:r>
              <a:rPr sz="3850" dirty="0">
                <a:latin typeface="Verdana"/>
                <a:cs typeface="Verdana"/>
              </a:rPr>
              <a:t>In </a:t>
            </a:r>
            <a:r>
              <a:rPr sz="3850" spc="-5" dirty="0">
                <a:latin typeface="Verdana"/>
                <a:cs typeface="Verdana"/>
              </a:rPr>
              <a:t>the previous examples we assumed that the  </a:t>
            </a:r>
            <a:r>
              <a:rPr sz="3850" spc="-10" dirty="0">
                <a:latin typeface="Verdana"/>
                <a:cs typeface="Verdana"/>
              </a:rPr>
              <a:t>queries </a:t>
            </a:r>
            <a:r>
              <a:rPr sz="3850" spc="-5" dirty="0">
                <a:latin typeface="Verdana"/>
                <a:cs typeface="Verdana"/>
              </a:rPr>
              <a:t>were being submitted </a:t>
            </a:r>
            <a:r>
              <a:rPr sz="3850" dirty="0">
                <a:latin typeface="Verdana"/>
                <a:cs typeface="Verdana"/>
              </a:rPr>
              <a:t>from a </a:t>
            </a:r>
            <a:r>
              <a:rPr sz="3850" spc="-5" dirty="0">
                <a:latin typeface="Verdana"/>
                <a:cs typeface="Verdana"/>
              </a:rPr>
              <a:t>third site. </a:t>
            </a:r>
            <a:r>
              <a:rPr sz="3850" dirty="0">
                <a:latin typeface="Verdana"/>
                <a:cs typeface="Verdana"/>
              </a:rPr>
              <a:t>What  </a:t>
            </a:r>
            <a:r>
              <a:rPr sz="3850" spc="-10" dirty="0">
                <a:latin typeface="Verdana"/>
                <a:cs typeface="Verdana"/>
              </a:rPr>
              <a:t>if </a:t>
            </a:r>
            <a:r>
              <a:rPr sz="3850" spc="-5" dirty="0">
                <a:latin typeface="Verdana"/>
                <a:cs typeface="Verdana"/>
              </a:rPr>
              <a:t>the query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spc="-5" dirty="0">
                <a:latin typeface="Verdana"/>
                <a:cs typeface="Verdana"/>
              </a:rPr>
              <a:t>being submitted </a:t>
            </a:r>
            <a:r>
              <a:rPr sz="3850" dirty="0">
                <a:latin typeface="Verdana"/>
                <a:cs typeface="Verdana"/>
              </a:rPr>
              <a:t>from </a:t>
            </a:r>
            <a:r>
              <a:rPr sz="3850" spc="-5" dirty="0">
                <a:latin typeface="Verdana"/>
                <a:cs typeface="Verdana"/>
              </a:rPr>
              <a:t>site </a:t>
            </a:r>
            <a:r>
              <a:rPr sz="3850" dirty="0">
                <a:latin typeface="Verdana"/>
                <a:cs typeface="Verdana"/>
              </a:rPr>
              <a:t>2? </a:t>
            </a:r>
            <a:r>
              <a:rPr sz="3850" spc="-5" dirty="0">
                <a:latin typeface="Verdana"/>
                <a:cs typeface="Verdana"/>
              </a:rPr>
              <a:t>Compute  the data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costs.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1480" y="3352800"/>
            <a:ext cx="8845330" cy="746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331469"/>
            <a:ext cx="8686165" cy="16998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6590"/>
              </a:lnSpc>
              <a:spcBef>
                <a:spcPts val="325"/>
              </a:spcBef>
            </a:pPr>
            <a:r>
              <a:rPr spc="-5" dirty="0"/>
              <a:t>What </a:t>
            </a:r>
            <a:r>
              <a:rPr spc="-10" dirty="0"/>
              <a:t>does </a:t>
            </a:r>
            <a:r>
              <a:rPr spc="-20" dirty="0"/>
              <a:t>it </a:t>
            </a:r>
            <a:r>
              <a:rPr spc="-5" dirty="0"/>
              <a:t>mean </a:t>
            </a:r>
            <a:r>
              <a:rPr spc="-15" dirty="0"/>
              <a:t>to </a:t>
            </a:r>
            <a:r>
              <a:rPr spc="-10" dirty="0"/>
              <a:t>be  </a:t>
            </a:r>
            <a:r>
              <a:rPr spc="-15" dirty="0"/>
              <a:t>distributed?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203" y="2572004"/>
            <a:ext cx="10340975" cy="4925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12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0" dirty="0">
                <a:latin typeface="Verdana"/>
                <a:cs typeface="Verdana"/>
              </a:rPr>
              <a:t>Multiple </a:t>
            </a:r>
            <a:r>
              <a:rPr sz="3550" spc="15" dirty="0">
                <a:latin typeface="Verdana"/>
                <a:cs typeface="Verdana"/>
              </a:rPr>
              <a:t>nodes connected </a:t>
            </a:r>
            <a:r>
              <a:rPr sz="3550" spc="10" dirty="0">
                <a:latin typeface="Verdana"/>
                <a:cs typeface="Verdana"/>
              </a:rPr>
              <a:t>by </a:t>
            </a:r>
            <a:r>
              <a:rPr sz="3550" spc="15" dirty="0">
                <a:latin typeface="Verdana"/>
                <a:cs typeface="Verdana"/>
              </a:rPr>
              <a:t>a</a:t>
            </a:r>
            <a:r>
              <a:rPr sz="3550" spc="-145" dirty="0">
                <a:latin typeface="Verdana"/>
                <a:cs typeface="Verdana"/>
              </a:rPr>
              <a:t> </a:t>
            </a:r>
            <a:r>
              <a:rPr sz="3550" spc="15" dirty="0">
                <a:latin typeface="Verdana"/>
                <a:cs typeface="Verdana"/>
              </a:rPr>
              <a:t>network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◼"/>
            </a:pPr>
            <a:endParaRPr sz="370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spcBef>
                <a:spcPts val="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5" dirty="0">
                <a:latin typeface="Verdana"/>
                <a:cs typeface="Verdana"/>
              </a:rPr>
              <a:t>Data on </a:t>
            </a:r>
            <a:r>
              <a:rPr sz="3550" spc="10" dirty="0">
                <a:latin typeface="Verdana"/>
                <a:cs typeface="Verdana"/>
              </a:rPr>
              <a:t>the </a:t>
            </a:r>
            <a:r>
              <a:rPr sz="3550" spc="15" dirty="0">
                <a:latin typeface="Verdana"/>
                <a:cs typeface="Verdana"/>
              </a:rPr>
              <a:t>nodes </a:t>
            </a:r>
            <a:r>
              <a:rPr sz="3550" dirty="0">
                <a:latin typeface="Verdana"/>
                <a:cs typeface="Verdana"/>
              </a:rPr>
              <a:t>is logically</a:t>
            </a:r>
            <a:r>
              <a:rPr sz="3550" spc="-150" dirty="0">
                <a:latin typeface="Verdana"/>
                <a:cs typeface="Verdana"/>
              </a:rPr>
              <a:t> </a:t>
            </a:r>
            <a:r>
              <a:rPr sz="3550" spc="10" dirty="0">
                <a:latin typeface="Verdana"/>
                <a:cs typeface="Verdana"/>
              </a:rPr>
              <a:t>related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◼"/>
            </a:pPr>
            <a:endParaRPr sz="375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spcBef>
                <a:spcPts val="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0" dirty="0">
                <a:latin typeface="Verdana"/>
                <a:cs typeface="Verdana"/>
              </a:rPr>
              <a:t>The </a:t>
            </a:r>
            <a:r>
              <a:rPr sz="3550" spc="15" dirty="0">
                <a:latin typeface="Verdana"/>
                <a:cs typeface="Verdana"/>
              </a:rPr>
              <a:t>nodes </a:t>
            </a:r>
            <a:r>
              <a:rPr sz="3550" spc="10" dirty="0">
                <a:latin typeface="Verdana"/>
                <a:cs typeface="Verdana"/>
              </a:rPr>
              <a:t>do not </a:t>
            </a:r>
            <a:r>
              <a:rPr sz="3550" spc="15" dirty="0">
                <a:latin typeface="Verdana"/>
                <a:cs typeface="Verdana"/>
              </a:rPr>
              <a:t>need </a:t>
            </a:r>
            <a:r>
              <a:rPr sz="3550" spc="10" dirty="0">
                <a:latin typeface="Verdana"/>
                <a:cs typeface="Verdana"/>
              </a:rPr>
              <a:t>to be</a:t>
            </a:r>
            <a:r>
              <a:rPr sz="3550" spc="-225" dirty="0">
                <a:latin typeface="Verdana"/>
                <a:cs typeface="Verdana"/>
              </a:rPr>
              <a:t> </a:t>
            </a:r>
            <a:r>
              <a:rPr sz="3550" spc="15" dirty="0">
                <a:latin typeface="Verdana"/>
                <a:cs typeface="Verdana"/>
              </a:rPr>
              <a:t>homogeneous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◼"/>
            </a:pPr>
            <a:endParaRPr sz="370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0" dirty="0">
                <a:latin typeface="Verdana"/>
                <a:cs typeface="Verdana"/>
              </a:rPr>
              <a:t>The </a:t>
            </a:r>
            <a:r>
              <a:rPr sz="3550" spc="15" dirty="0">
                <a:latin typeface="Verdana"/>
                <a:cs typeface="Verdana"/>
              </a:rPr>
              <a:t>network </a:t>
            </a:r>
            <a:r>
              <a:rPr sz="3550" spc="10" dirty="0">
                <a:latin typeface="Verdana"/>
                <a:cs typeface="Verdana"/>
              </a:rPr>
              <a:t>matters </a:t>
            </a:r>
            <a:r>
              <a:rPr sz="3550" spc="15" dirty="0">
                <a:latin typeface="Verdana"/>
                <a:cs typeface="Verdana"/>
              </a:rPr>
              <a:t>a</a:t>
            </a:r>
            <a:r>
              <a:rPr sz="3550" spc="-85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lot:</a:t>
            </a:r>
            <a:endParaRPr sz="355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3550" spc="-35" dirty="0">
                <a:latin typeface="Verdana"/>
                <a:cs typeface="Verdana"/>
              </a:rPr>
              <a:t>Topology</a:t>
            </a:r>
            <a:endParaRPr sz="355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2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3550" spc="5" dirty="0">
                <a:latin typeface="Verdana"/>
                <a:cs typeface="Verdana"/>
              </a:rPr>
              <a:t>Proximity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89025"/>
            <a:ext cx="51923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378" y="1729231"/>
            <a:ext cx="12761595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If </a:t>
            </a:r>
            <a:r>
              <a:rPr sz="3850" spc="-10" dirty="0">
                <a:latin typeface="Verdana"/>
                <a:cs typeface="Verdana"/>
              </a:rPr>
              <a:t>multiple </a:t>
            </a:r>
            <a:r>
              <a:rPr sz="3850" spc="-5" dirty="0">
                <a:latin typeface="Verdana"/>
                <a:cs typeface="Verdana"/>
              </a:rPr>
              <a:t>copies exist, which </a:t>
            </a:r>
            <a:r>
              <a:rPr sz="3850" dirty="0">
                <a:latin typeface="Verdana"/>
                <a:cs typeface="Verdana"/>
              </a:rPr>
              <a:t>one should </a:t>
            </a:r>
            <a:r>
              <a:rPr sz="3850" spc="-5" dirty="0">
                <a:latin typeface="Verdana"/>
                <a:cs typeface="Verdana"/>
              </a:rPr>
              <a:t>we</a:t>
            </a:r>
            <a:r>
              <a:rPr sz="3850" spc="-114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read  from?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65" dirty="0">
                <a:latin typeface="Times New Roman"/>
                <a:cs typeface="Times New Roman"/>
              </a:rPr>
              <a:t>–</a:t>
            </a:r>
            <a:r>
              <a:rPr sz="3850" spc="65" dirty="0">
                <a:latin typeface="Verdana"/>
                <a:cs typeface="Verdana"/>
              </a:rPr>
              <a:t>What </a:t>
            </a:r>
            <a:r>
              <a:rPr sz="3850" spc="-10" dirty="0">
                <a:latin typeface="Verdana"/>
                <a:cs typeface="Verdana"/>
              </a:rPr>
              <a:t>if </a:t>
            </a:r>
            <a:r>
              <a:rPr sz="3850" spc="-5" dirty="0">
                <a:latin typeface="Verdana"/>
                <a:cs typeface="Verdana"/>
              </a:rPr>
              <a:t>we </a:t>
            </a:r>
            <a:r>
              <a:rPr sz="3850" dirty="0">
                <a:latin typeface="Verdana"/>
                <a:cs typeface="Verdana"/>
              </a:rPr>
              <a:t>need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update </a:t>
            </a:r>
            <a:r>
              <a:rPr sz="3850" spc="-5" dirty="0">
                <a:latin typeface="Verdana"/>
                <a:cs typeface="Verdana"/>
              </a:rPr>
              <a:t>that</a:t>
            </a:r>
            <a:r>
              <a:rPr sz="3850" spc="-185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information?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8419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Where </a:t>
            </a:r>
            <a:r>
              <a:rPr sz="3850" spc="-5" dirty="0">
                <a:latin typeface="Verdana"/>
                <a:cs typeface="Verdana"/>
              </a:rPr>
              <a:t>do we go to </a:t>
            </a:r>
            <a:r>
              <a:rPr sz="3850" dirty="0">
                <a:latin typeface="Verdana"/>
                <a:cs typeface="Verdana"/>
              </a:rPr>
              <a:t>find out how </a:t>
            </a:r>
            <a:r>
              <a:rPr sz="3850" spc="-10" dirty="0">
                <a:latin typeface="Verdana"/>
                <a:cs typeface="Verdana"/>
              </a:rPr>
              <a:t>many </a:t>
            </a:r>
            <a:r>
              <a:rPr sz="3850" dirty="0">
                <a:latin typeface="Verdana"/>
                <a:cs typeface="Verdana"/>
              </a:rPr>
              <a:t>copies of</a:t>
            </a:r>
            <a:r>
              <a:rPr sz="3850" spc="-15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a  </a:t>
            </a:r>
            <a:r>
              <a:rPr sz="3850" spc="-5" dirty="0">
                <a:latin typeface="Verdana"/>
                <a:cs typeface="Verdana"/>
              </a:rPr>
              <a:t>piece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information there </a:t>
            </a:r>
            <a:r>
              <a:rPr sz="3850" dirty="0">
                <a:latin typeface="Verdana"/>
                <a:cs typeface="Verdana"/>
              </a:rPr>
              <a:t>are and </a:t>
            </a:r>
            <a:r>
              <a:rPr sz="3850" spc="-5" dirty="0">
                <a:latin typeface="Verdana"/>
                <a:cs typeface="Verdana"/>
              </a:rPr>
              <a:t>where </a:t>
            </a:r>
            <a:r>
              <a:rPr sz="3850" spc="-10" dirty="0">
                <a:latin typeface="Verdana"/>
                <a:cs typeface="Verdana"/>
              </a:rPr>
              <a:t>they </a:t>
            </a:r>
            <a:r>
              <a:rPr sz="3850" dirty="0">
                <a:latin typeface="Verdana"/>
                <a:cs typeface="Verdana"/>
              </a:rPr>
              <a:t>are  stored?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2470"/>
            <a:ext cx="87922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Transaction</a:t>
            </a:r>
            <a:r>
              <a:rPr spc="-3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84933"/>
            <a:ext cx="12524105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80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Since data will be accessed </a:t>
            </a:r>
            <a:r>
              <a:rPr sz="3850" dirty="0">
                <a:latin typeface="Verdana"/>
                <a:cs typeface="Verdana"/>
              </a:rPr>
              <a:t>from </a:t>
            </a:r>
            <a:r>
              <a:rPr sz="3850" spc="-10" dirty="0">
                <a:latin typeface="Verdana"/>
                <a:cs typeface="Verdana"/>
              </a:rPr>
              <a:t>many </a:t>
            </a:r>
            <a:r>
              <a:rPr sz="3850" spc="-5" dirty="0">
                <a:latin typeface="Verdana"/>
                <a:cs typeface="Verdana"/>
              </a:rPr>
              <a:t>sites, we  </a:t>
            </a:r>
            <a:r>
              <a:rPr sz="3850" dirty="0">
                <a:latin typeface="Verdana"/>
                <a:cs typeface="Verdana"/>
              </a:rPr>
              <a:t>need a </a:t>
            </a:r>
            <a:r>
              <a:rPr sz="3850" spc="-25" dirty="0">
                <a:latin typeface="Verdana"/>
                <a:cs typeface="Verdana"/>
              </a:rPr>
              <a:t>way </a:t>
            </a:r>
            <a:r>
              <a:rPr sz="3850" spc="-5" dirty="0">
                <a:latin typeface="Verdana"/>
                <a:cs typeface="Verdana"/>
              </a:rPr>
              <a:t>to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coordinate</a:t>
            </a:r>
            <a:endParaRPr sz="3850">
              <a:latin typeface="Verdana"/>
              <a:cs typeface="Verdana"/>
            </a:endParaRPr>
          </a:p>
          <a:p>
            <a:pPr marL="754380" marR="5080" indent="-285115">
              <a:lnSpc>
                <a:spcPts val="4620"/>
              </a:lnSpc>
              <a:spcBef>
                <a:spcPts val="140"/>
              </a:spcBef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Global </a:t>
            </a:r>
            <a:r>
              <a:rPr sz="3850" spc="-10" dirty="0">
                <a:latin typeface="Verdana"/>
                <a:cs typeface="Verdana"/>
              </a:rPr>
              <a:t>transaction </a:t>
            </a:r>
            <a:r>
              <a:rPr sz="3850" dirty="0">
                <a:latin typeface="Verdana"/>
                <a:cs typeface="Verdana"/>
              </a:rPr>
              <a:t>manager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spc="-15" dirty="0">
                <a:latin typeface="Verdana"/>
                <a:cs typeface="Verdana"/>
              </a:rPr>
              <a:t>in </a:t>
            </a:r>
            <a:r>
              <a:rPr sz="3850" dirty="0">
                <a:latin typeface="Verdana"/>
                <a:cs typeface="Verdana"/>
              </a:rPr>
              <a:t>charge of</a:t>
            </a:r>
            <a:r>
              <a:rPr sz="3850" spc="-15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each  </a:t>
            </a:r>
            <a:r>
              <a:rPr sz="3850" spc="-15" dirty="0">
                <a:latin typeface="Verdana"/>
                <a:cs typeface="Verdana"/>
              </a:rPr>
              <a:t>transaction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Idea: </a:t>
            </a:r>
            <a:r>
              <a:rPr sz="3850" spc="-130" dirty="0">
                <a:latin typeface="Verdana"/>
                <a:cs typeface="Verdana"/>
              </a:rPr>
              <a:t>Two </a:t>
            </a:r>
            <a:r>
              <a:rPr sz="3850" spc="-5" dirty="0">
                <a:latin typeface="Verdana"/>
                <a:cs typeface="Verdana"/>
              </a:rPr>
              <a:t>phase</a:t>
            </a:r>
            <a:r>
              <a:rPr sz="3850" spc="8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commit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850" spc="305" dirty="0">
                <a:latin typeface="Wingdings"/>
                <a:cs typeface="Wingdings"/>
              </a:rPr>
              <a:t>◼</a:t>
            </a:r>
            <a:r>
              <a:rPr sz="3850" spc="305" dirty="0">
                <a:latin typeface="Verdana"/>
                <a:cs typeface="Verdana"/>
              </a:rPr>
              <a:t>Some </a:t>
            </a:r>
            <a:r>
              <a:rPr sz="3850" spc="-5" dirty="0">
                <a:latin typeface="Verdana"/>
                <a:cs typeface="Verdana"/>
              </a:rPr>
              <a:t>problems</a:t>
            </a:r>
            <a:r>
              <a:rPr sz="3850" spc="-38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though…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05993"/>
            <a:ext cx="731139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Phase</a:t>
            </a:r>
            <a:r>
              <a:rPr spc="-95" dirty="0"/>
              <a:t> </a:t>
            </a:r>
            <a:r>
              <a:rPr spc="-10" dirty="0"/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704" y="1834133"/>
            <a:ext cx="13336269" cy="530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Break </a:t>
            </a:r>
            <a:r>
              <a:rPr sz="3850" spc="-5" dirty="0">
                <a:latin typeface="Verdana"/>
                <a:cs typeface="Verdana"/>
              </a:rPr>
              <a:t>the commit </a:t>
            </a:r>
            <a:r>
              <a:rPr sz="3850" spc="-15" dirty="0">
                <a:latin typeface="Verdana"/>
                <a:cs typeface="Verdana"/>
              </a:rPr>
              <a:t>into </a:t>
            </a:r>
            <a:r>
              <a:rPr sz="3850" spc="-5" dirty="0">
                <a:latin typeface="Verdana"/>
                <a:cs typeface="Verdana"/>
              </a:rPr>
              <a:t>two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phases: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Prepare </a:t>
            </a:r>
            <a:r>
              <a:rPr sz="3850" spc="-5" dirty="0">
                <a:latin typeface="Verdana"/>
                <a:cs typeface="Verdana"/>
              </a:rPr>
              <a:t>to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commit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Commit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Prepare-to-commit</a:t>
            </a:r>
            <a:endParaRPr sz="3850">
              <a:latin typeface="Verdana"/>
              <a:cs typeface="Verdana"/>
            </a:endParaRPr>
          </a:p>
          <a:p>
            <a:pPr marL="754380" marR="5080" indent="-285115">
              <a:lnSpc>
                <a:spcPct val="100000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All </a:t>
            </a:r>
            <a:r>
              <a:rPr sz="3850" spc="-10" dirty="0">
                <a:latin typeface="Verdana"/>
                <a:cs typeface="Verdana"/>
              </a:rPr>
              <a:t>participants vote </a:t>
            </a:r>
            <a:r>
              <a:rPr sz="3850" dirty="0">
                <a:latin typeface="Verdana"/>
                <a:cs typeface="Verdana"/>
              </a:rPr>
              <a:t>on </a:t>
            </a:r>
            <a:r>
              <a:rPr sz="3850" spc="-5" dirty="0">
                <a:latin typeface="Verdana"/>
                <a:cs typeface="Verdana"/>
              </a:rPr>
              <a:t>whether the </a:t>
            </a:r>
            <a:r>
              <a:rPr sz="3850" dirty="0">
                <a:latin typeface="Verdana"/>
                <a:cs typeface="Verdana"/>
              </a:rPr>
              <a:t>commit</a:t>
            </a:r>
            <a:r>
              <a:rPr sz="3850" spc="-20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should  happen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105" dirty="0">
                <a:latin typeface="Times New Roman"/>
                <a:cs typeface="Times New Roman"/>
              </a:rPr>
              <a:t>–</a:t>
            </a:r>
            <a:r>
              <a:rPr sz="3850" spc="105" dirty="0">
                <a:latin typeface="Verdana"/>
                <a:cs typeface="Verdana"/>
              </a:rPr>
              <a:t>If </a:t>
            </a:r>
            <a:r>
              <a:rPr sz="3850" spc="-10" dirty="0">
                <a:latin typeface="Verdana"/>
                <a:cs typeface="Verdana"/>
              </a:rPr>
              <a:t>yes, then </a:t>
            </a:r>
            <a:r>
              <a:rPr sz="3850" spc="-5" dirty="0">
                <a:latin typeface="Verdana"/>
                <a:cs typeface="Verdana"/>
              </a:rPr>
              <a:t>proceed to </a:t>
            </a:r>
            <a:r>
              <a:rPr sz="3850" dirty="0">
                <a:latin typeface="Verdana"/>
                <a:cs typeface="Verdana"/>
              </a:rPr>
              <a:t>commit as</a:t>
            </a:r>
            <a:r>
              <a:rPr sz="3850" spc="-23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normal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What </a:t>
            </a:r>
            <a:r>
              <a:rPr sz="3850" spc="-5" dirty="0">
                <a:latin typeface="Verdana"/>
                <a:cs typeface="Verdana"/>
              </a:rPr>
              <a:t>do we do </a:t>
            </a:r>
            <a:r>
              <a:rPr sz="3850" dirty="0">
                <a:latin typeface="Verdana"/>
                <a:cs typeface="Verdana"/>
              </a:rPr>
              <a:t>on a</a:t>
            </a:r>
            <a:r>
              <a:rPr sz="3850" spc="-114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crash?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96899"/>
            <a:ext cx="719518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Concurrency</a:t>
            </a:r>
            <a:r>
              <a:rPr spc="-5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" y="1853311"/>
            <a:ext cx="10215880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Problems: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30" dirty="0">
                <a:latin typeface="Times New Roman"/>
                <a:cs typeface="Times New Roman"/>
              </a:rPr>
              <a:t>–</a:t>
            </a:r>
            <a:r>
              <a:rPr sz="3850" spc="30" dirty="0">
                <a:latin typeface="Verdana"/>
                <a:cs typeface="Verdana"/>
              </a:rPr>
              <a:t>Multiple </a:t>
            </a:r>
            <a:r>
              <a:rPr sz="3850" spc="-5" dirty="0">
                <a:latin typeface="Verdana"/>
                <a:cs typeface="Verdana"/>
              </a:rPr>
              <a:t>copies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10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same</a:t>
            </a:r>
            <a:r>
              <a:rPr sz="3850" spc="-10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data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15" dirty="0">
                <a:latin typeface="Times New Roman"/>
                <a:cs typeface="Times New Roman"/>
              </a:rPr>
              <a:t>–</a:t>
            </a:r>
            <a:r>
              <a:rPr sz="3850" spc="15" dirty="0">
                <a:latin typeface="Verdana"/>
                <a:cs typeface="Verdana"/>
              </a:rPr>
              <a:t>Failure </a:t>
            </a:r>
            <a:r>
              <a:rPr sz="3850" spc="-5" dirty="0">
                <a:latin typeface="Verdana"/>
                <a:cs typeface="Verdana"/>
              </a:rPr>
              <a:t>and </a:t>
            </a:r>
            <a:r>
              <a:rPr sz="3850" spc="-10" dirty="0">
                <a:latin typeface="Verdana"/>
                <a:cs typeface="Verdana"/>
              </a:rPr>
              <a:t>recovery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individual</a:t>
            </a:r>
            <a:r>
              <a:rPr sz="3850" spc="-14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sites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  <a:spcBef>
                <a:spcPts val="5"/>
              </a:spcBef>
            </a:pPr>
            <a:r>
              <a:rPr sz="3850" spc="15" dirty="0">
                <a:latin typeface="Times New Roman"/>
                <a:cs typeface="Times New Roman"/>
              </a:rPr>
              <a:t>–</a:t>
            </a:r>
            <a:r>
              <a:rPr sz="3850" spc="15" dirty="0">
                <a:latin typeface="Verdana"/>
                <a:cs typeface="Verdana"/>
              </a:rPr>
              <a:t>Failure </a:t>
            </a:r>
            <a:r>
              <a:rPr sz="3850" dirty="0">
                <a:latin typeface="Verdana"/>
                <a:cs typeface="Verdana"/>
              </a:rPr>
              <a:t>of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communication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0" dirty="0">
                <a:latin typeface="Times New Roman"/>
                <a:cs typeface="Times New Roman"/>
              </a:rPr>
              <a:t>–</a:t>
            </a:r>
            <a:r>
              <a:rPr sz="3850" spc="20" dirty="0">
                <a:latin typeface="Verdana"/>
                <a:cs typeface="Verdana"/>
              </a:rPr>
              <a:t>Distributed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Commits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20" dirty="0">
                <a:latin typeface="Times New Roman"/>
                <a:cs typeface="Times New Roman"/>
              </a:rPr>
              <a:t>–</a:t>
            </a:r>
            <a:r>
              <a:rPr sz="3850" spc="20" dirty="0">
                <a:latin typeface="Verdana"/>
                <a:cs typeface="Verdana"/>
              </a:rPr>
              <a:t>Distributed</a:t>
            </a:r>
            <a:r>
              <a:rPr sz="3850" spc="-2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Deadlock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04825"/>
            <a:ext cx="676465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Distinguished </a:t>
            </a:r>
            <a:r>
              <a:rPr spc="-10" dirty="0"/>
              <a:t>Copy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" y="1659381"/>
            <a:ext cx="11391265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How do we </a:t>
            </a:r>
            <a:r>
              <a:rPr sz="3850" spc="-20" dirty="0">
                <a:latin typeface="Verdana"/>
                <a:cs typeface="Verdana"/>
              </a:rPr>
              <a:t>track </a:t>
            </a:r>
            <a:r>
              <a:rPr sz="3850" spc="-15" dirty="0">
                <a:latin typeface="Verdana"/>
                <a:cs typeface="Verdana"/>
              </a:rPr>
              <a:t>locks </a:t>
            </a:r>
            <a:r>
              <a:rPr sz="3850" dirty="0">
                <a:latin typeface="Verdana"/>
                <a:cs typeface="Verdana"/>
              </a:rPr>
              <a:t>for </a:t>
            </a:r>
            <a:r>
              <a:rPr sz="3850" spc="-5" dirty="0">
                <a:latin typeface="Verdana"/>
                <a:cs typeface="Verdana"/>
              </a:rPr>
              <a:t>distributed</a:t>
            </a:r>
            <a:r>
              <a:rPr sz="3850" spc="-10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items?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50" dirty="0">
                <a:latin typeface="Times New Roman"/>
                <a:cs typeface="Times New Roman"/>
              </a:rPr>
              <a:t>–</a:t>
            </a:r>
            <a:r>
              <a:rPr sz="3850" spc="50" dirty="0">
                <a:latin typeface="Verdana"/>
                <a:cs typeface="Verdana"/>
              </a:rPr>
              <a:t>Idea: </a:t>
            </a:r>
            <a:r>
              <a:rPr sz="3850" spc="-10" dirty="0">
                <a:latin typeface="Verdana"/>
                <a:cs typeface="Verdana"/>
              </a:rPr>
              <a:t>make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10" dirty="0">
                <a:latin typeface="Verdana"/>
                <a:cs typeface="Verdana"/>
              </a:rPr>
              <a:t>distinguished</a:t>
            </a:r>
            <a:r>
              <a:rPr sz="3850" spc="-10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copy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All </a:t>
            </a:r>
            <a:r>
              <a:rPr sz="3850" spc="-20" dirty="0">
                <a:latin typeface="Verdana"/>
                <a:cs typeface="Verdana"/>
              </a:rPr>
              <a:t>locking </a:t>
            </a:r>
            <a:r>
              <a:rPr sz="3850" spc="-5" dirty="0">
                <a:latin typeface="Verdana"/>
                <a:cs typeface="Verdana"/>
              </a:rPr>
              <a:t>requests </a:t>
            </a:r>
            <a:r>
              <a:rPr sz="3850" dirty="0">
                <a:latin typeface="Verdana"/>
                <a:cs typeface="Verdana"/>
              </a:rPr>
              <a:t>are sent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spc="-10" dirty="0">
                <a:latin typeface="Verdana"/>
                <a:cs typeface="Verdana"/>
              </a:rPr>
              <a:t>this</a:t>
            </a:r>
            <a:r>
              <a:rPr sz="3850" spc="-18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copy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Where does </a:t>
            </a:r>
            <a:r>
              <a:rPr sz="3850" spc="-10" dirty="0">
                <a:latin typeface="Verdana"/>
                <a:cs typeface="Verdana"/>
              </a:rPr>
              <a:t>this distinguished copy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live?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Called </a:t>
            </a:r>
            <a:r>
              <a:rPr sz="3850" spc="-10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coordinator</a:t>
            </a:r>
            <a:r>
              <a:rPr sz="3850" spc="-9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site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61137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Coordinator</a:t>
            </a:r>
            <a:r>
              <a:rPr spc="-15" dirty="0"/>
              <a:t> </a:t>
            </a:r>
            <a:r>
              <a:rPr spc="-5" dirty="0"/>
              <a:t>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59381"/>
            <a:ext cx="10633075" cy="530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Primary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Site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One </a:t>
            </a:r>
            <a:r>
              <a:rPr sz="3850" spc="-5" dirty="0">
                <a:latin typeface="Verdana"/>
                <a:cs typeface="Verdana"/>
              </a:rPr>
              <a:t>site </a:t>
            </a:r>
            <a:r>
              <a:rPr sz="3850" dirty="0">
                <a:latin typeface="Verdana"/>
                <a:cs typeface="Verdana"/>
              </a:rPr>
              <a:t>has all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spc="-10" dirty="0">
                <a:latin typeface="Verdana"/>
                <a:cs typeface="Verdana"/>
              </a:rPr>
              <a:t>distinguished</a:t>
            </a:r>
            <a:r>
              <a:rPr sz="3850" spc="-15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copies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15" dirty="0">
                <a:latin typeface="Times New Roman"/>
                <a:cs typeface="Times New Roman"/>
              </a:rPr>
              <a:t>–</a:t>
            </a:r>
            <a:r>
              <a:rPr sz="3850" spc="15" dirty="0">
                <a:latin typeface="Verdana"/>
                <a:cs typeface="Verdana"/>
              </a:rPr>
              <a:t>Disadvantages?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Primary with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backup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Primary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Copy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What happens </a:t>
            </a:r>
            <a:r>
              <a:rPr sz="3850" spc="-5" dirty="0">
                <a:latin typeface="Verdana"/>
                <a:cs typeface="Verdana"/>
              </a:rPr>
              <a:t>when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10" dirty="0">
                <a:latin typeface="Verdana"/>
                <a:cs typeface="Verdana"/>
              </a:rPr>
              <a:t>site </a:t>
            </a:r>
            <a:r>
              <a:rPr sz="3850" spc="-5" dirty="0">
                <a:latin typeface="Verdana"/>
                <a:cs typeface="Verdana"/>
              </a:rPr>
              <a:t>goes</a:t>
            </a:r>
            <a:r>
              <a:rPr sz="3850" spc="-12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down?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21868"/>
            <a:ext cx="50647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Voting</a:t>
            </a:r>
            <a:r>
              <a:rPr spc="-45" dirty="0"/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65756"/>
            <a:ext cx="12459970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No distinguished</a:t>
            </a:r>
            <a:r>
              <a:rPr sz="3850" dirty="0">
                <a:latin typeface="Verdana"/>
                <a:cs typeface="Verdana"/>
              </a:rPr>
              <a:t> copy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  <a:spcBef>
                <a:spcPts val="5"/>
              </a:spcBef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Lock </a:t>
            </a:r>
            <a:r>
              <a:rPr sz="3850" spc="-5" dirty="0">
                <a:latin typeface="Verdana"/>
                <a:cs typeface="Verdana"/>
              </a:rPr>
              <a:t>requests </a:t>
            </a:r>
            <a:r>
              <a:rPr sz="3850" dirty="0">
                <a:latin typeface="Verdana"/>
                <a:cs typeface="Verdana"/>
              </a:rPr>
              <a:t>are sent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all </a:t>
            </a:r>
            <a:r>
              <a:rPr sz="3850" spc="-5" dirty="0">
                <a:latin typeface="Verdana"/>
                <a:cs typeface="Verdana"/>
              </a:rPr>
              <a:t>sites with the</a:t>
            </a:r>
            <a:r>
              <a:rPr sz="3850" spc="-20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item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Must </a:t>
            </a:r>
            <a:r>
              <a:rPr sz="3850" spc="-10" dirty="0">
                <a:latin typeface="Verdana"/>
                <a:cs typeface="Verdana"/>
              </a:rPr>
              <a:t>receive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majority </a:t>
            </a:r>
            <a:r>
              <a:rPr sz="3850" dirty="0">
                <a:latin typeface="Verdana"/>
                <a:cs typeface="Verdana"/>
              </a:rPr>
              <a:t>of</a:t>
            </a:r>
            <a:r>
              <a:rPr sz="3850" spc="-12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locks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0" dirty="0">
                <a:latin typeface="Times New Roman"/>
                <a:cs typeface="Times New Roman"/>
              </a:rPr>
              <a:t>–</a:t>
            </a:r>
            <a:r>
              <a:rPr sz="3850" spc="20" dirty="0">
                <a:latin typeface="Verdana"/>
                <a:cs typeface="Verdana"/>
              </a:rPr>
              <a:t>Advantages?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15" dirty="0">
                <a:latin typeface="Times New Roman"/>
                <a:cs typeface="Times New Roman"/>
              </a:rPr>
              <a:t>–</a:t>
            </a:r>
            <a:r>
              <a:rPr sz="3850" spc="15" dirty="0">
                <a:latin typeface="Verdana"/>
                <a:cs typeface="Verdana"/>
              </a:rPr>
              <a:t>Disadvantages?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7147559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Distributed</a:t>
            </a:r>
            <a:r>
              <a:rPr spc="5" dirty="0"/>
              <a:t> </a:t>
            </a:r>
            <a:r>
              <a:rPr spc="-10" dirty="0"/>
              <a:t>Catalogs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05431"/>
            <a:ext cx="12827635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How do we </a:t>
            </a:r>
            <a:r>
              <a:rPr sz="3850" spc="-20" dirty="0">
                <a:latin typeface="Verdana"/>
                <a:cs typeface="Verdana"/>
              </a:rPr>
              <a:t>track </a:t>
            </a:r>
            <a:r>
              <a:rPr sz="3850" dirty="0">
                <a:latin typeface="Verdana"/>
                <a:cs typeface="Verdana"/>
              </a:rPr>
              <a:t>catalog </a:t>
            </a:r>
            <a:r>
              <a:rPr sz="3850" spc="-15" dirty="0">
                <a:latin typeface="Verdana"/>
                <a:cs typeface="Verdana"/>
              </a:rPr>
              <a:t>information </a:t>
            </a:r>
            <a:r>
              <a:rPr sz="3850" spc="-5" dirty="0">
                <a:latin typeface="Verdana"/>
                <a:cs typeface="Verdana"/>
              </a:rPr>
              <a:t>with </a:t>
            </a:r>
            <a:r>
              <a:rPr sz="3850" spc="-15" dirty="0">
                <a:latin typeface="Verdana"/>
                <a:cs typeface="Verdana"/>
              </a:rPr>
              <a:t>multiple  </a:t>
            </a:r>
            <a:r>
              <a:rPr sz="3850" spc="-5" dirty="0">
                <a:latin typeface="Verdana"/>
                <a:cs typeface="Verdana"/>
              </a:rPr>
              <a:t>sites?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One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copy?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55" dirty="0">
                <a:latin typeface="Times New Roman"/>
                <a:cs typeface="Times New Roman"/>
              </a:rPr>
              <a:t>–</a:t>
            </a:r>
            <a:r>
              <a:rPr sz="3850" spc="55" dirty="0">
                <a:latin typeface="Verdana"/>
                <a:cs typeface="Verdana"/>
              </a:rPr>
              <a:t>Many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copies?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5" dirty="0">
                <a:latin typeface="Verdana"/>
                <a:cs typeface="Verdana"/>
              </a:rPr>
              <a:t>Centralized </a:t>
            </a:r>
            <a:r>
              <a:rPr sz="3850" dirty="0">
                <a:latin typeface="Verdana"/>
                <a:cs typeface="Verdana"/>
              </a:rPr>
              <a:t>vs.</a:t>
            </a:r>
            <a:r>
              <a:rPr sz="3850" spc="-15" dirty="0">
                <a:latin typeface="Verdana"/>
                <a:cs typeface="Verdana"/>
              </a:rPr>
              <a:t> Replicated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621665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Review</a:t>
            </a:r>
            <a:r>
              <a:rPr spc="-25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05431"/>
            <a:ext cx="13158469" cy="588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4777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Name </a:t>
            </a:r>
            <a:r>
              <a:rPr sz="3850" dirty="0">
                <a:latin typeface="Verdana"/>
                <a:cs typeface="Verdana"/>
              </a:rPr>
              <a:t>one </a:t>
            </a:r>
            <a:r>
              <a:rPr sz="3850" spc="-10" dirty="0">
                <a:latin typeface="Verdana"/>
                <a:cs typeface="Verdana"/>
              </a:rPr>
              <a:t>advantage </a:t>
            </a:r>
            <a:r>
              <a:rPr sz="3850" dirty="0">
                <a:latin typeface="Verdana"/>
                <a:cs typeface="Verdana"/>
              </a:rPr>
              <a:t>and one </a:t>
            </a:r>
            <a:r>
              <a:rPr sz="3850" spc="-10" dirty="0">
                <a:latin typeface="Verdana"/>
                <a:cs typeface="Verdana"/>
              </a:rPr>
              <a:t>disadvantage</a:t>
            </a:r>
            <a:r>
              <a:rPr sz="3850" spc="-13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of  </a:t>
            </a:r>
            <a:r>
              <a:rPr sz="3850" spc="-5" dirty="0">
                <a:latin typeface="Verdana"/>
                <a:cs typeface="Verdana"/>
              </a:rPr>
              <a:t>replication.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Under what circumstances would it </a:t>
            </a:r>
            <a:r>
              <a:rPr sz="3850" dirty="0">
                <a:latin typeface="Verdana"/>
                <a:cs typeface="Verdana"/>
              </a:rPr>
              <a:t>be </a:t>
            </a:r>
            <a:r>
              <a:rPr sz="3850" spc="-10" dirty="0">
                <a:latin typeface="Verdana"/>
                <a:cs typeface="Verdana"/>
              </a:rPr>
              <a:t>preferable</a:t>
            </a:r>
            <a:r>
              <a:rPr sz="3850" spc="-16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to  </a:t>
            </a:r>
            <a:r>
              <a:rPr sz="3850" dirty="0">
                <a:latin typeface="Verdana"/>
                <a:cs typeface="Verdana"/>
              </a:rPr>
              <a:t>use a </a:t>
            </a:r>
            <a:r>
              <a:rPr sz="3850" spc="-10" dirty="0">
                <a:latin typeface="Verdana"/>
                <a:cs typeface="Verdana"/>
              </a:rPr>
              <a:t>distributed </a:t>
            </a:r>
            <a:r>
              <a:rPr sz="3850" dirty="0">
                <a:latin typeface="Verdana"/>
                <a:cs typeface="Verdana"/>
              </a:rPr>
              <a:t>catalog as opposed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15" dirty="0">
                <a:latin typeface="Verdana"/>
                <a:cs typeface="Verdana"/>
              </a:rPr>
              <a:t>centralized  </a:t>
            </a:r>
            <a:r>
              <a:rPr sz="3850" dirty="0">
                <a:latin typeface="Verdana"/>
                <a:cs typeface="Verdana"/>
              </a:rPr>
              <a:t>catalog.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12700" marR="15487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What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spc="-5" dirty="0">
                <a:latin typeface="Verdana"/>
                <a:cs typeface="Verdana"/>
              </a:rPr>
              <a:t>the difference between reliability</a:t>
            </a:r>
            <a:r>
              <a:rPr sz="3850" spc="-15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and  </a:t>
            </a:r>
            <a:r>
              <a:rPr sz="3850" spc="-15" dirty="0">
                <a:latin typeface="Verdana"/>
                <a:cs typeface="Verdana"/>
              </a:rPr>
              <a:t>availability? </a:t>
            </a:r>
            <a:r>
              <a:rPr sz="3850" spc="-5" dirty="0">
                <a:latin typeface="Verdana"/>
                <a:cs typeface="Verdana"/>
              </a:rPr>
              <a:t>How does </a:t>
            </a:r>
            <a:r>
              <a:rPr sz="3850" spc="-10" dirty="0">
                <a:latin typeface="Verdana"/>
                <a:cs typeface="Verdana"/>
              </a:rPr>
              <a:t>distribution </a:t>
            </a:r>
            <a:r>
              <a:rPr sz="3850" dirty="0">
                <a:latin typeface="Verdana"/>
                <a:cs typeface="Verdana"/>
              </a:rPr>
              <a:t>affect </a:t>
            </a:r>
            <a:r>
              <a:rPr sz="3850" spc="-5" dirty="0">
                <a:latin typeface="Verdana"/>
                <a:cs typeface="Verdana"/>
              </a:rPr>
              <a:t>these  properties?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621665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Review</a:t>
            </a:r>
            <a:r>
              <a:rPr spc="-25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05431"/>
            <a:ext cx="13166090" cy="413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When replication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spc="-5" dirty="0">
                <a:latin typeface="Verdana"/>
                <a:cs typeface="Verdana"/>
              </a:rPr>
              <a:t>used, the database </a:t>
            </a:r>
            <a:r>
              <a:rPr sz="3850" dirty="0">
                <a:latin typeface="Verdana"/>
                <a:cs typeface="Verdana"/>
              </a:rPr>
              <a:t>must </a:t>
            </a:r>
            <a:r>
              <a:rPr sz="3850" spc="-5" dirty="0">
                <a:latin typeface="Verdana"/>
                <a:cs typeface="Verdana"/>
              </a:rPr>
              <a:t>decide  which replica to </a:t>
            </a:r>
            <a:r>
              <a:rPr sz="3850" dirty="0">
                <a:latin typeface="Verdana"/>
                <a:cs typeface="Verdana"/>
              </a:rPr>
              <a:t>use for a </a:t>
            </a:r>
            <a:r>
              <a:rPr sz="3850" spc="-15" dirty="0">
                <a:latin typeface="Verdana"/>
                <a:cs typeface="Verdana"/>
              </a:rPr>
              <a:t>given </a:t>
            </a:r>
            <a:r>
              <a:rPr sz="3850" spc="-65" dirty="0">
                <a:latin typeface="Verdana"/>
                <a:cs typeface="Verdana"/>
              </a:rPr>
              <a:t>query. </a:t>
            </a:r>
            <a:r>
              <a:rPr sz="3850" dirty="0">
                <a:latin typeface="Verdana"/>
                <a:cs typeface="Verdana"/>
              </a:rPr>
              <a:t>What factors  </a:t>
            </a:r>
            <a:r>
              <a:rPr sz="3850" spc="-5" dirty="0">
                <a:latin typeface="Verdana"/>
                <a:cs typeface="Verdana"/>
              </a:rPr>
              <a:t>will the database </a:t>
            </a:r>
            <a:r>
              <a:rPr sz="3850" dirty="0">
                <a:latin typeface="Verdana"/>
                <a:cs typeface="Verdana"/>
              </a:rPr>
              <a:t>use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spc="-10" dirty="0">
                <a:latin typeface="Verdana"/>
                <a:cs typeface="Verdana"/>
              </a:rPr>
              <a:t>make this</a:t>
            </a:r>
            <a:r>
              <a:rPr sz="3850" spc="-8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decision?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12700" marR="451484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Assuming that we </a:t>
            </a:r>
            <a:r>
              <a:rPr sz="3850" dirty="0">
                <a:latin typeface="Verdana"/>
                <a:cs typeface="Verdana"/>
              </a:rPr>
              <a:t>are not using </a:t>
            </a:r>
            <a:r>
              <a:rPr sz="3850" spc="-20" dirty="0">
                <a:latin typeface="Verdana"/>
                <a:cs typeface="Verdana"/>
              </a:rPr>
              <a:t>any </a:t>
            </a:r>
            <a:r>
              <a:rPr sz="3850" spc="-5" dirty="0">
                <a:latin typeface="Verdana"/>
                <a:cs typeface="Verdana"/>
              </a:rPr>
              <a:t>replication,  which </a:t>
            </a:r>
            <a:r>
              <a:rPr sz="3850" spc="-15" dirty="0">
                <a:latin typeface="Verdana"/>
                <a:cs typeface="Verdana"/>
              </a:rPr>
              <a:t>partitioning </a:t>
            </a:r>
            <a:r>
              <a:rPr sz="3850" spc="-5" dirty="0">
                <a:latin typeface="Verdana"/>
                <a:cs typeface="Verdana"/>
              </a:rPr>
              <a:t>scheme will </a:t>
            </a:r>
            <a:r>
              <a:rPr sz="3850" spc="-15" dirty="0">
                <a:latin typeface="Verdana"/>
                <a:cs typeface="Verdana"/>
              </a:rPr>
              <a:t>take </a:t>
            </a:r>
            <a:r>
              <a:rPr sz="3850" dirty="0">
                <a:latin typeface="Verdana"/>
                <a:cs typeface="Verdana"/>
              </a:rPr>
              <a:t>up more space?  </a:t>
            </a:r>
            <a:r>
              <a:rPr sz="3850" spc="-30" dirty="0">
                <a:latin typeface="Verdana"/>
                <a:cs typeface="Verdana"/>
              </a:rPr>
              <a:t>Vertical </a:t>
            </a:r>
            <a:r>
              <a:rPr sz="3850" dirty="0">
                <a:latin typeface="Verdana"/>
                <a:cs typeface="Verdana"/>
              </a:rPr>
              <a:t>or </a:t>
            </a:r>
            <a:r>
              <a:rPr sz="3850" spc="-5" dirty="0">
                <a:latin typeface="Verdana"/>
                <a:cs typeface="Verdana"/>
              </a:rPr>
              <a:t>horizontal?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Why?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27101"/>
            <a:ext cx="468503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Transparency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613408"/>
            <a:ext cx="13177519" cy="60636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5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dirty="0">
                <a:latin typeface="Verdana"/>
                <a:cs typeface="Verdana"/>
              </a:rPr>
              <a:t>Do our users need </a:t>
            </a:r>
            <a:r>
              <a:rPr sz="3300" spc="-5" dirty="0">
                <a:latin typeface="Verdana"/>
                <a:cs typeface="Verdana"/>
              </a:rPr>
              <a:t>to be </a:t>
            </a:r>
            <a:r>
              <a:rPr sz="3300" spc="-15" dirty="0">
                <a:latin typeface="Verdana"/>
                <a:cs typeface="Verdana"/>
              </a:rPr>
              <a:t>aware </a:t>
            </a:r>
            <a:r>
              <a:rPr sz="3300" dirty="0">
                <a:latin typeface="Verdana"/>
                <a:cs typeface="Verdana"/>
              </a:rPr>
              <a:t>of </a:t>
            </a:r>
            <a:r>
              <a:rPr sz="3300" spc="-5" dirty="0">
                <a:latin typeface="Verdana"/>
                <a:cs typeface="Verdana"/>
              </a:rPr>
              <a:t>the </a:t>
            </a:r>
            <a:r>
              <a:rPr sz="3300" dirty="0">
                <a:latin typeface="Verdana"/>
                <a:cs typeface="Verdana"/>
              </a:rPr>
              <a:t>fact </a:t>
            </a:r>
            <a:r>
              <a:rPr sz="3300" spc="-10" dirty="0">
                <a:latin typeface="Verdana"/>
                <a:cs typeface="Verdana"/>
              </a:rPr>
              <a:t>that </a:t>
            </a:r>
            <a:r>
              <a:rPr sz="3300" dirty="0">
                <a:latin typeface="Verdana"/>
                <a:cs typeface="Verdana"/>
              </a:rPr>
              <a:t>a </a:t>
            </a:r>
            <a:r>
              <a:rPr sz="3300" spc="-5" dirty="0">
                <a:latin typeface="Verdana"/>
                <a:cs typeface="Verdana"/>
              </a:rPr>
              <a:t>database </a:t>
            </a:r>
            <a:r>
              <a:rPr sz="3300" spc="-20" dirty="0">
                <a:latin typeface="Verdana"/>
                <a:cs typeface="Verdana"/>
              </a:rPr>
              <a:t>is  </a:t>
            </a:r>
            <a:r>
              <a:rPr sz="3300" spc="-5" dirty="0">
                <a:latin typeface="Verdana"/>
                <a:cs typeface="Verdana"/>
              </a:rPr>
              <a:t>distributed?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905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Data </a:t>
            </a:r>
            <a:r>
              <a:rPr sz="3300" spc="-5" dirty="0">
                <a:latin typeface="Verdana"/>
                <a:cs typeface="Verdana"/>
              </a:rPr>
              <a:t>organization</a:t>
            </a:r>
            <a:r>
              <a:rPr sz="3300" spc="-1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transparency</a:t>
            </a:r>
            <a:endParaRPr sz="33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Location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transparency</a:t>
            </a:r>
            <a:endParaRPr sz="33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Naming</a:t>
            </a:r>
            <a:r>
              <a:rPr sz="3300" spc="-2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transparency</a:t>
            </a:r>
            <a:endParaRPr sz="3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394970" indent="-382905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Replication</a:t>
            </a:r>
            <a:r>
              <a:rPr sz="3300" spc="-3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transparency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905">
              <a:lnSpc>
                <a:spcPts val="3954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Fragmentation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transparency</a:t>
            </a:r>
            <a:endParaRPr sz="3300">
              <a:latin typeface="Verdana"/>
              <a:cs typeface="Verdana"/>
            </a:endParaRPr>
          </a:p>
          <a:p>
            <a:pPr marL="754380" lvl="1" indent="-285115">
              <a:lnSpc>
                <a:spcPts val="3954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Horizontal</a:t>
            </a:r>
            <a:endParaRPr sz="33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300" spc="-25" dirty="0">
                <a:latin typeface="Verdana"/>
                <a:cs typeface="Verdana"/>
              </a:rPr>
              <a:t>Vertical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58731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spc="-3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7081215"/>
            <a:ext cx="1045718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dirty="0">
                <a:latin typeface="Verdana"/>
                <a:cs typeface="Verdana"/>
              </a:rPr>
              <a:t>What kind of </a:t>
            </a:r>
            <a:r>
              <a:rPr sz="3850" spc="-10" dirty="0">
                <a:latin typeface="Verdana"/>
                <a:cs typeface="Verdana"/>
              </a:rPr>
              <a:t>fragmentation is </a:t>
            </a:r>
            <a:r>
              <a:rPr sz="3850" spc="-5" dirty="0">
                <a:latin typeface="Verdana"/>
                <a:cs typeface="Verdana"/>
              </a:rPr>
              <a:t>being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used?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857" y="1751801"/>
            <a:ext cx="12854214" cy="4574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58731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spc="-3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1700135" y="1649837"/>
            <a:ext cx="10023074" cy="595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77" y="453389"/>
            <a:ext cx="58781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348231"/>
            <a:ext cx="10966450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Which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following </a:t>
            </a:r>
            <a:r>
              <a:rPr sz="3850" spc="-5" dirty="0">
                <a:latin typeface="Verdana"/>
                <a:cs typeface="Verdana"/>
              </a:rPr>
              <a:t>schedules </a:t>
            </a:r>
            <a:r>
              <a:rPr sz="3850" spc="-10" dirty="0">
                <a:latin typeface="Verdana"/>
                <a:cs typeface="Verdana"/>
              </a:rPr>
              <a:t>is conflict  </a:t>
            </a:r>
            <a:r>
              <a:rPr sz="3850" spc="-5" dirty="0">
                <a:latin typeface="Verdana"/>
                <a:cs typeface="Verdana"/>
              </a:rPr>
              <a:t>serializable?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25" dirty="0">
                <a:latin typeface="Times New Roman"/>
                <a:cs typeface="Times New Roman"/>
              </a:rPr>
              <a:t>–</a:t>
            </a:r>
            <a:r>
              <a:rPr sz="3850" spc="25" dirty="0">
                <a:latin typeface="Verdana"/>
                <a:cs typeface="Verdana"/>
              </a:rPr>
              <a:t>Determine </a:t>
            </a:r>
            <a:r>
              <a:rPr sz="3850" dirty="0">
                <a:latin typeface="Verdana"/>
                <a:cs typeface="Verdana"/>
              </a:rPr>
              <a:t>an </a:t>
            </a:r>
            <a:r>
              <a:rPr sz="3850" spc="-10" dirty="0">
                <a:latin typeface="Verdana"/>
                <a:cs typeface="Verdana"/>
              </a:rPr>
              <a:t>equivalent </a:t>
            </a:r>
            <a:r>
              <a:rPr sz="3850" dirty="0">
                <a:latin typeface="Verdana"/>
                <a:cs typeface="Verdana"/>
              </a:rPr>
              <a:t>serial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schedule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3143" y="3410228"/>
            <a:ext cx="7275055" cy="402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499364"/>
            <a:ext cx="58781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802" y="1639900"/>
            <a:ext cx="12684125" cy="178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	</a:t>
            </a:r>
            <a:r>
              <a:rPr sz="3850" spc="-10" dirty="0">
                <a:latin typeface="Verdana"/>
                <a:cs typeface="Verdana"/>
              </a:rPr>
              <a:t>Sketch </a:t>
            </a:r>
            <a:r>
              <a:rPr sz="3850" spc="-5" dirty="0">
                <a:latin typeface="Verdana"/>
                <a:cs typeface="Verdana"/>
              </a:rPr>
              <a:t>the conflict </a:t>
            </a:r>
            <a:r>
              <a:rPr sz="3850" spc="-15" dirty="0">
                <a:latin typeface="Verdana"/>
                <a:cs typeface="Verdana"/>
              </a:rPr>
              <a:t>graph </a:t>
            </a:r>
            <a:r>
              <a:rPr sz="3850" dirty="0">
                <a:latin typeface="Verdana"/>
                <a:cs typeface="Verdana"/>
              </a:rPr>
              <a:t>for each </a:t>
            </a:r>
            <a:r>
              <a:rPr sz="3850" spc="-5" dirty="0">
                <a:latin typeface="Verdana"/>
                <a:cs typeface="Verdana"/>
              </a:rPr>
              <a:t>schedule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below</a:t>
            </a:r>
            <a:endParaRPr sz="3850">
              <a:latin typeface="Verdana"/>
              <a:cs typeface="Verdana"/>
            </a:endParaRPr>
          </a:p>
          <a:p>
            <a:pPr marL="755015" marR="583565" indent="-285115">
              <a:lnSpc>
                <a:spcPts val="4610"/>
              </a:lnSpc>
              <a:spcBef>
                <a:spcPts val="165"/>
              </a:spcBef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Come </a:t>
            </a:r>
            <a:r>
              <a:rPr sz="3850" dirty="0">
                <a:latin typeface="Verdana"/>
                <a:cs typeface="Verdana"/>
              </a:rPr>
              <a:t>up </a:t>
            </a:r>
            <a:r>
              <a:rPr sz="3850" spc="-5" dirty="0">
                <a:latin typeface="Verdana"/>
                <a:cs typeface="Verdana"/>
              </a:rPr>
              <a:t>with </a:t>
            </a:r>
            <a:r>
              <a:rPr sz="3850" dirty="0">
                <a:latin typeface="Verdana"/>
                <a:cs typeface="Verdana"/>
              </a:rPr>
              <a:t>an </a:t>
            </a:r>
            <a:r>
              <a:rPr sz="3850" spc="-10" dirty="0">
                <a:latin typeface="Verdana"/>
                <a:cs typeface="Verdana"/>
              </a:rPr>
              <a:t>equivalent </a:t>
            </a:r>
            <a:r>
              <a:rPr sz="3850" dirty="0">
                <a:latin typeface="Verdana"/>
                <a:cs typeface="Verdana"/>
              </a:rPr>
              <a:t>serial </a:t>
            </a:r>
            <a:r>
              <a:rPr sz="3850" spc="-5" dirty="0">
                <a:latin typeface="Verdana"/>
                <a:cs typeface="Verdana"/>
              </a:rPr>
              <a:t>schedule,</a:t>
            </a:r>
            <a:r>
              <a:rPr sz="3850" spc="-200" dirty="0">
                <a:latin typeface="Verdana"/>
                <a:cs typeface="Verdana"/>
              </a:rPr>
              <a:t> </a:t>
            </a:r>
            <a:r>
              <a:rPr sz="3850" spc="-20" dirty="0">
                <a:latin typeface="Verdana"/>
                <a:cs typeface="Verdana"/>
              </a:rPr>
              <a:t>if  </a:t>
            </a:r>
            <a:r>
              <a:rPr sz="3850" spc="-10" dirty="0">
                <a:latin typeface="Verdana"/>
                <a:cs typeface="Verdana"/>
              </a:rPr>
              <a:t>possible.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1492" y="3352798"/>
            <a:ext cx="9525000" cy="4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81024"/>
            <a:ext cx="58731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spc="-3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230" y="1578356"/>
            <a:ext cx="134988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524510" algn="l"/>
              </a:tabLst>
            </a:pPr>
            <a:r>
              <a:rPr sz="2400" spc="1180" dirty="0">
                <a:latin typeface="Wingdings"/>
                <a:cs typeface="Wingdings"/>
              </a:rPr>
              <a:t>◼</a:t>
            </a:r>
            <a:r>
              <a:rPr sz="2400" spc="118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Verdana"/>
                <a:cs typeface="Verdana"/>
              </a:rPr>
              <a:t>Insert </a:t>
            </a:r>
            <a:r>
              <a:rPr sz="3200" spc="-15" dirty="0">
                <a:latin typeface="Verdana"/>
                <a:cs typeface="Verdana"/>
              </a:rPr>
              <a:t>locks into </a:t>
            </a:r>
            <a:r>
              <a:rPr sz="3200" spc="-5" dirty="0">
                <a:latin typeface="Verdana"/>
                <a:cs typeface="Verdana"/>
              </a:rPr>
              <a:t>the following </a:t>
            </a:r>
            <a:r>
              <a:rPr sz="3200" dirty="0">
                <a:latin typeface="Verdana"/>
                <a:cs typeface="Verdana"/>
              </a:rPr>
              <a:t>schedule such </a:t>
            </a:r>
            <a:r>
              <a:rPr sz="3200" spc="-5" dirty="0">
                <a:latin typeface="Verdana"/>
                <a:cs typeface="Verdana"/>
              </a:rPr>
              <a:t>that </a:t>
            </a:r>
            <a:r>
              <a:rPr sz="3200" spc="-10" dirty="0">
                <a:latin typeface="Verdana"/>
                <a:cs typeface="Verdana"/>
              </a:rPr>
              <a:t>it </a:t>
            </a:r>
            <a:r>
              <a:rPr sz="3200" dirty="0">
                <a:latin typeface="Verdana"/>
                <a:cs typeface="Verdana"/>
              </a:rPr>
              <a:t>satisfies  strict </a:t>
            </a:r>
            <a:r>
              <a:rPr sz="3200" spc="-5" dirty="0">
                <a:latin typeface="Verdana"/>
                <a:cs typeface="Verdana"/>
              </a:rPr>
              <a:t>two-phase </a:t>
            </a:r>
            <a:r>
              <a:rPr sz="3200" spc="-10" dirty="0">
                <a:latin typeface="Verdana"/>
                <a:cs typeface="Verdana"/>
              </a:rPr>
              <a:t>locking. </a:t>
            </a:r>
            <a:r>
              <a:rPr sz="3200" dirty="0">
                <a:latin typeface="Verdana"/>
                <a:cs typeface="Verdana"/>
              </a:rPr>
              <a:t>Will </a:t>
            </a:r>
            <a:r>
              <a:rPr sz="3200" spc="-10" dirty="0">
                <a:latin typeface="Verdana"/>
                <a:cs typeface="Verdana"/>
              </a:rPr>
              <a:t>your </a:t>
            </a:r>
            <a:r>
              <a:rPr sz="3200" dirty="0">
                <a:latin typeface="Verdana"/>
                <a:cs typeface="Verdana"/>
              </a:rPr>
              <a:t>schedule suffer from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deadlock?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390" dirty="0">
                <a:latin typeface="Wingdings"/>
                <a:cs typeface="Wingdings"/>
              </a:rPr>
              <a:t>◼</a:t>
            </a:r>
            <a:r>
              <a:rPr sz="3200" spc="390" dirty="0">
                <a:latin typeface="Verdana"/>
                <a:cs typeface="Verdana"/>
              </a:rPr>
              <a:t>Is </a:t>
            </a:r>
            <a:r>
              <a:rPr sz="3200" spc="-5" dirty="0">
                <a:latin typeface="Verdana"/>
                <a:cs typeface="Verdana"/>
              </a:rPr>
              <a:t>this </a:t>
            </a:r>
            <a:r>
              <a:rPr sz="3200" dirty="0">
                <a:latin typeface="Verdana"/>
                <a:cs typeface="Verdana"/>
              </a:rPr>
              <a:t>schedule</a:t>
            </a:r>
            <a:r>
              <a:rPr sz="3200" spc="-40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serializable?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5015" y="3346134"/>
            <a:ext cx="6782683" cy="4112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704" y="542925"/>
            <a:ext cx="58731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spc="-3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453" y="1502156"/>
            <a:ext cx="1349819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Insert </a:t>
            </a:r>
            <a:r>
              <a:rPr sz="3200" spc="-15" dirty="0">
                <a:latin typeface="Verdana"/>
                <a:cs typeface="Verdana"/>
              </a:rPr>
              <a:t>locks into </a:t>
            </a:r>
            <a:r>
              <a:rPr sz="3200" spc="-5" dirty="0">
                <a:latin typeface="Verdana"/>
                <a:cs typeface="Verdana"/>
              </a:rPr>
              <a:t>the following </a:t>
            </a:r>
            <a:r>
              <a:rPr sz="3200" dirty="0">
                <a:latin typeface="Verdana"/>
                <a:cs typeface="Verdana"/>
              </a:rPr>
              <a:t>schedule such </a:t>
            </a:r>
            <a:r>
              <a:rPr sz="3200" spc="-5" dirty="0">
                <a:latin typeface="Verdana"/>
                <a:cs typeface="Verdana"/>
              </a:rPr>
              <a:t>that </a:t>
            </a:r>
            <a:r>
              <a:rPr sz="3200" spc="-10" dirty="0">
                <a:latin typeface="Verdana"/>
                <a:cs typeface="Verdana"/>
              </a:rPr>
              <a:t>it </a:t>
            </a:r>
            <a:r>
              <a:rPr sz="3200" dirty="0">
                <a:latin typeface="Verdana"/>
                <a:cs typeface="Verdana"/>
              </a:rPr>
              <a:t>satisfies  strict </a:t>
            </a:r>
            <a:r>
              <a:rPr sz="3200" spc="-5" dirty="0">
                <a:latin typeface="Verdana"/>
                <a:cs typeface="Verdana"/>
              </a:rPr>
              <a:t>two-phase </a:t>
            </a:r>
            <a:r>
              <a:rPr sz="3200" spc="-10" dirty="0">
                <a:latin typeface="Verdana"/>
                <a:cs typeface="Verdana"/>
              </a:rPr>
              <a:t>locking. </a:t>
            </a:r>
            <a:r>
              <a:rPr sz="3200" dirty="0">
                <a:latin typeface="Verdana"/>
                <a:cs typeface="Verdana"/>
              </a:rPr>
              <a:t>Will </a:t>
            </a:r>
            <a:r>
              <a:rPr sz="3200" spc="-10" dirty="0">
                <a:latin typeface="Verdana"/>
                <a:cs typeface="Verdana"/>
              </a:rPr>
              <a:t>your </a:t>
            </a:r>
            <a:r>
              <a:rPr sz="3200" dirty="0">
                <a:latin typeface="Verdana"/>
                <a:cs typeface="Verdana"/>
              </a:rPr>
              <a:t>schedule suffer from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deadlock?</a:t>
            </a:r>
            <a:endParaRPr sz="3200">
              <a:latin typeface="Verdana"/>
              <a:cs typeface="Verdana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Is </a:t>
            </a:r>
            <a:r>
              <a:rPr sz="3200" spc="-5" dirty="0">
                <a:latin typeface="Verdana"/>
                <a:cs typeface="Verdana"/>
              </a:rPr>
              <a:t>this </a:t>
            </a:r>
            <a:r>
              <a:rPr sz="3200" dirty="0">
                <a:latin typeface="Verdana"/>
                <a:cs typeface="Verdana"/>
              </a:rPr>
              <a:t>schedule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serializable?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1002" y="3220899"/>
            <a:ext cx="7737534" cy="4380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05" y="792226"/>
            <a:ext cx="11349355" cy="6427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1035" dirty="0">
                <a:latin typeface="Wingdings"/>
                <a:cs typeface="Wingdings"/>
              </a:rPr>
              <a:t>◼</a:t>
            </a:r>
            <a:r>
              <a:rPr sz="2100" spc="10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Consider the following</a:t>
            </a:r>
            <a:r>
              <a:rPr sz="2800" spc="-5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relations: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7797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Verdana"/>
                <a:cs typeface="Verdana"/>
              </a:rPr>
              <a:t>BOOKS(Book#, </a:t>
            </a:r>
            <a:r>
              <a:rPr sz="2800" spc="-35" dirty="0">
                <a:latin typeface="Verdana"/>
                <a:cs typeface="Verdana"/>
              </a:rPr>
              <a:t>Primary_author, </a:t>
            </a:r>
            <a:r>
              <a:rPr sz="2800" spc="-55" dirty="0">
                <a:latin typeface="Verdana"/>
                <a:cs typeface="Verdana"/>
              </a:rPr>
              <a:t>Topic, </a:t>
            </a:r>
            <a:r>
              <a:rPr sz="2800" spc="-30" dirty="0">
                <a:latin typeface="Verdana"/>
                <a:cs typeface="Verdana"/>
              </a:rPr>
              <a:t>Total_stock, </a:t>
            </a:r>
            <a:r>
              <a:rPr sz="2800" spc="-10" dirty="0">
                <a:latin typeface="Verdana"/>
                <a:cs typeface="Verdana"/>
              </a:rPr>
              <a:t>$price)  BOOKSTORE(Store#, </a:t>
            </a:r>
            <a:r>
              <a:rPr sz="2800" spc="-60" dirty="0">
                <a:latin typeface="Verdana"/>
                <a:cs typeface="Verdana"/>
              </a:rPr>
              <a:t>City, </a:t>
            </a:r>
            <a:r>
              <a:rPr sz="2800" spc="-5" dirty="0">
                <a:latin typeface="Verdana"/>
                <a:cs typeface="Verdana"/>
              </a:rPr>
              <a:t>State,</a:t>
            </a:r>
            <a:r>
              <a:rPr sz="2800" spc="1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Zip,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Verdana"/>
                <a:cs typeface="Verdana"/>
              </a:rPr>
              <a:t>Inventory_value)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2100" spc="105" dirty="0">
                <a:latin typeface="Wingdings"/>
                <a:cs typeface="Wingdings"/>
              </a:rPr>
              <a:t>◼</a:t>
            </a:r>
            <a:r>
              <a:rPr sz="2800" spc="105" dirty="0">
                <a:latin typeface="Verdana"/>
                <a:cs typeface="Verdana"/>
              </a:rPr>
              <a:t>Consider </a:t>
            </a:r>
            <a:r>
              <a:rPr sz="2800" spc="-10" dirty="0">
                <a:latin typeface="Verdana"/>
                <a:cs typeface="Verdana"/>
              </a:rPr>
              <a:t>that BOOKS </a:t>
            </a:r>
            <a:r>
              <a:rPr sz="2800" spc="-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fragmented by $price amounts </a:t>
            </a:r>
            <a:r>
              <a:rPr sz="2800" spc="-310" dirty="0">
                <a:latin typeface="Verdana"/>
                <a:cs typeface="Verdana"/>
              </a:rPr>
              <a:t>into:  </a:t>
            </a:r>
            <a:r>
              <a:rPr sz="2800" spc="-5" dirty="0">
                <a:latin typeface="Verdana"/>
                <a:cs typeface="Verdana"/>
              </a:rPr>
              <a:t>B1: </a:t>
            </a:r>
            <a:r>
              <a:rPr sz="2800" spc="-10" dirty="0">
                <a:latin typeface="Verdana"/>
                <a:cs typeface="Verdana"/>
              </a:rPr>
              <a:t>BOOK1: $price </a:t>
            </a:r>
            <a:r>
              <a:rPr sz="2800" spc="-5" dirty="0">
                <a:latin typeface="Verdana"/>
                <a:cs typeface="Verdana"/>
              </a:rPr>
              <a:t>up to</a:t>
            </a:r>
            <a:r>
              <a:rPr sz="2800" spc="10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$20</a:t>
            </a:r>
            <a:endParaRPr sz="2800">
              <a:latin typeface="Verdana"/>
              <a:cs typeface="Verdana"/>
            </a:endParaRPr>
          </a:p>
          <a:p>
            <a:pPr marL="469900" marR="3602354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B2: </a:t>
            </a:r>
            <a:r>
              <a:rPr sz="2800" spc="-10" dirty="0">
                <a:latin typeface="Verdana"/>
                <a:cs typeface="Verdana"/>
              </a:rPr>
              <a:t>BOOK2: $price </a:t>
            </a:r>
            <a:r>
              <a:rPr sz="2800" spc="-5" dirty="0">
                <a:latin typeface="Verdana"/>
                <a:cs typeface="Verdana"/>
              </a:rPr>
              <a:t>from $20.01 to $50  B3: </a:t>
            </a:r>
            <a:r>
              <a:rPr sz="2800" spc="-10" dirty="0">
                <a:latin typeface="Verdana"/>
                <a:cs typeface="Verdana"/>
              </a:rPr>
              <a:t>BOOK3: $price </a:t>
            </a:r>
            <a:r>
              <a:rPr sz="2800" spc="-5" dirty="0">
                <a:latin typeface="Verdana"/>
                <a:cs typeface="Verdana"/>
              </a:rPr>
              <a:t>from $50.01 to $100  B4: </a:t>
            </a:r>
            <a:r>
              <a:rPr sz="2800" spc="-10" dirty="0">
                <a:latin typeface="Verdana"/>
                <a:cs typeface="Verdana"/>
              </a:rPr>
              <a:t>BOOK4: $price </a:t>
            </a:r>
            <a:r>
              <a:rPr sz="2800" spc="-5" dirty="0">
                <a:latin typeface="Verdana"/>
                <a:cs typeface="Verdana"/>
              </a:rPr>
              <a:t>$100.01 and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above</a:t>
            </a:r>
            <a:endParaRPr sz="2800">
              <a:latin typeface="Verdana"/>
              <a:cs typeface="Verdana"/>
            </a:endParaRPr>
          </a:p>
          <a:p>
            <a:pPr marL="469900" marR="1094740" indent="-457200">
              <a:lnSpc>
                <a:spcPct val="100000"/>
              </a:lnSpc>
              <a:spcBef>
                <a:spcPts val="5"/>
              </a:spcBef>
            </a:pPr>
            <a:r>
              <a:rPr sz="2100" spc="1035" dirty="0">
                <a:latin typeface="Wingdings"/>
                <a:cs typeface="Wingdings"/>
              </a:rPr>
              <a:t>◼</a:t>
            </a:r>
            <a:r>
              <a:rPr sz="2100" spc="103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Verdana"/>
                <a:cs typeface="Verdana"/>
              </a:rPr>
              <a:t>Similarly, </a:t>
            </a:r>
            <a:r>
              <a:rPr sz="2800" spc="-15" dirty="0">
                <a:latin typeface="Verdana"/>
                <a:cs typeface="Verdana"/>
              </a:rPr>
              <a:t>BOOK_STORES </a:t>
            </a:r>
            <a:r>
              <a:rPr sz="2800" spc="-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divided by zip codes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-310" dirty="0">
                <a:latin typeface="Verdana"/>
                <a:cs typeface="Verdana"/>
              </a:rPr>
              <a:t>into:  </a:t>
            </a:r>
            <a:r>
              <a:rPr sz="2800" spc="-10" dirty="0">
                <a:latin typeface="Verdana"/>
                <a:cs typeface="Verdana"/>
              </a:rPr>
              <a:t>S1: </a:t>
            </a:r>
            <a:r>
              <a:rPr sz="2800" spc="-65" dirty="0">
                <a:latin typeface="Verdana"/>
                <a:cs typeface="Verdana"/>
              </a:rPr>
              <a:t>EAST: </a:t>
            </a:r>
            <a:r>
              <a:rPr sz="2800" spc="-5" dirty="0">
                <a:latin typeface="Verdana"/>
                <a:cs typeface="Verdana"/>
              </a:rPr>
              <a:t>Zip up to</a:t>
            </a:r>
            <a:r>
              <a:rPr sz="2800" spc="114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35000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S2: MIDDLE: </a:t>
            </a:r>
            <a:r>
              <a:rPr sz="2800" spc="-10" dirty="0">
                <a:latin typeface="Verdana"/>
                <a:cs typeface="Verdana"/>
              </a:rPr>
              <a:t>Zip </a:t>
            </a:r>
            <a:r>
              <a:rPr sz="2800" spc="-5" dirty="0">
                <a:latin typeface="Verdana"/>
                <a:cs typeface="Verdana"/>
              </a:rPr>
              <a:t>35001 to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70000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S3: </a:t>
            </a:r>
            <a:r>
              <a:rPr sz="2800" spc="-60" dirty="0">
                <a:latin typeface="Verdana"/>
                <a:cs typeface="Verdana"/>
              </a:rPr>
              <a:t>WEST: </a:t>
            </a:r>
            <a:r>
              <a:rPr sz="2800" spc="-10" dirty="0">
                <a:latin typeface="Verdana"/>
                <a:cs typeface="Verdana"/>
              </a:rPr>
              <a:t>Zip </a:t>
            </a:r>
            <a:r>
              <a:rPr sz="2800" spc="-5" dirty="0">
                <a:latin typeface="Verdana"/>
                <a:cs typeface="Verdana"/>
              </a:rPr>
              <a:t>70001 to</a:t>
            </a:r>
            <a:r>
              <a:rPr sz="2800" spc="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99999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05" y="732535"/>
            <a:ext cx="13431519" cy="707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86363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300" dirty="0">
                <a:latin typeface="Verdana"/>
                <a:cs typeface="Verdana"/>
              </a:rPr>
              <a:t>What kind of </a:t>
            </a:r>
            <a:r>
              <a:rPr sz="3300" spc="-10" dirty="0">
                <a:latin typeface="Verdana"/>
                <a:cs typeface="Verdana"/>
              </a:rPr>
              <a:t>fragmentation </a:t>
            </a:r>
            <a:r>
              <a:rPr sz="3300" dirty="0">
                <a:latin typeface="Verdana"/>
                <a:cs typeface="Verdana"/>
              </a:rPr>
              <a:t>exists </a:t>
            </a:r>
            <a:r>
              <a:rPr sz="3300" spc="-10" dirty="0">
                <a:latin typeface="Verdana"/>
                <a:cs typeface="Verdana"/>
              </a:rPr>
              <a:t>in </a:t>
            </a:r>
            <a:r>
              <a:rPr sz="3300" spc="-5" dirty="0">
                <a:latin typeface="Verdana"/>
                <a:cs typeface="Verdana"/>
              </a:rPr>
              <a:t>this</a:t>
            </a:r>
            <a:r>
              <a:rPr sz="3300" spc="-8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database?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◼"/>
            </a:pPr>
            <a:endParaRPr sz="3500">
              <a:latin typeface="Times New Roman"/>
              <a:cs typeface="Times New Roman"/>
            </a:endParaRPr>
          </a:p>
          <a:p>
            <a:pPr marL="394970" marR="7156450" indent="-394970">
              <a:lnSpc>
                <a:spcPct val="999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Consider the query:  </a:t>
            </a:r>
            <a:r>
              <a:rPr sz="3300" dirty="0">
                <a:latin typeface="Verdana"/>
                <a:cs typeface="Verdana"/>
              </a:rPr>
              <a:t>SELECT Book#,</a:t>
            </a:r>
            <a:r>
              <a:rPr sz="3300" spc="-120" dirty="0">
                <a:latin typeface="Verdana"/>
                <a:cs typeface="Verdana"/>
              </a:rPr>
              <a:t> </a:t>
            </a:r>
            <a:r>
              <a:rPr sz="3300" spc="-40" dirty="0">
                <a:latin typeface="Verdana"/>
                <a:cs typeface="Verdana"/>
              </a:rPr>
              <a:t>Total_stock  </a:t>
            </a:r>
            <a:r>
              <a:rPr sz="3300" dirty="0">
                <a:latin typeface="Verdana"/>
                <a:cs typeface="Verdana"/>
              </a:rPr>
              <a:t>FROM</a:t>
            </a:r>
            <a:r>
              <a:rPr sz="3300" spc="-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Books</a:t>
            </a:r>
            <a:endParaRPr sz="33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300" dirty="0">
                <a:latin typeface="Verdana"/>
                <a:cs typeface="Verdana"/>
              </a:rPr>
              <a:t>WHERE $price &gt; 15 AND $price &lt;</a:t>
            </a:r>
            <a:r>
              <a:rPr sz="3300" spc="-6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55;</a:t>
            </a: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999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Assume that </a:t>
            </a:r>
            <a:r>
              <a:rPr sz="3300" spc="-10" dirty="0">
                <a:latin typeface="Verdana"/>
                <a:cs typeface="Verdana"/>
              </a:rPr>
              <a:t>fragments </a:t>
            </a:r>
            <a:r>
              <a:rPr sz="3300" dirty="0">
                <a:latin typeface="Verdana"/>
                <a:cs typeface="Verdana"/>
              </a:rPr>
              <a:t>of </a:t>
            </a:r>
            <a:r>
              <a:rPr sz="3300" spc="-15" dirty="0">
                <a:latin typeface="Verdana"/>
                <a:cs typeface="Verdana"/>
              </a:rPr>
              <a:t>BOOKSTORE </a:t>
            </a:r>
            <a:r>
              <a:rPr sz="3300" spc="-5" dirty="0">
                <a:latin typeface="Verdana"/>
                <a:cs typeface="Verdana"/>
              </a:rPr>
              <a:t>are nonreplicated </a:t>
            </a:r>
            <a:r>
              <a:rPr sz="3300" dirty="0">
                <a:latin typeface="Verdana"/>
                <a:cs typeface="Verdana"/>
              </a:rPr>
              <a:t>and  </a:t>
            </a:r>
            <a:r>
              <a:rPr sz="3300" spc="-15" dirty="0">
                <a:latin typeface="Verdana"/>
                <a:cs typeface="Verdana"/>
              </a:rPr>
              <a:t>assigned </a:t>
            </a:r>
            <a:r>
              <a:rPr sz="3300" spc="-5" dirty="0">
                <a:latin typeface="Verdana"/>
                <a:cs typeface="Verdana"/>
              </a:rPr>
              <a:t>based </a:t>
            </a:r>
            <a:r>
              <a:rPr sz="3300" dirty="0">
                <a:latin typeface="Verdana"/>
                <a:cs typeface="Verdana"/>
              </a:rPr>
              <a:t>on region. </a:t>
            </a:r>
            <a:r>
              <a:rPr sz="3300" spc="-5" dirty="0">
                <a:latin typeface="Verdana"/>
                <a:cs typeface="Verdana"/>
              </a:rPr>
              <a:t>Assume </a:t>
            </a:r>
            <a:r>
              <a:rPr sz="3300" dirty="0">
                <a:latin typeface="Verdana"/>
                <a:cs typeface="Verdana"/>
              </a:rPr>
              <a:t>further </a:t>
            </a:r>
            <a:r>
              <a:rPr sz="3300" spc="-5" dirty="0">
                <a:latin typeface="Verdana"/>
                <a:cs typeface="Verdana"/>
              </a:rPr>
              <a:t>that </a:t>
            </a:r>
            <a:r>
              <a:rPr sz="3300" dirty="0">
                <a:latin typeface="Verdana"/>
                <a:cs typeface="Verdana"/>
              </a:rPr>
              <a:t>BOOKS are  allocated</a:t>
            </a:r>
            <a:r>
              <a:rPr sz="3300" spc="-4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as:</a:t>
            </a:r>
            <a:endParaRPr sz="3300">
              <a:latin typeface="Verdana"/>
              <a:cs typeface="Verdana"/>
            </a:endParaRPr>
          </a:p>
          <a:p>
            <a:pPr marL="469900" marR="8314690">
              <a:lnSpc>
                <a:spcPct val="99900"/>
              </a:lnSpc>
              <a:spcBef>
                <a:spcPts val="5"/>
              </a:spcBef>
            </a:pPr>
            <a:r>
              <a:rPr sz="3300" spc="-70" dirty="0">
                <a:latin typeface="Verdana"/>
                <a:cs typeface="Verdana"/>
              </a:rPr>
              <a:t>EAST: </a:t>
            </a:r>
            <a:r>
              <a:rPr sz="3300" dirty="0">
                <a:latin typeface="Verdana"/>
                <a:cs typeface="Verdana"/>
              </a:rPr>
              <a:t>B1, B4  MIDDLE: B1, B2  </a:t>
            </a:r>
            <a:r>
              <a:rPr sz="3300" spc="-70" dirty="0">
                <a:latin typeface="Verdana"/>
                <a:cs typeface="Verdana"/>
              </a:rPr>
              <a:t>WEST: </a:t>
            </a:r>
            <a:r>
              <a:rPr sz="3300" dirty="0">
                <a:latin typeface="Verdana"/>
                <a:cs typeface="Verdana"/>
              </a:rPr>
              <a:t>B1, B2, B3,</a:t>
            </a:r>
            <a:r>
              <a:rPr sz="3300" spc="-1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B4</a:t>
            </a:r>
            <a:endParaRPr sz="3300">
              <a:latin typeface="Verdana"/>
              <a:cs typeface="Verdana"/>
            </a:endParaRPr>
          </a:p>
          <a:p>
            <a:pPr marL="12700" marR="937894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Assuming </a:t>
            </a:r>
            <a:r>
              <a:rPr sz="3300" spc="-5" dirty="0">
                <a:latin typeface="Verdana"/>
                <a:cs typeface="Verdana"/>
              </a:rPr>
              <a:t>the query </a:t>
            </a:r>
            <a:r>
              <a:rPr sz="3300" spc="-15" dirty="0">
                <a:latin typeface="Verdana"/>
                <a:cs typeface="Verdana"/>
              </a:rPr>
              <a:t>was </a:t>
            </a:r>
            <a:r>
              <a:rPr sz="3300" spc="-10" dirty="0">
                <a:latin typeface="Verdana"/>
                <a:cs typeface="Verdana"/>
              </a:rPr>
              <a:t>submitted in </a:t>
            </a:r>
            <a:r>
              <a:rPr sz="3300" spc="-100" dirty="0">
                <a:latin typeface="Verdana"/>
                <a:cs typeface="Verdana"/>
              </a:rPr>
              <a:t>EAST, </a:t>
            </a:r>
            <a:r>
              <a:rPr sz="3300" spc="-5" dirty="0">
                <a:latin typeface="Verdana"/>
                <a:cs typeface="Verdana"/>
              </a:rPr>
              <a:t>what remote  queries does </a:t>
            </a:r>
            <a:r>
              <a:rPr sz="3300" spc="-10" dirty="0">
                <a:latin typeface="Verdana"/>
                <a:cs typeface="Verdana"/>
              </a:rPr>
              <a:t>it</a:t>
            </a:r>
            <a:r>
              <a:rPr sz="3300" spc="-5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generate?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19506"/>
            <a:ext cx="35915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A</a:t>
            </a:r>
            <a:r>
              <a:rPr spc="-5" dirty="0"/>
              <a:t>utono</a:t>
            </a:r>
            <a:r>
              <a:rPr spc="-70" dirty="0"/>
              <a:t>m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02" y="1729231"/>
            <a:ext cx="12687097" cy="2377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3850" spc="-5" dirty="0">
                <a:latin typeface="Verdana"/>
                <a:cs typeface="Verdana"/>
              </a:rPr>
              <a:t>Can </a:t>
            </a:r>
            <a:r>
              <a:rPr sz="3850" dirty="0">
                <a:latin typeface="Verdana"/>
                <a:cs typeface="Verdana"/>
              </a:rPr>
              <a:t>nodes </a:t>
            </a:r>
            <a:r>
              <a:rPr sz="3850" spc="-10" dirty="0">
                <a:latin typeface="Verdana"/>
                <a:cs typeface="Verdana"/>
              </a:rPr>
              <a:t>operate</a:t>
            </a:r>
            <a:r>
              <a:rPr sz="3850" spc="-8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independently?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  <a:spcBef>
                <a:spcPts val="5"/>
              </a:spcBef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Design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autonomy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0" dirty="0">
                <a:latin typeface="Times New Roman"/>
                <a:cs typeface="Times New Roman"/>
              </a:rPr>
              <a:t>–</a:t>
            </a:r>
            <a:r>
              <a:rPr sz="3850" spc="20" dirty="0">
                <a:latin typeface="Verdana"/>
                <a:cs typeface="Verdana"/>
              </a:rPr>
              <a:t>Communication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autonomy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20" dirty="0">
                <a:latin typeface="Times New Roman"/>
                <a:cs typeface="Times New Roman"/>
              </a:rPr>
              <a:t>–</a:t>
            </a:r>
            <a:r>
              <a:rPr sz="3850" spc="20" dirty="0">
                <a:latin typeface="Verdana"/>
                <a:cs typeface="Verdana"/>
              </a:rPr>
              <a:t>Execution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autonomy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4365"/>
            <a:ext cx="89738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Reliability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30" dirty="0"/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959305"/>
            <a:ext cx="11984355" cy="355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86363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300" spc="-10" dirty="0">
                <a:latin typeface="Verdana"/>
                <a:cs typeface="Verdana"/>
              </a:rPr>
              <a:t>Reliability: probability </a:t>
            </a:r>
            <a:r>
              <a:rPr sz="3300" spc="-5" dirty="0">
                <a:latin typeface="Verdana"/>
                <a:cs typeface="Verdana"/>
              </a:rPr>
              <a:t>that </a:t>
            </a:r>
            <a:r>
              <a:rPr sz="3300" dirty="0">
                <a:latin typeface="Verdana"/>
                <a:cs typeface="Verdana"/>
              </a:rPr>
              <a:t>a </a:t>
            </a:r>
            <a:r>
              <a:rPr sz="3300" spc="-5" dirty="0">
                <a:latin typeface="Verdana"/>
                <a:cs typeface="Verdana"/>
              </a:rPr>
              <a:t>system is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running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◼"/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5" dirty="0">
                <a:latin typeface="Verdana"/>
                <a:cs typeface="Verdana"/>
              </a:rPr>
              <a:t>Availability: </a:t>
            </a:r>
            <a:r>
              <a:rPr sz="3300" spc="-5" dirty="0">
                <a:latin typeface="Verdana"/>
                <a:cs typeface="Verdana"/>
              </a:rPr>
              <a:t>probability that the </a:t>
            </a:r>
            <a:r>
              <a:rPr sz="3300" dirty="0">
                <a:latin typeface="Verdana"/>
                <a:cs typeface="Verdana"/>
              </a:rPr>
              <a:t>system </a:t>
            </a:r>
            <a:r>
              <a:rPr sz="3300" spc="-5" dirty="0">
                <a:latin typeface="Verdana"/>
                <a:cs typeface="Verdana"/>
              </a:rPr>
              <a:t>is </a:t>
            </a:r>
            <a:r>
              <a:rPr sz="3300" dirty="0">
                <a:latin typeface="Verdana"/>
                <a:cs typeface="Verdana"/>
              </a:rPr>
              <a:t>continuously  </a:t>
            </a:r>
            <a:r>
              <a:rPr sz="3300" spc="-15" dirty="0">
                <a:latin typeface="Verdana"/>
                <a:cs typeface="Verdana"/>
              </a:rPr>
              <a:t>available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905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How do we construct reliable</a:t>
            </a:r>
            <a:r>
              <a:rPr sz="3300" spc="-1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systems?</a:t>
            </a:r>
            <a:endParaRPr sz="33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– </a:t>
            </a:r>
            <a:r>
              <a:rPr sz="3300" spc="-35" dirty="0">
                <a:latin typeface="Verdana"/>
                <a:cs typeface="Verdana"/>
              </a:rPr>
              <a:t>Fault</a:t>
            </a:r>
            <a:r>
              <a:rPr sz="3300" spc="-24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tolerance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19176"/>
            <a:ext cx="410845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</a:t>
            </a:r>
            <a:r>
              <a:rPr spc="-120" dirty="0"/>
              <a:t>v</a:t>
            </a:r>
            <a:r>
              <a:rPr spc="-5" dirty="0"/>
              <a:t>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655" y="1865756"/>
            <a:ext cx="9164320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Flexibility </a:t>
            </a:r>
            <a:r>
              <a:rPr sz="3850" dirty="0">
                <a:latin typeface="Verdana"/>
                <a:cs typeface="Verdana"/>
              </a:rPr>
              <a:t>for </a:t>
            </a:r>
            <a:r>
              <a:rPr sz="3850" spc="-15" dirty="0">
                <a:latin typeface="Verdana"/>
                <a:cs typeface="Verdana"/>
              </a:rPr>
              <a:t>large</a:t>
            </a:r>
            <a:r>
              <a:rPr sz="3850" spc="-5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operations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Increased reliability </a:t>
            </a:r>
            <a:r>
              <a:rPr sz="3850" dirty="0">
                <a:latin typeface="Verdana"/>
                <a:cs typeface="Verdana"/>
              </a:rPr>
              <a:t>and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availability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Improved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performance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Data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localization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Easier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Expansion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5187"/>
            <a:ext cx="71050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Additional</a:t>
            </a:r>
            <a:r>
              <a:rPr spc="3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923415"/>
            <a:ext cx="8124190" cy="556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86363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300" dirty="0">
                <a:latin typeface="Verdana"/>
                <a:cs typeface="Verdana"/>
              </a:rPr>
              <a:t>Manage </a:t>
            </a:r>
            <a:r>
              <a:rPr sz="3300" spc="-10" dirty="0">
                <a:latin typeface="Verdana"/>
                <a:cs typeface="Verdana"/>
              </a:rPr>
              <a:t>data</a:t>
            </a:r>
            <a:r>
              <a:rPr sz="3300" spc="-5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distribution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500">
              <a:latin typeface="Times New Roman"/>
              <a:cs typeface="Times New Roman"/>
            </a:endParaRPr>
          </a:p>
          <a:p>
            <a:pPr marL="394970" indent="-382905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Distributed </a:t>
            </a:r>
            <a:r>
              <a:rPr sz="3300" spc="-5" dirty="0">
                <a:latin typeface="Verdana"/>
                <a:cs typeface="Verdana"/>
              </a:rPr>
              <a:t>query</a:t>
            </a:r>
            <a:r>
              <a:rPr sz="3300" spc="-3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processing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905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Replication</a:t>
            </a:r>
            <a:r>
              <a:rPr sz="3300" spc="-3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management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905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Distributed </a:t>
            </a:r>
            <a:r>
              <a:rPr sz="3300" spc="-15" dirty="0">
                <a:latin typeface="Verdana"/>
                <a:cs typeface="Verdana"/>
              </a:rPr>
              <a:t>transaction</a:t>
            </a:r>
            <a:r>
              <a:rPr sz="3300" spc="-5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management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905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20" dirty="0">
                <a:latin typeface="Verdana"/>
                <a:cs typeface="Verdana"/>
              </a:rPr>
              <a:t>Recovery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905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Security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760603"/>
            <a:ext cx="112020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Distributed </a:t>
            </a:r>
            <a:r>
              <a:rPr spc="-5" dirty="0"/>
              <a:t>Database</a:t>
            </a:r>
            <a:r>
              <a:rPr spc="25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957527"/>
            <a:ext cx="6786880" cy="1784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Degree </a:t>
            </a:r>
            <a:r>
              <a:rPr sz="3850" dirty="0">
                <a:latin typeface="Verdana"/>
                <a:cs typeface="Verdana"/>
              </a:rPr>
              <a:t>of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homogeneity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Degree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local</a:t>
            </a:r>
            <a:r>
              <a:rPr sz="3850" spc="-9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autonomy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704" y="604469"/>
            <a:ext cx="42811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076237" y="1721247"/>
            <a:ext cx="6631308" cy="537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1207</Words>
  <Application>Microsoft Macintosh PowerPoint</Application>
  <PresentationFormat>Custom</PresentationFormat>
  <Paragraphs>219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Times New Roman</vt:lpstr>
      <vt:lpstr>Verdana</vt:lpstr>
      <vt:lpstr>Wingdings</vt:lpstr>
      <vt:lpstr>Office Theme</vt:lpstr>
      <vt:lpstr>PowerPoint Presentation</vt:lpstr>
      <vt:lpstr>What does it mean to be  distributed?</vt:lpstr>
      <vt:lpstr>Transparency</vt:lpstr>
      <vt:lpstr>Autonomy</vt:lpstr>
      <vt:lpstr>Reliability and Availability</vt:lpstr>
      <vt:lpstr>Advantages</vt:lpstr>
      <vt:lpstr>Additional Functions</vt:lpstr>
      <vt:lpstr>Distributed Database Properties</vt:lpstr>
      <vt:lpstr>Architecture</vt:lpstr>
      <vt:lpstr>Schema Architecture</vt:lpstr>
      <vt:lpstr>Component Architecture</vt:lpstr>
      <vt:lpstr>Data Fragmentation</vt:lpstr>
      <vt:lpstr>Types of Fragmentation</vt:lpstr>
      <vt:lpstr>Replication and Allocation</vt:lpstr>
      <vt:lpstr>Example</vt:lpstr>
      <vt:lpstr>Query Processing</vt:lpstr>
      <vt:lpstr>Data Transfer Costs</vt:lpstr>
      <vt:lpstr>Data Costs</vt:lpstr>
      <vt:lpstr>Practice Problem</vt:lpstr>
      <vt:lpstr>Decomposition</vt:lpstr>
      <vt:lpstr>Transaction Management</vt:lpstr>
      <vt:lpstr>Three Phase Commit</vt:lpstr>
      <vt:lpstr>Concurrency Control</vt:lpstr>
      <vt:lpstr>Distinguished Copy</vt:lpstr>
      <vt:lpstr>Coordinator Sites</vt:lpstr>
      <vt:lpstr>Voting Method</vt:lpstr>
      <vt:lpstr>Distributed Catalogs</vt:lpstr>
      <vt:lpstr>Review Questions</vt:lpstr>
      <vt:lpstr>Review Questions</vt:lpstr>
      <vt:lpstr>Practice Problem</vt:lpstr>
      <vt:lpstr>Practice Problem</vt:lpstr>
      <vt:lpstr>Practice Problem</vt:lpstr>
      <vt:lpstr>Practice Problem</vt:lpstr>
      <vt:lpstr>Practice Problem</vt:lpstr>
      <vt:lpstr>Practice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cp:lastModifiedBy>Lan, Hou</cp:lastModifiedBy>
  <cp:revision>2</cp:revision>
  <dcterms:created xsi:type="dcterms:W3CDTF">2019-12-11T19:17:49Z</dcterms:created>
  <dcterms:modified xsi:type="dcterms:W3CDTF">2019-12-11T19:22:48Z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2019-12-11T00:00:00Z</vt:filetime>
  </property>
</Properties>
</file>