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3817600" cy="7772400"/>
  <p:notesSz cx="138176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48"/>
    <p:restoredTop sz="74211"/>
  </p:normalViewPr>
  <p:slideViewPr>
    <p:cSldViewPr>
      <p:cViewPr varScale="1">
        <p:scale>
          <a:sx n="51" d="100"/>
          <a:sy n="51" d="100"/>
        </p:scale>
        <p:origin x="224" y="8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6796" y="2409444"/>
            <a:ext cx="11750358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73592" y="4352544"/>
            <a:ext cx="9676765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7E08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7E08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91197" y="1787652"/>
            <a:ext cx="6013418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119334" y="1787652"/>
            <a:ext cx="6013418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7E08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309347" y="493776"/>
            <a:ext cx="902207" cy="10424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4304" y="491693"/>
            <a:ext cx="6137275" cy="86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0" i="0">
                <a:solidFill>
                  <a:srgbClr val="7E08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6405" y="1349756"/>
            <a:ext cx="8998585" cy="2465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700143" y="7228332"/>
            <a:ext cx="4423664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91197" y="7228332"/>
            <a:ext cx="317950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953244" y="7228332"/>
            <a:ext cx="317950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604" y="259079"/>
            <a:ext cx="13296900" cy="7254240"/>
          </a:xfrm>
          <a:custGeom>
            <a:avLst/>
            <a:gdLst/>
            <a:ahLst/>
            <a:cxnLst/>
            <a:rect l="l" t="t" r="r" b="b"/>
            <a:pathLst>
              <a:path w="13296900" h="7254240">
                <a:moveTo>
                  <a:pt x="0" y="7254240"/>
                </a:moveTo>
                <a:lnTo>
                  <a:pt x="13296900" y="7254240"/>
                </a:lnTo>
                <a:lnTo>
                  <a:pt x="13296900" y="0"/>
                </a:lnTo>
                <a:lnTo>
                  <a:pt x="0" y="0"/>
                </a:lnTo>
                <a:lnTo>
                  <a:pt x="0" y="7254240"/>
                </a:lnTo>
                <a:close/>
              </a:path>
            </a:pathLst>
          </a:custGeom>
          <a:solidFill>
            <a:srgbClr val="A413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63328" y="527304"/>
            <a:ext cx="3697224" cy="6829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6740" y="6664452"/>
            <a:ext cx="4090416" cy="638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5706" y="526745"/>
            <a:ext cx="9130030" cy="1994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0"/>
              </a:spcBef>
            </a:pPr>
            <a:r>
              <a:rPr sz="6450" dirty="0">
                <a:solidFill>
                  <a:srgbClr val="FFFFFF"/>
                </a:solidFill>
              </a:rPr>
              <a:t>Database  </a:t>
            </a:r>
            <a:r>
              <a:rPr sz="6450" spc="-5" dirty="0">
                <a:solidFill>
                  <a:srgbClr val="FFFFFF"/>
                </a:solidFill>
              </a:rPr>
              <a:t>Management</a:t>
            </a:r>
            <a:r>
              <a:rPr sz="6450" spc="-30" dirty="0">
                <a:solidFill>
                  <a:srgbClr val="FFFFFF"/>
                </a:solidFill>
              </a:rPr>
              <a:t> </a:t>
            </a:r>
            <a:r>
              <a:rPr sz="6450" spc="-15" dirty="0">
                <a:solidFill>
                  <a:srgbClr val="FFFFFF"/>
                </a:solidFill>
              </a:rPr>
              <a:t>Systems</a:t>
            </a:r>
            <a:endParaRPr sz="6450" dirty="0"/>
          </a:p>
        </p:txBody>
      </p:sp>
      <p:sp>
        <p:nvSpPr>
          <p:cNvPr id="6" name="object 6"/>
          <p:cNvSpPr txBox="1"/>
          <p:nvPr/>
        </p:nvSpPr>
        <p:spPr>
          <a:xfrm>
            <a:off x="393903" y="4844542"/>
            <a:ext cx="8347075" cy="11253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72415" indent="-234950">
              <a:lnSpc>
                <a:spcPct val="100000"/>
              </a:lnSpc>
              <a:spcBef>
                <a:spcPts val="100"/>
              </a:spcBef>
              <a:buSzPct val="71212"/>
              <a:buFont typeface="Wingdings"/>
              <a:buChar char=""/>
              <a:tabLst>
                <a:tab pos="273050" algn="l"/>
              </a:tabLst>
            </a:pPr>
            <a:r>
              <a:rPr lang="en-US" sz="3600" spc="-5" dirty="0">
                <a:solidFill>
                  <a:srgbClr val="FFFFFF"/>
                </a:solidFill>
                <a:latin typeface="Verdana"/>
                <a:cs typeface="Verdana"/>
              </a:rPr>
              <a:t> What is </a:t>
            </a:r>
            <a:r>
              <a:rPr lang="en-US" sz="36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lang="en-US" sz="3600" spc="-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lang="en-US" sz="3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3600" spc="-5" dirty="0">
                <a:solidFill>
                  <a:srgbClr val="FFFFFF"/>
                </a:solidFill>
                <a:latin typeface="Verdana"/>
                <a:cs typeface="Verdana"/>
              </a:rPr>
              <a:t>Warehouse?</a:t>
            </a:r>
            <a:endParaRPr lang="en-US" sz="3600" dirty="0">
              <a:latin typeface="Verdana"/>
              <a:cs typeface="Verdana"/>
            </a:endParaRPr>
          </a:p>
          <a:p>
            <a:pPr marL="272415" indent="-234950">
              <a:lnSpc>
                <a:spcPct val="100000"/>
              </a:lnSpc>
              <a:buSzPct val="71212"/>
              <a:buFont typeface="Wingdings"/>
              <a:buChar char=""/>
              <a:tabLst>
                <a:tab pos="273050" algn="l"/>
                <a:tab pos="2994025" algn="l"/>
              </a:tabLst>
            </a:pPr>
            <a:r>
              <a:rPr lang="en-US" sz="3600" spc="-5" dirty="0">
                <a:solidFill>
                  <a:srgbClr val="FFFFFF"/>
                </a:solidFill>
                <a:latin typeface="Verdana"/>
                <a:cs typeface="Verdana"/>
              </a:rPr>
              <a:t> Dimensional Modeling</a:t>
            </a:r>
            <a:endParaRPr lang="en-US" sz="3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615187"/>
            <a:ext cx="835469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ER </a:t>
            </a:r>
            <a:r>
              <a:rPr spc="-5" dirty="0"/>
              <a:t>vs.</a:t>
            </a:r>
            <a:r>
              <a:rPr spc="-30" dirty="0"/>
              <a:t> </a:t>
            </a:r>
            <a:r>
              <a:rPr spc="-10" dirty="0"/>
              <a:t>Multidimensional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1660906"/>
            <a:ext cx="6221095" cy="5391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2905" indent="-370840">
              <a:lnSpc>
                <a:spcPct val="100000"/>
              </a:lnSpc>
              <a:spcBef>
                <a:spcPts val="105"/>
              </a:spcBef>
              <a:buSzPct val="75000"/>
              <a:buFont typeface="Wingdings"/>
              <a:buChar char="◼"/>
              <a:tabLst>
                <a:tab pos="382905" algn="l"/>
                <a:tab pos="383540" algn="l"/>
              </a:tabLst>
            </a:pPr>
            <a:r>
              <a:rPr sz="3200" dirty="0">
                <a:latin typeface="Verdana"/>
                <a:cs typeface="Verdana"/>
              </a:rPr>
              <a:t>ER</a:t>
            </a:r>
            <a:endParaRPr sz="32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spc="-5" dirty="0">
                <a:latin typeface="Verdana"/>
                <a:cs typeface="Verdana"/>
              </a:rPr>
              <a:t>One table per</a:t>
            </a:r>
            <a:r>
              <a:rPr sz="3200" spc="1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entity</a:t>
            </a:r>
            <a:endParaRPr sz="32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spc="-5" dirty="0">
                <a:latin typeface="Verdana"/>
                <a:cs typeface="Verdana"/>
              </a:rPr>
              <a:t>Minimize data</a:t>
            </a:r>
            <a:r>
              <a:rPr sz="3200" spc="-2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redundancy</a:t>
            </a:r>
            <a:endParaRPr sz="32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spc="-5" dirty="0">
                <a:latin typeface="Verdana"/>
                <a:cs typeface="Verdana"/>
              </a:rPr>
              <a:t>Optimize</a:t>
            </a:r>
            <a:r>
              <a:rPr sz="3200" spc="1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update</a:t>
            </a:r>
            <a:endParaRPr sz="32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spc="-20" dirty="0">
                <a:latin typeface="Verdana"/>
                <a:cs typeface="Verdana"/>
              </a:rPr>
              <a:t>OTLP</a:t>
            </a:r>
            <a:endParaRPr sz="32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Times New Roman"/>
              <a:buChar char="–"/>
            </a:pPr>
            <a:endParaRPr sz="3300">
              <a:latin typeface="Times New Roman"/>
              <a:cs typeface="Times New Roman"/>
            </a:endParaRPr>
          </a:p>
          <a:p>
            <a:pPr marL="382905" indent="-370840">
              <a:lnSpc>
                <a:spcPct val="100000"/>
              </a:lnSpc>
              <a:spcBef>
                <a:spcPts val="5"/>
              </a:spcBef>
              <a:buSzPct val="75000"/>
              <a:buFont typeface="Wingdings"/>
              <a:buChar char="◼"/>
              <a:tabLst>
                <a:tab pos="382905" algn="l"/>
                <a:tab pos="383540" algn="l"/>
              </a:tabLst>
            </a:pPr>
            <a:r>
              <a:rPr sz="3200" dirty="0">
                <a:latin typeface="Verdana"/>
                <a:cs typeface="Verdana"/>
              </a:rPr>
              <a:t>Multidimensional</a:t>
            </a:r>
            <a:endParaRPr sz="32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spc="-5" dirty="0">
                <a:latin typeface="Verdana"/>
                <a:cs typeface="Verdana"/>
              </a:rPr>
              <a:t>One fact table per</a:t>
            </a:r>
            <a:r>
              <a:rPr sz="3200" spc="-1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process</a:t>
            </a:r>
            <a:endParaRPr sz="32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spc="-5" dirty="0">
                <a:latin typeface="Verdana"/>
                <a:cs typeface="Verdana"/>
              </a:rPr>
              <a:t>Maximize</a:t>
            </a:r>
            <a:r>
              <a:rPr sz="3200" spc="-1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understandibility</a:t>
            </a:r>
            <a:endParaRPr sz="32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spc="-5" dirty="0">
                <a:latin typeface="Verdana"/>
                <a:cs typeface="Verdana"/>
              </a:rPr>
              <a:t>Optimized </a:t>
            </a:r>
            <a:r>
              <a:rPr sz="3200" dirty="0">
                <a:latin typeface="Verdana"/>
                <a:cs typeface="Verdana"/>
              </a:rPr>
              <a:t>for </a:t>
            </a:r>
            <a:r>
              <a:rPr sz="3200" spc="-10" dirty="0">
                <a:latin typeface="Verdana"/>
                <a:cs typeface="Verdana"/>
              </a:rPr>
              <a:t>retrieval</a:t>
            </a:r>
            <a:endParaRPr sz="32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spc="-5" dirty="0">
                <a:latin typeface="Verdana"/>
                <a:cs typeface="Verdana"/>
              </a:rPr>
              <a:t>OLAP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615187"/>
            <a:ext cx="926592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Multidimensional </a:t>
            </a:r>
            <a:r>
              <a:rPr spc="-5" dirty="0"/>
              <a:t>Modeling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104" y="1808480"/>
            <a:ext cx="6296025" cy="5302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2585" algn="l"/>
              </a:tabLst>
            </a:pPr>
            <a:r>
              <a:rPr sz="2250" spc="1135" dirty="0">
                <a:latin typeface="Wingdings"/>
                <a:cs typeface="Wingdings"/>
              </a:rPr>
              <a:t>◼</a:t>
            </a:r>
            <a:r>
              <a:rPr sz="2250" spc="1135" dirty="0">
                <a:latin typeface="Times New Roman"/>
                <a:cs typeface="Times New Roman"/>
              </a:rPr>
              <a:t>	</a:t>
            </a:r>
            <a:r>
              <a:rPr sz="3850" spc="-10" dirty="0">
                <a:latin typeface="Verdana"/>
                <a:cs typeface="Verdana"/>
              </a:rPr>
              <a:t>Design</a:t>
            </a:r>
            <a:r>
              <a:rPr sz="3850" spc="-5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Concepts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3850" spc="20" dirty="0">
                <a:latin typeface="Times New Roman"/>
                <a:cs typeface="Times New Roman"/>
              </a:rPr>
              <a:t>–</a:t>
            </a:r>
            <a:r>
              <a:rPr sz="3850" spc="20" dirty="0">
                <a:latin typeface="Verdana"/>
                <a:cs typeface="Verdana"/>
              </a:rPr>
              <a:t>Facts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sz="3850" spc="35" dirty="0">
                <a:latin typeface="Times New Roman"/>
                <a:cs typeface="Times New Roman"/>
              </a:rPr>
              <a:t>–</a:t>
            </a:r>
            <a:r>
              <a:rPr sz="3850" spc="35" dirty="0">
                <a:latin typeface="Verdana"/>
                <a:cs typeface="Verdana"/>
              </a:rPr>
              <a:t>Measures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sz="3850" spc="25" dirty="0">
                <a:latin typeface="Times New Roman"/>
                <a:cs typeface="Times New Roman"/>
              </a:rPr>
              <a:t>–</a:t>
            </a:r>
            <a:r>
              <a:rPr sz="3850" spc="25" dirty="0">
                <a:latin typeface="Verdana"/>
                <a:cs typeface="Verdana"/>
              </a:rPr>
              <a:t>Dimensions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3850" spc="15" dirty="0">
                <a:latin typeface="Times New Roman"/>
                <a:cs typeface="Times New Roman"/>
              </a:rPr>
              <a:t>–</a:t>
            </a:r>
            <a:r>
              <a:rPr sz="3850" spc="15" dirty="0">
                <a:latin typeface="Verdana"/>
                <a:cs typeface="Verdana"/>
              </a:rPr>
              <a:t>Hierarchies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ts val="4615"/>
              </a:lnSpc>
              <a:tabLst>
                <a:tab pos="455930" algn="l"/>
              </a:tabLst>
            </a:pPr>
            <a:r>
              <a:rPr sz="2850" spc="1450" dirty="0">
                <a:latin typeface="Wingdings"/>
                <a:cs typeface="Wingdings"/>
              </a:rPr>
              <a:t>◼</a:t>
            </a:r>
            <a:r>
              <a:rPr sz="2850" spc="1450" dirty="0">
                <a:latin typeface="Times New Roman"/>
                <a:cs typeface="Times New Roman"/>
              </a:rPr>
              <a:t>	</a:t>
            </a:r>
            <a:r>
              <a:rPr sz="3850" dirty="0">
                <a:latin typeface="Verdana"/>
                <a:cs typeface="Verdana"/>
              </a:rPr>
              <a:t>Logical Design</a:t>
            </a:r>
            <a:r>
              <a:rPr sz="3850" spc="-60" dirty="0">
                <a:latin typeface="Verdana"/>
                <a:cs typeface="Verdana"/>
              </a:rPr>
              <a:t> </a:t>
            </a:r>
            <a:r>
              <a:rPr sz="3850" spc="-75" dirty="0">
                <a:latin typeface="Verdana"/>
                <a:cs typeface="Verdana"/>
              </a:rPr>
              <a:t>Types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sz="3850" spc="60" dirty="0">
                <a:latin typeface="Times New Roman"/>
                <a:cs typeface="Times New Roman"/>
              </a:rPr>
              <a:t>–</a:t>
            </a:r>
            <a:r>
              <a:rPr sz="3850" spc="60" dirty="0">
                <a:latin typeface="Verdana"/>
                <a:cs typeface="Verdana"/>
              </a:rPr>
              <a:t>Star </a:t>
            </a:r>
            <a:r>
              <a:rPr sz="3850" spc="-5" dirty="0">
                <a:latin typeface="Verdana"/>
                <a:cs typeface="Verdana"/>
              </a:rPr>
              <a:t>Schemas</a:t>
            </a:r>
            <a:r>
              <a:rPr sz="3850" spc="-16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(Cubes)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3850" spc="25" dirty="0">
                <a:latin typeface="Times New Roman"/>
                <a:cs typeface="Times New Roman"/>
              </a:rPr>
              <a:t>–</a:t>
            </a:r>
            <a:r>
              <a:rPr sz="3850" spc="25" dirty="0">
                <a:latin typeface="Verdana"/>
                <a:cs typeface="Verdana"/>
              </a:rPr>
              <a:t>Snowflake</a:t>
            </a:r>
            <a:r>
              <a:rPr sz="3850" spc="-4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Schemas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611250"/>
            <a:ext cx="387159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Fact</a:t>
            </a:r>
            <a:r>
              <a:rPr spc="-75" dirty="0"/>
              <a:t> </a:t>
            </a:r>
            <a:r>
              <a:rPr spc="-114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679" y="1651507"/>
            <a:ext cx="12486640" cy="2957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0489">
              <a:lnSpc>
                <a:spcPct val="100000"/>
              </a:lnSpc>
              <a:spcBef>
                <a:spcPts val="100"/>
              </a:spcBef>
              <a:tabLst>
                <a:tab pos="362585" algn="l"/>
              </a:tabLst>
            </a:pPr>
            <a:r>
              <a:rPr sz="2250" spc="1135" dirty="0">
                <a:latin typeface="Wingdings"/>
                <a:cs typeface="Wingdings"/>
              </a:rPr>
              <a:t>◼</a:t>
            </a:r>
            <a:r>
              <a:rPr sz="2250" spc="1135" dirty="0">
                <a:latin typeface="Times New Roman"/>
                <a:cs typeface="Times New Roman"/>
              </a:rPr>
              <a:t>	</a:t>
            </a:r>
            <a:r>
              <a:rPr sz="3850" spc="-5" dirty="0">
                <a:latin typeface="Verdana"/>
                <a:cs typeface="Verdana"/>
              </a:rPr>
              <a:t>Purpose: </a:t>
            </a:r>
            <a:r>
              <a:rPr sz="3850" dirty="0">
                <a:latin typeface="Verdana"/>
                <a:cs typeface="Verdana"/>
              </a:rPr>
              <a:t>store </a:t>
            </a:r>
            <a:r>
              <a:rPr sz="3850" spc="-5" dirty="0">
                <a:latin typeface="Verdana"/>
                <a:cs typeface="Verdana"/>
              </a:rPr>
              <a:t>performance measurements</a:t>
            </a:r>
            <a:r>
              <a:rPr sz="3850" spc="-190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from  </a:t>
            </a:r>
            <a:r>
              <a:rPr sz="3850" spc="-5" dirty="0">
                <a:latin typeface="Verdana"/>
                <a:cs typeface="Verdana"/>
              </a:rPr>
              <a:t>business process</a:t>
            </a:r>
            <a:r>
              <a:rPr sz="3850" spc="-60" dirty="0">
                <a:latin typeface="Verdana"/>
                <a:cs typeface="Verdana"/>
              </a:rPr>
              <a:t> </a:t>
            </a:r>
            <a:r>
              <a:rPr sz="3850" spc="-10" dirty="0">
                <a:latin typeface="Verdana"/>
                <a:cs typeface="Verdana"/>
              </a:rPr>
              <a:t>events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610"/>
              </a:lnSpc>
            </a:pPr>
            <a:r>
              <a:rPr sz="3850" spc="40" dirty="0">
                <a:latin typeface="Times New Roman"/>
                <a:cs typeface="Times New Roman"/>
              </a:rPr>
              <a:t>–</a:t>
            </a:r>
            <a:r>
              <a:rPr sz="3850" spc="40" dirty="0">
                <a:latin typeface="Verdana"/>
                <a:cs typeface="Verdana"/>
              </a:rPr>
              <a:t>Sales, </a:t>
            </a:r>
            <a:r>
              <a:rPr sz="3850" spc="-5" dirty="0">
                <a:latin typeface="Verdana"/>
                <a:cs typeface="Verdana"/>
              </a:rPr>
              <a:t>shipments, purchases,</a:t>
            </a:r>
            <a:r>
              <a:rPr sz="3850" spc="-114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etc.</a:t>
            </a:r>
            <a:endParaRPr sz="3850">
              <a:latin typeface="Verdana"/>
              <a:cs typeface="Verdana"/>
            </a:endParaRPr>
          </a:p>
          <a:p>
            <a:pPr marL="754380" marR="5080" indent="-285115">
              <a:lnSpc>
                <a:spcPts val="4610"/>
              </a:lnSpc>
              <a:spcBef>
                <a:spcPts val="165"/>
              </a:spcBef>
            </a:pPr>
            <a:r>
              <a:rPr sz="3850" spc="35" dirty="0">
                <a:latin typeface="Times New Roman"/>
                <a:cs typeface="Times New Roman"/>
              </a:rPr>
              <a:t>–</a:t>
            </a:r>
            <a:r>
              <a:rPr sz="3850" spc="35" dirty="0">
                <a:latin typeface="Verdana"/>
                <a:cs typeface="Verdana"/>
              </a:rPr>
              <a:t>Events </a:t>
            </a:r>
            <a:r>
              <a:rPr sz="3850" spc="-15" dirty="0">
                <a:latin typeface="Verdana"/>
                <a:cs typeface="Verdana"/>
              </a:rPr>
              <a:t>have </a:t>
            </a:r>
            <a:r>
              <a:rPr sz="3850" dirty="0">
                <a:latin typeface="Verdana"/>
                <a:cs typeface="Verdana"/>
              </a:rPr>
              <a:t>a 1 </a:t>
            </a:r>
            <a:r>
              <a:rPr sz="3850" spc="-5" dirty="0">
                <a:latin typeface="Verdana"/>
                <a:cs typeface="Verdana"/>
              </a:rPr>
              <a:t>to </a:t>
            </a:r>
            <a:r>
              <a:rPr sz="3850" dirty="0">
                <a:latin typeface="Verdana"/>
                <a:cs typeface="Verdana"/>
              </a:rPr>
              <a:t>1 </a:t>
            </a:r>
            <a:r>
              <a:rPr sz="3850" spc="-10" dirty="0">
                <a:latin typeface="Verdana"/>
                <a:cs typeface="Verdana"/>
              </a:rPr>
              <a:t>relationship </a:t>
            </a:r>
            <a:r>
              <a:rPr sz="3850" spc="-5" dirty="0">
                <a:latin typeface="Verdana"/>
                <a:cs typeface="Verdana"/>
              </a:rPr>
              <a:t>with </a:t>
            </a:r>
            <a:r>
              <a:rPr sz="3850" dirty="0">
                <a:latin typeface="Verdana"/>
                <a:cs typeface="Verdana"/>
              </a:rPr>
              <a:t>rows </a:t>
            </a:r>
            <a:r>
              <a:rPr sz="3850" spc="-10" dirty="0">
                <a:latin typeface="Verdana"/>
                <a:cs typeface="Verdana"/>
              </a:rPr>
              <a:t>in</a:t>
            </a:r>
            <a:r>
              <a:rPr sz="3850" spc="-135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a  fact</a:t>
            </a:r>
            <a:r>
              <a:rPr sz="3850" spc="-3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table</a:t>
            </a:r>
            <a:endParaRPr sz="38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55781" y="4569280"/>
            <a:ext cx="6225697" cy="30334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615187"/>
            <a:ext cx="387159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Fact</a:t>
            </a:r>
            <a:r>
              <a:rPr spc="-75" dirty="0"/>
              <a:t> </a:t>
            </a:r>
            <a:r>
              <a:rPr spc="-114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956" y="1730756"/>
            <a:ext cx="928878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2905" indent="-370840">
              <a:lnSpc>
                <a:spcPct val="100000"/>
              </a:lnSpc>
              <a:spcBef>
                <a:spcPts val="105"/>
              </a:spcBef>
              <a:buSzPct val="75000"/>
              <a:buFont typeface="Wingdings"/>
              <a:buChar char="◼"/>
              <a:tabLst>
                <a:tab pos="382905" algn="l"/>
                <a:tab pos="383540" algn="l"/>
              </a:tabLst>
            </a:pPr>
            <a:r>
              <a:rPr sz="3200" dirty="0">
                <a:latin typeface="Verdana"/>
                <a:cs typeface="Verdana"/>
              </a:rPr>
              <a:t>A measure </a:t>
            </a:r>
            <a:r>
              <a:rPr sz="3200" spc="-10" dirty="0">
                <a:latin typeface="Verdana"/>
                <a:cs typeface="Verdana"/>
              </a:rPr>
              <a:t>is </a:t>
            </a:r>
            <a:r>
              <a:rPr sz="3200" dirty="0">
                <a:latin typeface="Verdana"/>
                <a:cs typeface="Verdana"/>
              </a:rPr>
              <a:t>a numerical </a:t>
            </a:r>
            <a:r>
              <a:rPr sz="3200" spc="-5" dirty="0">
                <a:latin typeface="Verdana"/>
                <a:cs typeface="Verdana"/>
              </a:rPr>
              <a:t>property </a:t>
            </a:r>
            <a:r>
              <a:rPr sz="3200" dirty="0">
                <a:latin typeface="Verdana"/>
                <a:cs typeface="Verdana"/>
              </a:rPr>
              <a:t>of a</a:t>
            </a:r>
            <a:r>
              <a:rPr sz="3200" spc="-5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fact</a:t>
            </a:r>
            <a:endParaRPr sz="32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dirty="0">
                <a:latin typeface="Verdana"/>
                <a:cs typeface="Verdana"/>
              </a:rPr>
              <a:t>Sales Dollars, units,</a:t>
            </a:r>
            <a:r>
              <a:rPr sz="3200" spc="-7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etc.</a:t>
            </a:r>
            <a:endParaRPr sz="32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dirty="0">
                <a:latin typeface="Verdana"/>
                <a:cs typeface="Verdana"/>
              </a:rPr>
              <a:t>Most useful measures are also</a:t>
            </a:r>
            <a:r>
              <a:rPr sz="3200" spc="-8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additive</a:t>
            </a:r>
            <a:endParaRPr sz="3200">
              <a:latin typeface="Verdana"/>
              <a:cs typeface="Verdana"/>
            </a:endParaRPr>
          </a:p>
          <a:p>
            <a:pPr marL="1155065" lvl="2" indent="-228600">
              <a:lnSpc>
                <a:spcPct val="100000"/>
              </a:lnSpc>
              <a:buFont typeface="Times New Roman"/>
              <a:buChar char="•"/>
              <a:tabLst>
                <a:tab pos="1155700" algn="l"/>
              </a:tabLst>
            </a:pPr>
            <a:r>
              <a:rPr sz="3200" dirty="0">
                <a:latin typeface="Verdana"/>
                <a:cs typeface="Verdana"/>
              </a:rPr>
              <a:t>I.e. Sales Dollars vs. Unit</a:t>
            </a:r>
            <a:r>
              <a:rPr sz="3200" spc="-8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Price</a:t>
            </a:r>
            <a:endParaRPr sz="3200">
              <a:latin typeface="Verdana"/>
              <a:cs typeface="Verdana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382905" indent="-370840">
              <a:lnSpc>
                <a:spcPct val="100000"/>
              </a:lnSpc>
              <a:spcBef>
                <a:spcPts val="5"/>
              </a:spcBef>
              <a:buSzPct val="75000"/>
              <a:buFont typeface="Wingdings"/>
              <a:buChar char="◼"/>
              <a:tabLst>
                <a:tab pos="382905" algn="l"/>
                <a:tab pos="383540" algn="l"/>
              </a:tabLst>
            </a:pPr>
            <a:r>
              <a:rPr sz="3200" spc="-40" dirty="0">
                <a:latin typeface="Verdana"/>
                <a:cs typeface="Verdana"/>
              </a:rPr>
              <a:t>Fact </a:t>
            </a:r>
            <a:r>
              <a:rPr sz="3200" spc="-10" dirty="0">
                <a:latin typeface="Verdana"/>
                <a:cs typeface="Verdana"/>
              </a:rPr>
              <a:t>tables </a:t>
            </a:r>
            <a:r>
              <a:rPr sz="3200" spc="-5" dirty="0">
                <a:latin typeface="Verdana"/>
                <a:cs typeface="Verdana"/>
              </a:rPr>
              <a:t>contain true</a:t>
            </a:r>
            <a:r>
              <a:rPr sz="3200" spc="1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data</a:t>
            </a:r>
            <a:endParaRPr sz="32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dirty="0">
                <a:latin typeface="Verdana"/>
                <a:cs typeface="Verdana"/>
              </a:rPr>
              <a:t>No</a:t>
            </a:r>
            <a:r>
              <a:rPr sz="3200" spc="-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filler</a:t>
            </a:r>
            <a:endParaRPr sz="32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spc="-40" dirty="0">
                <a:latin typeface="Verdana"/>
                <a:cs typeface="Verdana"/>
              </a:rPr>
              <a:t>Typically </a:t>
            </a:r>
            <a:r>
              <a:rPr sz="3200" spc="-5" dirty="0">
                <a:latin typeface="Verdana"/>
                <a:cs typeface="Verdana"/>
              </a:rPr>
              <a:t>quite</a:t>
            </a:r>
            <a:r>
              <a:rPr sz="3200" spc="2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sparse</a:t>
            </a:r>
            <a:endParaRPr sz="32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Times New Roman"/>
              <a:buChar char="–"/>
            </a:pPr>
            <a:endParaRPr sz="3300">
              <a:latin typeface="Times New Roman"/>
              <a:cs typeface="Times New Roman"/>
            </a:endParaRPr>
          </a:p>
          <a:p>
            <a:pPr marL="382905" indent="-370840">
              <a:lnSpc>
                <a:spcPct val="100000"/>
              </a:lnSpc>
              <a:buSzPct val="75000"/>
              <a:buFont typeface="Wingdings"/>
              <a:buChar char="◼"/>
              <a:tabLst>
                <a:tab pos="382905" algn="l"/>
                <a:tab pos="383540" algn="l"/>
              </a:tabLst>
            </a:pPr>
            <a:r>
              <a:rPr sz="3200" spc="-10" dirty="0">
                <a:latin typeface="Verdana"/>
                <a:cs typeface="Verdana"/>
              </a:rPr>
              <a:t>Foreign </a:t>
            </a:r>
            <a:r>
              <a:rPr sz="3200" spc="-30" dirty="0">
                <a:latin typeface="Verdana"/>
                <a:cs typeface="Verdana"/>
              </a:rPr>
              <a:t>Keys </a:t>
            </a:r>
            <a:r>
              <a:rPr sz="3200" spc="-15" dirty="0">
                <a:latin typeface="Verdana"/>
                <a:cs typeface="Verdana"/>
              </a:rPr>
              <a:t>link </a:t>
            </a:r>
            <a:r>
              <a:rPr sz="3200" dirty="0">
                <a:latin typeface="Verdana"/>
                <a:cs typeface="Verdana"/>
              </a:rPr>
              <a:t>facts with</a:t>
            </a:r>
            <a:r>
              <a:rPr sz="3200" spc="-2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dimensions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91769"/>
            <a:ext cx="496824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Types </a:t>
            </a:r>
            <a:r>
              <a:rPr spc="-5" dirty="0"/>
              <a:t>of</a:t>
            </a:r>
            <a:r>
              <a:rPr spc="50" dirty="0"/>
              <a:t> </a:t>
            </a:r>
            <a:r>
              <a:rPr spc="-55" dirty="0"/>
              <a:t>Facts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956" y="1806955"/>
            <a:ext cx="1343533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8625" indent="-416559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◼"/>
              <a:tabLst>
                <a:tab pos="428625" algn="l"/>
                <a:tab pos="429259" algn="l"/>
              </a:tabLst>
            </a:pPr>
            <a:r>
              <a:rPr sz="3600" spc="-45" dirty="0">
                <a:latin typeface="Verdana"/>
                <a:cs typeface="Verdana"/>
              </a:rPr>
              <a:t>Transaction</a:t>
            </a:r>
            <a:endParaRPr sz="36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– </a:t>
            </a:r>
            <a:r>
              <a:rPr sz="3600" dirty="0">
                <a:latin typeface="Verdana"/>
                <a:cs typeface="Verdana"/>
              </a:rPr>
              <a:t>A </a:t>
            </a:r>
            <a:r>
              <a:rPr sz="3600" spc="-5" dirty="0">
                <a:latin typeface="Verdana"/>
                <a:cs typeface="Verdana"/>
              </a:rPr>
              <a:t>fact for every business</a:t>
            </a:r>
            <a:r>
              <a:rPr sz="3600" spc="-470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event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/>
              <a:cs typeface="Times New Roman"/>
            </a:endParaRPr>
          </a:p>
          <a:p>
            <a:pPr marL="428625" indent="-416559">
              <a:lnSpc>
                <a:spcPct val="100000"/>
              </a:lnSpc>
              <a:spcBef>
                <a:spcPts val="5"/>
              </a:spcBef>
              <a:buSzPct val="75000"/>
              <a:buFont typeface="Wingdings"/>
              <a:buChar char="◼"/>
              <a:tabLst>
                <a:tab pos="428625" algn="l"/>
                <a:tab pos="429259" algn="l"/>
              </a:tabLst>
            </a:pPr>
            <a:r>
              <a:rPr sz="3600" spc="-5" dirty="0">
                <a:latin typeface="Verdana"/>
                <a:cs typeface="Verdana"/>
              </a:rPr>
              <a:t>Snapshot</a:t>
            </a:r>
            <a:endParaRPr sz="3600">
              <a:latin typeface="Verdana"/>
              <a:cs typeface="Verdana"/>
            </a:endParaRPr>
          </a:p>
          <a:p>
            <a:pPr marL="754380" marR="5080" indent="-285115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– </a:t>
            </a:r>
            <a:r>
              <a:rPr sz="3600" dirty="0">
                <a:latin typeface="Verdana"/>
                <a:cs typeface="Verdana"/>
              </a:rPr>
              <a:t>A </a:t>
            </a:r>
            <a:r>
              <a:rPr sz="3600" spc="-5" dirty="0">
                <a:latin typeface="Verdana"/>
                <a:cs typeface="Verdana"/>
              </a:rPr>
              <a:t>fact for every dimension combination </a:t>
            </a:r>
            <a:r>
              <a:rPr sz="3600" dirty="0">
                <a:latin typeface="Verdana"/>
                <a:cs typeface="Verdana"/>
              </a:rPr>
              <a:t>at a </a:t>
            </a:r>
            <a:r>
              <a:rPr sz="3600" spc="-10" dirty="0">
                <a:latin typeface="Verdana"/>
                <a:cs typeface="Verdana"/>
              </a:rPr>
              <a:t>given</a:t>
            </a:r>
            <a:r>
              <a:rPr sz="3600" spc="-509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time  </a:t>
            </a:r>
            <a:r>
              <a:rPr sz="3600" spc="-15" dirty="0">
                <a:latin typeface="Verdana"/>
                <a:cs typeface="Verdana"/>
              </a:rPr>
              <a:t>interval</a:t>
            </a:r>
            <a:endParaRPr sz="36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– </a:t>
            </a:r>
            <a:r>
              <a:rPr sz="3600" spc="-5" dirty="0">
                <a:latin typeface="Verdana"/>
                <a:cs typeface="Verdana"/>
              </a:rPr>
              <a:t>Captures </a:t>
            </a:r>
            <a:r>
              <a:rPr sz="3600" dirty="0">
                <a:latin typeface="Verdana"/>
                <a:cs typeface="Verdana"/>
              </a:rPr>
              <a:t>current</a:t>
            </a:r>
            <a:r>
              <a:rPr sz="3600" spc="-490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status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Times New Roman"/>
              <a:cs typeface="Times New Roman"/>
            </a:endParaRPr>
          </a:p>
          <a:p>
            <a:pPr marL="428625" indent="-416559">
              <a:lnSpc>
                <a:spcPct val="100000"/>
              </a:lnSpc>
              <a:buSzPct val="75000"/>
              <a:buFont typeface="Wingdings"/>
              <a:buChar char="◼"/>
              <a:tabLst>
                <a:tab pos="428625" algn="l"/>
                <a:tab pos="429259" algn="l"/>
              </a:tabLst>
            </a:pPr>
            <a:r>
              <a:rPr sz="3600" dirty="0">
                <a:latin typeface="Verdana"/>
                <a:cs typeface="Verdana"/>
              </a:rPr>
              <a:t>Accumulating</a:t>
            </a:r>
            <a:r>
              <a:rPr sz="3600" spc="-5" dirty="0">
                <a:latin typeface="Verdana"/>
                <a:cs typeface="Verdana"/>
              </a:rPr>
              <a:t> Snapshot</a:t>
            </a:r>
            <a:endParaRPr sz="36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tabLst>
                <a:tab pos="914400" algn="l"/>
              </a:tabLst>
            </a:pPr>
            <a:r>
              <a:rPr sz="3600" dirty="0">
                <a:latin typeface="Times New Roman"/>
                <a:cs typeface="Times New Roman"/>
              </a:rPr>
              <a:t>–	</a:t>
            </a:r>
            <a:r>
              <a:rPr sz="3600" spc="-10" dirty="0">
                <a:latin typeface="Verdana"/>
                <a:cs typeface="Verdana"/>
              </a:rPr>
              <a:t>Like </a:t>
            </a:r>
            <a:r>
              <a:rPr sz="3600" dirty="0">
                <a:latin typeface="Verdana"/>
                <a:cs typeface="Verdana"/>
              </a:rPr>
              <a:t>regular </a:t>
            </a:r>
            <a:r>
              <a:rPr sz="3600" spc="-5" dirty="0">
                <a:latin typeface="Verdana"/>
                <a:cs typeface="Verdana"/>
              </a:rPr>
              <a:t>snapshot, except</a:t>
            </a:r>
            <a:r>
              <a:rPr sz="3600" spc="-50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cumulative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904" y="615187"/>
            <a:ext cx="393319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Granularity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1806956"/>
            <a:ext cx="10194925" cy="5391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2905" indent="-370840">
              <a:lnSpc>
                <a:spcPct val="100000"/>
              </a:lnSpc>
              <a:spcBef>
                <a:spcPts val="105"/>
              </a:spcBef>
              <a:buSzPct val="75000"/>
              <a:buFont typeface="Wingdings"/>
              <a:buChar char="◼"/>
              <a:tabLst>
                <a:tab pos="382905" algn="l"/>
                <a:tab pos="383540" algn="l"/>
              </a:tabLst>
            </a:pPr>
            <a:r>
              <a:rPr sz="3200" dirty="0">
                <a:latin typeface="Verdana"/>
                <a:cs typeface="Verdana"/>
              </a:rPr>
              <a:t>What </a:t>
            </a:r>
            <a:r>
              <a:rPr sz="3200" spc="-5" dirty="0">
                <a:latin typeface="Verdana"/>
                <a:cs typeface="Verdana"/>
              </a:rPr>
              <a:t>does </a:t>
            </a:r>
            <a:r>
              <a:rPr sz="3200" dirty="0">
                <a:latin typeface="Verdana"/>
                <a:cs typeface="Verdana"/>
              </a:rPr>
              <a:t>a single fact</a:t>
            </a:r>
            <a:r>
              <a:rPr sz="3200" spc="-2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mean?</a:t>
            </a:r>
            <a:endParaRPr sz="32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dirty="0">
                <a:latin typeface="Verdana"/>
                <a:cs typeface="Verdana"/>
              </a:rPr>
              <a:t>What </a:t>
            </a:r>
            <a:r>
              <a:rPr sz="3200" spc="-5" dirty="0">
                <a:latin typeface="Verdana"/>
                <a:cs typeface="Verdana"/>
              </a:rPr>
              <a:t>does </a:t>
            </a:r>
            <a:r>
              <a:rPr sz="3200" dirty="0">
                <a:latin typeface="Verdana"/>
                <a:cs typeface="Verdana"/>
              </a:rPr>
              <a:t>each row </a:t>
            </a:r>
            <a:r>
              <a:rPr sz="3200" spc="-10" dirty="0">
                <a:latin typeface="Verdana"/>
                <a:cs typeface="Verdana"/>
              </a:rPr>
              <a:t>in </a:t>
            </a:r>
            <a:r>
              <a:rPr sz="3200" dirty="0">
                <a:latin typeface="Verdana"/>
                <a:cs typeface="Verdana"/>
              </a:rPr>
              <a:t>a </a:t>
            </a:r>
            <a:r>
              <a:rPr sz="3200" spc="-5" dirty="0">
                <a:latin typeface="Verdana"/>
                <a:cs typeface="Verdana"/>
              </a:rPr>
              <a:t>fact </a:t>
            </a:r>
            <a:r>
              <a:rPr sz="3200" spc="-10" dirty="0">
                <a:latin typeface="Verdana"/>
                <a:cs typeface="Verdana"/>
              </a:rPr>
              <a:t>table</a:t>
            </a:r>
            <a:r>
              <a:rPr sz="3200" spc="-4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represent?</a:t>
            </a:r>
            <a:endParaRPr sz="32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spc="-10" dirty="0">
                <a:latin typeface="Verdana"/>
                <a:cs typeface="Verdana"/>
              </a:rPr>
              <a:t>Related </a:t>
            </a:r>
            <a:r>
              <a:rPr sz="3200" spc="-5" dirty="0">
                <a:latin typeface="Verdana"/>
                <a:cs typeface="Verdana"/>
              </a:rPr>
              <a:t>to the primary</a:t>
            </a:r>
            <a:r>
              <a:rPr sz="3200" dirty="0">
                <a:latin typeface="Verdana"/>
                <a:cs typeface="Verdana"/>
              </a:rPr>
              <a:t> </a:t>
            </a:r>
            <a:r>
              <a:rPr sz="3200" spc="-15" dirty="0">
                <a:latin typeface="Verdana"/>
                <a:cs typeface="Verdana"/>
              </a:rPr>
              <a:t>key</a:t>
            </a:r>
            <a:endParaRPr sz="32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Times New Roman"/>
              <a:buChar char="–"/>
            </a:pPr>
            <a:endParaRPr sz="3300">
              <a:latin typeface="Times New Roman"/>
              <a:cs typeface="Times New Roman"/>
            </a:endParaRPr>
          </a:p>
          <a:p>
            <a:pPr marL="382905" indent="-370840">
              <a:lnSpc>
                <a:spcPct val="100000"/>
              </a:lnSpc>
              <a:buSzPct val="75000"/>
              <a:buFont typeface="Wingdings"/>
              <a:buChar char="◼"/>
              <a:tabLst>
                <a:tab pos="382905" algn="l"/>
                <a:tab pos="383540" algn="l"/>
              </a:tabLst>
            </a:pPr>
            <a:r>
              <a:rPr sz="3200" dirty="0">
                <a:latin typeface="Verdana"/>
                <a:cs typeface="Verdana"/>
              </a:rPr>
              <a:t>Small </a:t>
            </a:r>
            <a:r>
              <a:rPr sz="3200" spc="-15" dirty="0">
                <a:latin typeface="Verdana"/>
                <a:cs typeface="Verdana"/>
              </a:rPr>
              <a:t>grain </a:t>
            </a:r>
            <a:r>
              <a:rPr sz="3200" dirty="0">
                <a:latin typeface="Verdana"/>
                <a:cs typeface="Verdana"/>
              </a:rPr>
              <a:t>– </a:t>
            </a:r>
            <a:r>
              <a:rPr sz="3200" spc="-15" dirty="0">
                <a:latin typeface="Verdana"/>
                <a:cs typeface="Verdana"/>
              </a:rPr>
              <a:t>lots </a:t>
            </a:r>
            <a:r>
              <a:rPr sz="3200" dirty="0">
                <a:latin typeface="Verdana"/>
                <a:cs typeface="Verdana"/>
              </a:rPr>
              <a:t>of </a:t>
            </a:r>
            <a:r>
              <a:rPr sz="3200" spc="-5" dirty="0">
                <a:latin typeface="Verdana"/>
                <a:cs typeface="Verdana"/>
              </a:rPr>
              <a:t>detail, </a:t>
            </a:r>
            <a:r>
              <a:rPr sz="3200" dirty="0">
                <a:latin typeface="Verdana"/>
                <a:cs typeface="Verdana"/>
              </a:rPr>
              <a:t>lots of</a:t>
            </a:r>
            <a:r>
              <a:rPr sz="3200" spc="-9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data</a:t>
            </a:r>
            <a:endParaRPr sz="32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spcBef>
                <a:spcPts val="5"/>
              </a:spcBef>
              <a:buFont typeface="Times New Roman"/>
              <a:buChar char="–"/>
              <a:tabLst>
                <a:tab pos="755015" algn="l"/>
              </a:tabLst>
            </a:pPr>
            <a:r>
              <a:rPr sz="3200" spc="-5" dirty="0">
                <a:latin typeface="Verdana"/>
                <a:cs typeface="Verdana"/>
              </a:rPr>
              <a:t>Every </a:t>
            </a:r>
            <a:r>
              <a:rPr sz="3200" spc="-15" dirty="0">
                <a:latin typeface="Verdana"/>
                <a:cs typeface="Verdana"/>
              </a:rPr>
              <a:t>item </a:t>
            </a:r>
            <a:r>
              <a:rPr sz="3200" dirty="0">
                <a:latin typeface="Verdana"/>
                <a:cs typeface="Verdana"/>
              </a:rPr>
              <a:t>scanned at check</a:t>
            </a:r>
            <a:r>
              <a:rPr sz="3200" spc="-3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out</a:t>
            </a:r>
            <a:endParaRPr sz="32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spc="-5" dirty="0">
                <a:latin typeface="Verdana"/>
                <a:cs typeface="Verdana"/>
              </a:rPr>
              <a:t>Every </a:t>
            </a:r>
            <a:r>
              <a:rPr sz="3200" spc="-10" dirty="0">
                <a:latin typeface="Verdana"/>
                <a:cs typeface="Verdana"/>
              </a:rPr>
              <a:t>transaction </a:t>
            </a:r>
            <a:r>
              <a:rPr sz="3200" dirty="0">
                <a:latin typeface="Verdana"/>
                <a:cs typeface="Verdana"/>
              </a:rPr>
              <a:t>of a </a:t>
            </a:r>
            <a:r>
              <a:rPr sz="3200" spc="-5" dirty="0">
                <a:latin typeface="Verdana"/>
                <a:cs typeface="Verdana"/>
              </a:rPr>
              <a:t>bank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account</a:t>
            </a:r>
            <a:endParaRPr sz="32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Times New Roman"/>
              <a:buChar char="–"/>
            </a:pPr>
            <a:endParaRPr sz="3300">
              <a:latin typeface="Times New Roman"/>
              <a:cs typeface="Times New Roman"/>
            </a:endParaRPr>
          </a:p>
          <a:p>
            <a:pPr marL="382905" indent="-370840">
              <a:lnSpc>
                <a:spcPct val="100000"/>
              </a:lnSpc>
              <a:buSzPct val="75000"/>
              <a:buFont typeface="Wingdings"/>
              <a:buChar char="◼"/>
              <a:tabLst>
                <a:tab pos="382905" algn="l"/>
                <a:tab pos="383540" algn="l"/>
              </a:tabLst>
            </a:pPr>
            <a:r>
              <a:rPr sz="3200" dirty="0">
                <a:latin typeface="Verdana"/>
                <a:cs typeface="Verdana"/>
              </a:rPr>
              <a:t>Large </a:t>
            </a:r>
            <a:r>
              <a:rPr sz="3200" spc="-15" dirty="0">
                <a:latin typeface="Verdana"/>
                <a:cs typeface="Verdana"/>
              </a:rPr>
              <a:t>Grain </a:t>
            </a:r>
            <a:r>
              <a:rPr sz="3200" dirty="0">
                <a:latin typeface="Verdana"/>
                <a:cs typeface="Verdana"/>
              </a:rPr>
              <a:t>– more efficient at </a:t>
            </a:r>
            <a:r>
              <a:rPr sz="3200" spc="-15" dirty="0">
                <a:latin typeface="Verdana"/>
                <a:cs typeface="Verdana"/>
              </a:rPr>
              <a:t>loss </a:t>
            </a:r>
            <a:r>
              <a:rPr sz="3200" dirty="0">
                <a:latin typeface="Verdana"/>
                <a:cs typeface="Verdana"/>
              </a:rPr>
              <a:t>of</a:t>
            </a:r>
            <a:r>
              <a:rPr sz="3200" spc="-5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detail</a:t>
            </a:r>
            <a:endParaRPr sz="32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spc="-5" dirty="0">
                <a:latin typeface="Verdana"/>
                <a:cs typeface="Verdana"/>
              </a:rPr>
              <a:t>Every </a:t>
            </a:r>
            <a:r>
              <a:rPr sz="3200" dirty="0">
                <a:latin typeface="Verdana"/>
                <a:cs typeface="Verdana"/>
              </a:rPr>
              <a:t>sale </a:t>
            </a:r>
            <a:r>
              <a:rPr sz="3200" spc="-5" dirty="0">
                <a:latin typeface="Verdana"/>
                <a:cs typeface="Verdana"/>
              </a:rPr>
              <a:t>made</a:t>
            </a:r>
            <a:endParaRPr sz="32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dirty="0">
                <a:latin typeface="Verdana"/>
                <a:cs typeface="Verdana"/>
              </a:rPr>
              <a:t>Monthly statement </a:t>
            </a:r>
            <a:r>
              <a:rPr sz="3200" spc="-5" dirty="0">
                <a:latin typeface="Verdana"/>
                <a:cs typeface="Verdana"/>
              </a:rPr>
              <a:t>data </a:t>
            </a:r>
            <a:r>
              <a:rPr sz="3200" dirty="0">
                <a:latin typeface="Verdana"/>
                <a:cs typeface="Verdana"/>
              </a:rPr>
              <a:t>for a </a:t>
            </a:r>
            <a:r>
              <a:rPr sz="3200" spc="-5" dirty="0">
                <a:latin typeface="Verdana"/>
                <a:cs typeface="Verdana"/>
              </a:rPr>
              <a:t>bank</a:t>
            </a:r>
            <a:r>
              <a:rPr sz="3200" spc="-3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account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Dimension</a:t>
            </a:r>
            <a:r>
              <a:rPr spc="-25" dirty="0"/>
              <a:t> </a:t>
            </a:r>
            <a:r>
              <a:rPr spc="-114" dirty="0"/>
              <a:t>Tables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2905" indent="-370840">
              <a:lnSpc>
                <a:spcPct val="100000"/>
              </a:lnSpc>
              <a:spcBef>
                <a:spcPts val="105"/>
              </a:spcBef>
              <a:buSzPct val="75000"/>
              <a:buFont typeface="Wingdings"/>
              <a:buChar char="◼"/>
              <a:tabLst>
                <a:tab pos="382905" algn="l"/>
                <a:tab pos="383540" algn="l"/>
              </a:tabLst>
            </a:pPr>
            <a:r>
              <a:rPr dirty="0"/>
              <a:t>Describe </a:t>
            </a:r>
            <a:r>
              <a:rPr spc="-5" dirty="0"/>
              <a:t>textual properties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facts</a:t>
            </a: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spc="-15" dirty="0">
                <a:latin typeface="Verdana"/>
                <a:cs typeface="Verdana"/>
              </a:rPr>
              <a:t>Who, </a:t>
            </a:r>
            <a:r>
              <a:rPr sz="3200" spc="-5" dirty="0">
                <a:latin typeface="Verdana"/>
                <a:cs typeface="Verdana"/>
              </a:rPr>
              <a:t>what, when, where, </a:t>
            </a:r>
            <a:r>
              <a:rPr sz="3200" spc="-25" dirty="0">
                <a:latin typeface="Verdana"/>
                <a:cs typeface="Verdana"/>
              </a:rPr>
              <a:t>how, </a:t>
            </a:r>
            <a:r>
              <a:rPr sz="3200" dirty="0">
                <a:latin typeface="Verdana"/>
                <a:cs typeface="Verdana"/>
              </a:rPr>
              <a:t>and</a:t>
            </a:r>
            <a:r>
              <a:rPr sz="3200" spc="-2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why</a:t>
            </a:r>
            <a:endParaRPr sz="32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spc="-35" dirty="0">
                <a:latin typeface="Verdana"/>
                <a:cs typeface="Verdana"/>
              </a:rPr>
              <a:t>Typically </a:t>
            </a:r>
            <a:r>
              <a:rPr sz="3200" spc="-5" dirty="0">
                <a:latin typeface="Verdana"/>
                <a:cs typeface="Verdana"/>
              </a:rPr>
              <a:t>discrete</a:t>
            </a:r>
            <a:r>
              <a:rPr sz="3200" spc="3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values</a:t>
            </a:r>
            <a:endParaRPr sz="32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spc="-10" dirty="0">
                <a:latin typeface="Verdana"/>
                <a:cs typeface="Verdana"/>
              </a:rPr>
              <a:t>Limited </a:t>
            </a:r>
            <a:r>
              <a:rPr sz="3200" spc="-15" dirty="0">
                <a:latin typeface="Verdana"/>
                <a:cs typeface="Verdana"/>
              </a:rPr>
              <a:t>range </a:t>
            </a:r>
            <a:r>
              <a:rPr sz="3200" dirty="0">
                <a:latin typeface="Verdana"/>
                <a:cs typeface="Verdana"/>
              </a:rPr>
              <a:t>of </a:t>
            </a:r>
            <a:r>
              <a:rPr sz="3200" spc="-10" dirty="0">
                <a:latin typeface="Verdana"/>
                <a:cs typeface="Verdana"/>
              </a:rPr>
              <a:t>values</a:t>
            </a:r>
            <a:endParaRPr sz="32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spc="-35" dirty="0">
                <a:latin typeface="Verdana"/>
                <a:cs typeface="Verdana"/>
              </a:rPr>
              <a:t>Typically </a:t>
            </a:r>
            <a:r>
              <a:rPr sz="3200" spc="-5" dirty="0">
                <a:latin typeface="Verdana"/>
                <a:cs typeface="Verdana"/>
              </a:rPr>
              <a:t>very</a:t>
            </a:r>
            <a:r>
              <a:rPr sz="3200" spc="3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large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14459" y="2281427"/>
            <a:ext cx="3797807" cy="5154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615187"/>
            <a:ext cx="613727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Dimension</a:t>
            </a:r>
            <a:r>
              <a:rPr spc="-25" dirty="0"/>
              <a:t> </a:t>
            </a:r>
            <a:r>
              <a:rPr spc="-114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1882851"/>
            <a:ext cx="12654280" cy="5513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8625" algn="l"/>
              </a:tabLst>
            </a:pPr>
            <a:r>
              <a:rPr sz="2700" spc="1330" dirty="0">
                <a:latin typeface="Wingdings"/>
                <a:cs typeface="Wingdings"/>
              </a:rPr>
              <a:t>◼</a:t>
            </a:r>
            <a:r>
              <a:rPr sz="2700" spc="1330" dirty="0">
                <a:latin typeface="Times New Roman"/>
                <a:cs typeface="Times New Roman"/>
              </a:rPr>
              <a:t>	</a:t>
            </a:r>
            <a:r>
              <a:rPr sz="3600" dirty="0">
                <a:latin typeface="Verdana"/>
                <a:cs typeface="Verdana"/>
              </a:rPr>
              <a:t>Vital role </a:t>
            </a:r>
            <a:r>
              <a:rPr sz="3600" spc="-5" dirty="0">
                <a:latin typeface="Verdana"/>
                <a:cs typeface="Verdana"/>
              </a:rPr>
              <a:t>within the data</a:t>
            </a:r>
            <a:r>
              <a:rPr sz="3600" spc="-20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warehouse</a:t>
            </a:r>
            <a:endParaRPr sz="36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3600" dirty="0">
                <a:latin typeface="Times New Roman"/>
                <a:cs typeface="Times New Roman"/>
              </a:rPr>
              <a:t>–</a:t>
            </a:r>
            <a:r>
              <a:rPr sz="3600" spc="-46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Verdana"/>
                <a:cs typeface="Verdana"/>
              </a:rPr>
              <a:t>Grouping</a:t>
            </a:r>
            <a:endParaRPr sz="36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–</a:t>
            </a:r>
            <a:r>
              <a:rPr sz="3600" spc="-46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Verdana"/>
                <a:cs typeface="Verdana"/>
              </a:rPr>
              <a:t>Constraints</a:t>
            </a:r>
            <a:endParaRPr sz="36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–</a:t>
            </a:r>
            <a:r>
              <a:rPr sz="3600" spc="-4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Verdana"/>
                <a:cs typeface="Verdana"/>
              </a:rPr>
              <a:t>Labels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28625" algn="l"/>
              </a:tabLst>
            </a:pPr>
            <a:r>
              <a:rPr sz="2700" spc="1330" dirty="0">
                <a:latin typeface="Wingdings"/>
                <a:cs typeface="Wingdings"/>
              </a:rPr>
              <a:t>◼</a:t>
            </a:r>
            <a:r>
              <a:rPr sz="2700" spc="1330" dirty="0">
                <a:latin typeface="Times New Roman"/>
                <a:cs typeface="Times New Roman"/>
              </a:rPr>
              <a:t>	</a:t>
            </a:r>
            <a:r>
              <a:rPr sz="3600" spc="-25" dirty="0">
                <a:latin typeface="Verdana"/>
                <a:cs typeface="Verdana"/>
              </a:rPr>
              <a:t>Avoid </a:t>
            </a:r>
            <a:r>
              <a:rPr sz="3600" dirty="0">
                <a:latin typeface="Verdana"/>
                <a:cs typeface="Verdana"/>
              </a:rPr>
              <a:t>using cryptic</a:t>
            </a:r>
            <a:r>
              <a:rPr sz="3600" spc="-5" dirty="0">
                <a:latin typeface="Verdana"/>
                <a:cs typeface="Verdana"/>
              </a:rPr>
              <a:t> descriptions</a:t>
            </a:r>
            <a:endParaRPr sz="36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– </a:t>
            </a:r>
            <a:r>
              <a:rPr sz="3600" dirty="0">
                <a:latin typeface="Verdana"/>
                <a:cs typeface="Verdana"/>
              </a:rPr>
              <a:t>Spell it</a:t>
            </a:r>
            <a:r>
              <a:rPr sz="3600" spc="-47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out</a:t>
            </a:r>
            <a:endParaRPr sz="36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– </a:t>
            </a:r>
            <a:r>
              <a:rPr sz="3600" dirty="0">
                <a:latin typeface="Verdana"/>
                <a:cs typeface="Verdana"/>
              </a:rPr>
              <a:t>Use real</a:t>
            </a:r>
            <a:r>
              <a:rPr sz="3600" spc="-465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language</a:t>
            </a:r>
            <a:endParaRPr sz="3600">
              <a:latin typeface="Verdana"/>
              <a:cs typeface="Verdana"/>
            </a:endParaRPr>
          </a:p>
          <a:p>
            <a:pPr marL="754380" marR="5080" indent="-285115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– </a:t>
            </a:r>
            <a:r>
              <a:rPr sz="3600" dirty="0">
                <a:latin typeface="Verdana"/>
                <a:cs typeface="Verdana"/>
              </a:rPr>
              <a:t>If </a:t>
            </a:r>
            <a:r>
              <a:rPr sz="3600" spc="-15" dirty="0">
                <a:latin typeface="Verdana"/>
                <a:cs typeface="Verdana"/>
              </a:rPr>
              <a:t>you </a:t>
            </a:r>
            <a:r>
              <a:rPr sz="3600" dirty="0">
                <a:latin typeface="Verdana"/>
                <a:cs typeface="Verdana"/>
              </a:rPr>
              <a:t>must use codes, </a:t>
            </a:r>
            <a:r>
              <a:rPr sz="3600" spc="-10" dirty="0">
                <a:latin typeface="Verdana"/>
                <a:cs typeface="Verdana"/>
              </a:rPr>
              <a:t>include </a:t>
            </a:r>
            <a:r>
              <a:rPr sz="3600" dirty="0">
                <a:latin typeface="Verdana"/>
                <a:cs typeface="Verdana"/>
              </a:rPr>
              <a:t>another </a:t>
            </a:r>
            <a:r>
              <a:rPr sz="3600" spc="-5" dirty="0">
                <a:latin typeface="Verdana"/>
                <a:cs typeface="Verdana"/>
              </a:rPr>
              <a:t>column</a:t>
            </a:r>
            <a:r>
              <a:rPr sz="3600" spc="-550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that  </a:t>
            </a:r>
            <a:r>
              <a:rPr sz="3600" spc="-10" dirty="0">
                <a:latin typeface="Verdana"/>
                <a:cs typeface="Verdana"/>
              </a:rPr>
              <a:t>describes </a:t>
            </a:r>
            <a:r>
              <a:rPr sz="3600" spc="-5" dirty="0">
                <a:latin typeface="Verdana"/>
                <a:cs typeface="Verdana"/>
              </a:rPr>
              <a:t>the </a:t>
            </a:r>
            <a:r>
              <a:rPr sz="3600" dirty="0">
                <a:latin typeface="Verdana"/>
                <a:cs typeface="Verdana"/>
              </a:rPr>
              <a:t>encoded</a:t>
            </a:r>
            <a:r>
              <a:rPr sz="3600" spc="-40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data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131" y="601725"/>
            <a:ext cx="926592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Multidimensional </a:t>
            </a:r>
            <a:r>
              <a:rPr spc="-5" dirty="0"/>
              <a:t>Modeling</a:t>
            </a:r>
          </a:p>
        </p:txBody>
      </p:sp>
      <p:sp>
        <p:nvSpPr>
          <p:cNvPr id="3" name="object 3"/>
          <p:cNvSpPr/>
          <p:nvPr/>
        </p:nvSpPr>
        <p:spPr>
          <a:xfrm>
            <a:off x="1394959" y="2226053"/>
            <a:ext cx="10885910" cy="52725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615187"/>
            <a:ext cx="406781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75" dirty="0"/>
              <a:t> </a:t>
            </a:r>
            <a:r>
              <a:rPr spc="-10" dirty="0"/>
              <a:t>Cubes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1729231"/>
            <a:ext cx="12634595" cy="4716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220" indent="-350520">
              <a:lnSpc>
                <a:spcPct val="100000"/>
              </a:lnSpc>
              <a:spcBef>
                <a:spcPts val="100"/>
              </a:spcBef>
              <a:buSzPct val="58441"/>
              <a:buFont typeface="Wingdings"/>
              <a:buChar char="◼"/>
              <a:tabLst>
                <a:tab pos="362585" algn="l"/>
                <a:tab pos="363220" algn="l"/>
              </a:tabLst>
            </a:pPr>
            <a:r>
              <a:rPr sz="3850" spc="-5" dirty="0">
                <a:latin typeface="Verdana"/>
                <a:cs typeface="Verdana"/>
              </a:rPr>
              <a:t>Defined </a:t>
            </a:r>
            <a:r>
              <a:rPr sz="3850" spc="-10" dirty="0">
                <a:latin typeface="Verdana"/>
                <a:cs typeface="Verdana"/>
              </a:rPr>
              <a:t>by </a:t>
            </a:r>
            <a:r>
              <a:rPr sz="3850" dirty="0">
                <a:latin typeface="Verdana"/>
                <a:cs typeface="Verdana"/>
              </a:rPr>
              <a:t>a </a:t>
            </a:r>
            <a:r>
              <a:rPr sz="3850" spc="-10" dirty="0">
                <a:latin typeface="Verdana"/>
                <a:cs typeface="Verdana"/>
              </a:rPr>
              <a:t>combination </a:t>
            </a:r>
            <a:r>
              <a:rPr sz="3850" dirty="0">
                <a:latin typeface="Verdana"/>
                <a:cs typeface="Verdana"/>
              </a:rPr>
              <a:t>of </a:t>
            </a:r>
            <a:r>
              <a:rPr sz="3850" spc="-10" dirty="0">
                <a:latin typeface="Verdana"/>
                <a:cs typeface="Verdana"/>
              </a:rPr>
              <a:t>dimensions </a:t>
            </a:r>
            <a:r>
              <a:rPr sz="3850" dirty="0">
                <a:latin typeface="Verdana"/>
                <a:cs typeface="Verdana"/>
              </a:rPr>
              <a:t>and</a:t>
            </a:r>
            <a:r>
              <a:rPr sz="3850" spc="-65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facts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  <a:spcBef>
                <a:spcPts val="5"/>
              </a:spcBef>
            </a:pPr>
            <a:r>
              <a:rPr sz="3850" spc="75" dirty="0">
                <a:latin typeface="Times New Roman"/>
                <a:cs typeface="Times New Roman"/>
              </a:rPr>
              <a:t>–</a:t>
            </a:r>
            <a:r>
              <a:rPr sz="3850" spc="75" dirty="0">
                <a:latin typeface="Verdana"/>
                <a:cs typeface="Verdana"/>
              </a:rPr>
              <a:t>Can </a:t>
            </a:r>
            <a:r>
              <a:rPr sz="3850" spc="-15" dirty="0">
                <a:latin typeface="Verdana"/>
                <a:cs typeface="Verdana"/>
              </a:rPr>
              <a:t>have </a:t>
            </a:r>
            <a:r>
              <a:rPr sz="3850" spc="-10" dirty="0">
                <a:latin typeface="Verdana"/>
                <a:cs typeface="Verdana"/>
              </a:rPr>
              <a:t>many </a:t>
            </a:r>
            <a:r>
              <a:rPr sz="3850" spc="-5" dirty="0">
                <a:latin typeface="Verdana"/>
                <a:cs typeface="Verdana"/>
              </a:rPr>
              <a:t>dimensions, usually </a:t>
            </a:r>
            <a:r>
              <a:rPr sz="3850" dirty="0">
                <a:latin typeface="Verdana"/>
                <a:cs typeface="Verdana"/>
              </a:rPr>
              <a:t>&gt;</a:t>
            </a:r>
            <a:r>
              <a:rPr sz="3850" spc="-140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4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sz="3850" spc="60" dirty="0">
                <a:latin typeface="Times New Roman"/>
                <a:cs typeface="Times New Roman"/>
              </a:rPr>
              <a:t>–</a:t>
            </a:r>
            <a:r>
              <a:rPr sz="3850" spc="60" dirty="0">
                <a:latin typeface="Verdana"/>
                <a:cs typeface="Verdana"/>
              </a:rPr>
              <a:t>Only </a:t>
            </a:r>
            <a:r>
              <a:rPr sz="3850" spc="-5" dirty="0">
                <a:latin typeface="Verdana"/>
                <a:cs typeface="Verdana"/>
              </a:rPr>
              <a:t>2-3 </a:t>
            </a:r>
            <a:r>
              <a:rPr sz="3850" dirty="0">
                <a:latin typeface="Verdana"/>
                <a:cs typeface="Verdana"/>
              </a:rPr>
              <a:t>can </a:t>
            </a:r>
            <a:r>
              <a:rPr sz="3850" spc="-5" dirty="0">
                <a:latin typeface="Verdana"/>
                <a:cs typeface="Verdana"/>
              </a:rPr>
              <a:t>be </a:t>
            </a:r>
            <a:r>
              <a:rPr sz="3850" dirty="0">
                <a:latin typeface="Verdana"/>
                <a:cs typeface="Verdana"/>
              </a:rPr>
              <a:t>viewed at one</a:t>
            </a:r>
            <a:r>
              <a:rPr sz="3850" spc="-170" dirty="0">
                <a:latin typeface="Verdana"/>
                <a:cs typeface="Verdana"/>
              </a:rPr>
              <a:t> </a:t>
            </a:r>
            <a:r>
              <a:rPr sz="3850" spc="-10" dirty="0">
                <a:latin typeface="Verdana"/>
                <a:cs typeface="Verdana"/>
              </a:rPr>
              <a:t>time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4700">
              <a:latin typeface="Times New Roman"/>
              <a:cs typeface="Times New Roman"/>
            </a:endParaRPr>
          </a:p>
          <a:p>
            <a:pPr marL="455930" indent="-443865">
              <a:lnSpc>
                <a:spcPct val="100000"/>
              </a:lnSpc>
              <a:spcBef>
                <a:spcPts val="3825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Cubes </a:t>
            </a:r>
            <a:r>
              <a:rPr sz="3850" dirty="0">
                <a:latin typeface="Verdana"/>
                <a:cs typeface="Verdana"/>
              </a:rPr>
              <a:t>are </a:t>
            </a:r>
            <a:r>
              <a:rPr sz="3850" spc="-5" dirty="0">
                <a:latin typeface="Verdana"/>
                <a:cs typeface="Verdana"/>
              </a:rPr>
              <a:t>represented </a:t>
            </a:r>
            <a:r>
              <a:rPr sz="3850" spc="-10" dirty="0">
                <a:latin typeface="Verdana"/>
                <a:cs typeface="Verdana"/>
              </a:rPr>
              <a:t>by</a:t>
            </a:r>
            <a:r>
              <a:rPr sz="3850" spc="-8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cells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sz="3850" spc="20" dirty="0">
                <a:latin typeface="Times New Roman"/>
                <a:cs typeface="Times New Roman"/>
              </a:rPr>
              <a:t>–</a:t>
            </a:r>
            <a:r>
              <a:rPr sz="3850" spc="20" dirty="0">
                <a:latin typeface="Verdana"/>
                <a:cs typeface="Verdana"/>
              </a:rPr>
              <a:t>Combination </a:t>
            </a:r>
            <a:r>
              <a:rPr sz="3850" dirty="0">
                <a:latin typeface="Verdana"/>
                <a:cs typeface="Verdana"/>
              </a:rPr>
              <a:t>of </a:t>
            </a:r>
            <a:r>
              <a:rPr sz="3850" spc="-10" dirty="0">
                <a:latin typeface="Verdana"/>
                <a:cs typeface="Verdana"/>
              </a:rPr>
              <a:t>dimension</a:t>
            </a:r>
            <a:r>
              <a:rPr sz="3850" spc="-75" dirty="0">
                <a:latin typeface="Verdana"/>
                <a:cs typeface="Verdana"/>
              </a:rPr>
              <a:t> </a:t>
            </a:r>
            <a:r>
              <a:rPr sz="3850" spc="-15" dirty="0">
                <a:latin typeface="Verdana"/>
                <a:cs typeface="Verdana"/>
              </a:rPr>
              <a:t>values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sz="3850" spc="75" dirty="0">
                <a:latin typeface="Times New Roman"/>
                <a:cs typeface="Times New Roman"/>
              </a:rPr>
              <a:t>–</a:t>
            </a:r>
            <a:r>
              <a:rPr sz="3850" spc="75" dirty="0">
                <a:latin typeface="Verdana"/>
                <a:cs typeface="Verdana"/>
              </a:rPr>
              <a:t>Can </a:t>
            </a:r>
            <a:r>
              <a:rPr sz="3850" spc="-5" dirty="0">
                <a:latin typeface="Verdana"/>
                <a:cs typeface="Verdana"/>
              </a:rPr>
              <a:t>be</a:t>
            </a:r>
            <a:r>
              <a:rPr sz="3850" spc="-110" dirty="0">
                <a:latin typeface="Verdana"/>
                <a:cs typeface="Verdana"/>
              </a:rPr>
              <a:t> </a:t>
            </a:r>
            <a:r>
              <a:rPr sz="3850" spc="-10" dirty="0">
                <a:latin typeface="Verdana"/>
                <a:cs typeface="Verdana"/>
              </a:rPr>
              <a:t>empty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19176"/>
            <a:ext cx="616712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80" dirty="0"/>
              <a:t> </a:t>
            </a:r>
            <a:r>
              <a:rPr spc="-30" dirty="0"/>
              <a:t>Warehouses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678" y="1576831"/>
            <a:ext cx="13691921" cy="59503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2585" algn="l"/>
              </a:tabLst>
            </a:pPr>
            <a:r>
              <a:rPr sz="2250" spc="1135" dirty="0">
                <a:latin typeface="Wingdings"/>
                <a:cs typeface="Wingdings"/>
              </a:rPr>
              <a:t>◼</a:t>
            </a:r>
            <a:r>
              <a:rPr sz="3850" dirty="0">
                <a:latin typeface="Verdana"/>
                <a:cs typeface="Verdana"/>
              </a:rPr>
              <a:t>Data </a:t>
            </a:r>
            <a:r>
              <a:rPr sz="3850" spc="-5" dirty="0">
                <a:latin typeface="Verdana"/>
                <a:cs typeface="Verdana"/>
              </a:rPr>
              <a:t>Analysis</a:t>
            </a:r>
            <a:r>
              <a:rPr sz="3850" spc="-5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Environment</a:t>
            </a:r>
            <a:endParaRPr sz="3850" dirty="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sz="3850" spc="35" dirty="0">
                <a:latin typeface="Times New Roman"/>
                <a:cs typeface="Times New Roman"/>
              </a:rPr>
              <a:t>–</a:t>
            </a:r>
            <a:r>
              <a:rPr sz="3850" spc="35" dirty="0">
                <a:latin typeface="Verdana"/>
                <a:cs typeface="Verdana"/>
              </a:rPr>
              <a:t>Subject</a:t>
            </a:r>
            <a:r>
              <a:rPr sz="3850" spc="-4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oriented</a:t>
            </a:r>
            <a:endParaRPr sz="3850" dirty="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sz="3850" spc="20" dirty="0">
                <a:latin typeface="Times New Roman"/>
                <a:cs typeface="Times New Roman"/>
              </a:rPr>
              <a:t>–</a:t>
            </a:r>
            <a:r>
              <a:rPr sz="3850" spc="20" dirty="0">
                <a:latin typeface="Verdana"/>
                <a:cs typeface="Verdana"/>
              </a:rPr>
              <a:t>Integrated</a:t>
            </a:r>
            <a:endParaRPr sz="3850" dirty="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sz="3850" spc="60" dirty="0">
                <a:latin typeface="Times New Roman"/>
                <a:cs typeface="Times New Roman"/>
              </a:rPr>
              <a:t>–</a:t>
            </a:r>
            <a:r>
              <a:rPr sz="3850" spc="60" dirty="0">
                <a:latin typeface="Verdana"/>
                <a:cs typeface="Verdana"/>
              </a:rPr>
              <a:t>Time</a:t>
            </a:r>
            <a:r>
              <a:rPr sz="3850" spc="-25" dirty="0">
                <a:latin typeface="Verdana"/>
                <a:cs typeface="Verdana"/>
              </a:rPr>
              <a:t> </a:t>
            </a:r>
            <a:r>
              <a:rPr sz="3850" spc="-10" dirty="0">
                <a:latin typeface="Verdana"/>
                <a:cs typeface="Verdana"/>
              </a:rPr>
              <a:t>variant</a:t>
            </a:r>
            <a:endParaRPr sz="3850" dirty="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sz="3850" spc="40" dirty="0">
                <a:latin typeface="Times New Roman"/>
                <a:cs typeface="Times New Roman"/>
              </a:rPr>
              <a:t>–</a:t>
            </a:r>
            <a:r>
              <a:rPr sz="3850" spc="40" dirty="0">
                <a:latin typeface="Verdana"/>
                <a:cs typeface="Verdana"/>
              </a:rPr>
              <a:t>Stable</a:t>
            </a:r>
            <a:endParaRPr sz="38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47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3825"/>
              </a:spcBef>
              <a:tabLst>
                <a:tab pos="455930" algn="l"/>
              </a:tabLst>
            </a:pPr>
            <a:r>
              <a:rPr sz="2850" spc="1450" dirty="0">
                <a:latin typeface="Wingdings"/>
                <a:cs typeface="Wingdings"/>
              </a:rPr>
              <a:t>◼</a:t>
            </a:r>
            <a:r>
              <a:rPr sz="3850" dirty="0">
                <a:latin typeface="Verdana"/>
                <a:cs typeface="Verdana"/>
              </a:rPr>
              <a:t>Data </a:t>
            </a:r>
            <a:r>
              <a:rPr sz="3850" spc="-5" dirty="0">
                <a:latin typeface="Verdana"/>
                <a:cs typeface="Verdana"/>
              </a:rPr>
              <a:t>warehouses </a:t>
            </a:r>
            <a:r>
              <a:rPr sz="3850" dirty="0">
                <a:latin typeface="Verdana"/>
                <a:cs typeface="Verdana"/>
              </a:rPr>
              <a:t>store </a:t>
            </a:r>
            <a:r>
              <a:rPr sz="3850" spc="-15" dirty="0">
                <a:latin typeface="Verdana"/>
                <a:cs typeface="Verdana"/>
              </a:rPr>
              <a:t>information </a:t>
            </a:r>
            <a:r>
              <a:rPr sz="3850" spc="-10" dirty="0">
                <a:latin typeface="Verdana"/>
                <a:cs typeface="Verdana"/>
              </a:rPr>
              <a:t>in </a:t>
            </a:r>
            <a:r>
              <a:rPr sz="3850" dirty="0">
                <a:latin typeface="Verdana"/>
                <a:cs typeface="Verdana"/>
              </a:rPr>
              <a:t>an</a:t>
            </a:r>
            <a:r>
              <a:rPr sz="3850" spc="-13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organized,  unified </a:t>
            </a:r>
            <a:r>
              <a:rPr sz="3850" spc="-25" dirty="0">
                <a:latin typeface="Verdana"/>
                <a:cs typeface="Verdana"/>
              </a:rPr>
              <a:t>way</a:t>
            </a:r>
            <a:endParaRPr sz="3850" dirty="0">
              <a:latin typeface="Verdana"/>
              <a:cs typeface="Verdana"/>
            </a:endParaRPr>
          </a:p>
          <a:p>
            <a:pPr marL="469900">
              <a:lnSpc>
                <a:spcPts val="4610"/>
              </a:lnSpc>
            </a:pPr>
            <a:r>
              <a:rPr sz="3850" spc="40" dirty="0">
                <a:latin typeface="Times New Roman"/>
                <a:cs typeface="Times New Roman"/>
              </a:rPr>
              <a:t>–</a:t>
            </a:r>
            <a:r>
              <a:rPr sz="3850" spc="40" dirty="0">
                <a:latin typeface="Verdana"/>
                <a:cs typeface="Verdana"/>
              </a:rPr>
              <a:t>Assist </a:t>
            </a:r>
            <a:r>
              <a:rPr sz="3850" spc="-10" dirty="0">
                <a:latin typeface="Verdana"/>
                <a:cs typeface="Verdana"/>
              </a:rPr>
              <a:t>in decision</a:t>
            </a:r>
            <a:r>
              <a:rPr sz="3850" spc="-110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making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8882" y="1107061"/>
            <a:ext cx="7784895" cy="625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07236"/>
            <a:ext cx="13818108" cy="4808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621868"/>
            <a:ext cx="774763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 Cube</a:t>
            </a:r>
            <a:r>
              <a:rPr spc="-95" dirty="0"/>
              <a:t> </a:t>
            </a:r>
            <a:r>
              <a:rPr spc="-15" dirty="0"/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2048758" y="1603364"/>
            <a:ext cx="8598926" cy="59722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589025"/>
            <a:ext cx="775017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 </a:t>
            </a:r>
            <a:r>
              <a:rPr spc="-10" dirty="0"/>
              <a:t>Cube</a:t>
            </a:r>
            <a:r>
              <a:rPr spc="-70" dirty="0"/>
              <a:t> </a:t>
            </a:r>
            <a:r>
              <a:rPr spc="-1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1729231"/>
            <a:ext cx="11962765" cy="4716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220" indent="-350520">
              <a:lnSpc>
                <a:spcPct val="100000"/>
              </a:lnSpc>
              <a:spcBef>
                <a:spcPts val="100"/>
              </a:spcBef>
              <a:buSzPct val="58441"/>
              <a:buFont typeface="Wingdings"/>
              <a:buChar char="◼"/>
              <a:tabLst>
                <a:tab pos="362585" algn="l"/>
                <a:tab pos="363220" algn="l"/>
              </a:tabLst>
            </a:pPr>
            <a:r>
              <a:rPr sz="3850" spc="-5" dirty="0">
                <a:latin typeface="Verdana"/>
                <a:cs typeface="Verdana"/>
              </a:rPr>
              <a:t>Slice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  <a:spcBef>
                <a:spcPts val="5"/>
              </a:spcBef>
            </a:pPr>
            <a:r>
              <a:rPr sz="3850" spc="30" dirty="0">
                <a:latin typeface="Times New Roman"/>
                <a:cs typeface="Times New Roman"/>
              </a:rPr>
              <a:t>–</a:t>
            </a:r>
            <a:r>
              <a:rPr sz="3850" spc="30" dirty="0">
                <a:latin typeface="Verdana"/>
                <a:cs typeface="Verdana"/>
              </a:rPr>
              <a:t>Creating </a:t>
            </a:r>
            <a:r>
              <a:rPr sz="3850" spc="-15" dirty="0">
                <a:latin typeface="Verdana"/>
                <a:cs typeface="Verdana"/>
              </a:rPr>
              <a:t>information </a:t>
            </a:r>
            <a:r>
              <a:rPr sz="3850" spc="-5" dirty="0">
                <a:latin typeface="Verdana"/>
                <a:cs typeface="Verdana"/>
              </a:rPr>
              <a:t>based </a:t>
            </a:r>
            <a:r>
              <a:rPr sz="3850" dirty="0">
                <a:latin typeface="Verdana"/>
                <a:cs typeface="Verdana"/>
              </a:rPr>
              <a:t>on one</a:t>
            </a:r>
            <a:r>
              <a:rPr sz="3850" spc="-13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dimension</a:t>
            </a:r>
            <a:endParaRPr sz="3850">
              <a:latin typeface="Verdana"/>
              <a:cs typeface="Verdana"/>
            </a:endParaRPr>
          </a:p>
          <a:p>
            <a:pPr marL="455930" indent="-443865">
              <a:lnSpc>
                <a:spcPts val="4615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Dice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sz="3850" spc="25" dirty="0">
                <a:latin typeface="Times New Roman"/>
                <a:cs typeface="Times New Roman"/>
              </a:rPr>
              <a:t>–</a:t>
            </a:r>
            <a:r>
              <a:rPr sz="3850" spc="25" dirty="0">
                <a:latin typeface="Verdana"/>
                <a:cs typeface="Verdana"/>
              </a:rPr>
              <a:t>Creating </a:t>
            </a:r>
            <a:r>
              <a:rPr sz="3850" dirty="0">
                <a:latin typeface="Verdana"/>
                <a:cs typeface="Verdana"/>
              </a:rPr>
              <a:t>a</a:t>
            </a:r>
            <a:r>
              <a:rPr sz="3850" spc="-80" dirty="0">
                <a:latin typeface="Verdana"/>
                <a:cs typeface="Verdana"/>
              </a:rPr>
              <a:t> </a:t>
            </a:r>
            <a:r>
              <a:rPr sz="3850" spc="5" dirty="0">
                <a:latin typeface="Verdana"/>
                <a:cs typeface="Verdana"/>
              </a:rPr>
              <a:t>sub-cube</a:t>
            </a:r>
            <a:endParaRPr sz="3850">
              <a:latin typeface="Verdana"/>
              <a:cs typeface="Verdana"/>
            </a:endParaRPr>
          </a:p>
          <a:p>
            <a:pPr marL="455930" indent="-443865">
              <a:lnSpc>
                <a:spcPts val="4615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Drill </a:t>
            </a:r>
            <a:r>
              <a:rPr sz="3850" dirty="0">
                <a:latin typeface="Verdana"/>
                <a:cs typeface="Verdana"/>
              </a:rPr>
              <a:t>down /</a:t>
            </a:r>
            <a:r>
              <a:rPr sz="3850" spc="-35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up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3850" spc="40" dirty="0">
                <a:latin typeface="Times New Roman"/>
                <a:cs typeface="Times New Roman"/>
              </a:rPr>
              <a:t>–</a:t>
            </a:r>
            <a:r>
              <a:rPr sz="3850" spc="40" dirty="0">
                <a:latin typeface="Verdana"/>
                <a:cs typeface="Verdana"/>
              </a:rPr>
              <a:t>Change </a:t>
            </a:r>
            <a:r>
              <a:rPr sz="3850" spc="-15" dirty="0">
                <a:latin typeface="Verdana"/>
                <a:cs typeface="Verdana"/>
              </a:rPr>
              <a:t>level </a:t>
            </a:r>
            <a:r>
              <a:rPr sz="3850" dirty="0">
                <a:latin typeface="Verdana"/>
                <a:cs typeface="Verdana"/>
              </a:rPr>
              <a:t>of </a:t>
            </a:r>
            <a:r>
              <a:rPr sz="3850" spc="-5" dirty="0">
                <a:latin typeface="Verdana"/>
                <a:cs typeface="Verdana"/>
              </a:rPr>
              <a:t>detail </a:t>
            </a:r>
            <a:r>
              <a:rPr sz="3850" dirty="0">
                <a:latin typeface="Verdana"/>
                <a:cs typeface="Verdana"/>
              </a:rPr>
              <a:t>of a</a:t>
            </a:r>
            <a:r>
              <a:rPr sz="3850" spc="-114" dirty="0">
                <a:latin typeface="Verdana"/>
                <a:cs typeface="Verdana"/>
              </a:rPr>
              <a:t> </a:t>
            </a:r>
            <a:r>
              <a:rPr sz="3850" spc="-10" dirty="0">
                <a:latin typeface="Verdana"/>
                <a:cs typeface="Verdana"/>
              </a:rPr>
              <a:t>dimension</a:t>
            </a:r>
            <a:endParaRPr sz="3850">
              <a:latin typeface="Verdana"/>
              <a:cs typeface="Verdana"/>
            </a:endParaRPr>
          </a:p>
          <a:p>
            <a:pPr marL="455930" indent="-443865">
              <a:lnSpc>
                <a:spcPts val="4615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25" dirty="0">
                <a:latin typeface="Verdana"/>
                <a:cs typeface="Verdana"/>
              </a:rPr>
              <a:t>Roll</a:t>
            </a:r>
            <a:r>
              <a:rPr sz="3850" spc="-5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up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sz="3850" spc="25" dirty="0">
                <a:latin typeface="Times New Roman"/>
                <a:cs typeface="Times New Roman"/>
              </a:rPr>
              <a:t>–</a:t>
            </a:r>
            <a:r>
              <a:rPr sz="3850" spc="25" dirty="0">
                <a:latin typeface="Verdana"/>
                <a:cs typeface="Verdana"/>
              </a:rPr>
              <a:t>Summarize </a:t>
            </a:r>
            <a:r>
              <a:rPr sz="3850" spc="-5" dirty="0">
                <a:latin typeface="Verdana"/>
                <a:cs typeface="Verdana"/>
              </a:rPr>
              <a:t>data within </a:t>
            </a:r>
            <a:r>
              <a:rPr sz="3850" dirty="0">
                <a:latin typeface="Verdana"/>
                <a:cs typeface="Verdana"/>
              </a:rPr>
              <a:t>a</a:t>
            </a:r>
            <a:r>
              <a:rPr sz="3850" spc="-70" dirty="0">
                <a:latin typeface="Verdana"/>
                <a:cs typeface="Verdana"/>
              </a:rPr>
              <a:t> </a:t>
            </a:r>
            <a:r>
              <a:rPr sz="3850" spc="-10" dirty="0">
                <a:latin typeface="Verdana"/>
                <a:cs typeface="Verdana"/>
              </a:rPr>
              <a:t>dimension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709422"/>
            <a:ext cx="406781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75" dirty="0"/>
              <a:t> </a:t>
            </a:r>
            <a:r>
              <a:rPr spc="-10" dirty="0"/>
              <a:t>Cubes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956" y="1805431"/>
            <a:ext cx="13207365" cy="4130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220" indent="-350520">
              <a:lnSpc>
                <a:spcPct val="100000"/>
              </a:lnSpc>
              <a:spcBef>
                <a:spcPts val="100"/>
              </a:spcBef>
              <a:buSzPct val="58441"/>
              <a:buFont typeface="Wingdings"/>
              <a:buChar char="◼"/>
              <a:tabLst>
                <a:tab pos="362585" algn="l"/>
                <a:tab pos="363220" algn="l"/>
              </a:tabLst>
            </a:pPr>
            <a:r>
              <a:rPr sz="3850" spc="-95" dirty="0">
                <a:latin typeface="Verdana"/>
                <a:cs typeface="Verdana"/>
              </a:rPr>
              <a:t>True </a:t>
            </a:r>
            <a:r>
              <a:rPr sz="3850" spc="-5" dirty="0">
                <a:latin typeface="Verdana"/>
                <a:cs typeface="Verdana"/>
              </a:rPr>
              <a:t>building block </a:t>
            </a:r>
            <a:r>
              <a:rPr sz="3850" dirty="0">
                <a:latin typeface="Verdana"/>
                <a:cs typeface="Verdana"/>
              </a:rPr>
              <a:t>of </a:t>
            </a:r>
            <a:r>
              <a:rPr sz="3850" spc="-5" dirty="0">
                <a:latin typeface="Verdana"/>
                <a:cs typeface="Verdana"/>
              </a:rPr>
              <a:t>Dimensional</a:t>
            </a:r>
            <a:r>
              <a:rPr sz="3850" spc="35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Modeling</a:t>
            </a:r>
            <a:endParaRPr sz="3850">
              <a:latin typeface="Verdana"/>
              <a:cs typeface="Verdana"/>
            </a:endParaRPr>
          </a:p>
          <a:p>
            <a:pPr marL="754380" marR="2737485" indent="-285115">
              <a:lnSpc>
                <a:spcPts val="4610"/>
              </a:lnSpc>
              <a:spcBef>
                <a:spcPts val="165"/>
              </a:spcBef>
            </a:pPr>
            <a:r>
              <a:rPr sz="3850" spc="30" dirty="0">
                <a:latin typeface="Times New Roman"/>
                <a:cs typeface="Times New Roman"/>
              </a:rPr>
              <a:t>–</a:t>
            </a:r>
            <a:r>
              <a:rPr sz="3850" spc="30" dirty="0">
                <a:latin typeface="Verdana"/>
                <a:cs typeface="Verdana"/>
              </a:rPr>
              <a:t>Certain </a:t>
            </a:r>
            <a:r>
              <a:rPr sz="3850" dirty="0">
                <a:latin typeface="Verdana"/>
                <a:cs typeface="Verdana"/>
              </a:rPr>
              <a:t>DB </a:t>
            </a:r>
            <a:r>
              <a:rPr sz="3850" spc="-5" dirty="0">
                <a:latin typeface="Verdana"/>
                <a:cs typeface="Verdana"/>
              </a:rPr>
              <a:t>platforms </a:t>
            </a:r>
            <a:r>
              <a:rPr sz="3850" spc="-10" dirty="0">
                <a:latin typeface="Verdana"/>
                <a:cs typeface="Verdana"/>
              </a:rPr>
              <a:t>include </a:t>
            </a:r>
            <a:r>
              <a:rPr sz="3850" spc="-5" dirty="0">
                <a:latin typeface="Verdana"/>
                <a:cs typeface="Verdana"/>
              </a:rPr>
              <a:t>syntax </a:t>
            </a:r>
            <a:r>
              <a:rPr sz="3850" dirty="0">
                <a:latin typeface="Verdana"/>
                <a:cs typeface="Verdana"/>
              </a:rPr>
              <a:t>for  </a:t>
            </a:r>
            <a:r>
              <a:rPr sz="3850" spc="-5" dirty="0">
                <a:latin typeface="Verdana"/>
                <a:cs typeface="Verdana"/>
              </a:rPr>
              <a:t>dimensions, cubes,</a:t>
            </a:r>
            <a:r>
              <a:rPr sz="3850" spc="-4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etc.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Times New Roman"/>
              <a:cs typeface="Times New Roman"/>
            </a:endParaRPr>
          </a:p>
          <a:p>
            <a:pPr marL="455930" indent="-443865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dirty="0">
                <a:latin typeface="Verdana"/>
                <a:cs typeface="Verdana"/>
              </a:rPr>
              <a:t>Most of </a:t>
            </a:r>
            <a:r>
              <a:rPr sz="3850" spc="-10" dirty="0">
                <a:latin typeface="Verdana"/>
                <a:cs typeface="Verdana"/>
              </a:rPr>
              <a:t>the </a:t>
            </a:r>
            <a:r>
              <a:rPr sz="3850" spc="-5" dirty="0">
                <a:latin typeface="Verdana"/>
                <a:cs typeface="Verdana"/>
              </a:rPr>
              <a:t>world </a:t>
            </a:r>
            <a:r>
              <a:rPr sz="3850" spc="-15" dirty="0">
                <a:latin typeface="Verdana"/>
                <a:cs typeface="Verdana"/>
              </a:rPr>
              <a:t>is </a:t>
            </a:r>
            <a:r>
              <a:rPr sz="3850" spc="-10" dirty="0">
                <a:latin typeface="Verdana"/>
                <a:cs typeface="Verdana"/>
              </a:rPr>
              <a:t>built </a:t>
            </a:r>
            <a:r>
              <a:rPr sz="3850" dirty="0">
                <a:latin typeface="Verdana"/>
                <a:cs typeface="Verdana"/>
              </a:rPr>
              <a:t>around</a:t>
            </a:r>
            <a:r>
              <a:rPr sz="3850" spc="-3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RDBs</a:t>
            </a:r>
            <a:endParaRPr sz="3850">
              <a:latin typeface="Verdana"/>
              <a:cs typeface="Verdana"/>
            </a:endParaRPr>
          </a:p>
          <a:p>
            <a:pPr marL="754380" marR="5080" indent="-285115">
              <a:lnSpc>
                <a:spcPct val="100000"/>
              </a:lnSpc>
            </a:pPr>
            <a:r>
              <a:rPr sz="3850" spc="50" dirty="0">
                <a:latin typeface="Times New Roman"/>
                <a:cs typeface="Times New Roman"/>
              </a:rPr>
              <a:t>–</a:t>
            </a:r>
            <a:r>
              <a:rPr sz="3850" spc="50" dirty="0">
                <a:latin typeface="Verdana"/>
                <a:cs typeface="Verdana"/>
              </a:rPr>
              <a:t>Enter </a:t>
            </a:r>
            <a:r>
              <a:rPr sz="3850" dirty="0">
                <a:latin typeface="Verdana"/>
                <a:cs typeface="Verdana"/>
              </a:rPr>
              <a:t>star </a:t>
            </a:r>
            <a:r>
              <a:rPr sz="3850" spc="-5" dirty="0">
                <a:latin typeface="Verdana"/>
                <a:cs typeface="Verdana"/>
              </a:rPr>
              <a:t>schemas: </a:t>
            </a:r>
            <a:r>
              <a:rPr sz="3850" dirty="0">
                <a:latin typeface="Verdana"/>
                <a:cs typeface="Verdana"/>
              </a:rPr>
              <a:t>Data cubes </a:t>
            </a:r>
            <a:r>
              <a:rPr sz="3850" spc="-5" dirty="0">
                <a:latin typeface="Verdana"/>
                <a:cs typeface="Verdana"/>
              </a:rPr>
              <a:t>modeled </a:t>
            </a:r>
            <a:r>
              <a:rPr sz="3850" dirty="0">
                <a:latin typeface="Verdana"/>
                <a:cs typeface="Verdana"/>
              </a:rPr>
              <a:t>using</a:t>
            </a:r>
            <a:r>
              <a:rPr sz="3850" spc="-21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ER  </a:t>
            </a:r>
            <a:r>
              <a:rPr sz="3850" spc="-20" dirty="0">
                <a:latin typeface="Verdana"/>
                <a:cs typeface="Verdana"/>
              </a:rPr>
              <a:t>like</a:t>
            </a:r>
            <a:r>
              <a:rPr sz="3850" dirty="0">
                <a:latin typeface="Verdana"/>
                <a:cs typeface="Verdana"/>
              </a:rPr>
              <a:t> </a:t>
            </a:r>
            <a:r>
              <a:rPr sz="3850" spc="-10" dirty="0">
                <a:latin typeface="Verdana"/>
                <a:cs typeface="Verdana"/>
              </a:rPr>
              <a:t>diagrams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622249"/>
            <a:ext cx="490283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Star</a:t>
            </a:r>
            <a:r>
              <a:rPr spc="-75" dirty="0"/>
              <a:t> </a:t>
            </a:r>
            <a:r>
              <a:rPr spc="-5" dirty="0"/>
              <a:t>Schemas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230" y="1729231"/>
            <a:ext cx="13335635" cy="354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220" indent="-350520">
              <a:lnSpc>
                <a:spcPct val="100000"/>
              </a:lnSpc>
              <a:spcBef>
                <a:spcPts val="100"/>
              </a:spcBef>
              <a:buSzPct val="58441"/>
              <a:buFont typeface="Wingdings"/>
              <a:buChar char="◼"/>
              <a:tabLst>
                <a:tab pos="362585" algn="l"/>
                <a:tab pos="363220" algn="l"/>
              </a:tabLst>
            </a:pPr>
            <a:r>
              <a:rPr sz="3850" spc="-5" dirty="0">
                <a:latin typeface="Verdana"/>
                <a:cs typeface="Verdana"/>
              </a:rPr>
              <a:t>Simple </a:t>
            </a:r>
            <a:r>
              <a:rPr sz="3850" spc="-20" dirty="0">
                <a:latin typeface="Verdana"/>
                <a:cs typeface="Verdana"/>
              </a:rPr>
              <a:t>way </a:t>
            </a:r>
            <a:r>
              <a:rPr sz="3850" dirty="0">
                <a:latin typeface="Verdana"/>
                <a:cs typeface="Verdana"/>
              </a:rPr>
              <a:t>of </a:t>
            </a:r>
            <a:r>
              <a:rPr sz="3850" spc="-5" dirty="0">
                <a:latin typeface="Verdana"/>
                <a:cs typeface="Verdana"/>
              </a:rPr>
              <a:t>modeling dimensional data</a:t>
            </a:r>
            <a:r>
              <a:rPr sz="3850" spc="-65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cubes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  <a:spcBef>
                <a:spcPts val="5"/>
              </a:spcBef>
            </a:pPr>
            <a:r>
              <a:rPr sz="3850" spc="60" dirty="0">
                <a:latin typeface="Times New Roman"/>
                <a:cs typeface="Times New Roman"/>
              </a:rPr>
              <a:t>–</a:t>
            </a:r>
            <a:r>
              <a:rPr sz="3850" spc="60" dirty="0">
                <a:latin typeface="Verdana"/>
                <a:cs typeface="Verdana"/>
              </a:rPr>
              <a:t>Easy </a:t>
            </a:r>
            <a:r>
              <a:rPr sz="3850" dirty="0">
                <a:latin typeface="Verdana"/>
                <a:cs typeface="Verdana"/>
              </a:rPr>
              <a:t>enough for </a:t>
            </a:r>
            <a:r>
              <a:rPr sz="3850" spc="-5" dirty="0">
                <a:latin typeface="Verdana"/>
                <a:cs typeface="Verdana"/>
              </a:rPr>
              <a:t>non-technical </a:t>
            </a:r>
            <a:r>
              <a:rPr sz="3850" dirty="0">
                <a:latin typeface="Verdana"/>
                <a:cs typeface="Verdana"/>
              </a:rPr>
              <a:t>users </a:t>
            </a:r>
            <a:r>
              <a:rPr sz="3850" spc="-5" dirty="0">
                <a:latin typeface="Verdana"/>
                <a:cs typeface="Verdana"/>
              </a:rPr>
              <a:t>to</a:t>
            </a:r>
            <a:r>
              <a:rPr sz="3850" spc="-17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understand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sz="3850" spc="35" dirty="0">
                <a:latin typeface="Times New Roman"/>
                <a:cs typeface="Times New Roman"/>
              </a:rPr>
              <a:t>–</a:t>
            </a:r>
            <a:r>
              <a:rPr sz="3850" spc="35" dirty="0">
                <a:latin typeface="Verdana"/>
                <a:cs typeface="Verdana"/>
              </a:rPr>
              <a:t>Fewer </a:t>
            </a:r>
            <a:r>
              <a:rPr sz="3850" spc="-5" dirty="0">
                <a:latin typeface="Verdana"/>
                <a:cs typeface="Verdana"/>
              </a:rPr>
              <a:t>tables, </a:t>
            </a:r>
            <a:r>
              <a:rPr sz="3850" spc="-10" dirty="0">
                <a:latin typeface="Verdana"/>
                <a:cs typeface="Verdana"/>
              </a:rPr>
              <a:t>increased</a:t>
            </a:r>
            <a:r>
              <a:rPr sz="3850" spc="-10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performance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sz="3850" spc="40" dirty="0">
                <a:latin typeface="Times New Roman"/>
                <a:cs typeface="Times New Roman"/>
              </a:rPr>
              <a:t>–</a:t>
            </a:r>
            <a:r>
              <a:rPr sz="3850" spc="40" dirty="0">
                <a:latin typeface="Verdana"/>
                <a:cs typeface="Verdana"/>
              </a:rPr>
              <a:t>Easily</a:t>
            </a:r>
            <a:r>
              <a:rPr sz="3850" spc="-5" dirty="0">
                <a:latin typeface="Verdana"/>
                <a:cs typeface="Verdana"/>
              </a:rPr>
              <a:t> extensible</a:t>
            </a:r>
            <a:endParaRPr sz="3850">
              <a:latin typeface="Verdana"/>
              <a:cs typeface="Verdana"/>
            </a:endParaRPr>
          </a:p>
          <a:p>
            <a:pPr marL="1155065" marR="566420" lvl="1" indent="-228600">
              <a:lnSpc>
                <a:spcPts val="4620"/>
              </a:lnSpc>
              <a:spcBef>
                <a:spcPts val="145"/>
              </a:spcBef>
              <a:buFont typeface="Times New Roman"/>
              <a:buChar char="•"/>
              <a:tabLst>
                <a:tab pos="1155700" algn="l"/>
              </a:tabLst>
            </a:pPr>
            <a:r>
              <a:rPr sz="3850" spc="-5" dirty="0">
                <a:latin typeface="Verdana"/>
                <a:cs typeface="Verdana"/>
              </a:rPr>
              <a:t>New </a:t>
            </a:r>
            <a:r>
              <a:rPr sz="3850" dirty="0">
                <a:latin typeface="Verdana"/>
                <a:cs typeface="Verdana"/>
              </a:rPr>
              <a:t>facts and </a:t>
            </a:r>
            <a:r>
              <a:rPr sz="3850" spc="-5" dirty="0">
                <a:latin typeface="Verdana"/>
                <a:cs typeface="Verdana"/>
              </a:rPr>
              <a:t>dimensions </a:t>
            </a:r>
            <a:r>
              <a:rPr sz="3850" dirty="0">
                <a:latin typeface="Verdana"/>
                <a:cs typeface="Verdana"/>
              </a:rPr>
              <a:t>can </a:t>
            </a:r>
            <a:r>
              <a:rPr sz="3850" spc="-5" dirty="0">
                <a:latin typeface="Verdana"/>
                <a:cs typeface="Verdana"/>
              </a:rPr>
              <a:t>be </a:t>
            </a:r>
            <a:r>
              <a:rPr sz="3850" dirty="0">
                <a:latin typeface="Verdana"/>
                <a:cs typeface="Verdana"/>
              </a:rPr>
              <a:t>added at </a:t>
            </a:r>
            <a:r>
              <a:rPr sz="3850" spc="-10" dirty="0">
                <a:latin typeface="Verdana"/>
                <a:cs typeface="Verdana"/>
              </a:rPr>
              <a:t>any  </a:t>
            </a:r>
            <a:r>
              <a:rPr sz="3850" spc="-5" dirty="0">
                <a:latin typeface="Verdana"/>
                <a:cs typeface="Verdana"/>
              </a:rPr>
              <a:t>time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668273"/>
            <a:ext cx="490410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Star</a:t>
            </a:r>
            <a:r>
              <a:rPr spc="-70" dirty="0"/>
              <a:t> </a:t>
            </a:r>
            <a:r>
              <a:rPr spc="-5" dirty="0"/>
              <a:t>Schemas</a:t>
            </a:r>
          </a:p>
        </p:txBody>
      </p:sp>
      <p:sp>
        <p:nvSpPr>
          <p:cNvPr id="3" name="object 3"/>
          <p:cNvSpPr/>
          <p:nvPr/>
        </p:nvSpPr>
        <p:spPr>
          <a:xfrm>
            <a:off x="130396" y="3105492"/>
            <a:ext cx="13573066" cy="342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52275" y="1933348"/>
            <a:ext cx="7655817" cy="5730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3131" y="548081"/>
            <a:ext cx="681291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Generating</a:t>
            </a:r>
            <a:r>
              <a:rPr spc="-30" dirty="0"/>
              <a:t> </a:t>
            </a:r>
            <a:r>
              <a:rPr spc="-25" dirty="0"/>
              <a:t>Reports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634695"/>
            <a:ext cx="661289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Star vs.</a:t>
            </a:r>
            <a:r>
              <a:rPr spc="-60" dirty="0"/>
              <a:t> </a:t>
            </a:r>
            <a:r>
              <a:rPr spc="-10" dirty="0"/>
              <a:t>Snowflake</a:t>
            </a:r>
          </a:p>
        </p:txBody>
      </p:sp>
      <p:sp>
        <p:nvSpPr>
          <p:cNvPr id="3" name="object 3"/>
          <p:cNvSpPr/>
          <p:nvPr/>
        </p:nvSpPr>
        <p:spPr>
          <a:xfrm>
            <a:off x="2300119" y="1807943"/>
            <a:ext cx="7702609" cy="5617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85292"/>
            <a:ext cx="661289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Star vs.</a:t>
            </a:r>
            <a:r>
              <a:rPr spc="-60" dirty="0"/>
              <a:t> </a:t>
            </a:r>
            <a:r>
              <a:rPr spc="-10" dirty="0"/>
              <a:t>Snowflake</a:t>
            </a:r>
          </a:p>
        </p:txBody>
      </p:sp>
      <p:sp>
        <p:nvSpPr>
          <p:cNvPr id="3" name="object 3"/>
          <p:cNvSpPr/>
          <p:nvPr/>
        </p:nvSpPr>
        <p:spPr>
          <a:xfrm>
            <a:off x="2151237" y="1922669"/>
            <a:ext cx="8990121" cy="5654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615187"/>
            <a:ext cx="1085088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Elements </a:t>
            </a:r>
            <a:r>
              <a:rPr spc="-5" dirty="0"/>
              <a:t>of a </a:t>
            </a:r>
            <a:r>
              <a:rPr dirty="0"/>
              <a:t>Data</a:t>
            </a:r>
            <a:r>
              <a:rPr spc="-5" dirty="0"/>
              <a:t> </a:t>
            </a:r>
            <a:r>
              <a:rPr spc="-35" dirty="0"/>
              <a:t>Warehouse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1867281"/>
            <a:ext cx="13671195" cy="49532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2905" indent="-370840">
              <a:lnSpc>
                <a:spcPct val="100000"/>
              </a:lnSpc>
              <a:spcBef>
                <a:spcPts val="105"/>
              </a:spcBef>
              <a:buSzPct val="75000"/>
              <a:buFont typeface="Wingdings"/>
              <a:buChar char="◼"/>
              <a:tabLst>
                <a:tab pos="382905" algn="l"/>
                <a:tab pos="383540" algn="l"/>
              </a:tabLst>
            </a:pPr>
            <a:r>
              <a:rPr sz="3200" spc="-10" dirty="0">
                <a:latin typeface="Verdana"/>
                <a:cs typeface="Verdana"/>
              </a:rPr>
              <a:t>Operational</a:t>
            </a:r>
            <a:r>
              <a:rPr sz="3200" spc="-5" dirty="0">
                <a:latin typeface="Verdana"/>
                <a:cs typeface="Verdana"/>
              </a:rPr>
              <a:t> Systems</a:t>
            </a:r>
            <a:endParaRPr sz="3200" dirty="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spc="-5" dirty="0">
                <a:latin typeface="Verdana"/>
                <a:cs typeface="Verdana"/>
              </a:rPr>
              <a:t>Captures business</a:t>
            </a:r>
            <a:r>
              <a:rPr sz="3200" spc="-1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transactions</a:t>
            </a:r>
            <a:endParaRPr sz="3200" dirty="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spc="-30" dirty="0">
                <a:latin typeface="Verdana"/>
                <a:cs typeface="Verdana"/>
              </a:rPr>
              <a:t>Technically </a:t>
            </a:r>
            <a:r>
              <a:rPr sz="3200" dirty="0">
                <a:latin typeface="Verdana"/>
                <a:cs typeface="Verdana"/>
              </a:rPr>
              <a:t>outside of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spc="-15" dirty="0">
                <a:latin typeface="Verdana"/>
                <a:cs typeface="Verdana"/>
              </a:rPr>
              <a:t>DW</a:t>
            </a:r>
            <a:endParaRPr sz="3200" dirty="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spc="-5" dirty="0">
                <a:latin typeface="Verdana"/>
                <a:cs typeface="Verdana"/>
              </a:rPr>
              <a:t>Primary data </a:t>
            </a:r>
            <a:r>
              <a:rPr sz="3200" dirty="0">
                <a:latin typeface="Verdana"/>
                <a:cs typeface="Verdana"/>
              </a:rPr>
              <a:t>source</a:t>
            </a:r>
          </a:p>
          <a:p>
            <a:pPr lvl="1">
              <a:lnSpc>
                <a:spcPct val="100000"/>
              </a:lnSpc>
              <a:spcBef>
                <a:spcPts val="45"/>
              </a:spcBef>
              <a:buFont typeface="Times New Roman"/>
              <a:buChar char="–"/>
            </a:pPr>
            <a:endParaRPr sz="3300" dirty="0">
              <a:latin typeface="Times New Roman"/>
              <a:cs typeface="Times New Roman"/>
            </a:endParaRPr>
          </a:p>
          <a:p>
            <a:pPr marL="382905" indent="-370840">
              <a:lnSpc>
                <a:spcPct val="100000"/>
              </a:lnSpc>
              <a:spcBef>
                <a:spcPts val="5"/>
              </a:spcBef>
              <a:buSzPct val="75000"/>
              <a:buFont typeface="Wingdings"/>
              <a:buChar char="◼"/>
              <a:tabLst>
                <a:tab pos="382905" algn="l"/>
                <a:tab pos="383540" algn="l"/>
              </a:tabLst>
            </a:pPr>
            <a:r>
              <a:rPr sz="3200" dirty="0">
                <a:latin typeface="Verdana"/>
                <a:cs typeface="Verdana"/>
              </a:rPr>
              <a:t>Data Staging</a:t>
            </a:r>
            <a:r>
              <a:rPr sz="3200" spc="-1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Area</a:t>
            </a: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spc="-5" dirty="0">
                <a:latin typeface="Verdana"/>
                <a:cs typeface="Verdana"/>
              </a:rPr>
              <a:t>Responsible </a:t>
            </a:r>
            <a:r>
              <a:rPr sz="3200" dirty="0">
                <a:latin typeface="Verdana"/>
                <a:cs typeface="Verdana"/>
              </a:rPr>
              <a:t>for</a:t>
            </a:r>
            <a:r>
              <a:rPr sz="3200" spc="-40" dirty="0">
                <a:latin typeface="Verdana"/>
                <a:cs typeface="Verdana"/>
              </a:rPr>
              <a:t> </a:t>
            </a:r>
            <a:r>
              <a:rPr sz="3200" spc="-35" dirty="0">
                <a:latin typeface="Verdana"/>
                <a:cs typeface="Verdana"/>
              </a:rPr>
              <a:t>Extract-Transform-Load</a:t>
            </a:r>
            <a:endParaRPr sz="3200" dirty="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buFont typeface="Times New Roman"/>
              <a:buChar char="•"/>
              <a:tabLst>
                <a:tab pos="1156335" algn="l"/>
              </a:tabLst>
            </a:pPr>
            <a:r>
              <a:rPr sz="3200" spc="-10" dirty="0">
                <a:latin typeface="Verdana"/>
                <a:cs typeface="Verdana"/>
              </a:rPr>
              <a:t>Extract </a:t>
            </a:r>
            <a:r>
              <a:rPr sz="3200" dirty="0">
                <a:latin typeface="Verdana"/>
                <a:cs typeface="Verdana"/>
              </a:rPr>
              <a:t>from </a:t>
            </a:r>
            <a:r>
              <a:rPr sz="3200" spc="-15" dirty="0">
                <a:latin typeface="Verdana"/>
                <a:cs typeface="Verdana"/>
              </a:rPr>
              <a:t>operational</a:t>
            </a:r>
            <a:r>
              <a:rPr sz="3200" spc="-4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systems</a:t>
            </a:r>
            <a:endParaRPr sz="3200" dirty="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buFont typeface="Times New Roman"/>
              <a:buChar char="•"/>
              <a:tabLst>
                <a:tab pos="1156335" algn="l"/>
              </a:tabLst>
            </a:pPr>
            <a:r>
              <a:rPr sz="3200" spc="-40" dirty="0">
                <a:latin typeface="Verdana"/>
                <a:cs typeface="Verdana"/>
              </a:rPr>
              <a:t>Transform </a:t>
            </a:r>
            <a:r>
              <a:rPr sz="3200" spc="-5" dirty="0">
                <a:latin typeface="Verdana"/>
                <a:cs typeface="Verdana"/>
              </a:rPr>
              <a:t>data to </a:t>
            </a:r>
            <a:r>
              <a:rPr sz="3200" spc="-10" dirty="0">
                <a:latin typeface="Verdana"/>
                <a:cs typeface="Verdana"/>
              </a:rPr>
              <a:t>make it </a:t>
            </a:r>
            <a:r>
              <a:rPr sz="3200" dirty="0">
                <a:latin typeface="Verdana"/>
                <a:cs typeface="Verdana"/>
              </a:rPr>
              <a:t>suitable for </a:t>
            </a:r>
            <a:r>
              <a:rPr sz="3200" spc="-5" dirty="0">
                <a:latin typeface="Verdana"/>
                <a:cs typeface="Verdana"/>
              </a:rPr>
              <a:t>presentation</a:t>
            </a:r>
            <a:endParaRPr sz="3200" dirty="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buFont typeface="Times New Roman"/>
              <a:buChar char="•"/>
              <a:tabLst>
                <a:tab pos="1156335" algn="l"/>
              </a:tabLst>
            </a:pPr>
            <a:r>
              <a:rPr sz="3200" spc="-10" dirty="0">
                <a:latin typeface="Verdana"/>
                <a:cs typeface="Verdana"/>
              </a:rPr>
              <a:t>Perform </a:t>
            </a:r>
            <a:r>
              <a:rPr sz="3200" spc="-5" dirty="0">
                <a:latin typeface="Verdana"/>
                <a:cs typeface="Verdana"/>
              </a:rPr>
              <a:t>bulk </a:t>
            </a:r>
            <a:r>
              <a:rPr sz="3200" spc="-20" dirty="0">
                <a:latin typeface="Verdana"/>
                <a:cs typeface="Verdana"/>
              </a:rPr>
              <a:t>loading </a:t>
            </a:r>
            <a:r>
              <a:rPr sz="3200" dirty="0">
                <a:latin typeface="Verdana"/>
                <a:cs typeface="Verdana"/>
              </a:rPr>
              <a:t>into </a:t>
            </a:r>
            <a:r>
              <a:rPr sz="3200" spc="-5" dirty="0">
                <a:latin typeface="Verdana"/>
                <a:cs typeface="Verdana"/>
              </a:rPr>
              <a:t>data</a:t>
            </a:r>
            <a:r>
              <a:rPr sz="3200" spc="-3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marts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485013"/>
            <a:ext cx="661289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Star vs.</a:t>
            </a:r>
            <a:r>
              <a:rPr spc="-60" dirty="0"/>
              <a:t> </a:t>
            </a:r>
            <a:r>
              <a:rPr spc="-10" dirty="0"/>
              <a:t>Snowflake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1425956"/>
            <a:ext cx="8891905" cy="6367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2905" indent="-370840">
              <a:lnSpc>
                <a:spcPct val="100000"/>
              </a:lnSpc>
              <a:spcBef>
                <a:spcPts val="105"/>
              </a:spcBef>
              <a:buSzPct val="75000"/>
              <a:buFont typeface="Wingdings"/>
              <a:buChar char="◼"/>
              <a:tabLst>
                <a:tab pos="382905" algn="l"/>
                <a:tab pos="383540" algn="l"/>
              </a:tabLst>
            </a:pPr>
            <a:r>
              <a:rPr sz="3200" dirty="0">
                <a:latin typeface="Verdana"/>
                <a:cs typeface="Verdana"/>
              </a:rPr>
              <a:t>Star</a:t>
            </a:r>
            <a:r>
              <a:rPr sz="3200" spc="-2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Schemas</a:t>
            </a:r>
            <a:endParaRPr sz="32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dirty="0">
                <a:latin typeface="Verdana"/>
                <a:cs typeface="Verdana"/>
              </a:rPr>
              <a:t>Simple and easy</a:t>
            </a:r>
            <a:r>
              <a:rPr sz="3200" spc="-1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overview</a:t>
            </a:r>
            <a:endParaRPr sz="32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spc="-10" dirty="0">
                <a:latin typeface="Verdana"/>
                <a:cs typeface="Verdana"/>
              </a:rPr>
              <a:t>Relatively</a:t>
            </a:r>
            <a:r>
              <a:rPr sz="3200" spc="-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flexible</a:t>
            </a:r>
            <a:endParaRPr sz="32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dirty="0">
                <a:latin typeface="Verdana"/>
                <a:cs typeface="Verdana"/>
              </a:rPr>
              <a:t>Dimension </a:t>
            </a:r>
            <a:r>
              <a:rPr sz="3200" spc="-10" dirty="0">
                <a:latin typeface="Verdana"/>
                <a:cs typeface="Verdana"/>
              </a:rPr>
              <a:t>tables </a:t>
            </a:r>
            <a:r>
              <a:rPr sz="3200" dirty="0">
                <a:latin typeface="Verdana"/>
                <a:cs typeface="Verdana"/>
              </a:rPr>
              <a:t>often </a:t>
            </a:r>
            <a:r>
              <a:rPr sz="3200" spc="-5" dirty="0">
                <a:latin typeface="Verdana"/>
                <a:cs typeface="Verdana"/>
              </a:rPr>
              <a:t>relatively</a:t>
            </a:r>
            <a:r>
              <a:rPr sz="3200" spc="-4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small</a:t>
            </a:r>
            <a:endParaRPr sz="32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spc="-10" dirty="0">
                <a:latin typeface="Verdana"/>
                <a:cs typeface="Verdana"/>
              </a:rPr>
              <a:t>Recognized </a:t>
            </a:r>
            <a:r>
              <a:rPr sz="3200" spc="-15" dirty="0">
                <a:latin typeface="Verdana"/>
                <a:cs typeface="Verdana"/>
              </a:rPr>
              <a:t>by </a:t>
            </a:r>
            <a:r>
              <a:rPr sz="3200" spc="-10" dirty="0">
                <a:latin typeface="Verdana"/>
                <a:cs typeface="Verdana"/>
              </a:rPr>
              <a:t>many</a:t>
            </a:r>
            <a:r>
              <a:rPr sz="3200" spc="2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RDBMSes</a:t>
            </a:r>
            <a:endParaRPr sz="32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spc="-5" dirty="0">
                <a:latin typeface="Verdana"/>
                <a:cs typeface="Verdana"/>
              </a:rPr>
              <a:t>Hierarchies </a:t>
            </a:r>
            <a:r>
              <a:rPr sz="3200" dirty="0">
                <a:latin typeface="Verdana"/>
                <a:cs typeface="Verdana"/>
              </a:rPr>
              <a:t>are ”hidden” </a:t>
            </a:r>
            <a:r>
              <a:rPr sz="3200" spc="-10" dirty="0">
                <a:latin typeface="Verdana"/>
                <a:cs typeface="Verdana"/>
              </a:rPr>
              <a:t>in </a:t>
            </a:r>
            <a:r>
              <a:rPr sz="3200" dirty="0">
                <a:latin typeface="Verdana"/>
                <a:cs typeface="Verdana"/>
              </a:rPr>
              <a:t>the</a:t>
            </a:r>
            <a:r>
              <a:rPr sz="3200" spc="-7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columns</a:t>
            </a:r>
            <a:endParaRPr sz="32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dirty="0">
                <a:latin typeface="Verdana"/>
                <a:cs typeface="Verdana"/>
              </a:rPr>
              <a:t>Dimension </a:t>
            </a:r>
            <a:r>
              <a:rPr sz="3200" spc="-10" dirty="0">
                <a:latin typeface="Verdana"/>
                <a:cs typeface="Verdana"/>
              </a:rPr>
              <a:t>tables </a:t>
            </a:r>
            <a:r>
              <a:rPr sz="3200" dirty="0">
                <a:latin typeface="Verdana"/>
                <a:cs typeface="Verdana"/>
              </a:rPr>
              <a:t>are</a:t>
            </a:r>
            <a:r>
              <a:rPr sz="3200" spc="-4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de-normalized</a:t>
            </a:r>
            <a:endParaRPr sz="3200">
              <a:latin typeface="Verdana"/>
              <a:cs typeface="Verdana"/>
            </a:endParaRPr>
          </a:p>
          <a:p>
            <a:pPr marL="382905" indent="-370840">
              <a:lnSpc>
                <a:spcPct val="100000"/>
              </a:lnSpc>
              <a:buSzPct val="75000"/>
              <a:buFont typeface="Wingdings"/>
              <a:buChar char="◼"/>
              <a:tabLst>
                <a:tab pos="382905" algn="l"/>
                <a:tab pos="383540" algn="l"/>
              </a:tabLst>
            </a:pPr>
            <a:r>
              <a:rPr sz="3200" spc="-5" dirty="0">
                <a:latin typeface="Verdana"/>
                <a:cs typeface="Verdana"/>
              </a:rPr>
              <a:t>Snowflake</a:t>
            </a:r>
            <a:r>
              <a:rPr sz="3200" spc="-1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schemas</a:t>
            </a:r>
            <a:endParaRPr sz="32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spcBef>
                <a:spcPts val="5"/>
              </a:spcBef>
              <a:buFont typeface="Times New Roman"/>
              <a:buChar char="–"/>
              <a:tabLst>
                <a:tab pos="755015" algn="l"/>
              </a:tabLst>
            </a:pPr>
            <a:r>
              <a:rPr sz="3200" spc="-5" dirty="0">
                <a:latin typeface="Verdana"/>
                <a:cs typeface="Verdana"/>
              </a:rPr>
              <a:t>Hierarchies </a:t>
            </a:r>
            <a:r>
              <a:rPr sz="3200" dirty="0">
                <a:latin typeface="Verdana"/>
                <a:cs typeface="Verdana"/>
              </a:rPr>
              <a:t>are made</a:t>
            </a:r>
            <a:r>
              <a:rPr sz="3200" spc="-3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explicit/visible</a:t>
            </a:r>
            <a:endParaRPr sz="32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spc="-40" dirty="0">
                <a:latin typeface="Verdana"/>
                <a:cs typeface="Verdana"/>
              </a:rPr>
              <a:t>Very</a:t>
            </a:r>
            <a:r>
              <a:rPr sz="3200" spc="-1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flexible</a:t>
            </a:r>
            <a:endParaRPr sz="32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dirty="0">
                <a:latin typeface="Verdana"/>
                <a:cs typeface="Verdana"/>
              </a:rPr>
              <a:t>Dimension </a:t>
            </a:r>
            <a:r>
              <a:rPr sz="3200" spc="-10" dirty="0">
                <a:latin typeface="Verdana"/>
                <a:cs typeface="Verdana"/>
              </a:rPr>
              <a:t>tables </a:t>
            </a:r>
            <a:r>
              <a:rPr sz="3200" dirty="0">
                <a:latin typeface="Verdana"/>
                <a:cs typeface="Verdana"/>
              </a:rPr>
              <a:t>use </a:t>
            </a:r>
            <a:r>
              <a:rPr sz="3200" spc="-15" dirty="0">
                <a:latin typeface="Verdana"/>
                <a:cs typeface="Verdana"/>
              </a:rPr>
              <a:t>less</a:t>
            </a:r>
            <a:r>
              <a:rPr sz="3200" spc="-9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space</a:t>
            </a:r>
            <a:endParaRPr sz="32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spc="-5" dirty="0">
                <a:latin typeface="Verdana"/>
                <a:cs typeface="Verdana"/>
              </a:rPr>
              <a:t>Harder </a:t>
            </a:r>
            <a:r>
              <a:rPr sz="3200" dirty="0">
                <a:latin typeface="Verdana"/>
                <a:cs typeface="Verdana"/>
              </a:rPr>
              <a:t>to use due to </a:t>
            </a:r>
            <a:r>
              <a:rPr sz="3200" spc="-10" dirty="0">
                <a:latin typeface="Verdana"/>
                <a:cs typeface="Verdana"/>
              </a:rPr>
              <a:t>many</a:t>
            </a:r>
            <a:r>
              <a:rPr sz="3200" spc="-6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joins</a:t>
            </a:r>
            <a:endParaRPr sz="32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spc="-30" dirty="0">
                <a:latin typeface="Verdana"/>
                <a:cs typeface="Verdana"/>
              </a:rPr>
              <a:t>Worse</a:t>
            </a:r>
            <a:r>
              <a:rPr sz="3200" spc="-3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performance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21665"/>
            <a:ext cx="349250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203" y="1685036"/>
            <a:ext cx="13342619" cy="5879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80010">
              <a:lnSpc>
                <a:spcPct val="100000"/>
              </a:lnSpc>
              <a:spcBef>
                <a:spcPts val="105"/>
              </a:spcBef>
            </a:pPr>
            <a:r>
              <a:rPr sz="2400" spc="195" dirty="0">
                <a:latin typeface="Wingdings"/>
                <a:cs typeface="Wingdings"/>
              </a:rPr>
              <a:t>◼</a:t>
            </a:r>
            <a:r>
              <a:rPr sz="3200" spc="195" dirty="0">
                <a:latin typeface="Verdana"/>
                <a:cs typeface="Verdana"/>
              </a:rPr>
              <a:t>Which </a:t>
            </a:r>
            <a:r>
              <a:rPr sz="3200" spc="-5" dirty="0">
                <a:latin typeface="Verdana"/>
                <a:cs typeface="Verdana"/>
              </a:rPr>
              <a:t>will </a:t>
            </a:r>
            <a:r>
              <a:rPr sz="3200" spc="-15" dirty="0">
                <a:latin typeface="Verdana"/>
                <a:cs typeface="Verdana"/>
              </a:rPr>
              <a:t>typically </a:t>
            </a:r>
            <a:r>
              <a:rPr sz="3200" spc="-5" dirty="0">
                <a:latin typeface="Verdana"/>
                <a:cs typeface="Verdana"/>
              </a:rPr>
              <a:t>be </a:t>
            </a:r>
            <a:r>
              <a:rPr sz="3200" spc="-20" dirty="0">
                <a:latin typeface="Verdana"/>
                <a:cs typeface="Verdana"/>
              </a:rPr>
              <a:t>larger: </a:t>
            </a:r>
            <a:r>
              <a:rPr sz="3200" dirty="0">
                <a:latin typeface="Verdana"/>
                <a:cs typeface="Verdana"/>
              </a:rPr>
              <a:t>a </a:t>
            </a:r>
            <a:r>
              <a:rPr sz="3200" spc="-5" dirty="0">
                <a:latin typeface="Verdana"/>
                <a:cs typeface="Verdana"/>
              </a:rPr>
              <a:t>dimension </a:t>
            </a:r>
            <a:r>
              <a:rPr sz="3200" spc="-10" dirty="0">
                <a:latin typeface="Verdana"/>
                <a:cs typeface="Verdana"/>
              </a:rPr>
              <a:t>table </a:t>
            </a:r>
            <a:r>
              <a:rPr sz="3200" dirty="0">
                <a:latin typeface="Verdana"/>
                <a:cs typeface="Verdana"/>
              </a:rPr>
              <a:t>or a </a:t>
            </a:r>
            <a:r>
              <a:rPr sz="3200" spc="-5" dirty="0">
                <a:latin typeface="Verdana"/>
                <a:cs typeface="Verdana"/>
              </a:rPr>
              <a:t>fact</a:t>
            </a:r>
            <a:r>
              <a:rPr sz="3200" spc="-110" dirty="0">
                <a:latin typeface="Verdana"/>
                <a:cs typeface="Verdana"/>
              </a:rPr>
              <a:t> </a:t>
            </a:r>
            <a:r>
              <a:rPr sz="3200" spc="-285" dirty="0">
                <a:latin typeface="Verdana"/>
                <a:cs typeface="Verdana"/>
              </a:rPr>
              <a:t>table?  </a:t>
            </a:r>
            <a:r>
              <a:rPr sz="3200" spc="-10" dirty="0">
                <a:latin typeface="Verdana"/>
                <a:cs typeface="Verdana"/>
              </a:rPr>
              <a:t>Why?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 marR="204470">
              <a:lnSpc>
                <a:spcPct val="100000"/>
              </a:lnSpc>
              <a:buSzPct val="75000"/>
              <a:buFont typeface="Wingdings"/>
              <a:buChar char="◼"/>
              <a:tabLst>
                <a:tab pos="382905" algn="l"/>
                <a:tab pos="383540" algn="l"/>
              </a:tabLst>
            </a:pPr>
            <a:r>
              <a:rPr sz="3200" spc="-5" dirty="0">
                <a:latin typeface="Verdana"/>
                <a:cs typeface="Verdana"/>
              </a:rPr>
              <a:t>Explain </a:t>
            </a:r>
            <a:r>
              <a:rPr sz="3200" spc="-35" dirty="0">
                <a:latin typeface="Verdana"/>
                <a:cs typeface="Verdana"/>
              </a:rPr>
              <a:t>granularity, </a:t>
            </a:r>
            <a:r>
              <a:rPr sz="3200" dirty="0">
                <a:latin typeface="Verdana"/>
                <a:cs typeface="Verdana"/>
              </a:rPr>
              <a:t>and </a:t>
            </a:r>
            <a:r>
              <a:rPr sz="3200" spc="-5" dirty="0">
                <a:latin typeface="Verdana"/>
                <a:cs typeface="Verdana"/>
              </a:rPr>
              <a:t>the difference </a:t>
            </a:r>
            <a:r>
              <a:rPr sz="3200" dirty="0">
                <a:latin typeface="Verdana"/>
                <a:cs typeface="Verdana"/>
              </a:rPr>
              <a:t>between small </a:t>
            </a:r>
            <a:r>
              <a:rPr sz="3200" spc="-10" dirty="0">
                <a:latin typeface="Verdana"/>
                <a:cs typeface="Verdana"/>
              </a:rPr>
              <a:t>grained  </a:t>
            </a:r>
            <a:r>
              <a:rPr sz="3200" dirty="0">
                <a:latin typeface="Verdana"/>
                <a:cs typeface="Verdana"/>
              </a:rPr>
              <a:t>and </a:t>
            </a:r>
            <a:r>
              <a:rPr sz="3200" spc="-10" dirty="0">
                <a:latin typeface="Verdana"/>
                <a:cs typeface="Verdana"/>
              </a:rPr>
              <a:t>large grained </a:t>
            </a:r>
            <a:r>
              <a:rPr sz="3200" spc="-5" dirty="0">
                <a:latin typeface="Verdana"/>
                <a:cs typeface="Verdana"/>
              </a:rPr>
              <a:t>data. </a:t>
            </a:r>
            <a:r>
              <a:rPr sz="3200" dirty="0">
                <a:latin typeface="Verdana"/>
                <a:cs typeface="Verdana"/>
              </a:rPr>
              <a:t>Do </a:t>
            </a:r>
            <a:r>
              <a:rPr sz="3200" spc="-5" dirty="0">
                <a:latin typeface="Verdana"/>
                <a:cs typeface="Verdana"/>
              </a:rPr>
              <a:t>you think that </a:t>
            </a:r>
            <a:r>
              <a:rPr sz="3200" dirty="0">
                <a:latin typeface="Verdana"/>
                <a:cs typeface="Verdana"/>
              </a:rPr>
              <a:t>one </a:t>
            </a:r>
            <a:r>
              <a:rPr sz="3200" spc="-10" dirty="0">
                <a:latin typeface="Verdana"/>
                <a:cs typeface="Verdana"/>
              </a:rPr>
              <a:t>is preferable </a:t>
            </a:r>
            <a:r>
              <a:rPr sz="3200" spc="-15" dirty="0">
                <a:latin typeface="Verdana"/>
                <a:cs typeface="Verdana"/>
              </a:rPr>
              <a:t>over  </a:t>
            </a:r>
            <a:r>
              <a:rPr sz="3200" spc="-5" dirty="0">
                <a:latin typeface="Verdana"/>
                <a:cs typeface="Verdana"/>
              </a:rPr>
              <a:t>the </a:t>
            </a:r>
            <a:r>
              <a:rPr sz="3200" dirty="0">
                <a:latin typeface="Verdana"/>
                <a:cs typeface="Verdana"/>
              </a:rPr>
              <a:t>other?</a:t>
            </a:r>
            <a:r>
              <a:rPr sz="3200" spc="-1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Why?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◼"/>
            </a:pPr>
            <a:endParaRPr sz="33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SzPct val="75000"/>
              <a:buFont typeface="Wingdings"/>
              <a:buChar char="◼"/>
              <a:tabLst>
                <a:tab pos="382905" algn="l"/>
                <a:tab pos="383540" algn="l"/>
              </a:tabLst>
            </a:pPr>
            <a:r>
              <a:rPr sz="3200" dirty="0">
                <a:latin typeface="Verdana"/>
                <a:cs typeface="Verdana"/>
              </a:rPr>
              <a:t>What </a:t>
            </a:r>
            <a:r>
              <a:rPr sz="3200" spc="-10" dirty="0">
                <a:latin typeface="Verdana"/>
                <a:cs typeface="Verdana"/>
              </a:rPr>
              <a:t>is </a:t>
            </a:r>
            <a:r>
              <a:rPr sz="3200" spc="-5" dirty="0">
                <a:latin typeface="Verdana"/>
                <a:cs typeface="Verdana"/>
              </a:rPr>
              <a:t>the </a:t>
            </a:r>
            <a:r>
              <a:rPr sz="3200" dirty="0">
                <a:latin typeface="Verdana"/>
                <a:cs typeface="Verdana"/>
              </a:rPr>
              <a:t>relationship </a:t>
            </a:r>
            <a:r>
              <a:rPr sz="3200" spc="-5" dirty="0">
                <a:latin typeface="Verdana"/>
                <a:cs typeface="Verdana"/>
              </a:rPr>
              <a:t>between dimensions </a:t>
            </a:r>
            <a:r>
              <a:rPr sz="3200" dirty="0">
                <a:latin typeface="Verdana"/>
                <a:cs typeface="Verdana"/>
              </a:rPr>
              <a:t>and facts </a:t>
            </a:r>
            <a:r>
              <a:rPr sz="3200" spc="-5" dirty="0">
                <a:latin typeface="Verdana"/>
                <a:cs typeface="Verdana"/>
              </a:rPr>
              <a:t>(1-1, </a:t>
            </a:r>
            <a:r>
              <a:rPr sz="3200" dirty="0">
                <a:latin typeface="Verdana"/>
                <a:cs typeface="Verdana"/>
              </a:rPr>
              <a:t>1-  M,</a:t>
            </a:r>
            <a:r>
              <a:rPr sz="3200" spc="-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M-M)?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◼"/>
            </a:pPr>
            <a:endParaRPr sz="3300">
              <a:latin typeface="Times New Roman"/>
              <a:cs typeface="Times New Roman"/>
            </a:endParaRPr>
          </a:p>
          <a:p>
            <a:pPr marL="12700" marR="800735">
              <a:lnSpc>
                <a:spcPct val="100000"/>
              </a:lnSpc>
              <a:buSzPct val="75000"/>
              <a:buFont typeface="Wingdings"/>
              <a:buChar char="◼"/>
              <a:tabLst>
                <a:tab pos="382905" algn="l"/>
                <a:tab pos="383540" algn="l"/>
              </a:tabLst>
            </a:pPr>
            <a:r>
              <a:rPr sz="3200" spc="-10" dirty="0">
                <a:latin typeface="Verdana"/>
                <a:cs typeface="Verdana"/>
              </a:rPr>
              <a:t>Why is it </a:t>
            </a:r>
            <a:r>
              <a:rPr sz="3200" dirty="0">
                <a:latin typeface="Verdana"/>
                <a:cs typeface="Verdana"/>
              </a:rPr>
              <a:t>necessary for measures </a:t>
            </a:r>
            <a:r>
              <a:rPr sz="3200" spc="-5" dirty="0">
                <a:latin typeface="Verdana"/>
                <a:cs typeface="Verdana"/>
              </a:rPr>
              <a:t>to be </a:t>
            </a:r>
            <a:r>
              <a:rPr sz="3200" dirty="0">
                <a:latin typeface="Verdana"/>
                <a:cs typeface="Verdana"/>
              </a:rPr>
              <a:t>numerical? </a:t>
            </a:r>
            <a:r>
              <a:rPr sz="3200" spc="-5" dirty="0">
                <a:latin typeface="Verdana"/>
                <a:cs typeface="Verdana"/>
              </a:rPr>
              <a:t>Can </a:t>
            </a:r>
            <a:r>
              <a:rPr sz="3200" spc="-10" dirty="0">
                <a:latin typeface="Verdana"/>
                <a:cs typeface="Verdana"/>
              </a:rPr>
              <a:t>you  </a:t>
            </a:r>
            <a:r>
              <a:rPr sz="3200" spc="-5" dirty="0">
                <a:latin typeface="Verdana"/>
                <a:cs typeface="Verdana"/>
              </a:rPr>
              <a:t>think </a:t>
            </a:r>
            <a:r>
              <a:rPr sz="3200" dirty="0">
                <a:latin typeface="Verdana"/>
                <a:cs typeface="Verdana"/>
              </a:rPr>
              <a:t>of an </a:t>
            </a:r>
            <a:r>
              <a:rPr sz="3200" spc="-5" dirty="0">
                <a:latin typeface="Verdana"/>
                <a:cs typeface="Verdana"/>
              </a:rPr>
              <a:t>example </a:t>
            </a:r>
            <a:r>
              <a:rPr sz="3200" dirty="0">
                <a:latin typeface="Verdana"/>
                <a:cs typeface="Verdana"/>
              </a:rPr>
              <a:t>of a non-numerical</a:t>
            </a:r>
            <a:r>
              <a:rPr sz="3200" spc="-6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measure?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418338"/>
            <a:ext cx="3491229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1605787"/>
            <a:ext cx="13521055" cy="29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1500485" algn="l"/>
              </a:tabLst>
            </a:pPr>
            <a:r>
              <a:rPr sz="3850" spc="-200" dirty="0">
                <a:latin typeface="Verdana"/>
                <a:cs typeface="Verdana"/>
              </a:rPr>
              <a:t>W</a:t>
            </a:r>
            <a:r>
              <a:rPr sz="3850" dirty="0">
                <a:latin typeface="Verdana"/>
                <a:cs typeface="Verdana"/>
              </a:rPr>
              <a:t>ould </a:t>
            </a:r>
            <a:r>
              <a:rPr sz="3850" spc="-40" dirty="0">
                <a:latin typeface="Verdana"/>
                <a:cs typeface="Verdana"/>
              </a:rPr>
              <a:t>y</a:t>
            </a:r>
            <a:r>
              <a:rPr sz="3850" dirty="0">
                <a:latin typeface="Verdana"/>
                <a:cs typeface="Verdana"/>
              </a:rPr>
              <a:t>ou</a:t>
            </a:r>
            <a:r>
              <a:rPr sz="3850" spc="-10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expect</a:t>
            </a:r>
            <a:r>
              <a:rPr sz="3850" spc="-3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t</a:t>
            </a:r>
            <a:r>
              <a:rPr sz="3850" dirty="0">
                <a:latin typeface="Verdana"/>
                <a:cs typeface="Verdana"/>
              </a:rPr>
              <a:t>o</a:t>
            </a:r>
            <a:r>
              <a:rPr sz="3850" spc="-15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see</a:t>
            </a:r>
            <a:r>
              <a:rPr sz="3850" spc="-25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more</a:t>
            </a:r>
            <a:r>
              <a:rPr sz="3850" spc="-3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tabl</a:t>
            </a:r>
            <a:r>
              <a:rPr sz="3850" spc="-15" dirty="0">
                <a:latin typeface="Verdana"/>
                <a:cs typeface="Verdana"/>
              </a:rPr>
              <a:t>e</a:t>
            </a:r>
            <a:r>
              <a:rPr sz="3850" dirty="0">
                <a:latin typeface="Verdana"/>
                <a:cs typeface="Verdana"/>
              </a:rPr>
              <a:t>s</a:t>
            </a:r>
            <a:r>
              <a:rPr sz="3850" spc="-15" dirty="0">
                <a:latin typeface="Verdana"/>
                <a:cs typeface="Verdana"/>
              </a:rPr>
              <a:t> </a:t>
            </a:r>
            <a:r>
              <a:rPr sz="3850" spc="-20" dirty="0">
                <a:latin typeface="Verdana"/>
                <a:cs typeface="Verdana"/>
              </a:rPr>
              <a:t>i</a:t>
            </a:r>
            <a:r>
              <a:rPr sz="3850" dirty="0">
                <a:latin typeface="Verdana"/>
                <a:cs typeface="Verdana"/>
              </a:rPr>
              <a:t>n</a:t>
            </a:r>
            <a:r>
              <a:rPr sz="3850" spc="-20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an</a:t>
            </a:r>
            <a:r>
              <a:rPr sz="3850" spc="-1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E</a:t>
            </a:r>
            <a:r>
              <a:rPr sz="3850" dirty="0">
                <a:latin typeface="Verdana"/>
                <a:cs typeface="Verdana"/>
              </a:rPr>
              <a:t>R	</a:t>
            </a:r>
            <a:r>
              <a:rPr sz="3850" spc="-5" dirty="0">
                <a:latin typeface="Verdana"/>
                <a:cs typeface="Verdana"/>
              </a:rPr>
              <a:t>diag</a:t>
            </a:r>
            <a:r>
              <a:rPr sz="3850" spc="-75" dirty="0">
                <a:latin typeface="Verdana"/>
                <a:cs typeface="Verdana"/>
              </a:rPr>
              <a:t>r</a:t>
            </a:r>
            <a:r>
              <a:rPr sz="3850" dirty="0">
                <a:latin typeface="Verdana"/>
                <a:cs typeface="Verdana"/>
              </a:rPr>
              <a:t>am  or a star </a:t>
            </a:r>
            <a:r>
              <a:rPr sz="3850" spc="-5" dirty="0">
                <a:latin typeface="Verdana"/>
                <a:cs typeface="Verdana"/>
              </a:rPr>
              <a:t>schema?</a:t>
            </a:r>
            <a:r>
              <a:rPr sz="3850" spc="-95" dirty="0">
                <a:latin typeface="Verdana"/>
                <a:cs typeface="Verdana"/>
              </a:rPr>
              <a:t> </a:t>
            </a:r>
            <a:r>
              <a:rPr sz="3850" spc="-10" dirty="0">
                <a:latin typeface="Verdana"/>
                <a:cs typeface="Verdana"/>
              </a:rPr>
              <a:t>Why?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 marR="278130">
              <a:lnSpc>
                <a:spcPct val="100000"/>
              </a:lnSpc>
            </a:pPr>
            <a:r>
              <a:rPr sz="3850" spc="-40" dirty="0">
                <a:latin typeface="Verdana"/>
                <a:cs typeface="Verdana"/>
              </a:rPr>
              <a:t>Would </a:t>
            </a:r>
            <a:r>
              <a:rPr sz="3850" spc="-15" dirty="0">
                <a:latin typeface="Verdana"/>
                <a:cs typeface="Verdana"/>
              </a:rPr>
              <a:t>you </a:t>
            </a:r>
            <a:r>
              <a:rPr sz="3850" dirty="0">
                <a:latin typeface="Verdana"/>
                <a:cs typeface="Verdana"/>
              </a:rPr>
              <a:t>expect </a:t>
            </a:r>
            <a:r>
              <a:rPr sz="3850" spc="-5" dirty="0">
                <a:latin typeface="Verdana"/>
                <a:cs typeface="Verdana"/>
              </a:rPr>
              <a:t>to </a:t>
            </a:r>
            <a:r>
              <a:rPr sz="3850" dirty="0">
                <a:latin typeface="Verdana"/>
                <a:cs typeface="Verdana"/>
              </a:rPr>
              <a:t>see more </a:t>
            </a:r>
            <a:r>
              <a:rPr sz="3850" spc="-5" dirty="0">
                <a:latin typeface="Verdana"/>
                <a:cs typeface="Verdana"/>
              </a:rPr>
              <a:t>columns </a:t>
            </a:r>
            <a:r>
              <a:rPr sz="3850" spc="-10" dirty="0">
                <a:latin typeface="Verdana"/>
                <a:cs typeface="Verdana"/>
              </a:rPr>
              <a:t>in </a:t>
            </a:r>
            <a:r>
              <a:rPr sz="3850" dirty="0">
                <a:latin typeface="Verdana"/>
                <a:cs typeface="Verdana"/>
              </a:rPr>
              <a:t>a fact</a:t>
            </a:r>
            <a:r>
              <a:rPr sz="3850" spc="-14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table  </a:t>
            </a:r>
            <a:r>
              <a:rPr sz="3850" dirty="0">
                <a:latin typeface="Verdana"/>
                <a:cs typeface="Verdana"/>
              </a:rPr>
              <a:t>or a </a:t>
            </a:r>
            <a:r>
              <a:rPr sz="3850" spc="-5" dirty="0">
                <a:latin typeface="Verdana"/>
                <a:cs typeface="Verdana"/>
              </a:rPr>
              <a:t>table </a:t>
            </a:r>
            <a:r>
              <a:rPr sz="3850" spc="-10" dirty="0">
                <a:latin typeface="Verdana"/>
                <a:cs typeface="Verdana"/>
              </a:rPr>
              <a:t>in </a:t>
            </a:r>
            <a:r>
              <a:rPr sz="3850" dirty="0">
                <a:latin typeface="Verdana"/>
                <a:cs typeface="Verdana"/>
              </a:rPr>
              <a:t>a </a:t>
            </a:r>
            <a:r>
              <a:rPr sz="3850" spc="-5" dirty="0">
                <a:latin typeface="Verdana"/>
                <a:cs typeface="Verdana"/>
              </a:rPr>
              <a:t>RDBMS?</a:t>
            </a:r>
            <a:r>
              <a:rPr sz="3850" spc="-90" dirty="0">
                <a:latin typeface="Verdana"/>
                <a:cs typeface="Verdana"/>
              </a:rPr>
              <a:t> </a:t>
            </a:r>
            <a:r>
              <a:rPr sz="3850" spc="-10" dirty="0">
                <a:latin typeface="Verdana"/>
                <a:cs typeface="Verdana"/>
              </a:rPr>
              <a:t>Why?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615187"/>
            <a:ext cx="3491229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679" y="1852625"/>
            <a:ext cx="13353415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97205">
              <a:lnSpc>
                <a:spcPct val="100000"/>
              </a:lnSpc>
              <a:spcBef>
                <a:spcPts val="105"/>
              </a:spcBef>
              <a:tabLst>
                <a:tab pos="9837420" algn="l"/>
              </a:tabLst>
            </a:pPr>
            <a:r>
              <a:rPr sz="3200" dirty="0">
                <a:latin typeface="Verdana"/>
                <a:cs typeface="Verdana"/>
              </a:rPr>
              <a:t>Suppose </a:t>
            </a:r>
            <a:r>
              <a:rPr sz="3200" spc="-10" dirty="0">
                <a:latin typeface="Verdana"/>
                <a:cs typeface="Verdana"/>
              </a:rPr>
              <a:t>you </a:t>
            </a:r>
            <a:r>
              <a:rPr sz="3200" spc="-15" dirty="0">
                <a:latin typeface="Verdana"/>
                <a:cs typeface="Verdana"/>
              </a:rPr>
              <a:t>have </a:t>
            </a:r>
            <a:r>
              <a:rPr sz="3200" dirty="0">
                <a:latin typeface="Verdana"/>
                <a:cs typeface="Verdana"/>
              </a:rPr>
              <a:t>a </a:t>
            </a:r>
            <a:r>
              <a:rPr sz="3200" spc="-5" dirty="0">
                <a:latin typeface="Verdana"/>
                <a:cs typeface="Verdana"/>
              </a:rPr>
              <a:t>data warehouse </a:t>
            </a:r>
            <a:r>
              <a:rPr sz="3200" dirty="0">
                <a:latin typeface="Verdana"/>
                <a:cs typeface="Verdana"/>
              </a:rPr>
              <a:t>for a </a:t>
            </a:r>
            <a:r>
              <a:rPr sz="3200" spc="-35" dirty="0">
                <a:latin typeface="Verdana"/>
                <a:cs typeface="Verdana"/>
              </a:rPr>
              <a:t>university. </a:t>
            </a:r>
            <a:r>
              <a:rPr sz="3200" spc="-5" dirty="0">
                <a:latin typeface="Verdana"/>
                <a:cs typeface="Verdana"/>
              </a:rPr>
              <a:t>This  warehouse contains </a:t>
            </a:r>
            <a:r>
              <a:rPr sz="3200" i="1" dirty="0">
                <a:latin typeface="Verdana"/>
                <a:cs typeface="Verdana"/>
              </a:rPr>
              <a:t>student,</a:t>
            </a:r>
            <a:r>
              <a:rPr sz="3200" i="1" spc="55" dirty="0">
                <a:latin typeface="Verdana"/>
                <a:cs typeface="Verdana"/>
              </a:rPr>
              <a:t> </a:t>
            </a:r>
            <a:r>
              <a:rPr sz="3200" i="1" dirty="0">
                <a:latin typeface="Verdana"/>
                <a:cs typeface="Verdana"/>
              </a:rPr>
              <a:t>course,</a:t>
            </a:r>
            <a:r>
              <a:rPr sz="3200" i="1" spc="-30" dirty="0">
                <a:latin typeface="Verdana"/>
                <a:cs typeface="Verdana"/>
              </a:rPr>
              <a:t> </a:t>
            </a:r>
            <a:r>
              <a:rPr sz="3200" i="1" dirty="0">
                <a:latin typeface="Verdana"/>
                <a:cs typeface="Verdana"/>
              </a:rPr>
              <a:t>semester,	</a:t>
            </a:r>
            <a:r>
              <a:rPr sz="3200" spc="-5" dirty="0">
                <a:latin typeface="Verdana"/>
                <a:cs typeface="Verdana"/>
              </a:rPr>
              <a:t>and,</a:t>
            </a:r>
            <a:r>
              <a:rPr sz="3200" spc="-55" dirty="0">
                <a:latin typeface="Verdana"/>
                <a:cs typeface="Verdana"/>
              </a:rPr>
              <a:t> </a:t>
            </a:r>
            <a:r>
              <a:rPr sz="3200" i="1" spc="-5" dirty="0">
                <a:latin typeface="Verdana"/>
                <a:cs typeface="Verdana"/>
              </a:rPr>
              <a:t>instructor  </a:t>
            </a:r>
            <a:r>
              <a:rPr sz="3200" spc="-5" dirty="0">
                <a:latin typeface="Verdana"/>
                <a:cs typeface="Verdana"/>
              </a:rPr>
              <a:t>dimensions </a:t>
            </a:r>
            <a:r>
              <a:rPr sz="3200" dirty="0">
                <a:latin typeface="Verdana"/>
                <a:cs typeface="Verdana"/>
              </a:rPr>
              <a:t>as </a:t>
            </a:r>
            <a:r>
              <a:rPr sz="3200" spc="-5" dirty="0">
                <a:latin typeface="Verdana"/>
                <a:cs typeface="Verdana"/>
              </a:rPr>
              <a:t>well </a:t>
            </a:r>
            <a:r>
              <a:rPr sz="3200" dirty="0">
                <a:latin typeface="Verdana"/>
                <a:cs typeface="Verdana"/>
              </a:rPr>
              <a:t>as measures </a:t>
            </a:r>
            <a:r>
              <a:rPr sz="3200" i="1" dirty="0">
                <a:latin typeface="Verdana"/>
                <a:cs typeface="Verdana"/>
              </a:rPr>
              <a:t>count, </a:t>
            </a:r>
            <a:r>
              <a:rPr sz="3200" dirty="0">
                <a:latin typeface="Verdana"/>
                <a:cs typeface="Verdana"/>
              </a:rPr>
              <a:t>and</a:t>
            </a:r>
            <a:r>
              <a:rPr sz="3200" spc="-95" dirty="0">
                <a:latin typeface="Verdana"/>
                <a:cs typeface="Verdana"/>
              </a:rPr>
              <a:t> </a:t>
            </a:r>
            <a:r>
              <a:rPr sz="3200" i="1" dirty="0">
                <a:latin typeface="Verdana"/>
                <a:cs typeface="Verdana"/>
              </a:rPr>
              <a:t>avg_grade</a:t>
            </a:r>
            <a:r>
              <a:rPr sz="3200" dirty="0">
                <a:latin typeface="Verdana"/>
                <a:cs typeface="Verdana"/>
              </a:rPr>
              <a:t>.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754380" marR="256540" indent="-285115">
              <a:lnSpc>
                <a:spcPct val="100000"/>
              </a:lnSpc>
              <a:spcBef>
                <a:spcPts val="5"/>
              </a:spcBef>
              <a:buFont typeface="Times New Roman"/>
              <a:buChar char="–"/>
              <a:tabLst>
                <a:tab pos="755015" algn="l"/>
              </a:tabLst>
            </a:pPr>
            <a:r>
              <a:rPr sz="3200" dirty="0">
                <a:latin typeface="Verdana"/>
                <a:cs typeface="Verdana"/>
              </a:rPr>
              <a:t>What possible </a:t>
            </a:r>
            <a:r>
              <a:rPr sz="3200" spc="-5" dirty="0">
                <a:latin typeface="Verdana"/>
                <a:cs typeface="Verdana"/>
              </a:rPr>
              <a:t>hierarchies </a:t>
            </a:r>
            <a:r>
              <a:rPr sz="3200" dirty="0">
                <a:latin typeface="Verdana"/>
                <a:cs typeface="Verdana"/>
              </a:rPr>
              <a:t>exist </a:t>
            </a:r>
            <a:r>
              <a:rPr sz="3200" spc="-10" dirty="0">
                <a:latin typeface="Verdana"/>
                <a:cs typeface="Verdana"/>
              </a:rPr>
              <a:t>in this </a:t>
            </a:r>
            <a:r>
              <a:rPr sz="3200" dirty="0">
                <a:latin typeface="Verdana"/>
                <a:cs typeface="Verdana"/>
              </a:rPr>
              <a:t>example? List at </a:t>
            </a:r>
            <a:r>
              <a:rPr sz="3200" spc="-10" dirty="0">
                <a:latin typeface="Verdana"/>
                <a:cs typeface="Verdana"/>
              </a:rPr>
              <a:t>least  </a:t>
            </a:r>
            <a:r>
              <a:rPr sz="3200" dirty="0">
                <a:latin typeface="Verdana"/>
                <a:cs typeface="Verdana"/>
              </a:rPr>
              <a:t>one for each</a:t>
            </a:r>
            <a:r>
              <a:rPr sz="3200" spc="-2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dimension.</a:t>
            </a:r>
            <a:endParaRPr sz="3200">
              <a:latin typeface="Verdana"/>
              <a:cs typeface="Verdana"/>
            </a:endParaRPr>
          </a:p>
          <a:p>
            <a:pPr marL="754380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spc="-20" dirty="0">
                <a:latin typeface="Verdana"/>
                <a:cs typeface="Verdana"/>
              </a:rPr>
              <a:t>Draw </a:t>
            </a:r>
            <a:r>
              <a:rPr sz="3200" dirty="0">
                <a:latin typeface="Verdana"/>
                <a:cs typeface="Verdana"/>
              </a:rPr>
              <a:t>a star schema for </a:t>
            </a:r>
            <a:r>
              <a:rPr sz="3200" spc="-5" dirty="0">
                <a:latin typeface="Verdana"/>
                <a:cs typeface="Verdana"/>
              </a:rPr>
              <a:t>this</a:t>
            </a:r>
            <a:r>
              <a:rPr sz="3200" spc="-5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example.</a:t>
            </a:r>
            <a:endParaRPr sz="3200">
              <a:latin typeface="Verdana"/>
              <a:cs typeface="Verdana"/>
            </a:endParaRPr>
          </a:p>
          <a:p>
            <a:pPr marL="754380" marR="5080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spc="-5" dirty="0">
                <a:latin typeface="Verdana"/>
                <a:cs typeface="Verdana"/>
              </a:rPr>
              <a:t>Starting with </a:t>
            </a:r>
            <a:r>
              <a:rPr sz="3200" dirty="0">
                <a:latin typeface="Verdana"/>
                <a:cs typeface="Verdana"/>
              </a:rPr>
              <a:t>a [</a:t>
            </a:r>
            <a:r>
              <a:rPr sz="3200" i="1" dirty="0">
                <a:latin typeface="Verdana"/>
                <a:cs typeface="Verdana"/>
              </a:rPr>
              <a:t>student, course, semester, </a:t>
            </a:r>
            <a:r>
              <a:rPr sz="3200" i="1" spc="-5" dirty="0">
                <a:latin typeface="Verdana"/>
                <a:cs typeface="Verdana"/>
              </a:rPr>
              <a:t>instructor</a:t>
            </a:r>
            <a:r>
              <a:rPr sz="3200" spc="-5" dirty="0">
                <a:latin typeface="Verdana"/>
                <a:cs typeface="Verdana"/>
              </a:rPr>
              <a:t>] </a:t>
            </a:r>
            <a:r>
              <a:rPr sz="3200" dirty="0">
                <a:latin typeface="Verdana"/>
                <a:cs typeface="Verdana"/>
              </a:rPr>
              <a:t>cube,  which cube </a:t>
            </a:r>
            <a:r>
              <a:rPr sz="3200" spc="-5" dirty="0">
                <a:latin typeface="Verdana"/>
                <a:cs typeface="Verdana"/>
              </a:rPr>
              <a:t>operations </a:t>
            </a:r>
            <a:r>
              <a:rPr sz="3200" dirty="0">
                <a:latin typeface="Verdana"/>
                <a:cs typeface="Verdana"/>
              </a:rPr>
              <a:t>would </a:t>
            </a:r>
            <a:r>
              <a:rPr sz="3200" spc="-5" dirty="0">
                <a:latin typeface="Verdana"/>
                <a:cs typeface="Verdana"/>
              </a:rPr>
              <a:t>be </a:t>
            </a:r>
            <a:r>
              <a:rPr sz="3200" dirty="0">
                <a:latin typeface="Verdana"/>
                <a:cs typeface="Verdana"/>
              </a:rPr>
              <a:t>needed </a:t>
            </a:r>
            <a:r>
              <a:rPr sz="3200" spc="-5" dirty="0">
                <a:latin typeface="Verdana"/>
                <a:cs typeface="Verdana"/>
              </a:rPr>
              <a:t>to </a:t>
            </a:r>
            <a:r>
              <a:rPr sz="3200" spc="-10" dirty="0">
                <a:latin typeface="Verdana"/>
                <a:cs typeface="Verdana"/>
              </a:rPr>
              <a:t>display </a:t>
            </a:r>
            <a:r>
              <a:rPr sz="3200" spc="-5" dirty="0">
                <a:latin typeface="Verdana"/>
                <a:cs typeface="Verdana"/>
              </a:rPr>
              <a:t>the  </a:t>
            </a:r>
            <a:r>
              <a:rPr sz="3200" spc="-20" dirty="0">
                <a:latin typeface="Verdana"/>
                <a:cs typeface="Verdana"/>
              </a:rPr>
              <a:t>average </a:t>
            </a:r>
            <a:r>
              <a:rPr sz="3200" spc="-15" dirty="0">
                <a:latin typeface="Verdana"/>
                <a:cs typeface="Verdana"/>
              </a:rPr>
              <a:t>grade </a:t>
            </a:r>
            <a:r>
              <a:rPr sz="3200" dirty="0">
                <a:latin typeface="Verdana"/>
                <a:cs typeface="Verdana"/>
              </a:rPr>
              <a:t>of computer science courses for each</a:t>
            </a:r>
            <a:r>
              <a:rPr sz="3200" spc="-1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student?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89025"/>
            <a:ext cx="1085088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Elements </a:t>
            </a:r>
            <a:r>
              <a:rPr spc="-5" dirty="0"/>
              <a:t>of a </a:t>
            </a:r>
            <a:r>
              <a:rPr dirty="0"/>
              <a:t>Data</a:t>
            </a:r>
            <a:r>
              <a:rPr spc="-5" dirty="0"/>
              <a:t> </a:t>
            </a:r>
            <a:r>
              <a:rPr spc="-35" dirty="0"/>
              <a:t>Warehouse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4" y="1730755"/>
            <a:ext cx="13671195" cy="61298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8625" algn="l"/>
              </a:tabLst>
            </a:pPr>
            <a:r>
              <a:rPr sz="2700" spc="1330" dirty="0">
                <a:latin typeface="Wingdings"/>
                <a:cs typeface="Wingdings"/>
              </a:rPr>
              <a:t>◼</a:t>
            </a:r>
            <a:r>
              <a:rPr sz="3600" dirty="0">
                <a:latin typeface="Verdana"/>
                <a:cs typeface="Verdana"/>
              </a:rPr>
              <a:t>Data</a:t>
            </a:r>
            <a:r>
              <a:rPr sz="3600" spc="-20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Presentation</a:t>
            </a:r>
            <a:endParaRPr sz="360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– </a:t>
            </a:r>
            <a:r>
              <a:rPr sz="3600" dirty="0">
                <a:latin typeface="Verdana"/>
                <a:cs typeface="Verdana"/>
              </a:rPr>
              <a:t>Data</a:t>
            </a:r>
            <a:r>
              <a:rPr sz="3600" spc="-48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Marts</a:t>
            </a:r>
          </a:p>
          <a:p>
            <a:pPr marL="4699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– </a:t>
            </a:r>
            <a:r>
              <a:rPr sz="3600" spc="-10" dirty="0">
                <a:latin typeface="Verdana"/>
                <a:cs typeface="Verdana"/>
              </a:rPr>
              <a:t>Broken </a:t>
            </a:r>
            <a:r>
              <a:rPr sz="3600" spc="-5" dirty="0">
                <a:latin typeface="Verdana"/>
                <a:cs typeface="Verdana"/>
              </a:rPr>
              <a:t>down </a:t>
            </a:r>
            <a:r>
              <a:rPr sz="3600" spc="-10" dirty="0">
                <a:latin typeface="Verdana"/>
                <a:cs typeface="Verdana"/>
              </a:rPr>
              <a:t>by</a:t>
            </a:r>
            <a:r>
              <a:rPr sz="3600" spc="-495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departments</a:t>
            </a:r>
            <a:endParaRPr sz="360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– </a:t>
            </a:r>
            <a:r>
              <a:rPr sz="3600" spc="-5" dirty="0">
                <a:latin typeface="Verdana"/>
                <a:cs typeface="Verdana"/>
              </a:rPr>
              <a:t>Accessible </a:t>
            </a:r>
            <a:r>
              <a:rPr sz="3600" spc="-10" dirty="0">
                <a:latin typeface="Verdana"/>
                <a:cs typeface="Verdana"/>
              </a:rPr>
              <a:t>by </a:t>
            </a:r>
            <a:r>
              <a:rPr sz="3600" spc="-5" dirty="0">
                <a:latin typeface="Verdana"/>
                <a:cs typeface="Verdana"/>
              </a:rPr>
              <a:t>business</a:t>
            </a:r>
            <a:r>
              <a:rPr sz="3600" spc="-455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users</a:t>
            </a:r>
          </a:p>
          <a:p>
            <a:pPr marL="754380" marR="5080" indent="-285115">
              <a:lnSpc>
                <a:spcPct val="100000"/>
              </a:lnSpc>
              <a:spcBef>
                <a:spcPts val="5"/>
              </a:spcBef>
            </a:pPr>
            <a:r>
              <a:rPr sz="3600" dirty="0">
                <a:latin typeface="Times New Roman"/>
                <a:cs typeface="Times New Roman"/>
              </a:rPr>
              <a:t>– </a:t>
            </a:r>
            <a:r>
              <a:rPr sz="3600" spc="-10" dirty="0">
                <a:latin typeface="Verdana"/>
                <a:cs typeface="Verdana"/>
              </a:rPr>
              <a:t>Contains </a:t>
            </a:r>
            <a:r>
              <a:rPr sz="3600" spc="-25" dirty="0">
                <a:latin typeface="Verdana"/>
                <a:cs typeface="Verdana"/>
              </a:rPr>
              <a:t>raw </a:t>
            </a:r>
            <a:r>
              <a:rPr sz="3600" spc="-5" dirty="0">
                <a:latin typeface="Verdana"/>
                <a:cs typeface="Verdana"/>
              </a:rPr>
              <a:t>data </a:t>
            </a:r>
            <a:r>
              <a:rPr sz="3600" dirty="0">
                <a:latin typeface="Verdana"/>
                <a:cs typeface="Verdana"/>
              </a:rPr>
              <a:t>as </a:t>
            </a:r>
            <a:r>
              <a:rPr sz="3600" spc="-5" dirty="0">
                <a:latin typeface="Verdana"/>
                <a:cs typeface="Verdana"/>
              </a:rPr>
              <a:t>well </a:t>
            </a:r>
            <a:r>
              <a:rPr sz="3600" dirty="0">
                <a:latin typeface="Verdana"/>
                <a:cs typeface="Verdana"/>
              </a:rPr>
              <a:t>as </a:t>
            </a:r>
            <a:r>
              <a:rPr sz="3600" spc="-5" dirty="0">
                <a:latin typeface="Verdana"/>
                <a:cs typeface="Verdana"/>
              </a:rPr>
              <a:t>metadata</a:t>
            </a:r>
            <a:r>
              <a:rPr sz="3600" spc="-484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(aggregates,  </a:t>
            </a:r>
            <a:r>
              <a:rPr sz="3600" dirty="0">
                <a:latin typeface="Verdana"/>
                <a:cs typeface="Verdana"/>
              </a:rPr>
              <a:t>summaries)</a:t>
            </a:r>
          </a:p>
          <a:p>
            <a:pPr marL="4699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– </a:t>
            </a:r>
            <a:r>
              <a:rPr sz="3600" spc="-15" dirty="0">
                <a:latin typeface="Verdana"/>
                <a:cs typeface="Verdana"/>
              </a:rPr>
              <a:t>Relies </a:t>
            </a:r>
            <a:r>
              <a:rPr sz="3600" dirty="0">
                <a:latin typeface="Verdana"/>
                <a:cs typeface="Verdana"/>
              </a:rPr>
              <a:t>on </a:t>
            </a:r>
            <a:r>
              <a:rPr sz="3600" spc="-5" dirty="0">
                <a:latin typeface="Verdana"/>
                <a:cs typeface="Verdana"/>
              </a:rPr>
              <a:t>dimensional</a:t>
            </a:r>
            <a:r>
              <a:rPr sz="3600" spc="-465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modeling</a:t>
            </a:r>
            <a:endParaRPr sz="3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28625" algn="l"/>
              </a:tabLst>
            </a:pPr>
            <a:r>
              <a:rPr sz="2700" spc="1330" dirty="0">
                <a:latin typeface="Wingdings"/>
                <a:cs typeface="Wingdings"/>
              </a:rPr>
              <a:t>◼</a:t>
            </a:r>
            <a:r>
              <a:rPr sz="3600" dirty="0">
                <a:latin typeface="Verdana"/>
                <a:cs typeface="Verdana"/>
              </a:rPr>
              <a:t>Data Access</a:t>
            </a:r>
            <a:r>
              <a:rPr sz="3600" spc="-105" dirty="0">
                <a:latin typeface="Verdana"/>
                <a:cs typeface="Verdana"/>
              </a:rPr>
              <a:t> </a:t>
            </a:r>
            <a:r>
              <a:rPr sz="3600" spc="-80" dirty="0">
                <a:latin typeface="Verdana"/>
                <a:cs typeface="Verdana"/>
              </a:rPr>
              <a:t>Tools</a:t>
            </a:r>
            <a:endParaRPr sz="360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– </a:t>
            </a:r>
            <a:r>
              <a:rPr sz="3600" spc="-5" dirty="0">
                <a:latin typeface="Verdana"/>
                <a:cs typeface="Verdana"/>
              </a:rPr>
              <a:t>Ad-hoc</a:t>
            </a:r>
            <a:r>
              <a:rPr sz="3600" spc="-540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querying</a:t>
            </a:r>
            <a:endParaRPr sz="360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– </a:t>
            </a:r>
            <a:r>
              <a:rPr sz="3600" dirty="0">
                <a:latin typeface="Verdana"/>
                <a:cs typeface="Verdana"/>
              </a:rPr>
              <a:t>Data</a:t>
            </a:r>
            <a:r>
              <a:rPr sz="3600" spc="-480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mining</a:t>
            </a:r>
            <a:endParaRPr sz="3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17982"/>
            <a:ext cx="477837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DW</a:t>
            </a:r>
            <a:r>
              <a:rPr spc="-5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3" name="object 3"/>
          <p:cNvSpPr/>
          <p:nvPr/>
        </p:nvSpPr>
        <p:spPr>
          <a:xfrm>
            <a:off x="1834392" y="1654386"/>
            <a:ext cx="9082676" cy="56902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615187"/>
            <a:ext cx="511492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OLTP </a:t>
            </a:r>
            <a:r>
              <a:rPr spc="-5" dirty="0"/>
              <a:t>vs.</a:t>
            </a:r>
            <a:r>
              <a:rPr spc="40" dirty="0"/>
              <a:t> </a:t>
            </a:r>
            <a:r>
              <a:rPr spc="-10" dirty="0"/>
              <a:t>OLAP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80" y="1806956"/>
            <a:ext cx="13723620" cy="54457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2905" indent="-370840">
              <a:lnSpc>
                <a:spcPct val="100000"/>
              </a:lnSpc>
              <a:spcBef>
                <a:spcPts val="105"/>
              </a:spcBef>
              <a:buSzPct val="75000"/>
              <a:buFont typeface="Wingdings"/>
              <a:buChar char="◼"/>
              <a:tabLst>
                <a:tab pos="382905" algn="l"/>
                <a:tab pos="383540" algn="l"/>
              </a:tabLst>
            </a:pPr>
            <a:r>
              <a:rPr sz="3200" spc="-10" dirty="0">
                <a:latin typeface="Verdana"/>
                <a:cs typeface="Verdana"/>
              </a:rPr>
              <a:t>On-line </a:t>
            </a:r>
            <a:r>
              <a:rPr sz="3200" spc="-35" dirty="0">
                <a:latin typeface="Verdana"/>
                <a:cs typeface="Verdana"/>
              </a:rPr>
              <a:t>Transaction</a:t>
            </a:r>
            <a:r>
              <a:rPr sz="3200" spc="-2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Processing</a:t>
            </a:r>
            <a:endParaRPr sz="3200" dirty="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spc="-10" dirty="0">
                <a:latin typeface="Verdana"/>
                <a:cs typeface="Verdana"/>
              </a:rPr>
              <a:t>Many </a:t>
            </a:r>
            <a:r>
              <a:rPr sz="3200" dirty="0">
                <a:latin typeface="Verdana"/>
                <a:cs typeface="Verdana"/>
              </a:rPr>
              <a:t>small, fast</a:t>
            </a:r>
            <a:r>
              <a:rPr sz="3200" spc="-1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queries</a:t>
            </a: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spc="-5" dirty="0">
                <a:latin typeface="Verdana"/>
                <a:cs typeface="Verdana"/>
              </a:rPr>
              <a:t>Geared </a:t>
            </a:r>
            <a:r>
              <a:rPr sz="3200" spc="-10" dirty="0">
                <a:latin typeface="Verdana"/>
                <a:cs typeface="Verdana"/>
              </a:rPr>
              <a:t>towards </a:t>
            </a:r>
            <a:r>
              <a:rPr sz="3200" spc="-5" dirty="0">
                <a:latin typeface="Verdana"/>
                <a:cs typeface="Verdana"/>
              </a:rPr>
              <a:t>business processes</a:t>
            </a:r>
            <a:r>
              <a:rPr sz="3200" spc="-1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(functions)</a:t>
            </a:r>
            <a:endParaRPr sz="3200" dirty="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dirty="0">
                <a:latin typeface="Verdana"/>
                <a:cs typeface="Verdana"/>
              </a:rPr>
              <a:t>Less historical</a:t>
            </a:r>
            <a:r>
              <a:rPr sz="3200" spc="-3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data</a:t>
            </a:r>
            <a:endParaRPr sz="3200" dirty="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spc="-5" dirty="0">
                <a:latin typeface="Verdana"/>
                <a:cs typeface="Verdana"/>
              </a:rPr>
              <a:t>Frequent updates</a:t>
            </a:r>
            <a:endParaRPr sz="32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Times New Roman"/>
              <a:buChar char="–"/>
            </a:pPr>
            <a:endParaRPr sz="3300" dirty="0">
              <a:latin typeface="Times New Roman"/>
              <a:cs typeface="Times New Roman"/>
            </a:endParaRPr>
          </a:p>
          <a:p>
            <a:pPr marL="382905" indent="-370840">
              <a:lnSpc>
                <a:spcPct val="100000"/>
              </a:lnSpc>
              <a:spcBef>
                <a:spcPts val="5"/>
              </a:spcBef>
              <a:buSzPct val="75000"/>
              <a:buFont typeface="Wingdings"/>
              <a:buChar char="◼"/>
              <a:tabLst>
                <a:tab pos="382905" algn="l"/>
                <a:tab pos="383540" algn="l"/>
              </a:tabLst>
            </a:pPr>
            <a:r>
              <a:rPr sz="3200" spc="-10" dirty="0">
                <a:latin typeface="Verdana"/>
                <a:cs typeface="Verdana"/>
              </a:rPr>
              <a:t>On-line </a:t>
            </a:r>
            <a:r>
              <a:rPr sz="3200" dirty="0">
                <a:latin typeface="Verdana"/>
                <a:cs typeface="Verdana"/>
              </a:rPr>
              <a:t>Analytical</a:t>
            </a:r>
            <a:r>
              <a:rPr sz="3200" spc="-5" dirty="0">
                <a:latin typeface="Verdana"/>
                <a:cs typeface="Verdana"/>
              </a:rPr>
              <a:t> Processing</a:t>
            </a:r>
            <a:endParaRPr sz="3200" dirty="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spc="-90" dirty="0">
                <a:latin typeface="Verdana"/>
                <a:cs typeface="Verdana"/>
              </a:rPr>
              <a:t>Fewer, </a:t>
            </a:r>
            <a:r>
              <a:rPr sz="3200" spc="-10" dirty="0">
                <a:latin typeface="Verdana"/>
                <a:cs typeface="Verdana"/>
              </a:rPr>
              <a:t>larger</a:t>
            </a:r>
            <a:r>
              <a:rPr sz="3200" spc="9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queries</a:t>
            </a: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spc="-90" dirty="0">
                <a:latin typeface="Verdana"/>
                <a:cs typeface="Verdana"/>
              </a:rPr>
              <a:t>Fewer, </a:t>
            </a:r>
            <a:r>
              <a:rPr sz="3200" spc="-15" dirty="0">
                <a:latin typeface="Verdana"/>
                <a:cs typeface="Verdana"/>
              </a:rPr>
              <a:t>larger</a:t>
            </a:r>
            <a:r>
              <a:rPr sz="3200" spc="7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updates</a:t>
            </a:r>
            <a:endParaRPr sz="3200" dirty="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dirty="0">
                <a:latin typeface="Verdana"/>
                <a:cs typeface="Verdana"/>
              </a:rPr>
              <a:t>More historical</a:t>
            </a:r>
            <a:r>
              <a:rPr sz="3200" spc="-4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data</a:t>
            </a:r>
            <a:endParaRPr sz="3200" dirty="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dirty="0">
                <a:latin typeface="Verdana"/>
                <a:cs typeface="Verdana"/>
              </a:rPr>
              <a:t>Dimensional / subject</a:t>
            </a:r>
            <a:r>
              <a:rPr sz="3200" spc="-7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oriented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608203"/>
            <a:ext cx="594169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Example</a:t>
            </a:r>
            <a:r>
              <a:rPr spc="-40" dirty="0"/>
              <a:t> </a:t>
            </a:r>
            <a:r>
              <a:rPr spc="-10" dirty="0"/>
              <a:t>Queries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956" y="1838960"/>
            <a:ext cx="13253085" cy="354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24510">
              <a:lnSpc>
                <a:spcPct val="100000"/>
              </a:lnSpc>
              <a:spcBef>
                <a:spcPts val="100"/>
              </a:spcBef>
              <a:buSzPct val="58441"/>
              <a:buFont typeface="Wingdings"/>
              <a:buChar char="◼"/>
              <a:tabLst>
                <a:tab pos="362585" algn="l"/>
                <a:tab pos="363220" algn="l"/>
              </a:tabLst>
            </a:pPr>
            <a:r>
              <a:rPr sz="3850" spc="-5" dirty="0">
                <a:latin typeface="Verdana"/>
                <a:cs typeface="Verdana"/>
              </a:rPr>
              <a:t>Which product </a:t>
            </a:r>
            <a:r>
              <a:rPr sz="3850" dirty="0">
                <a:latin typeface="Verdana"/>
                <a:cs typeface="Verdana"/>
              </a:rPr>
              <a:t>has </a:t>
            </a:r>
            <a:r>
              <a:rPr sz="3850" spc="-5" dirty="0">
                <a:latin typeface="Verdana"/>
                <a:cs typeface="Verdana"/>
              </a:rPr>
              <a:t>been the </a:t>
            </a:r>
            <a:r>
              <a:rPr sz="3850" dirty="0">
                <a:latin typeface="Verdana"/>
                <a:cs typeface="Verdana"/>
              </a:rPr>
              <a:t>most </a:t>
            </a:r>
            <a:r>
              <a:rPr sz="3850" spc="-5" dirty="0">
                <a:latin typeface="Verdana"/>
                <a:cs typeface="Verdana"/>
              </a:rPr>
              <a:t>profitable </a:t>
            </a:r>
            <a:r>
              <a:rPr sz="3850" spc="-10" dirty="0">
                <a:latin typeface="Verdana"/>
                <a:cs typeface="Verdana"/>
              </a:rPr>
              <a:t>in</a:t>
            </a:r>
            <a:r>
              <a:rPr sz="3850" spc="-18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the  past ten</a:t>
            </a:r>
            <a:r>
              <a:rPr sz="3850" spc="-4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years?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◼"/>
            </a:pPr>
            <a:endParaRPr sz="4000">
              <a:latin typeface="Times New Roman"/>
              <a:cs typeface="Times New Roman"/>
            </a:endParaRPr>
          </a:p>
          <a:p>
            <a:pPr marL="455930" indent="-443865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Which week </a:t>
            </a:r>
            <a:r>
              <a:rPr sz="3850" dirty="0">
                <a:latin typeface="Verdana"/>
                <a:cs typeface="Verdana"/>
              </a:rPr>
              <a:t>of </a:t>
            </a:r>
            <a:r>
              <a:rPr sz="3850" spc="-10" dirty="0">
                <a:latin typeface="Verdana"/>
                <a:cs typeface="Verdana"/>
              </a:rPr>
              <a:t>the year </a:t>
            </a:r>
            <a:r>
              <a:rPr sz="3850" spc="-5" dirty="0">
                <a:latin typeface="Verdana"/>
                <a:cs typeface="Verdana"/>
              </a:rPr>
              <a:t>do we </a:t>
            </a:r>
            <a:r>
              <a:rPr sz="3850" spc="-15" dirty="0">
                <a:latin typeface="Verdana"/>
                <a:cs typeface="Verdana"/>
              </a:rPr>
              <a:t>have </a:t>
            </a:r>
            <a:r>
              <a:rPr sz="3850" spc="-5" dirty="0">
                <a:latin typeface="Verdana"/>
                <a:cs typeface="Verdana"/>
              </a:rPr>
              <a:t>the </a:t>
            </a:r>
            <a:r>
              <a:rPr sz="3850" dirty="0">
                <a:latin typeface="Verdana"/>
                <a:cs typeface="Verdana"/>
              </a:rPr>
              <a:t>most</a:t>
            </a:r>
            <a:r>
              <a:rPr sz="3850" spc="-11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sales?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◼"/>
            </a:pPr>
            <a:endParaRPr sz="4000">
              <a:latin typeface="Times New Roman"/>
              <a:cs typeface="Times New Roman"/>
            </a:endParaRPr>
          </a:p>
          <a:p>
            <a:pPr marL="455930" indent="-443865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dirty="0">
                <a:latin typeface="Verdana"/>
                <a:cs typeface="Verdana"/>
              </a:rPr>
              <a:t>Do </a:t>
            </a:r>
            <a:r>
              <a:rPr sz="3850" spc="-5" dirty="0">
                <a:latin typeface="Verdana"/>
                <a:cs typeface="Verdana"/>
              </a:rPr>
              <a:t>the sales </a:t>
            </a:r>
            <a:r>
              <a:rPr sz="3850" dirty="0">
                <a:latin typeface="Verdana"/>
                <a:cs typeface="Verdana"/>
              </a:rPr>
              <a:t>of </a:t>
            </a:r>
            <a:r>
              <a:rPr sz="3850" spc="-5" dirty="0">
                <a:latin typeface="Verdana"/>
                <a:cs typeface="Verdana"/>
              </a:rPr>
              <a:t>product </a:t>
            </a:r>
            <a:r>
              <a:rPr sz="3850" dirty="0">
                <a:latin typeface="Verdana"/>
                <a:cs typeface="Verdana"/>
              </a:rPr>
              <a:t>X </a:t>
            </a:r>
            <a:r>
              <a:rPr sz="3850" spc="-10" dirty="0">
                <a:latin typeface="Verdana"/>
                <a:cs typeface="Verdana"/>
              </a:rPr>
              <a:t>increase </a:t>
            </a:r>
            <a:r>
              <a:rPr sz="3850" spc="-15" dirty="0">
                <a:latin typeface="Verdana"/>
                <a:cs typeface="Verdana"/>
              </a:rPr>
              <a:t>over</a:t>
            </a:r>
            <a:r>
              <a:rPr sz="3850" spc="-12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time?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19176"/>
            <a:ext cx="8315959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 </a:t>
            </a:r>
            <a:r>
              <a:rPr spc="-15" dirty="0"/>
              <a:t>Integration</a:t>
            </a:r>
            <a:r>
              <a:rPr spc="-25" dirty="0"/>
              <a:t> </a:t>
            </a:r>
            <a:r>
              <a:rPr spc="-5" dirty="0"/>
              <a:t>Issues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1578356"/>
            <a:ext cx="10246995" cy="5879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2905" indent="-370840">
              <a:lnSpc>
                <a:spcPct val="100000"/>
              </a:lnSpc>
              <a:spcBef>
                <a:spcPts val="105"/>
              </a:spcBef>
              <a:buSzPct val="75000"/>
              <a:buFont typeface="Wingdings"/>
              <a:buChar char="◼"/>
              <a:tabLst>
                <a:tab pos="382905" algn="l"/>
                <a:tab pos="383540" algn="l"/>
              </a:tabLst>
            </a:pPr>
            <a:r>
              <a:rPr sz="3200" dirty="0">
                <a:latin typeface="Verdana"/>
                <a:cs typeface="Verdana"/>
              </a:rPr>
              <a:t>Data</a:t>
            </a:r>
            <a:r>
              <a:rPr sz="3200" spc="-1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Redundancy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◼"/>
            </a:pPr>
            <a:endParaRPr sz="3300">
              <a:latin typeface="Times New Roman"/>
              <a:cs typeface="Times New Roman"/>
            </a:endParaRPr>
          </a:p>
          <a:p>
            <a:pPr marL="382905" indent="-370840">
              <a:lnSpc>
                <a:spcPct val="100000"/>
              </a:lnSpc>
              <a:buSzPct val="75000"/>
              <a:buFont typeface="Wingdings"/>
              <a:buChar char="◼"/>
              <a:tabLst>
                <a:tab pos="382905" algn="l"/>
                <a:tab pos="383540" algn="l"/>
              </a:tabLst>
            </a:pPr>
            <a:r>
              <a:rPr sz="3200" spc="-5" dirty="0">
                <a:latin typeface="Verdana"/>
                <a:cs typeface="Verdana"/>
              </a:rPr>
              <a:t>Heterogeneous</a:t>
            </a:r>
            <a:r>
              <a:rPr sz="3200" spc="-4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sources</a:t>
            </a:r>
            <a:endParaRPr sz="32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spc="-5" dirty="0">
                <a:latin typeface="Verdana"/>
                <a:cs typeface="Verdana"/>
              </a:rPr>
              <a:t>DBMS,</a:t>
            </a:r>
            <a:r>
              <a:rPr sz="3200" spc="-15" dirty="0">
                <a:latin typeface="Verdana"/>
                <a:cs typeface="Verdana"/>
              </a:rPr>
              <a:t> </a:t>
            </a:r>
            <a:r>
              <a:rPr sz="3200" spc="-70" dirty="0">
                <a:latin typeface="Verdana"/>
                <a:cs typeface="Verdana"/>
              </a:rPr>
              <a:t>OLTP</a:t>
            </a:r>
            <a:endParaRPr sz="32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buFont typeface="Times New Roman"/>
              <a:buChar char="–"/>
              <a:tabLst>
                <a:tab pos="755015" algn="l"/>
              </a:tabLst>
            </a:pPr>
            <a:r>
              <a:rPr sz="3200" dirty="0">
                <a:latin typeface="Verdana"/>
                <a:cs typeface="Verdana"/>
              </a:rPr>
              <a:t>Documents</a:t>
            </a:r>
            <a:endParaRPr sz="3200">
              <a:latin typeface="Verdana"/>
              <a:cs typeface="Verdana"/>
            </a:endParaRPr>
          </a:p>
          <a:p>
            <a:pPr marL="754380" lvl="1" indent="-285115">
              <a:lnSpc>
                <a:spcPct val="100000"/>
              </a:lnSpc>
              <a:spcBef>
                <a:spcPts val="5"/>
              </a:spcBef>
              <a:buFont typeface="Times New Roman"/>
              <a:buChar char="–"/>
              <a:tabLst>
                <a:tab pos="755015" algn="l"/>
              </a:tabLst>
            </a:pPr>
            <a:r>
              <a:rPr sz="3200" dirty="0">
                <a:latin typeface="Verdana"/>
                <a:cs typeface="Verdana"/>
              </a:rPr>
              <a:t>Legacy</a:t>
            </a:r>
            <a:endParaRPr sz="32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Times New Roman"/>
              <a:buChar char="–"/>
            </a:pPr>
            <a:endParaRPr sz="3300">
              <a:latin typeface="Times New Roman"/>
              <a:cs typeface="Times New Roman"/>
            </a:endParaRPr>
          </a:p>
          <a:p>
            <a:pPr marL="382905" indent="-370840">
              <a:lnSpc>
                <a:spcPct val="100000"/>
              </a:lnSpc>
              <a:spcBef>
                <a:spcPts val="5"/>
              </a:spcBef>
              <a:buSzPct val="75000"/>
              <a:buFont typeface="Wingdings"/>
              <a:buChar char="◼"/>
              <a:tabLst>
                <a:tab pos="382905" algn="l"/>
                <a:tab pos="383540" algn="l"/>
              </a:tabLst>
            </a:pPr>
            <a:r>
              <a:rPr sz="3200" dirty="0">
                <a:latin typeface="Verdana"/>
                <a:cs typeface="Verdana"/>
              </a:rPr>
              <a:t>Data </a:t>
            </a:r>
            <a:r>
              <a:rPr sz="3200" spc="-5" dirty="0">
                <a:latin typeface="Verdana"/>
                <a:cs typeface="Verdana"/>
              </a:rPr>
              <a:t>designed </a:t>
            </a:r>
            <a:r>
              <a:rPr sz="3200" dirty="0">
                <a:latin typeface="Verdana"/>
                <a:cs typeface="Verdana"/>
              </a:rPr>
              <a:t>with </a:t>
            </a:r>
            <a:r>
              <a:rPr sz="3200" spc="-10" dirty="0">
                <a:latin typeface="Verdana"/>
                <a:cs typeface="Verdana"/>
              </a:rPr>
              <a:t>operational </a:t>
            </a:r>
            <a:r>
              <a:rPr sz="3200" dirty="0">
                <a:latin typeface="Verdana"/>
                <a:cs typeface="Verdana"/>
              </a:rPr>
              <a:t>systems </a:t>
            </a:r>
            <a:r>
              <a:rPr sz="3200" spc="-10" dirty="0">
                <a:latin typeface="Verdana"/>
                <a:cs typeface="Verdana"/>
              </a:rPr>
              <a:t>in</a:t>
            </a:r>
            <a:r>
              <a:rPr sz="3200" spc="-3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mind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◼"/>
            </a:pPr>
            <a:endParaRPr sz="3300">
              <a:latin typeface="Times New Roman"/>
              <a:cs typeface="Times New Roman"/>
            </a:endParaRPr>
          </a:p>
          <a:p>
            <a:pPr marL="382905" indent="-370840">
              <a:lnSpc>
                <a:spcPct val="100000"/>
              </a:lnSpc>
              <a:buSzPct val="75000"/>
              <a:buFont typeface="Wingdings"/>
              <a:buChar char="◼"/>
              <a:tabLst>
                <a:tab pos="382905" algn="l"/>
                <a:tab pos="383540" algn="l"/>
              </a:tabLst>
            </a:pPr>
            <a:r>
              <a:rPr sz="3200" spc="-5" dirty="0">
                <a:latin typeface="Verdana"/>
                <a:cs typeface="Verdana"/>
              </a:rPr>
              <a:t>Quality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◼"/>
            </a:pPr>
            <a:endParaRPr sz="3300">
              <a:latin typeface="Times New Roman"/>
              <a:cs typeface="Times New Roman"/>
            </a:endParaRPr>
          </a:p>
          <a:p>
            <a:pPr marL="382905" indent="-370840">
              <a:lnSpc>
                <a:spcPct val="100000"/>
              </a:lnSpc>
              <a:buSzPct val="75000"/>
              <a:buFont typeface="Wingdings"/>
              <a:buChar char="◼"/>
              <a:tabLst>
                <a:tab pos="382905" algn="l"/>
                <a:tab pos="383540" algn="l"/>
              </a:tabLst>
            </a:pPr>
            <a:r>
              <a:rPr sz="3200" spc="-15" dirty="0">
                <a:latin typeface="Verdana"/>
                <a:cs typeface="Verdana"/>
              </a:rPr>
              <a:t>Volatility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613994"/>
            <a:ext cx="923925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Multidimensional</a:t>
            </a:r>
            <a:r>
              <a:rPr spc="-20" dirty="0"/>
              <a:t> </a:t>
            </a:r>
            <a:r>
              <a:rPr spc="-10" dirty="0"/>
              <a:t>Modeling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104" y="1849881"/>
            <a:ext cx="12848590" cy="4716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2585" algn="l"/>
              </a:tabLst>
            </a:pPr>
            <a:r>
              <a:rPr sz="2250" spc="1135" dirty="0">
                <a:latin typeface="Wingdings"/>
                <a:cs typeface="Wingdings"/>
              </a:rPr>
              <a:t>◼</a:t>
            </a:r>
            <a:r>
              <a:rPr sz="2250" spc="1135" dirty="0">
                <a:latin typeface="Times New Roman"/>
                <a:cs typeface="Times New Roman"/>
              </a:rPr>
              <a:t>	</a:t>
            </a:r>
            <a:r>
              <a:rPr sz="3850" spc="-20" dirty="0">
                <a:latin typeface="Verdana"/>
                <a:cs typeface="Verdana"/>
              </a:rPr>
              <a:t>Relational </a:t>
            </a:r>
            <a:r>
              <a:rPr sz="3850" dirty="0">
                <a:latin typeface="Verdana"/>
                <a:cs typeface="Verdana"/>
              </a:rPr>
              <a:t>Databases </a:t>
            </a:r>
            <a:r>
              <a:rPr sz="3850" spc="-5" dirty="0">
                <a:latin typeface="Verdana"/>
                <a:cs typeface="Verdana"/>
              </a:rPr>
              <a:t>typically </a:t>
            </a:r>
            <a:r>
              <a:rPr sz="3850" dirty="0">
                <a:latin typeface="Verdana"/>
                <a:cs typeface="Verdana"/>
              </a:rPr>
              <a:t>use </a:t>
            </a:r>
            <a:r>
              <a:rPr sz="3850" spc="-5" dirty="0">
                <a:latin typeface="Verdana"/>
                <a:cs typeface="Verdana"/>
              </a:rPr>
              <a:t>normalized</a:t>
            </a:r>
            <a:r>
              <a:rPr sz="3850" spc="-13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data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sz="3850" spc="20" dirty="0">
                <a:latin typeface="Times New Roman"/>
                <a:cs typeface="Times New Roman"/>
              </a:rPr>
              <a:t>–</a:t>
            </a:r>
            <a:r>
              <a:rPr sz="3850" spc="20" dirty="0">
                <a:latin typeface="Verdana"/>
                <a:cs typeface="Verdana"/>
              </a:rPr>
              <a:t>Eliminates</a:t>
            </a:r>
            <a:r>
              <a:rPr sz="385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redundancies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sz="3850" spc="30" dirty="0">
                <a:latin typeface="Times New Roman"/>
                <a:cs typeface="Times New Roman"/>
              </a:rPr>
              <a:t>–</a:t>
            </a:r>
            <a:r>
              <a:rPr sz="3850" spc="30" dirty="0">
                <a:latin typeface="Verdana"/>
                <a:cs typeface="Verdana"/>
              </a:rPr>
              <a:t>Provides </a:t>
            </a:r>
            <a:r>
              <a:rPr sz="3850" dirty="0">
                <a:latin typeface="Verdana"/>
                <a:cs typeface="Verdana"/>
              </a:rPr>
              <a:t>for fast</a:t>
            </a:r>
            <a:r>
              <a:rPr sz="3850" spc="-12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insertions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tabLst>
                <a:tab pos="5882640" algn="l"/>
              </a:tabLst>
            </a:pPr>
            <a:r>
              <a:rPr sz="3850" spc="40" dirty="0">
                <a:latin typeface="Times New Roman"/>
                <a:cs typeface="Times New Roman"/>
              </a:rPr>
              <a:t>–</a:t>
            </a:r>
            <a:r>
              <a:rPr sz="3850" spc="40" dirty="0">
                <a:latin typeface="Verdana"/>
                <a:cs typeface="Verdana"/>
              </a:rPr>
              <a:t>Modeled</a:t>
            </a:r>
            <a:r>
              <a:rPr sz="3850" spc="-2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through</a:t>
            </a:r>
            <a:r>
              <a:rPr sz="3850" spc="-1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ER	</a:t>
            </a:r>
            <a:r>
              <a:rPr sz="3850" spc="-15" dirty="0">
                <a:latin typeface="Verdana"/>
                <a:cs typeface="Verdana"/>
              </a:rPr>
              <a:t>diagrams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 marR="66675">
              <a:lnSpc>
                <a:spcPct val="100000"/>
              </a:lnSpc>
              <a:tabLst>
                <a:tab pos="455930" algn="l"/>
              </a:tabLst>
            </a:pPr>
            <a:r>
              <a:rPr sz="2850" spc="1450" dirty="0">
                <a:latin typeface="Wingdings"/>
                <a:cs typeface="Wingdings"/>
              </a:rPr>
              <a:t>◼</a:t>
            </a:r>
            <a:r>
              <a:rPr sz="2850" spc="1450" dirty="0">
                <a:latin typeface="Times New Roman"/>
                <a:cs typeface="Times New Roman"/>
              </a:rPr>
              <a:t>	</a:t>
            </a:r>
            <a:r>
              <a:rPr sz="3850" spc="-5" dirty="0">
                <a:latin typeface="Verdana"/>
                <a:cs typeface="Verdana"/>
              </a:rPr>
              <a:t>This </a:t>
            </a:r>
            <a:r>
              <a:rPr sz="3850" dirty="0">
                <a:latin typeface="Verdana"/>
                <a:cs typeface="Verdana"/>
              </a:rPr>
              <a:t>approach </a:t>
            </a:r>
            <a:r>
              <a:rPr sz="3850" spc="-5" dirty="0">
                <a:latin typeface="Verdana"/>
                <a:cs typeface="Verdana"/>
              </a:rPr>
              <a:t>works well </a:t>
            </a:r>
            <a:r>
              <a:rPr sz="3850" dirty="0">
                <a:latin typeface="Verdana"/>
                <a:cs typeface="Verdana"/>
              </a:rPr>
              <a:t>for </a:t>
            </a:r>
            <a:r>
              <a:rPr sz="3850" spc="-10" dirty="0">
                <a:latin typeface="Verdana"/>
                <a:cs typeface="Verdana"/>
              </a:rPr>
              <a:t>operational </a:t>
            </a:r>
            <a:r>
              <a:rPr sz="3850" spc="-5" dirty="0">
                <a:latin typeface="Verdana"/>
                <a:cs typeface="Verdana"/>
              </a:rPr>
              <a:t>systems,  but poorly </a:t>
            </a:r>
            <a:r>
              <a:rPr sz="3850" dirty="0">
                <a:latin typeface="Verdana"/>
                <a:cs typeface="Verdana"/>
              </a:rPr>
              <a:t>for </a:t>
            </a:r>
            <a:r>
              <a:rPr sz="3850" spc="-5" dirty="0">
                <a:latin typeface="Verdana"/>
                <a:cs typeface="Verdana"/>
              </a:rPr>
              <a:t>data</a:t>
            </a:r>
            <a:r>
              <a:rPr sz="3850" spc="-7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warehouses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610"/>
              </a:lnSpc>
            </a:pPr>
            <a:r>
              <a:rPr sz="3850" spc="55" dirty="0">
                <a:latin typeface="Times New Roman"/>
                <a:cs typeface="Times New Roman"/>
              </a:rPr>
              <a:t>–</a:t>
            </a:r>
            <a:r>
              <a:rPr sz="3850" spc="55" dirty="0">
                <a:latin typeface="Verdana"/>
                <a:cs typeface="Verdana"/>
              </a:rPr>
              <a:t>Why?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1040</Words>
  <Application>Microsoft Macintosh PowerPoint</Application>
  <PresentationFormat>Custom</PresentationFormat>
  <Paragraphs>216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Calibri</vt:lpstr>
      <vt:lpstr>Times New Roman</vt:lpstr>
      <vt:lpstr>Verdana</vt:lpstr>
      <vt:lpstr>Wingdings</vt:lpstr>
      <vt:lpstr>Office Theme</vt:lpstr>
      <vt:lpstr>Database  Management Systems</vt:lpstr>
      <vt:lpstr>Data Warehouses</vt:lpstr>
      <vt:lpstr>Elements of a Data Warehouse</vt:lpstr>
      <vt:lpstr>Elements of a Data Warehouse</vt:lpstr>
      <vt:lpstr>DW Structure</vt:lpstr>
      <vt:lpstr>OLTP vs. OLAP</vt:lpstr>
      <vt:lpstr>Example Queries</vt:lpstr>
      <vt:lpstr>Data Integration Issues</vt:lpstr>
      <vt:lpstr>Multidimensional Modeling</vt:lpstr>
      <vt:lpstr>ER vs. Multidimensional</vt:lpstr>
      <vt:lpstr>Multidimensional Modeling</vt:lpstr>
      <vt:lpstr>Fact Tables</vt:lpstr>
      <vt:lpstr>Fact Tables</vt:lpstr>
      <vt:lpstr>Types of Facts</vt:lpstr>
      <vt:lpstr>Granularity</vt:lpstr>
      <vt:lpstr>Dimension Tables</vt:lpstr>
      <vt:lpstr>Dimension Tables</vt:lpstr>
      <vt:lpstr>Multidimensional Modeling</vt:lpstr>
      <vt:lpstr>Data Cubes</vt:lpstr>
      <vt:lpstr>PowerPoint Presentation</vt:lpstr>
      <vt:lpstr>PowerPoint Presentation</vt:lpstr>
      <vt:lpstr>Data Cube Operations</vt:lpstr>
      <vt:lpstr>Data Cube Operations</vt:lpstr>
      <vt:lpstr>Data Cubes</vt:lpstr>
      <vt:lpstr>Star Schemas</vt:lpstr>
      <vt:lpstr>Star Schemas</vt:lpstr>
      <vt:lpstr>Generating Reports</vt:lpstr>
      <vt:lpstr>Star vs. Snowflake</vt:lpstr>
      <vt:lpstr>Star vs. Snowflake</vt:lpstr>
      <vt:lpstr>Star vs. Snowflake</vt:lpstr>
      <vt:lpstr>Questions</vt:lpstr>
      <vt:lpstr>Questions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</dc:title>
  <cp:lastModifiedBy>Lan, Hou</cp:lastModifiedBy>
  <cp:revision>10</cp:revision>
  <dcterms:created xsi:type="dcterms:W3CDTF">2019-12-15T18:44:29Z</dcterms:created>
  <dcterms:modified xsi:type="dcterms:W3CDTF">2019-12-15T19:06:12Z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2019-11-25T00:00:00Z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2019-12-15T00:00:00Z</vt:filetime>
  </property>
</Properties>
</file>