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72702"/>
  </p:normalViewPr>
  <p:slideViewPr>
    <p:cSldViewPr>
      <p:cViewPr varScale="1">
        <p:scale>
          <a:sx n="76" d="100"/>
          <a:sy n="76" d="100"/>
        </p:scale>
        <p:origin x="20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9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3B27E-C9E3-0442-A001-EFC8CFCD054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9C3C-2A21-D543-ABDD-5257EA36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Lost update</a:t>
            </a:r>
          </a:p>
          <a:p>
            <a:r>
              <a:rPr lang="en-US" dirty="0"/>
              <a:t>2. Temporary update</a:t>
            </a:r>
          </a:p>
          <a:p>
            <a:r>
              <a:rPr lang="en-US" dirty="0"/>
              <a:t>3. Incorrect summary </a:t>
            </a:r>
          </a:p>
          <a:p>
            <a:r>
              <a:rPr lang="en-US" dirty="0"/>
              <a:t>4. Unrepeatable read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we don’t draw graph to detect </a:t>
            </a:r>
            <a:r>
              <a:rPr lang="en-US" sz="1200" spc="-10" dirty="0">
                <a:latin typeface="Verdana"/>
                <a:cs typeface="Verdana"/>
              </a:rPr>
              <a:t>Serializability</a:t>
            </a:r>
            <a:r>
              <a:rPr lang="en-US" dirty="0"/>
              <a:t>? Very slow to draw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Downside of 2PL: dead lock(two transaction are waiting for the same source)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altLang="zh-CN" dirty="0" err="1"/>
              <a:t>Downnside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</a:t>
            </a:r>
            <a:r>
              <a:rPr lang="zh-CN" altLang="en-US" dirty="0"/>
              <a:t> 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9C3C-2A21-D543-ABDD-5257EA36D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spread out and we need to keep track of those locations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9C3C-2A21-D543-ABDD-5257EA36DE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Paradigm: star schema vs. snowflake</a:t>
            </a:r>
          </a:p>
          <a:p>
            <a:pPr marL="0" indent="0">
              <a:buNone/>
            </a:pPr>
            <a:r>
              <a:rPr lang="en-US" dirty="0"/>
              <a:t>Fact tables : actual data(rows: measures: </a:t>
            </a:r>
            <a:r>
              <a:rPr lang="en-US" dirty="0" err="1"/>
              <a:t>quantative</a:t>
            </a:r>
            <a:r>
              <a:rPr lang="en-US" dirty="0"/>
              <a:t> data that are going to be aggregated and be analyzed)</a:t>
            </a:r>
          </a:p>
          <a:p>
            <a:pPr marL="0" indent="0">
              <a:buNone/>
            </a:pPr>
            <a:r>
              <a:rPr lang="en-US" dirty="0"/>
              <a:t>Dimension tables: when recorded where recorded who(rows: actual context) more flexible textual or numerical data (not to be </a:t>
            </a:r>
            <a:r>
              <a:rPr lang="en-US" dirty="0" err="1"/>
              <a:t>agg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Provide parameters. (average sales for last year in </a:t>
            </a:r>
            <a:r>
              <a:rPr lang="en-US" dirty="0" err="1"/>
              <a:t>St.louis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solidFill>
                  <a:srgbClr val="FF0000"/>
                </a:solidFill>
                <a:latin typeface="Verdana"/>
                <a:cs typeface="Verdana"/>
              </a:rPr>
              <a:t>relational </a:t>
            </a:r>
            <a:r>
              <a:rPr lang="en-US" sz="1200" spc="-5" dirty="0" err="1">
                <a:solidFill>
                  <a:srgbClr val="FF0000"/>
                </a:solidFill>
                <a:latin typeface="Verdana"/>
                <a:cs typeface="Verdana"/>
              </a:rPr>
              <a:t>db</a:t>
            </a:r>
            <a:r>
              <a:rPr lang="en-US" sz="1200" spc="-5" dirty="0">
                <a:solidFill>
                  <a:srgbClr val="FF0000"/>
                </a:solidFill>
                <a:latin typeface="Verdana"/>
                <a:cs typeface="Verdana"/>
              </a:rPr>
              <a:t> (Multi Dim Modelling vs. ER) “trade-off”</a:t>
            </a:r>
            <a:endParaRPr lang="en-US" sz="12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(Query): retrieval (we don’t want to update,) (fewer tables fewer joins slower writes: redundant data all of the place) e.g. FB post read a large amount of data in fast time</a:t>
            </a:r>
          </a:p>
          <a:p>
            <a:pPr marL="0" indent="0">
              <a:buNone/>
            </a:pPr>
            <a:r>
              <a:rPr lang="en-US" dirty="0"/>
              <a:t>ER: optimize for write performance (heavy </a:t>
            </a:r>
            <a:r>
              <a:rPr lang="en-US" dirty="0" err="1"/>
              <a:t>normialzed</a:t>
            </a:r>
            <a:r>
              <a:rPr lang="en-US" dirty="0"/>
              <a:t>: three normalizations) faster write slower 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Verdana"/>
                <a:cs typeface="Verdana"/>
              </a:rPr>
              <a:t>Reddi</a:t>
            </a:r>
            <a:r>
              <a:rPr lang="en-US" sz="1200" dirty="0">
                <a:latin typeface="Verdana"/>
                <a:cs typeface="Verdana"/>
              </a:rPr>
              <a:t>?: leaves in memory (cache)</a:t>
            </a:r>
          </a:p>
          <a:p>
            <a:pPr marL="0" indent="0">
              <a:buNone/>
            </a:pPr>
            <a:r>
              <a:rPr lang="en-US" dirty="0"/>
              <a:t>very quick ranking by cate or by users based on set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database: structure in Graph relationship e.g.(use case) social network, recommendation; (sort of data)location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mongo </a:t>
            </a:r>
            <a:r>
              <a:rPr lang="en-US" dirty="0" err="1"/>
              <a:t>cmd</a:t>
            </a:r>
            <a:r>
              <a:rPr lang="en-US" dirty="0"/>
              <a:t>: basic query (check version in past exams)</a:t>
            </a:r>
          </a:p>
          <a:p>
            <a:pPr marL="0" indent="0">
              <a:buNone/>
            </a:pPr>
            <a:r>
              <a:rPr lang="en-US" dirty="0"/>
              <a:t>Embedded documents – primary keys/foreign keys -&gt; advantages: </a:t>
            </a:r>
            <a:r>
              <a:rPr lang="en-US" dirty="0" err="1"/>
              <a:t>mongodb</a:t>
            </a:r>
            <a:r>
              <a:rPr lang="en-US" dirty="0"/>
              <a:t> flexible </a:t>
            </a:r>
          </a:p>
          <a:p>
            <a:pPr marL="0" indent="0">
              <a:buNone/>
            </a:pPr>
            <a:r>
              <a:rPr lang="en-US" dirty="0"/>
              <a:t>Mongo can also hood up based on ids to do the same thing as primary keys/ </a:t>
            </a:r>
            <a:r>
              <a:rPr lang="en-US"/>
              <a:t>foreign keys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9C3C-2A21-D543-ABDD-5257EA36DE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09347" y="493775"/>
            <a:ext cx="900684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13296900" y="0"/>
                </a:moveTo>
                <a:lnTo>
                  <a:pt x="0" y="0"/>
                </a:lnTo>
                <a:lnTo>
                  <a:pt x="0" y="7254240"/>
                </a:lnTo>
                <a:lnTo>
                  <a:pt x="13296900" y="7254240"/>
                </a:lnTo>
                <a:lnTo>
                  <a:pt x="13296900" y="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63327" y="527304"/>
            <a:ext cx="3697224" cy="6829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6740" y="6664451"/>
            <a:ext cx="4090416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011" y="527126"/>
            <a:ext cx="12831927" cy="1994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12" y="339273"/>
            <a:ext cx="1350492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512" y="3148329"/>
            <a:ext cx="1350492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11" y="527126"/>
            <a:ext cx="9130030" cy="199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6450" spc="-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6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5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4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293" y="4844237"/>
            <a:ext cx="4407535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20" dirty="0">
                <a:solidFill>
                  <a:srgbClr val="FFFFFF"/>
                </a:solidFill>
                <a:latin typeface="Verdana"/>
                <a:cs typeface="Verdana"/>
              </a:rPr>
              <a:t>Exam</a:t>
            </a:r>
            <a:r>
              <a:rPr sz="4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dirty="0">
                <a:solidFill>
                  <a:srgbClr val="FFFFFF"/>
                </a:solidFill>
                <a:latin typeface="Verdana"/>
                <a:cs typeface="Verdana"/>
              </a:rPr>
              <a:t>Review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339273"/>
            <a:ext cx="12251690" cy="228600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645"/>
              </a:spcBef>
            </a:pPr>
            <a:r>
              <a:rPr spc="-10" dirty="0"/>
              <a:t>Exercise</a:t>
            </a:r>
          </a:p>
          <a:p>
            <a:pPr marL="12700" marR="5080">
              <a:lnSpc>
                <a:spcPct val="100000"/>
              </a:lnSpc>
              <a:spcBef>
                <a:spcPts val="1010"/>
              </a:spcBef>
              <a:tabLst>
                <a:tab pos="428625" algn="l"/>
              </a:tabLst>
            </a:pPr>
            <a:r>
              <a:rPr sz="2700" spc="1330" dirty="0">
                <a:solidFill>
                  <a:srgbClr val="000000"/>
                </a:solidFill>
                <a:latin typeface="Wingdings"/>
                <a:cs typeface="Wingdings"/>
              </a:rPr>
              <a:t>◼</a:t>
            </a:r>
            <a:r>
              <a:rPr sz="2700" spc="133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600" spc="-90" dirty="0">
                <a:solidFill>
                  <a:srgbClr val="000000"/>
                </a:solidFill>
              </a:rPr>
              <a:t>We </a:t>
            </a:r>
            <a:r>
              <a:rPr sz="3600" spc="-10" dirty="0">
                <a:solidFill>
                  <a:srgbClr val="000000"/>
                </a:solidFill>
              </a:rPr>
              <a:t>wish </a:t>
            </a:r>
            <a:r>
              <a:rPr sz="3600" spc="-5" dirty="0">
                <a:solidFill>
                  <a:srgbClr val="000000"/>
                </a:solidFill>
              </a:rPr>
              <a:t>to design </a:t>
            </a:r>
            <a:r>
              <a:rPr sz="3600" dirty="0">
                <a:solidFill>
                  <a:srgbClr val="000000"/>
                </a:solidFill>
              </a:rPr>
              <a:t>a MongoDB </a:t>
            </a:r>
            <a:r>
              <a:rPr sz="3600" spc="-5" dirty="0">
                <a:solidFill>
                  <a:srgbClr val="000000"/>
                </a:solidFill>
              </a:rPr>
              <a:t>database that </a:t>
            </a:r>
            <a:r>
              <a:rPr sz="3600" spc="-15" dirty="0">
                <a:solidFill>
                  <a:srgbClr val="000000"/>
                </a:solidFill>
              </a:rPr>
              <a:t>tracks  </a:t>
            </a:r>
            <a:r>
              <a:rPr sz="3600" spc="-5" dirty="0">
                <a:solidFill>
                  <a:srgbClr val="000000"/>
                </a:solidFill>
              </a:rPr>
              <a:t>what movies different </a:t>
            </a:r>
            <a:r>
              <a:rPr sz="3600" dirty="0">
                <a:solidFill>
                  <a:srgbClr val="000000"/>
                </a:solidFill>
              </a:rPr>
              <a:t>users </a:t>
            </a:r>
            <a:r>
              <a:rPr sz="3600" spc="-15" dirty="0">
                <a:solidFill>
                  <a:srgbClr val="000000"/>
                </a:solidFill>
              </a:rPr>
              <a:t>have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watched.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512" y="3148329"/>
            <a:ext cx="124714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◼"/>
              <a:tabLst>
                <a:tab pos="428625" algn="l"/>
                <a:tab pos="429259" algn="l"/>
              </a:tabLst>
            </a:pPr>
            <a:r>
              <a:rPr sz="3600" dirty="0">
                <a:latin typeface="Verdana"/>
                <a:cs typeface="Verdana"/>
              </a:rPr>
              <a:t>Design </a:t>
            </a:r>
            <a:r>
              <a:rPr sz="3600" spc="-5" dirty="0">
                <a:latin typeface="Verdana"/>
                <a:cs typeface="Verdana"/>
              </a:rPr>
              <a:t>the database: what documents </a:t>
            </a:r>
            <a:r>
              <a:rPr sz="3600" dirty="0">
                <a:latin typeface="Verdana"/>
                <a:cs typeface="Verdana"/>
              </a:rPr>
              <a:t>should exist?  What should </a:t>
            </a:r>
            <a:r>
              <a:rPr sz="3600" spc="-5" dirty="0">
                <a:latin typeface="Verdana"/>
                <a:cs typeface="Verdana"/>
              </a:rPr>
              <a:t>those documents</a:t>
            </a:r>
            <a:r>
              <a:rPr sz="3600" spc="-5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contain?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3550">
              <a:latin typeface="Verdana"/>
              <a:cs typeface="Verdana"/>
            </a:endParaRPr>
          </a:p>
          <a:p>
            <a:pPr marL="12700" marR="313055">
              <a:lnSpc>
                <a:spcPct val="100000"/>
              </a:lnSpc>
              <a:buSzPct val="75000"/>
              <a:buFont typeface="Wingdings"/>
              <a:buChar char="◼"/>
              <a:tabLst>
                <a:tab pos="428625" algn="l"/>
                <a:tab pos="429259" algn="l"/>
              </a:tabLst>
            </a:pPr>
            <a:r>
              <a:rPr sz="3600" spc="-25" dirty="0">
                <a:latin typeface="Verdana"/>
                <a:cs typeface="Verdana"/>
              </a:rPr>
              <a:t>Write </a:t>
            </a:r>
            <a:r>
              <a:rPr sz="3600" dirty="0">
                <a:latin typeface="Verdana"/>
                <a:cs typeface="Verdana"/>
              </a:rPr>
              <a:t>code </a:t>
            </a:r>
            <a:r>
              <a:rPr sz="3600" spc="-5" dirty="0">
                <a:latin typeface="Verdana"/>
                <a:cs typeface="Verdana"/>
              </a:rPr>
              <a:t>to </a:t>
            </a:r>
            <a:r>
              <a:rPr sz="3600" spc="-20" dirty="0">
                <a:latin typeface="Verdana"/>
                <a:cs typeface="Verdana"/>
              </a:rPr>
              <a:t>insert </a:t>
            </a:r>
            <a:r>
              <a:rPr sz="3600" dirty="0">
                <a:latin typeface="Verdana"/>
                <a:cs typeface="Verdana"/>
              </a:rPr>
              <a:t>a few example </a:t>
            </a:r>
            <a:r>
              <a:rPr sz="3600" spc="-5" dirty="0">
                <a:latin typeface="Verdana"/>
                <a:cs typeface="Verdana"/>
              </a:rPr>
              <a:t>documents </a:t>
            </a:r>
            <a:r>
              <a:rPr sz="3600" spc="-20" dirty="0">
                <a:latin typeface="Verdana"/>
                <a:cs typeface="Verdana"/>
              </a:rPr>
              <a:t>into  </a:t>
            </a:r>
            <a:r>
              <a:rPr sz="3600" spc="-10" dirty="0">
                <a:latin typeface="Verdana"/>
                <a:cs typeface="Verdana"/>
              </a:rPr>
              <a:t>your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database.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3550">
              <a:latin typeface="Verdana"/>
              <a:cs typeface="Verdana"/>
            </a:endParaRPr>
          </a:p>
          <a:p>
            <a:pPr marL="12700" marR="44450">
              <a:lnSpc>
                <a:spcPct val="100000"/>
              </a:lnSpc>
              <a:buSzPct val="75000"/>
              <a:buFont typeface="Wingdings"/>
              <a:buChar char="◼"/>
              <a:tabLst>
                <a:tab pos="428625" algn="l"/>
                <a:tab pos="429259" algn="l"/>
              </a:tabLst>
            </a:pPr>
            <a:r>
              <a:rPr sz="3600" spc="-25" dirty="0">
                <a:latin typeface="Verdana"/>
                <a:cs typeface="Verdana"/>
              </a:rPr>
              <a:t>Write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query that will </a:t>
            </a:r>
            <a:r>
              <a:rPr sz="3600" spc="-15" dirty="0">
                <a:latin typeface="Verdana"/>
                <a:cs typeface="Verdana"/>
              </a:rPr>
              <a:t>list </a:t>
            </a:r>
            <a:r>
              <a:rPr sz="3600" dirty="0">
                <a:latin typeface="Verdana"/>
                <a:cs typeface="Verdana"/>
              </a:rPr>
              <a:t>all of </a:t>
            </a:r>
            <a:r>
              <a:rPr sz="3600" spc="-5" dirty="0">
                <a:latin typeface="Verdana"/>
                <a:cs typeface="Verdana"/>
              </a:rPr>
              <a:t>the movies watched  </a:t>
            </a:r>
            <a:r>
              <a:rPr sz="3600" spc="-10" dirty="0">
                <a:latin typeface="Verdana"/>
                <a:cs typeface="Verdana"/>
              </a:rPr>
              <a:t>by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15" dirty="0">
                <a:latin typeface="Verdana"/>
                <a:cs typeface="Verdana"/>
              </a:rPr>
              <a:t>particular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user.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442"/>
            <a:ext cx="30206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Logist</a:t>
            </a:r>
            <a:r>
              <a:rPr spc="-25" dirty="0"/>
              <a:t>i</a:t>
            </a:r>
            <a:r>
              <a:rPr spc="-5" dirty="0"/>
              <a:t>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95" y="1853895"/>
            <a:ext cx="8406765" cy="270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50520">
              <a:lnSpc>
                <a:spcPct val="100000"/>
              </a:lnSpc>
              <a:spcBef>
                <a:spcPts val="100"/>
              </a:spcBef>
              <a:buSzPct val="68181"/>
              <a:buFont typeface="Wingdings"/>
              <a:buChar char="◼"/>
              <a:tabLst>
                <a:tab pos="400685" algn="l"/>
                <a:tab pos="401320" algn="l"/>
              </a:tabLst>
            </a:pPr>
            <a:r>
              <a:rPr sz="3300" spc="-10" dirty="0">
                <a:latin typeface="Verdana"/>
                <a:cs typeface="Verdana"/>
              </a:rPr>
              <a:t>Monday </a:t>
            </a:r>
            <a:r>
              <a:rPr sz="3300" spc="-5" dirty="0">
                <a:latin typeface="Verdana"/>
                <a:cs typeface="Verdana"/>
              </a:rPr>
              <a:t>December 16</a:t>
            </a:r>
            <a:r>
              <a:rPr sz="3300" spc="-7" baseline="27777" dirty="0">
                <a:latin typeface="Verdana"/>
                <a:cs typeface="Verdana"/>
              </a:rPr>
              <a:t>th</a:t>
            </a:r>
            <a:r>
              <a:rPr sz="3300" spc="-5" dirty="0">
                <a:latin typeface="Verdana"/>
                <a:cs typeface="Verdana"/>
              </a:rPr>
              <a:t>,</a:t>
            </a:r>
            <a:r>
              <a:rPr sz="3300" spc="-7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3:30-5:30PM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500">
              <a:latin typeface="Verdana"/>
              <a:cs typeface="Verdana"/>
            </a:endParaRPr>
          </a:p>
          <a:p>
            <a:pPr marL="463550" indent="-413384">
              <a:lnSpc>
                <a:spcPct val="100000"/>
              </a:lnSpc>
              <a:buSzPct val="74647"/>
              <a:buFont typeface="Wingdings"/>
              <a:buChar char="◼"/>
              <a:tabLst>
                <a:tab pos="463550" algn="l"/>
                <a:tab pos="464184" algn="l"/>
              </a:tabLst>
            </a:pPr>
            <a:r>
              <a:rPr sz="3550" spc="15" dirty="0">
                <a:latin typeface="Verdana"/>
                <a:cs typeface="Verdana"/>
              </a:rPr>
              <a:t>Open</a:t>
            </a:r>
            <a:r>
              <a:rPr sz="3550" spc="-25" dirty="0">
                <a:latin typeface="Verdana"/>
                <a:cs typeface="Verdana"/>
              </a:rPr>
              <a:t> </a:t>
            </a:r>
            <a:r>
              <a:rPr sz="3550" spc="5" dirty="0">
                <a:latin typeface="Verdana"/>
                <a:cs typeface="Verdana"/>
              </a:rPr>
              <a:t>book/notes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◼"/>
            </a:pPr>
            <a:endParaRPr sz="3550">
              <a:latin typeface="Verdana"/>
              <a:cs typeface="Verdana"/>
            </a:endParaRPr>
          </a:p>
          <a:p>
            <a:pPr marL="463550" indent="-413384">
              <a:lnSpc>
                <a:spcPct val="100000"/>
              </a:lnSpc>
              <a:buSzPct val="74647"/>
              <a:buFont typeface="Wingdings"/>
              <a:buChar char="◼"/>
              <a:tabLst>
                <a:tab pos="463550" algn="l"/>
                <a:tab pos="464184" algn="l"/>
              </a:tabLst>
            </a:pPr>
            <a:r>
              <a:rPr sz="3550" spc="15" dirty="0">
                <a:latin typeface="Verdana"/>
                <a:cs typeface="Verdana"/>
              </a:rPr>
              <a:t>No </a:t>
            </a:r>
            <a:r>
              <a:rPr sz="3550" spc="10" dirty="0">
                <a:latin typeface="Verdana"/>
                <a:cs typeface="Verdana"/>
              </a:rPr>
              <a:t>electronic</a:t>
            </a:r>
            <a:r>
              <a:rPr sz="3550" spc="-45" dirty="0">
                <a:latin typeface="Verdana"/>
                <a:cs typeface="Verdana"/>
              </a:rPr>
              <a:t> </a:t>
            </a:r>
            <a:r>
              <a:rPr sz="3550" spc="5" dirty="0">
                <a:latin typeface="Verdana"/>
                <a:cs typeface="Verdana"/>
              </a:rPr>
              <a:t>devices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1388"/>
            <a:ext cx="45491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Topic</a:t>
            </a:r>
            <a:r>
              <a:rPr spc="-5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906016"/>
            <a:ext cx="14696644" cy="60702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95"/>
              </a:spcBef>
              <a:buSzPct val="94642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2800" spc="-30" dirty="0">
                <a:latin typeface="Verdana"/>
                <a:cs typeface="Verdana"/>
              </a:rPr>
              <a:t>Transactions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1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Verdana"/>
                <a:cs typeface="Verdana"/>
              </a:rPr>
              <a:t>Issues </a:t>
            </a:r>
            <a:r>
              <a:rPr sz="2800" spc="-10" dirty="0">
                <a:latin typeface="Verdana"/>
                <a:cs typeface="Verdana"/>
              </a:rPr>
              <a:t>that </a:t>
            </a:r>
            <a:r>
              <a:rPr sz="2800" spc="-5" dirty="0">
                <a:latin typeface="Verdana"/>
                <a:cs typeface="Verdana"/>
              </a:rPr>
              <a:t>can arise </a:t>
            </a:r>
            <a:r>
              <a:rPr sz="2800" spc="-10" dirty="0">
                <a:latin typeface="Verdana"/>
                <a:cs typeface="Verdana"/>
              </a:rPr>
              <a:t>with concurrent</a:t>
            </a:r>
            <a:r>
              <a:rPr sz="2800" spc="1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operations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35" dirty="0">
                <a:latin typeface="Verdana"/>
                <a:cs typeface="Verdana"/>
              </a:rPr>
              <a:t>Transaction </a:t>
            </a:r>
            <a:r>
              <a:rPr sz="2800" spc="-5" dirty="0">
                <a:latin typeface="Verdana"/>
                <a:cs typeface="Verdana"/>
              </a:rPr>
              <a:t>state and </a:t>
            </a:r>
            <a:r>
              <a:rPr sz="2800" spc="-15" dirty="0">
                <a:latin typeface="Verdana"/>
                <a:cs typeface="Verdana"/>
              </a:rPr>
              <a:t>log</a:t>
            </a:r>
            <a:r>
              <a:rPr sz="2800" spc="1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files</a:t>
            </a:r>
            <a:r>
              <a:rPr lang="en-US" sz="2800" spc="-5" dirty="0">
                <a:latin typeface="Verdana"/>
                <a:cs typeface="Verdana"/>
              </a:rPr>
              <a:t>: how start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Verdana"/>
                <a:cs typeface="Verdana"/>
              </a:rPr>
              <a:t>ACID </a:t>
            </a:r>
            <a:r>
              <a:rPr sz="2800" spc="-10" dirty="0">
                <a:latin typeface="Verdana"/>
                <a:cs typeface="Verdana"/>
              </a:rPr>
              <a:t>Properties</a:t>
            </a:r>
            <a:r>
              <a:rPr lang="en-US" sz="2800" spc="-10" dirty="0">
                <a:latin typeface="Verdana"/>
                <a:cs typeface="Verdana"/>
              </a:rPr>
              <a:t>: </a:t>
            </a:r>
            <a:r>
              <a:rPr lang="en-US" sz="2800" spc="-10" dirty="0" err="1">
                <a:latin typeface="Verdana"/>
                <a:cs typeface="Verdana"/>
              </a:rPr>
              <a:t>admissity</a:t>
            </a:r>
            <a:r>
              <a:rPr lang="en-US" sz="2800" spc="-10" dirty="0">
                <a:latin typeface="Verdana"/>
                <a:cs typeface="Verdana"/>
              </a:rPr>
              <a:t>(all or nothing), consistency(once transaction finish, it should be consistent), isolation, durability (log files, once it commit,</a:t>
            </a:r>
          </a:p>
          <a:p>
            <a:pPr marL="469265" lvl="1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US" sz="2800" spc="-10" dirty="0">
                <a:latin typeface="Verdana"/>
                <a:cs typeface="Verdana"/>
              </a:rPr>
              <a:t>	…)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Scheduling</a:t>
            </a:r>
            <a:r>
              <a:rPr lang="en-US" sz="2800" spc="-10" dirty="0">
                <a:latin typeface="Verdana"/>
                <a:cs typeface="Verdana"/>
              </a:rPr>
              <a:t> (how transaction schedules)</a:t>
            </a:r>
            <a:endParaRPr sz="28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2800" spc="-15" dirty="0">
                <a:latin typeface="Verdana"/>
                <a:cs typeface="Verdana"/>
              </a:rPr>
              <a:t>Conflicts</a:t>
            </a:r>
            <a:r>
              <a:rPr lang="en-US" sz="2800" spc="-15" dirty="0">
                <a:latin typeface="Verdana"/>
                <a:cs typeface="Verdana"/>
              </a:rPr>
              <a:t> (read/write; write/write)</a:t>
            </a:r>
            <a:endParaRPr sz="28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2800" spc="-10" dirty="0">
                <a:latin typeface="Verdana"/>
                <a:cs typeface="Verdana"/>
              </a:rPr>
              <a:t>Serializability</a:t>
            </a:r>
            <a:r>
              <a:rPr lang="en-US" sz="2800" spc="-10" dirty="0">
                <a:latin typeface="Verdana"/>
                <a:cs typeface="Verdana"/>
              </a:rPr>
              <a:t> (have the same conflicts as serializable schedule)</a:t>
            </a:r>
            <a:endParaRPr sz="2750" dirty="0">
              <a:latin typeface="Verdana"/>
              <a:cs typeface="Verdana"/>
            </a:endParaRPr>
          </a:p>
          <a:p>
            <a:pPr marL="335915" indent="-32385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36550" algn="l"/>
              </a:tabLst>
            </a:pPr>
            <a:r>
              <a:rPr sz="2800" spc="-5" dirty="0">
                <a:latin typeface="Verdana"/>
                <a:cs typeface="Verdana"/>
              </a:rPr>
              <a:t>Locks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60" dirty="0">
                <a:latin typeface="Verdana"/>
                <a:cs typeface="Verdana"/>
              </a:rPr>
              <a:t>Types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locks</a:t>
            </a:r>
            <a:r>
              <a:rPr lang="en-US" sz="2800" spc="-15" dirty="0">
                <a:latin typeface="Verdana"/>
                <a:cs typeface="Verdana"/>
              </a:rPr>
              <a:t> (</a:t>
            </a:r>
            <a:r>
              <a:rPr lang="en-US" sz="2800" spc="-15" dirty="0" err="1">
                <a:latin typeface="Verdana"/>
                <a:cs typeface="Verdana"/>
              </a:rPr>
              <a:t>read;write</a:t>
            </a:r>
            <a:r>
              <a:rPr lang="en-US" sz="2800" spc="-15" dirty="0">
                <a:latin typeface="Verdana"/>
                <a:cs typeface="Verdana"/>
              </a:rPr>
              <a:t>. Write locks are more restricted)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100" dirty="0">
                <a:latin typeface="Verdana"/>
                <a:cs typeface="Verdana"/>
              </a:rPr>
              <a:t>Two </a:t>
            </a:r>
            <a:r>
              <a:rPr sz="2800" spc="-10" dirty="0">
                <a:latin typeface="Verdana"/>
                <a:cs typeface="Verdana"/>
              </a:rPr>
              <a:t>phase</a:t>
            </a:r>
            <a:r>
              <a:rPr sz="2800" spc="1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locking</a:t>
            </a:r>
            <a:r>
              <a:rPr lang="en-US" sz="2800" spc="-10" dirty="0">
                <a:latin typeface="Verdana"/>
                <a:cs typeface="Verdana"/>
              </a:rPr>
              <a:t> (1</a:t>
            </a:r>
            <a:r>
              <a:rPr lang="en-US" sz="2800" spc="-10" baseline="30000" dirty="0">
                <a:latin typeface="Verdana"/>
                <a:cs typeface="Verdana"/>
              </a:rPr>
              <a:t>st</a:t>
            </a:r>
            <a:r>
              <a:rPr lang="en-US" sz="2800" spc="-10" dirty="0">
                <a:latin typeface="Verdana"/>
                <a:cs typeface="Verdana"/>
              </a:rPr>
              <a:t> : gather locks until acquire locks; 2</a:t>
            </a:r>
            <a:r>
              <a:rPr lang="en-US" sz="2800" spc="-10" baseline="30000" dirty="0">
                <a:latin typeface="Verdana"/>
                <a:cs typeface="Verdana"/>
              </a:rPr>
              <a:t>nd</a:t>
            </a:r>
            <a:r>
              <a:rPr lang="en-US" sz="2800" spc="-10" dirty="0">
                <a:latin typeface="Verdana"/>
                <a:cs typeface="Verdana"/>
              </a:rPr>
              <a:t>:release)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Verdana"/>
                <a:cs typeface="Verdana"/>
              </a:rPr>
              <a:t>Deadlock </a:t>
            </a:r>
            <a:r>
              <a:rPr sz="2800" spc="-10" dirty="0">
                <a:latin typeface="Verdana"/>
                <a:cs typeface="Verdana"/>
              </a:rPr>
              <a:t>detection </a:t>
            </a:r>
            <a:r>
              <a:rPr sz="2800" spc="-5" dirty="0">
                <a:latin typeface="Verdana"/>
                <a:cs typeface="Verdana"/>
              </a:rPr>
              <a:t>and</a:t>
            </a:r>
            <a:r>
              <a:rPr sz="2800" spc="9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avoidance</a:t>
            </a:r>
            <a:endParaRPr sz="28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15" dirty="0">
                <a:latin typeface="Verdana"/>
                <a:cs typeface="Verdana"/>
              </a:rPr>
              <a:t>Granularity</a:t>
            </a:r>
            <a:r>
              <a:rPr lang="en-US" altLang="zh-CN" sz="2800" spc="-15" dirty="0">
                <a:latin typeface="Verdana"/>
                <a:cs typeface="Verdana"/>
              </a:rPr>
              <a:t>:</a:t>
            </a:r>
            <a:r>
              <a:rPr lang="zh-CN" altLang="en-US" sz="2800" spc="-15" dirty="0">
                <a:latin typeface="Verdana"/>
                <a:cs typeface="Verdana"/>
              </a:rPr>
              <a:t> </a:t>
            </a:r>
            <a:r>
              <a:rPr lang="en-US" altLang="zh-CN" sz="2800" spc="-15" dirty="0">
                <a:latin typeface="Verdana"/>
                <a:cs typeface="Verdana"/>
              </a:rPr>
              <a:t>allowing</a:t>
            </a:r>
            <a:r>
              <a:rPr lang="zh-CN" altLang="en-US" sz="2800" spc="-15" dirty="0">
                <a:latin typeface="Verdana"/>
                <a:cs typeface="Verdana"/>
              </a:rPr>
              <a:t> </a:t>
            </a:r>
            <a:r>
              <a:rPr lang="en-US" altLang="zh-CN" sz="2800" spc="-15" dirty="0">
                <a:latin typeface="Verdana"/>
                <a:cs typeface="Verdana"/>
              </a:rPr>
              <a:t>more</a:t>
            </a:r>
            <a:r>
              <a:rPr lang="zh-CN" altLang="en-US" sz="2800" spc="-15" dirty="0">
                <a:latin typeface="Verdana"/>
                <a:cs typeface="Verdana"/>
              </a:rPr>
              <a:t> </a:t>
            </a:r>
            <a:r>
              <a:rPr lang="en-US" altLang="zh-CN" sz="2800" spc="-15" dirty="0">
                <a:latin typeface="Verdana"/>
                <a:cs typeface="Verdana"/>
              </a:rPr>
              <a:t>locks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21868"/>
            <a:ext cx="45491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Topic</a:t>
            </a:r>
            <a:r>
              <a:rPr spc="-5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02" y="2222703"/>
            <a:ext cx="13690398" cy="6663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spc="-5" dirty="0">
                <a:latin typeface="Verdana"/>
                <a:cs typeface="Verdana"/>
              </a:rPr>
              <a:t>Data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Distribution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300" spc="-10" dirty="0">
                <a:solidFill>
                  <a:srgbClr val="FF0000"/>
                </a:solidFill>
                <a:latin typeface="Verdana"/>
                <a:cs typeface="Verdana"/>
              </a:rPr>
              <a:t>Advantages</a:t>
            </a:r>
            <a:endParaRPr sz="33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spc="-20" dirty="0">
                <a:latin typeface="Verdana"/>
                <a:cs typeface="Verdana"/>
              </a:rPr>
              <a:t>Partitioning</a:t>
            </a:r>
            <a:r>
              <a:rPr sz="3300" spc="-9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schemes</a:t>
            </a:r>
            <a:r>
              <a:rPr lang="en-US" sz="3300" spc="-5" dirty="0">
                <a:latin typeface="Verdana"/>
                <a:cs typeface="Verdana"/>
              </a:rPr>
              <a:t>: horizontal (by row) / vertical (by col): primary key required so that sticks back together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spc="-5" dirty="0">
                <a:latin typeface="Verdana"/>
                <a:cs typeface="Verdana"/>
              </a:rPr>
              <a:t>Data </a:t>
            </a:r>
            <a:r>
              <a:rPr sz="3300" spc="-15" dirty="0">
                <a:latin typeface="Verdana"/>
                <a:cs typeface="Verdana"/>
              </a:rPr>
              <a:t>transfer</a:t>
            </a:r>
            <a:r>
              <a:rPr sz="3300" spc="-3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costs</a:t>
            </a:r>
            <a:r>
              <a:rPr lang="en-US" sz="3300" spc="-5" dirty="0">
                <a:latin typeface="Verdana"/>
                <a:cs typeface="Verdana"/>
              </a:rPr>
              <a:t>: due to data sitting in many spots</a:t>
            </a:r>
          </a:p>
          <a:p>
            <a:pPr marL="469265" lvl="1">
              <a:lnSpc>
                <a:spcPts val="3954"/>
              </a:lnSpc>
              <a:tabLst>
                <a:tab pos="755650" algn="l"/>
              </a:tabLst>
            </a:pPr>
            <a:r>
              <a:rPr lang="en-US" sz="3300" spc="-5" dirty="0">
                <a:latin typeface="Verdana"/>
                <a:cs typeface="Verdana"/>
              </a:rPr>
              <a:t>(where do we perform join? Math Examples: minimize the data transferred)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300" spc="-5" dirty="0">
                <a:solidFill>
                  <a:srgbClr val="FF0000"/>
                </a:solidFill>
                <a:latin typeface="Verdana"/>
                <a:cs typeface="Verdana"/>
              </a:rPr>
              <a:t>Three phase</a:t>
            </a:r>
            <a:r>
              <a:rPr sz="33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300" spc="-10" dirty="0">
                <a:solidFill>
                  <a:srgbClr val="FF0000"/>
                </a:solidFill>
                <a:latin typeface="Verdana"/>
                <a:cs typeface="Verdana"/>
              </a:rPr>
              <a:t>commit</a:t>
            </a:r>
            <a:r>
              <a:rPr lang="en-US" sz="3300" spc="-10" dirty="0">
                <a:solidFill>
                  <a:srgbClr val="FF0000"/>
                </a:solidFill>
                <a:latin typeface="Verdana"/>
                <a:cs typeface="Verdana"/>
              </a:rPr>
              <a:t>: what happens when transaction manager fails to solve (e.g. crash, on piazza)</a:t>
            </a:r>
            <a:endParaRPr sz="3250" dirty="0">
              <a:latin typeface="Verdana"/>
              <a:cs typeface="Verdana"/>
            </a:endParaRPr>
          </a:p>
          <a:p>
            <a:pPr marL="394970" indent="-382905">
              <a:lnSpc>
                <a:spcPts val="3954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Security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dirty="0">
                <a:latin typeface="Verdana"/>
                <a:cs typeface="Verdana"/>
              </a:rPr>
              <a:t>User </a:t>
            </a:r>
            <a:r>
              <a:rPr sz="3300" spc="-5" dirty="0">
                <a:latin typeface="Verdana"/>
                <a:cs typeface="Verdana"/>
              </a:rPr>
              <a:t>based</a:t>
            </a:r>
            <a:r>
              <a:rPr sz="3300" spc="-12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control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spc="-25" dirty="0">
                <a:latin typeface="Verdana"/>
                <a:cs typeface="Verdana"/>
              </a:rPr>
              <a:t>Role </a:t>
            </a:r>
            <a:r>
              <a:rPr sz="3300" spc="-5" dirty="0">
                <a:latin typeface="Verdana"/>
                <a:cs typeface="Verdana"/>
              </a:rPr>
              <a:t>based</a:t>
            </a:r>
            <a:r>
              <a:rPr sz="3300" spc="-6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control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dirty="0">
                <a:latin typeface="Verdana"/>
                <a:cs typeface="Verdana"/>
              </a:rPr>
              <a:t>SQL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Injection</a:t>
            </a:r>
            <a:r>
              <a:rPr lang="en-US" sz="3300" dirty="0">
                <a:latin typeface="Verdana"/>
                <a:cs typeface="Verdana"/>
              </a:rPr>
              <a:t> (more on last exam)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03630"/>
            <a:ext cx="45497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Topic</a:t>
            </a:r>
            <a:r>
              <a:rPr spc="-3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03" y="1865503"/>
            <a:ext cx="13182397" cy="5622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00"/>
              </a:spcBef>
              <a:buSzPct val="80303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300" dirty="0">
                <a:latin typeface="Verdana"/>
                <a:cs typeface="Verdana"/>
              </a:rPr>
              <a:t>Data</a:t>
            </a:r>
            <a:r>
              <a:rPr sz="3300" spc="-20" dirty="0">
                <a:latin typeface="Verdana"/>
                <a:cs typeface="Verdana"/>
              </a:rPr>
              <a:t> Warehousing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300" dirty="0">
                <a:latin typeface="Verdana"/>
                <a:cs typeface="Verdana"/>
              </a:rPr>
              <a:t>Design</a:t>
            </a:r>
            <a:r>
              <a:rPr lang="en-US" sz="3300" dirty="0">
                <a:latin typeface="Verdana"/>
                <a:cs typeface="Verdana"/>
              </a:rPr>
              <a:t>: different than ER diagram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spc="-5" dirty="0">
                <a:latin typeface="Verdana"/>
                <a:cs typeface="Verdana"/>
              </a:rPr>
              <a:t>Cube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Operations</a:t>
            </a:r>
            <a:r>
              <a:rPr lang="en-US" sz="3300" spc="-10" dirty="0">
                <a:latin typeface="Verdana"/>
                <a:cs typeface="Verdana"/>
              </a:rPr>
              <a:t>: rolling up: take daily data to formulate month; …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spc="-75" dirty="0">
                <a:solidFill>
                  <a:srgbClr val="FF0000"/>
                </a:solidFill>
                <a:latin typeface="Verdana"/>
                <a:cs typeface="Verdana"/>
              </a:rPr>
              <a:t>OLTP </a:t>
            </a:r>
            <a:r>
              <a:rPr sz="3300" dirty="0">
                <a:solidFill>
                  <a:srgbClr val="FF0000"/>
                </a:solidFill>
                <a:latin typeface="Verdana"/>
                <a:cs typeface="Verdana"/>
              </a:rPr>
              <a:t>vs.</a:t>
            </a:r>
            <a:r>
              <a:rPr sz="33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FF0000"/>
                </a:solidFill>
                <a:latin typeface="Verdana"/>
                <a:cs typeface="Verdana"/>
              </a:rPr>
              <a:t>OLAP</a:t>
            </a:r>
            <a:r>
              <a:rPr lang="en-US" sz="3300" spc="-5" dirty="0">
                <a:solidFill>
                  <a:srgbClr val="FF0000"/>
                </a:solidFill>
                <a:latin typeface="Verdana"/>
                <a:cs typeface="Verdana"/>
              </a:rPr>
              <a:t>: relational </a:t>
            </a:r>
            <a:r>
              <a:rPr lang="en-US" sz="3300" spc="-5" dirty="0" err="1">
                <a:solidFill>
                  <a:srgbClr val="FF0000"/>
                </a:solidFill>
                <a:latin typeface="Verdana"/>
                <a:cs typeface="Verdana"/>
              </a:rPr>
              <a:t>db</a:t>
            </a:r>
            <a:r>
              <a:rPr lang="en-US" sz="3300" spc="-5" dirty="0">
                <a:solidFill>
                  <a:srgbClr val="FF0000"/>
                </a:solidFill>
                <a:latin typeface="Verdana"/>
                <a:cs typeface="Verdana"/>
              </a:rPr>
              <a:t> (Multi Dim Modelling vs. ER)</a:t>
            </a:r>
            <a:endParaRPr sz="3300" dirty="0">
              <a:solidFill>
                <a:srgbClr val="FF0000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</a:pPr>
            <a:endParaRPr sz="3250" dirty="0">
              <a:latin typeface="Verdana"/>
              <a:cs typeface="Verdana"/>
            </a:endParaRPr>
          </a:p>
          <a:p>
            <a:pPr marL="394970" indent="-382905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NoSQL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spcBef>
                <a:spcPts val="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300" spc="-5" dirty="0">
                <a:latin typeface="Verdana"/>
                <a:cs typeface="Verdana"/>
              </a:rPr>
              <a:t>Comparison with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relational</a:t>
            </a:r>
            <a:endParaRPr sz="3300" dirty="0">
              <a:latin typeface="Verdana"/>
              <a:cs typeface="Verdana"/>
            </a:endParaRPr>
          </a:p>
          <a:p>
            <a:pPr marL="755015" lvl="1" indent="-285750">
              <a:lnSpc>
                <a:spcPts val="3954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3300" dirty="0">
                <a:latin typeface="Verdana"/>
                <a:cs typeface="Verdana"/>
              </a:rPr>
              <a:t>MongoDB</a:t>
            </a:r>
            <a:r>
              <a:rPr lang="en-US" sz="3300" dirty="0">
                <a:latin typeface="Verdana"/>
                <a:cs typeface="Verdana"/>
              </a:rPr>
              <a:t>(</a:t>
            </a:r>
            <a:r>
              <a:rPr lang="en-US" sz="3300" dirty="0">
                <a:solidFill>
                  <a:srgbClr val="FF0000"/>
                </a:solidFill>
                <a:latin typeface="Verdana"/>
                <a:cs typeface="Verdana"/>
              </a:rPr>
              <a:t>design: make up some data and provide k/v.</a:t>
            </a:r>
            <a:r>
              <a:rPr lang="en-US" sz="3300" dirty="0">
                <a:latin typeface="Verdana"/>
                <a:cs typeface="Verdana"/>
              </a:rPr>
              <a:t>): document: key/value </a:t>
            </a: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300" dirty="0">
                <a:latin typeface="Verdana"/>
                <a:cs typeface="Verdana"/>
              </a:rPr>
              <a:t>Basic </a:t>
            </a:r>
            <a:r>
              <a:rPr sz="3300" spc="-5" dirty="0">
                <a:latin typeface="Verdana"/>
                <a:cs typeface="Verdana"/>
              </a:rPr>
              <a:t>setup and</a:t>
            </a:r>
            <a:r>
              <a:rPr sz="3300" spc="-7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usage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43305"/>
            <a:ext cx="2922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852625"/>
            <a:ext cx="1253299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25" dirty="0">
                <a:latin typeface="Verdana"/>
                <a:cs typeface="Verdana"/>
              </a:rPr>
              <a:t>For </a:t>
            </a:r>
            <a:r>
              <a:rPr sz="3200" dirty="0">
                <a:latin typeface="Verdana"/>
                <a:cs typeface="Verdana"/>
              </a:rPr>
              <a:t>the </a:t>
            </a:r>
            <a:r>
              <a:rPr sz="3200" spc="-10" dirty="0">
                <a:latin typeface="Verdana"/>
                <a:cs typeface="Verdana"/>
              </a:rPr>
              <a:t>following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schedules: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What conflicts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exist?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this </a:t>
            </a:r>
            <a:r>
              <a:rPr sz="3200" dirty="0">
                <a:latin typeface="Verdana"/>
                <a:cs typeface="Verdana"/>
              </a:rPr>
              <a:t>schedule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serializable?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Will </a:t>
            </a:r>
            <a:r>
              <a:rPr sz="3200" spc="-5" dirty="0">
                <a:latin typeface="Verdana"/>
                <a:cs typeface="Verdana"/>
              </a:rPr>
              <a:t>there be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deadlock?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R1(X), R2(X), </a:t>
            </a:r>
            <a:r>
              <a:rPr sz="3200" dirty="0">
                <a:latin typeface="Verdana"/>
                <a:cs typeface="Verdana"/>
              </a:rPr>
              <a:t>W1(Y), W1(Z), </a:t>
            </a:r>
            <a:r>
              <a:rPr sz="3200" spc="-5" dirty="0">
                <a:latin typeface="Verdana"/>
                <a:cs typeface="Verdana"/>
              </a:rPr>
              <a:t>R2(Z), R1(Y),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R2(Y)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90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  <a:spcBef>
                <a:spcPts val="2945"/>
              </a:spcBef>
            </a:pPr>
            <a:r>
              <a:rPr sz="3200" spc="-5" dirty="0">
                <a:latin typeface="Verdana"/>
                <a:cs typeface="Verdana"/>
              </a:rPr>
              <a:t>R1(Z), </a:t>
            </a:r>
            <a:r>
              <a:rPr sz="3200" dirty="0">
                <a:latin typeface="Verdana"/>
                <a:cs typeface="Verdana"/>
              </a:rPr>
              <a:t>W2(Y), </a:t>
            </a:r>
            <a:r>
              <a:rPr sz="3200" spc="-5" dirty="0">
                <a:latin typeface="Verdana"/>
                <a:cs typeface="Verdana"/>
              </a:rPr>
              <a:t>R3(Y), </a:t>
            </a:r>
            <a:r>
              <a:rPr sz="3200" dirty="0">
                <a:latin typeface="Verdana"/>
                <a:cs typeface="Verdana"/>
              </a:rPr>
              <a:t>W2(Z), </a:t>
            </a:r>
            <a:r>
              <a:rPr sz="3200" spc="-5" dirty="0">
                <a:latin typeface="Verdana"/>
                <a:cs typeface="Verdana"/>
              </a:rPr>
              <a:t>R1(Y), </a:t>
            </a:r>
            <a:r>
              <a:rPr sz="3200" dirty="0">
                <a:latin typeface="Verdana"/>
                <a:cs typeface="Verdana"/>
              </a:rPr>
              <a:t>W1(X), </a:t>
            </a:r>
            <a:r>
              <a:rPr sz="3200" spc="-5" dirty="0">
                <a:latin typeface="Verdana"/>
                <a:cs typeface="Verdana"/>
              </a:rPr>
              <a:t>R3(Z), </a:t>
            </a:r>
            <a:r>
              <a:rPr sz="3200" dirty="0">
                <a:latin typeface="Verdana"/>
                <a:cs typeface="Verdana"/>
              </a:rPr>
              <a:t>W1(Y),  W3(Z)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88644"/>
            <a:ext cx="2922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729231"/>
            <a:ext cx="13528040" cy="530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0" dirty="0">
                <a:latin typeface="Verdana"/>
                <a:cs typeface="Verdana"/>
              </a:rPr>
              <a:t>We </a:t>
            </a:r>
            <a:r>
              <a:rPr sz="3850" spc="-5" dirty="0">
                <a:latin typeface="Verdana"/>
                <a:cs typeface="Verdana"/>
              </a:rPr>
              <a:t>wish to create </a:t>
            </a:r>
            <a:r>
              <a:rPr sz="3850" dirty="0">
                <a:latin typeface="Verdana"/>
                <a:cs typeface="Verdana"/>
              </a:rPr>
              <a:t>a course </a:t>
            </a:r>
            <a:r>
              <a:rPr sz="3850" spc="-10" dirty="0">
                <a:latin typeface="Verdana"/>
                <a:cs typeface="Verdana"/>
              </a:rPr>
              <a:t>tracking </a:t>
            </a:r>
            <a:r>
              <a:rPr sz="3850" spc="-5" dirty="0">
                <a:latin typeface="Verdana"/>
                <a:cs typeface="Verdana"/>
              </a:rPr>
              <a:t>database </a:t>
            </a:r>
            <a:r>
              <a:rPr sz="3850" dirty="0">
                <a:latin typeface="Verdana"/>
                <a:cs typeface="Verdana"/>
              </a:rPr>
              <a:t>so </a:t>
            </a:r>
            <a:r>
              <a:rPr sz="3850" spc="-5" dirty="0">
                <a:latin typeface="Verdana"/>
                <a:cs typeface="Verdana"/>
              </a:rPr>
              <a:t>that  </a:t>
            </a:r>
            <a:r>
              <a:rPr sz="3850" dirty="0">
                <a:latin typeface="Verdana"/>
                <a:cs typeface="Verdana"/>
              </a:rPr>
              <a:t>each </a:t>
            </a:r>
            <a:r>
              <a:rPr sz="3850" spc="-5" dirty="0">
                <a:latin typeface="Verdana"/>
                <a:cs typeface="Verdana"/>
              </a:rPr>
              <a:t>department </a:t>
            </a:r>
            <a:r>
              <a:rPr sz="3850" spc="-10" dirty="0">
                <a:latin typeface="Verdana"/>
                <a:cs typeface="Verdana"/>
              </a:rPr>
              <a:t>is considered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5" dirty="0">
                <a:latin typeface="Verdana"/>
                <a:cs typeface="Verdana"/>
              </a:rPr>
              <a:t>separate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site.</a:t>
            </a:r>
            <a:endParaRPr sz="3850">
              <a:latin typeface="Verdana"/>
              <a:cs typeface="Verdana"/>
            </a:endParaRPr>
          </a:p>
          <a:p>
            <a:pPr marL="754380" marR="895985" indent="-285115">
              <a:lnSpc>
                <a:spcPts val="4620"/>
              </a:lnSpc>
              <a:spcBef>
                <a:spcPts val="145"/>
              </a:spcBef>
              <a:tabLst>
                <a:tab pos="2700020" algn="l"/>
              </a:tabLst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Explain	</a:t>
            </a:r>
            <a:r>
              <a:rPr sz="3850" spc="-5" dirty="0">
                <a:latin typeface="Verdana"/>
                <a:cs typeface="Verdana"/>
              </a:rPr>
              <a:t>what </a:t>
            </a:r>
            <a:r>
              <a:rPr sz="3850" dirty="0">
                <a:latin typeface="Verdana"/>
                <a:cs typeface="Verdana"/>
              </a:rPr>
              <a:t>kinds of </a:t>
            </a:r>
            <a:r>
              <a:rPr sz="3850" spc="-10" dirty="0">
                <a:latin typeface="Verdana"/>
                <a:cs typeface="Verdana"/>
              </a:rPr>
              <a:t>partitioning </a:t>
            </a:r>
            <a:r>
              <a:rPr sz="3850" spc="-5" dirty="0">
                <a:latin typeface="Verdana"/>
                <a:cs typeface="Verdana"/>
              </a:rPr>
              <a:t>would need to  </a:t>
            </a:r>
            <a:r>
              <a:rPr sz="3850" spc="-15" dirty="0">
                <a:latin typeface="Verdana"/>
                <a:cs typeface="Verdana"/>
              </a:rPr>
              <a:t>take </a:t>
            </a:r>
            <a:r>
              <a:rPr sz="3850" spc="-5" dirty="0">
                <a:latin typeface="Verdana"/>
                <a:cs typeface="Verdana"/>
              </a:rPr>
              <a:t>place to accomplish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this.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455"/>
              </a:lnSpc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Consider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that </a:t>
            </a:r>
            <a:r>
              <a:rPr sz="3850" dirty="0">
                <a:latin typeface="Verdana"/>
                <a:cs typeface="Verdana"/>
              </a:rPr>
              <a:t>reports all of </a:t>
            </a:r>
            <a:r>
              <a:rPr sz="3850" spc="-5" dirty="0">
                <a:latin typeface="Verdana"/>
                <a:cs typeface="Verdana"/>
              </a:rPr>
              <a:t>the</a:t>
            </a:r>
            <a:r>
              <a:rPr sz="3850" spc="-204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courses</a:t>
            </a:r>
            <a:endParaRPr sz="3850">
              <a:latin typeface="Verdana"/>
              <a:cs typeface="Verdana"/>
            </a:endParaRPr>
          </a:p>
          <a:p>
            <a:pPr marL="754380">
              <a:lnSpc>
                <a:spcPct val="100000"/>
              </a:lnSpc>
            </a:pPr>
            <a:r>
              <a:rPr sz="3850" spc="-5" dirty="0">
                <a:latin typeface="Verdana"/>
                <a:cs typeface="Verdana"/>
              </a:rPr>
              <a:t>that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student </a:t>
            </a:r>
            <a:r>
              <a:rPr sz="3850" dirty="0">
                <a:latin typeface="Verdana"/>
                <a:cs typeface="Verdana"/>
              </a:rPr>
              <a:t>has </a:t>
            </a:r>
            <a:r>
              <a:rPr sz="3850" spc="-10" dirty="0">
                <a:latin typeface="Verdana"/>
                <a:cs typeface="Verdana"/>
              </a:rPr>
              <a:t>taken </a:t>
            </a:r>
            <a:r>
              <a:rPr sz="3850" dirty="0">
                <a:latin typeface="Verdana"/>
                <a:cs typeface="Verdana"/>
              </a:rPr>
              <a:t>across all</a:t>
            </a:r>
            <a:r>
              <a:rPr sz="3850" spc="-114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departments</a:t>
            </a:r>
            <a:endParaRPr sz="3850">
              <a:latin typeface="Verdana"/>
              <a:cs typeface="Verdana"/>
            </a:endParaRPr>
          </a:p>
          <a:p>
            <a:pPr marL="1155065" lvl="1" indent="-228600">
              <a:lnSpc>
                <a:spcPts val="4615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850" dirty="0">
                <a:latin typeface="Verdana"/>
                <a:cs typeface="Verdana"/>
              </a:rPr>
              <a:t>What </a:t>
            </a:r>
            <a:r>
              <a:rPr sz="3850" spc="-5" dirty="0">
                <a:latin typeface="Verdana"/>
                <a:cs typeface="Verdana"/>
              </a:rPr>
              <a:t>should the data </a:t>
            </a:r>
            <a:r>
              <a:rPr sz="3850" spc="-15" dirty="0">
                <a:latin typeface="Verdana"/>
                <a:cs typeface="Verdana"/>
              </a:rPr>
              <a:t>transmission </a:t>
            </a:r>
            <a:r>
              <a:rPr sz="3850" spc="-5" dirty="0">
                <a:latin typeface="Verdana"/>
                <a:cs typeface="Verdana"/>
              </a:rPr>
              <a:t>pattern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be?</a:t>
            </a:r>
            <a:endParaRPr sz="3850">
              <a:latin typeface="Verdana"/>
              <a:cs typeface="Verdana"/>
            </a:endParaRPr>
          </a:p>
          <a:p>
            <a:pPr marL="1155065" marR="2579370" lvl="1" indent="-228600">
              <a:lnSpc>
                <a:spcPts val="4620"/>
              </a:lnSpc>
              <a:spcBef>
                <a:spcPts val="15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3850" dirty="0">
                <a:latin typeface="Verdana"/>
                <a:cs typeface="Verdana"/>
              </a:rPr>
              <a:t>Will </a:t>
            </a:r>
            <a:r>
              <a:rPr sz="3850" spc="-10" dirty="0">
                <a:latin typeface="Verdana"/>
                <a:cs typeface="Verdana"/>
              </a:rPr>
              <a:t>distribution </a:t>
            </a:r>
            <a:r>
              <a:rPr sz="3850" spc="-20" dirty="0">
                <a:latin typeface="Verdana"/>
                <a:cs typeface="Verdana"/>
              </a:rPr>
              <a:t>improve </a:t>
            </a:r>
            <a:r>
              <a:rPr sz="3850" dirty="0">
                <a:latin typeface="Verdana"/>
                <a:cs typeface="Verdana"/>
              </a:rPr>
              <a:t>or </a:t>
            </a:r>
            <a:r>
              <a:rPr sz="3850" spc="-15" dirty="0">
                <a:latin typeface="Verdana"/>
                <a:cs typeface="Verdana"/>
              </a:rPr>
              <a:t>degrade </a:t>
            </a:r>
            <a:r>
              <a:rPr sz="3850" spc="-5" dirty="0">
                <a:latin typeface="Verdana"/>
                <a:cs typeface="Verdana"/>
              </a:rPr>
              <a:t>the  performance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this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query?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442"/>
            <a:ext cx="2922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873376"/>
            <a:ext cx="1351851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692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  <a:tab pos="2401570" algn="l"/>
              </a:tabLst>
            </a:pPr>
            <a:r>
              <a:rPr sz="3850" spc="-5" dirty="0">
                <a:latin typeface="Verdana"/>
                <a:cs typeface="Verdana"/>
              </a:rPr>
              <a:t>Explain	what steps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10" dirty="0">
                <a:latin typeface="Verdana"/>
                <a:cs typeface="Verdana"/>
              </a:rPr>
              <a:t>taken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spc="-10" dirty="0">
                <a:latin typeface="Verdana"/>
                <a:cs typeface="Verdana"/>
              </a:rPr>
              <a:t>prevent</a:t>
            </a:r>
            <a:r>
              <a:rPr sz="3850" spc="-15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SQL  </a:t>
            </a:r>
            <a:r>
              <a:rPr sz="3850" spc="-10" dirty="0">
                <a:latin typeface="Verdana"/>
                <a:cs typeface="Verdana"/>
              </a:rPr>
              <a:t>injection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attacks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◼"/>
            </a:pPr>
            <a:endParaRPr sz="3750">
              <a:latin typeface="Verdana"/>
              <a:cs typeface="Verdana"/>
            </a:endParaRPr>
          </a:p>
          <a:p>
            <a:pPr marL="12700" marR="5080">
              <a:lnSpc>
                <a:spcPct val="999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5" dirty="0">
                <a:latin typeface="Verdana"/>
                <a:cs typeface="Verdana"/>
              </a:rPr>
              <a:t>Give </a:t>
            </a:r>
            <a:r>
              <a:rPr sz="3850" dirty="0">
                <a:latin typeface="Verdana"/>
                <a:cs typeface="Verdana"/>
              </a:rPr>
              <a:t>an example of a second kind of </a:t>
            </a:r>
            <a:r>
              <a:rPr sz="3850" spc="-5" dirty="0">
                <a:latin typeface="Verdana"/>
                <a:cs typeface="Verdana"/>
              </a:rPr>
              <a:t>attack </a:t>
            </a:r>
            <a:r>
              <a:rPr sz="3850" dirty="0">
                <a:latin typeface="Verdana"/>
                <a:cs typeface="Verdana"/>
              </a:rPr>
              <a:t>on a  </a:t>
            </a:r>
            <a:r>
              <a:rPr sz="3850" spc="-5" dirty="0">
                <a:latin typeface="Verdana"/>
                <a:cs typeface="Verdana"/>
              </a:rPr>
              <a:t>database (not </a:t>
            </a:r>
            <a:r>
              <a:rPr sz="3850" dirty="0">
                <a:latin typeface="Verdana"/>
                <a:cs typeface="Verdana"/>
              </a:rPr>
              <a:t>SQL </a:t>
            </a:r>
            <a:r>
              <a:rPr sz="3850" spc="-10" dirty="0">
                <a:latin typeface="Verdana"/>
                <a:cs typeface="Verdana"/>
              </a:rPr>
              <a:t>injection) </a:t>
            </a:r>
            <a:r>
              <a:rPr sz="3850" dirty="0">
                <a:latin typeface="Verdana"/>
                <a:cs typeface="Verdana"/>
              </a:rPr>
              <a:t>and </a:t>
            </a:r>
            <a:r>
              <a:rPr sz="3850" spc="-10" dirty="0">
                <a:latin typeface="Verdana"/>
                <a:cs typeface="Verdana"/>
              </a:rPr>
              <a:t>describe </a:t>
            </a:r>
            <a:r>
              <a:rPr sz="3850" dirty="0">
                <a:latin typeface="Verdana"/>
                <a:cs typeface="Verdana"/>
              </a:rPr>
              <a:t>how </a:t>
            </a:r>
            <a:r>
              <a:rPr sz="3850" spc="-5" dirty="0">
                <a:latin typeface="Verdana"/>
                <a:cs typeface="Verdana"/>
              </a:rPr>
              <a:t>it </a:t>
            </a:r>
            <a:r>
              <a:rPr sz="3850" dirty="0">
                <a:latin typeface="Verdana"/>
                <a:cs typeface="Verdana"/>
              </a:rPr>
              <a:t>could  be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prevented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73049"/>
            <a:ext cx="29229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70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2111451"/>
            <a:ext cx="1311338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Suppose </a:t>
            </a:r>
            <a:r>
              <a:rPr sz="3200" spc="-5" dirty="0">
                <a:latin typeface="Verdana"/>
                <a:cs typeface="Verdana"/>
              </a:rPr>
              <a:t>you </a:t>
            </a:r>
            <a:r>
              <a:rPr sz="3200" spc="-15" dirty="0">
                <a:latin typeface="Verdana"/>
                <a:cs typeface="Verdana"/>
              </a:rPr>
              <a:t>have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data warehouse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with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dimensions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i="1" spc="-5" dirty="0">
                <a:latin typeface="Verdana"/>
                <a:cs typeface="Verdana"/>
              </a:rPr>
              <a:t>date, doctor,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i="1" spc="-5" dirty="0">
                <a:latin typeface="Verdana"/>
                <a:cs typeface="Verdana"/>
              </a:rPr>
              <a:t>patient,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measures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of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i="1" dirty="0">
                <a:latin typeface="Verdana"/>
                <a:cs typeface="Verdana"/>
              </a:rPr>
              <a:t>count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i="1" dirty="0">
                <a:latin typeface="Verdana"/>
                <a:cs typeface="Verdana"/>
              </a:rPr>
              <a:t>charge</a:t>
            </a:r>
            <a:r>
              <a:rPr sz="3200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Verdana"/>
              <a:cs typeface="Verdana"/>
            </a:endParaRPr>
          </a:p>
          <a:p>
            <a:pPr marL="754380" marR="644525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20" dirty="0">
                <a:latin typeface="Verdana"/>
                <a:cs typeface="Verdana"/>
              </a:rPr>
              <a:t>Draw </a:t>
            </a:r>
            <a:r>
              <a:rPr sz="3200" dirty="0">
                <a:latin typeface="Verdana"/>
                <a:cs typeface="Verdana"/>
              </a:rPr>
              <a:t>a schema for </a:t>
            </a:r>
            <a:r>
              <a:rPr sz="3200" spc="-5" dirty="0">
                <a:latin typeface="Verdana"/>
                <a:cs typeface="Verdana"/>
              </a:rPr>
              <a:t>this warehouse. </a:t>
            </a:r>
            <a:r>
              <a:rPr sz="3200" dirty="0">
                <a:latin typeface="Verdana"/>
                <a:cs typeface="Verdana"/>
              </a:rPr>
              <a:t>Include </a:t>
            </a:r>
            <a:r>
              <a:rPr sz="3200" spc="-5" dirty="0">
                <a:latin typeface="Verdana"/>
                <a:cs typeface="Verdana"/>
              </a:rPr>
              <a:t>attributes </a:t>
            </a:r>
            <a:r>
              <a:rPr sz="3200" dirty="0">
                <a:latin typeface="Verdana"/>
                <a:cs typeface="Verdana"/>
              </a:rPr>
              <a:t>for  each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dimension.</a:t>
            </a:r>
            <a:endParaRPr sz="3200">
              <a:latin typeface="Verdana"/>
              <a:cs typeface="Verdana"/>
            </a:endParaRPr>
          </a:p>
          <a:p>
            <a:pPr marL="754380" marR="50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Starting </a:t>
            </a:r>
            <a:r>
              <a:rPr sz="3200" spc="-5" dirty="0">
                <a:latin typeface="Verdana"/>
                <a:cs typeface="Verdana"/>
              </a:rPr>
              <a:t>with </a:t>
            </a:r>
            <a:r>
              <a:rPr sz="3200" dirty="0">
                <a:latin typeface="Verdana"/>
                <a:cs typeface="Verdana"/>
              </a:rPr>
              <a:t>a cube </a:t>
            </a:r>
            <a:r>
              <a:rPr sz="3200" spc="-10" dirty="0">
                <a:latin typeface="Verdana"/>
                <a:cs typeface="Verdana"/>
              </a:rPr>
              <a:t>that </a:t>
            </a:r>
            <a:r>
              <a:rPr sz="3200" dirty="0">
                <a:latin typeface="Verdana"/>
                <a:cs typeface="Verdana"/>
              </a:rPr>
              <a:t>has </a:t>
            </a:r>
            <a:r>
              <a:rPr sz="3200" spc="-5" dirty="0">
                <a:latin typeface="Verdana"/>
                <a:cs typeface="Verdana"/>
              </a:rPr>
              <a:t>dimensions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-90" dirty="0">
                <a:latin typeface="Verdana"/>
                <a:cs typeface="Verdana"/>
              </a:rPr>
              <a:t>day, </a:t>
            </a:r>
            <a:r>
              <a:rPr sz="3200" spc="-70" dirty="0">
                <a:latin typeface="Verdana"/>
                <a:cs typeface="Verdana"/>
              </a:rPr>
              <a:t>doctor, </a:t>
            </a:r>
            <a:r>
              <a:rPr sz="3200" dirty="0">
                <a:latin typeface="Verdana"/>
                <a:cs typeface="Verdana"/>
              </a:rPr>
              <a:t>and  </a:t>
            </a:r>
            <a:r>
              <a:rPr sz="3200" spc="-5" dirty="0">
                <a:latin typeface="Verdana"/>
                <a:cs typeface="Verdana"/>
              </a:rPr>
              <a:t>patient, </a:t>
            </a:r>
            <a:r>
              <a:rPr sz="3200" dirty="0">
                <a:latin typeface="Verdana"/>
                <a:cs typeface="Verdana"/>
              </a:rPr>
              <a:t>which </a:t>
            </a:r>
            <a:r>
              <a:rPr sz="3200" spc="-5" dirty="0">
                <a:latin typeface="Verdana"/>
                <a:cs typeface="Verdana"/>
              </a:rPr>
              <a:t>cube operations </a:t>
            </a:r>
            <a:r>
              <a:rPr sz="3200" dirty="0">
                <a:latin typeface="Verdana"/>
                <a:cs typeface="Verdana"/>
              </a:rPr>
              <a:t>would </a:t>
            </a:r>
            <a:r>
              <a:rPr sz="3200" spc="-5" dirty="0">
                <a:latin typeface="Verdana"/>
                <a:cs typeface="Verdana"/>
              </a:rPr>
              <a:t>be </a:t>
            </a:r>
            <a:r>
              <a:rPr sz="3200" dirty="0">
                <a:latin typeface="Verdana"/>
                <a:cs typeface="Verdana"/>
              </a:rPr>
              <a:t>needed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find </a:t>
            </a:r>
            <a:r>
              <a:rPr sz="3200" spc="-5" dirty="0">
                <a:latin typeface="Verdana"/>
                <a:cs typeface="Verdana"/>
              </a:rPr>
              <a:t>the  total </a:t>
            </a:r>
            <a:r>
              <a:rPr sz="3200" dirty="0">
                <a:latin typeface="Verdana"/>
                <a:cs typeface="Verdana"/>
              </a:rPr>
              <a:t>fees collected </a:t>
            </a:r>
            <a:r>
              <a:rPr sz="3200" spc="-10" dirty="0">
                <a:latin typeface="Verdana"/>
                <a:cs typeface="Verdana"/>
              </a:rPr>
              <a:t>by </a:t>
            </a:r>
            <a:r>
              <a:rPr sz="3200" dirty="0">
                <a:latin typeface="Verdana"/>
                <a:cs typeface="Verdana"/>
              </a:rPr>
              <a:t>each </a:t>
            </a:r>
            <a:r>
              <a:rPr sz="3200" spc="-5" dirty="0">
                <a:latin typeface="Verdana"/>
                <a:cs typeface="Verdana"/>
              </a:rPr>
              <a:t>doctor </a:t>
            </a:r>
            <a:r>
              <a:rPr sz="3200" spc="-10" dirty="0">
                <a:latin typeface="Verdana"/>
                <a:cs typeface="Verdana"/>
              </a:rPr>
              <a:t>in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2009?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spc="-20" dirty="0">
                <a:latin typeface="Verdana"/>
                <a:cs typeface="Verdana"/>
              </a:rPr>
              <a:t>Write </a:t>
            </a:r>
            <a:r>
              <a:rPr sz="3200" dirty="0">
                <a:latin typeface="Verdana"/>
                <a:cs typeface="Verdana"/>
              </a:rPr>
              <a:t>a SQL </a:t>
            </a:r>
            <a:r>
              <a:rPr sz="3200" spc="-5" dirty="0">
                <a:latin typeface="Verdana"/>
                <a:cs typeface="Verdana"/>
              </a:rPr>
              <a:t>query to </a:t>
            </a:r>
            <a:r>
              <a:rPr sz="3200" dirty="0">
                <a:latin typeface="Verdana"/>
                <a:cs typeface="Verdana"/>
              </a:rPr>
              <a:t>perform </a:t>
            </a:r>
            <a:r>
              <a:rPr sz="3200" spc="-5" dirty="0">
                <a:latin typeface="Verdana"/>
                <a:cs typeface="Verdana"/>
              </a:rPr>
              <a:t>these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operations.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921</Words>
  <Application>Microsoft Macintosh PowerPoint</Application>
  <PresentationFormat>Custom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Verdana</vt:lpstr>
      <vt:lpstr>Wingdings</vt:lpstr>
      <vt:lpstr>Office Theme</vt:lpstr>
      <vt:lpstr>PowerPoint Presentation</vt:lpstr>
      <vt:lpstr>Logistics</vt:lpstr>
      <vt:lpstr>Topic Outline</vt:lpstr>
      <vt:lpstr>Topic Outline</vt:lpstr>
      <vt:lpstr>Topic Outline</vt:lpstr>
      <vt:lpstr>Exercise</vt:lpstr>
      <vt:lpstr>Exercise</vt:lpstr>
      <vt:lpstr>Exercise</vt:lpstr>
      <vt:lpstr>Exercise</vt:lpstr>
      <vt:lpstr>Exercise ◼ We wish to design a MongoDB database that tracks  what movies different users have watched.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101</cp:revision>
  <dcterms:created xsi:type="dcterms:W3CDTF">2019-12-04T20:17:33Z</dcterms:created>
  <dcterms:modified xsi:type="dcterms:W3CDTF">2019-12-04T21:23:14Z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2019-12-04T00:00:00Z</vt:filetime>
  </property>
</Properties>
</file>