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3817600" cy="7772400"/>
  <p:notesSz cx="138176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79916"/>
  </p:normalViewPr>
  <p:slideViewPr>
    <p:cSldViewPr>
      <p:cViewPr varScale="1">
        <p:scale>
          <a:sx n="86" d="100"/>
          <a:sy n="86" d="100"/>
        </p:scale>
        <p:origin x="1000" y="200"/>
      </p:cViewPr>
      <p:guideLst>
        <p:guide orient="horz" pos="2880"/>
        <p:guide pos="2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88050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826375" y="0"/>
            <a:ext cx="5988050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87B62-6BC1-EB4D-929F-01AC665A5FB2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8350" y="971550"/>
            <a:ext cx="46609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81125" y="3740150"/>
            <a:ext cx="110553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5988050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826375" y="7383463"/>
            <a:ext cx="5988050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E9FDF-E062-E649-9AE0-18C60498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4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Theoretically no but Empirically yes.</a:t>
            </a:r>
          </a:p>
          <a:p>
            <a:r>
              <a:rPr lang="en-US" altLang="zh-CN" dirty="0"/>
              <a:t>Avoid duplicate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E9FDF-E062-E649-9AE0-18C604989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(string/int, 6)</a:t>
            </a:r>
          </a:p>
          <a:p>
            <a:pPr marL="171450" indent="-171450">
              <a:buFontTx/>
              <a:buChar char="-"/>
            </a:pPr>
            <a:r>
              <a:rPr lang="en-US" dirty="0"/>
              <a:t>(string,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E9FDF-E062-E649-9AE0-18C604989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56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A1, A2</a:t>
            </a:r>
          </a:p>
          <a:p>
            <a:r>
              <a:rPr lang="en-US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E9FDF-E062-E649-9AE0-18C604989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58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E9FDF-E062-E649-9AE0-18C604989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2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Foreign key can be duplicated (1-to-many)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E9FDF-E062-E649-9AE0-18C604989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1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row fails, all theirs fails </a:t>
            </a:r>
          </a:p>
          <a:p>
            <a:endParaRPr lang="en-US" dirty="0"/>
          </a:p>
          <a:p>
            <a:r>
              <a:rPr lang="en-US" dirty="0"/>
              <a:t>Little violate to keep more data and fix later.</a:t>
            </a:r>
          </a:p>
          <a:p>
            <a:endParaRPr lang="en-US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dirty="0"/>
              <a:t>45000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是一个通用</a:t>
            </a:r>
            <a:r>
              <a:rPr lang="en-US" dirty="0"/>
              <a:t>SQLSTATE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值，用于说明未处理的用户定义异常。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E9FDF-E062-E649-9AE0-18C604989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3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 err="1"/>
              <a:t>flight_no</a:t>
            </a:r>
            <a:r>
              <a:rPr lang="en-US" altLang="zh-CN" dirty="0"/>
              <a:t> appears many times, it might be primary/foreign </a:t>
            </a:r>
          </a:p>
          <a:p>
            <a:r>
              <a:rPr lang="en-US" dirty="0"/>
              <a:t>Composite key </a:t>
            </a:r>
            <a:r>
              <a:rPr lang="zh-CN" altLang="en-US"/>
              <a:t>可能存在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E9FDF-E062-E649-9AE0-18C6049892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7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304" y="518922"/>
            <a:ext cx="1331534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73592" y="4352544"/>
            <a:ext cx="9676765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1197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9334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09347" y="493776"/>
            <a:ext cx="900684" cy="1042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304" y="591388"/>
            <a:ext cx="1331534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956" y="2706370"/>
            <a:ext cx="13550036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00143" y="7228332"/>
            <a:ext cx="4423664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197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53244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604" y="259079"/>
            <a:ext cx="13296900" cy="7254240"/>
          </a:xfrm>
          <a:custGeom>
            <a:avLst/>
            <a:gdLst/>
            <a:ahLst/>
            <a:cxnLst/>
            <a:rect l="l" t="t" r="r" b="b"/>
            <a:pathLst>
              <a:path w="13296900" h="7254240">
                <a:moveTo>
                  <a:pt x="0" y="7254240"/>
                </a:moveTo>
                <a:lnTo>
                  <a:pt x="13296900" y="7254240"/>
                </a:lnTo>
                <a:lnTo>
                  <a:pt x="13296900" y="0"/>
                </a:lnTo>
                <a:lnTo>
                  <a:pt x="0" y="0"/>
                </a:lnTo>
                <a:lnTo>
                  <a:pt x="0" y="7254240"/>
                </a:lnTo>
                <a:close/>
              </a:path>
            </a:pathLst>
          </a:custGeom>
          <a:solidFill>
            <a:srgbClr val="A41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63328" y="527304"/>
            <a:ext cx="3697224" cy="6829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740" y="6664452"/>
            <a:ext cx="4090416" cy="63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5304" y="1809750"/>
            <a:ext cx="882142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r>
              <a:rPr sz="6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spc="-5" dirty="0">
                <a:solidFill>
                  <a:srgbClr val="FFFFFF"/>
                </a:solidFill>
                <a:latin typeface="Verdana"/>
                <a:cs typeface="Verdana"/>
              </a:rPr>
              <a:t>Management  </a:t>
            </a:r>
            <a:r>
              <a:rPr sz="6000" spc="-1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293" y="4844237"/>
            <a:ext cx="7938770" cy="709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5305" algn="l"/>
              </a:tabLst>
            </a:pPr>
            <a:r>
              <a:rPr sz="4500" spc="5">
                <a:solidFill>
                  <a:srgbClr val="FFFFFF"/>
                </a:solidFill>
                <a:latin typeface="Verdana"/>
                <a:cs typeface="Verdana"/>
              </a:rPr>
              <a:t>Relations </a:t>
            </a:r>
            <a:r>
              <a:rPr sz="4500" spc="2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4500" spc="-150">
                <a:solidFill>
                  <a:srgbClr val="FFFFFF"/>
                </a:solidFill>
                <a:latin typeface="Verdana"/>
                <a:cs typeface="Verdana"/>
              </a:rPr>
              <a:t>Constraints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18922"/>
            <a:ext cx="54051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Key</a:t>
            </a:r>
            <a:r>
              <a:rPr spc="-65" dirty="0"/>
              <a:t> </a:t>
            </a:r>
            <a:r>
              <a:rPr spc="-15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409" y="1805431"/>
            <a:ext cx="13166090" cy="588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Super</a:t>
            </a:r>
            <a:r>
              <a:rPr sz="3850" spc="-15" dirty="0">
                <a:latin typeface="Verdana"/>
                <a:cs typeface="Verdana"/>
              </a:rPr>
              <a:t> </a:t>
            </a:r>
            <a:r>
              <a:rPr sz="3850" spc="-50" dirty="0">
                <a:latin typeface="Verdana"/>
                <a:cs typeface="Verdana"/>
              </a:rPr>
              <a:t>Key</a:t>
            </a:r>
            <a:endParaRPr sz="3850">
              <a:latin typeface="Verdana"/>
              <a:cs typeface="Verdana"/>
            </a:endParaRPr>
          </a:p>
          <a:p>
            <a:pPr marL="755015" marR="5080" indent="-285115">
              <a:lnSpc>
                <a:spcPts val="4610"/>
              </a:lnSpc>
              <a:spcBef>
                <a:spcPts val="165"/>
              </a:spcBef>
            </a:pPr>
            <a:r>
              <a:rPr sz="3850" spc="75" dirty="0">
                <a:latin typeface="Times New Roman"/>
                <a:cs typeface="Times New Roman"/>
              </a:rPr>
              <a:t>–</a:t>
            </a:r>
            <a:r>
              <a:rPr sz="3850" spc="75" dirty="0">
                <a:latin typeface="Verdana"/>
                <a:cs typeface="Verdana"/>
              </a:rPr>
              <a:t>One </a:t>
            </a:r>
            <a:r>
              <a:rPr sz="3850" dirty="0">
                <a:latin typeface="Verdana"/>
                <a:cs typeface="Verdana"/>
              </a:rPr>
              <a:t>or </a:t>
            </a:r>
            <a:r>
              <a:rPr sz="3850" spc="-5" dirty="0">
                <a:latin typeface="Verdana"/>
                <a:cs typeface="Verdana"/>
              </a:rPr>
              <a:t>more attribute that </a:t>
            </a:r>
            <a:r>
              <a:rPr sz="3850" spc="-10" dirty="0">
                <a:latin typeface="Verdana"/>
                <a:cs typeface="Verdana"/>
              </a:rPr>
              <a:t>guarantees</a:t>
            </a:r>
            <a:r>
              <a:rPr sz="3850" spc="-18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uniqueness  </a:t>
            </a:r>
            <a:r>
              <a:rPr sz="3850" dirty="0">
                <a:latin typeface="Verdana"/>
                <a:cs typeface="Verdana"/>
              </a:rPr>
              <a:t>for a </a:t>
            </a:r>
            <a:r>
              <a:rPr sz="3850" spc="-10" dirty="0">
                <a:latin typeface="Verdana"/>
                <a:cs typeface="Verdana"/>
              </a:rPr>
              <a:t>set </a:t>
            </a:r>
            <a:r>
              <a:rPr sz="3850" dirty="0">
                <a:latin typeface="Verdana"/>
                <a:cs typeface="Verdana"/>
              </a:rPr>
              <a:t>of</a:t>
            </a:r>
            <a:r>
              <a:rPr sz="3850" spc="-3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tuples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0" dirty="0">
                <a:latin typeface="Verdana"/>
                <a:cs typeface="Verdana"/>
              </a:rPr>
              <a:t>Key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25" dirty="0">
                <a:latin typeface="Times New Roman"/>
                <a:cs typeface="Times New Roman"/>
              </a:rPr>
              <a:t>–</a:t>
            </a:r>
            <a:r>
              <a:rPr sz="3850" spc="25" dirty="0">
                <a:latin typeface="Verdana"/>
                <a:cs typeface="Verdana"/>
              </a:rPr>
              <a:t>“minimal” </a:t>
            </a:r>
            <a:r>
              <a:rPr sz="3850" spc="-5" dirty="0">
                <a:latin typeface="Verdana"/>
                <a:cs typeface="Verdana"/>
              </a:rPr>
              <a:t>super</a:t>
            </a:r>
            <a:r>
              <a:rPr sz="3850" spc="-50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key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 marL="12700" marR="712470">
              <a:lnSpc>
                <a:spcPct val="100000"/>
              </a:lnSpc>
              <a:spcBef>
                <a:spcPts val="382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If a </a:t>
            </a:r>
            <a:r>
              <a:rPr sz="3850" spc="-5" dirty="0">
                <a:latin typeface="Verdana"/>
                <a:cs typeface="Verdana"/>
              </a:rPr>
              <a:t>tuple </a:t>
            </a:r>
            <a:r>
              <a:rPr sz="3850" dirty="0">
                <a:latin typeface="Verdana"/>
                <a:cs typeface="Verdana"/>
              </a:rPr>
              <a:t>has n </a:t>
            </a:r>
            <a:r>
              <a:rPr sz="3850" spc="-5" dirty="0">
                <a:latin typeface="Verdana"/>
                <a:cs typeface="Verdana"/>
              </a:rPr>
              <a:t>attributes, what </a:t>
            </a:r>
            <a:r>
              <a:rPr sz="3850" spc="-10" dirty="0">
                <a:latin typeface="Verdana"/>
                <a:cs typeface="Verdana"/>
              </a:rPr>
              <a:t>is </a:t>
            </a:r>
            <a:r>
              <a:rPr sz="3850" spc="-5" dirty="0">
                <a:latin typeface="Verdana"/>
                <a:cs typeface="Verdana"/>
              </a:rPr>
              <a:t>the </a:t>
            </a:r>
            <a:r>
              <a:rPr sz="3850" spc="-340" dirty="0">
                <a:latin typeface="Verdana"/>
                <a:cs typeface="Verdana"/>
              </a:rPr>
              <a:t>maximum  </a:t>
            </a:r>
            <a:r>
              <a:rPr sz="3850" dirty="0">
                <a:latin typeface="Verdana"/>
                <a:cs typeface="Verdana"/>
              </a:rPr>
              <a:t>number of </a:t>
            </a:r>
            <a:r>
              <a:rPr sz="3850" spc="-5" dirty="0">
                <a:latin typeface="Verdana"/>
                <a:cs typeface="Verdana"/>
              </a:rPr>
              <a:t>possible</a:t>
            </a:r>
            <a:r>
              <a:rPr sz="3850" spc="-9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superkeys?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615442"/>
            <a:ext cx="46462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Primary</a:t>
            </a:r>
            <a:r>
              <a:rPr spc="-35" dirty="0"/>
              <a:t> </a:t>
            </a:r>
            <a:r>
              <a:rPr spc="-55"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852371"/>
            <a:ext cx="13521055" cy="2973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455930" algn="l"/>
              </a:tabLst>
            </a:pPr>
            <a:r>
              <a:rPr sz="2850" spc="3040" dirty="0">
                <a:latin typeface="Wingdings"/>
                <a:cs typeface="Wingdings"/>
              </a:rPr>
              <a:t>◼</a:t>
            </a:r>
            <a:r>
              <a:rPr sz="2850" spc="3040" dirty="0">
                <a:latin typeface="Times New Roman"/>
                <a:cs typeface="Times New Roman"/>
              </a:rPr>
              <a:t>	</a:t>
            </a:r>
            <a:r>
              <a:rPr sz="3850" dirty="0">
                <a:latin typeface="Verdana"/>
                <a:cs typeface="Verdana"/>
              </a:rPr>
              <a:t>From </a:t>
            </a:r>
            <a:r>
              <a:rPr sz="3850" spc="-5" dirty="0">
                <a:latin typeface="Verdana"/>
                <a:cs typeface="Verdana"/>
              </a:rPr>
              <a:t>the </a:t>
            </a:r>
            <a:r>
              <a:rPr sz="3850" spc="-10" dirty="0">
                <a:latin typeface="Verdana"/>
                <a:cs typeface="Verdana"/>
              </a:rPr>
              <a:t>list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candidate </a:t>
            </a:r>
            <a:r>
              <a:rPr sz="3850" spc="-10" dirty="0">
                <a:latin typeface="Verdana"/>
                <a:cs typeface="Verdana"/>
              </a:rPr>
              <a:t>keys, </a:t>
            </a:r>
            <a:r>
              <a:rPr sz="3850" dirty="0">
                <a:latin typeface="Verdana"/>
                <a:cs typeface="Verdana"/>
              </a:rPr>
              <a:t>we choose a  </a:t>
            </a:r>
            <a:r>
              <a:rPr sz="3850" spc="-245" dirty="0">
                <a:latin typeface="Verdana"/>
                <a:cs typeface="Verdana"/>
              </a:rPr>
              <a:t>primary</a:t>
            </a:r>
            <a:r>
              <a:rPr sz="3850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key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0"/>
              </a:lnSpc>
            </a:pPr>
            <a:r>
              <a:rPr sz="3850" spc="75" dirty="0">
                <a:latin typeface="Times New Roman"/>
                <a:cs typeface="Times New Roman"/>
              </a:rPr>
              <a:t>–</a:t>
            </a:r>
            <a:r>
              <a:rPr sz="3850" spc="75" dirty="0">
                <a:latin typeface="Verdana"/>
                <a:cs typeface="Verdana"/>
              </a:rPr>
              <a:t>How </a:t>
            </a:r>
            <a:r>
              <a:rPr sz="3850" dirty="0">
                <a:latin typeface="Verdana"/>
                <a:cs typeface="Verdana"/>
              </a:rPr>
              <a:t>should </a:t>
            </a:r>
            <a:r>
              <a:rPr sz="3850" spc="-5" dirty="0">
                <a:latin typeface="Verdana"/>
                <a:cs typeface="Verdana"/>
              </a:rPr>
              <a:t>we </a:t>
            </a:r>
            <a:r>
              <a:rPr sz="3850" dirty="0">
                <a:latin typeface="Verdana"/>
                <a:cs typeface="Verdana"/>
              </a:rPr>
              <a:t>narrow </a:t>
            </a:r>
            <a:r>
              <a:rPr sz="3850" spc="-5" dirty="0">
                <a:latin typeface="Verdana"/>
                <a:cs typeface="Verdana"/>
              </a:rPr>
              <a:t>down the</a:t>
            </a:r>
            <a:r>
              <a:rPr sz="3850" spc="-15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candidates?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What </a:t>
            </a:r>
            <a:r>
              <a:rPr sz="3850" spc="-5" dirty="0">
                <a:latin typeface="Verdana"/>
                <a:cs typeface="Verdana"/>
              </a:rPr>
              <a:t>will the primary </a:t>
            </a:r>
            <a:r>
              <a:rPr sz="3850" spc="-15" dirty="0">
                <a:latin typeface="Verdana"/>
                <a:cs typeface="Verdana"/>
              </a:rPr>
              <a:t>key </a:t>
            </a:r>
            <a:r>
              <a:rPr sz="3850" spc="-5" dirty="0">
                <a:latin typeface="Verdana"/>
                <a:cs typeface="Verdana"/>
              </a:rPr>
              <a:t>be </a:t>
            </a:r>
            <a:r>
              <a:rPr sz="3850" dirty="0">
                <a:latin typeface="Verdana"/>
                <a:cs typeface="Verdana"/>
              </a:rPr>
              <a:t>used</a:t>
            </a:r>
            <a:r>
              <a:rPr sz="3850" spc="-17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for?</a:t>
            </a:r>
            <a:endParaRPr lang="en-US" sz="385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lang="en-US" altLang="zh-CN" sz="3850" dirty="0">
                <a:latin typeface="Verdana"/>
                <a:cs typeface="Verdana"/>
              </a:rPr>
              <a:t>link other tables</a:t>
            </a:r>
            <a:endParaRPr sz="38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104" y="5956172"/>
            <a:ext cx="13322935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850" spc="-10" dirty="0">
                <a:latin typeface="Verdana"/>
                <a:cs typeface="Verdana"/>
              </a:rPr>
              <a:t>Entity</a:t>
            </a:r>
            <a:r>
              <a:rPr sz="3850" spc="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integrity</a:t>
            </a:r>
            <a:endParaRPr sz="3850">
              <a:latin typeface="Verdana"/>
              <a:cs typeface="Verdana"/>
            </a:endParaRPr>
          </a:p>
          <a:p>
            <a:pPr marL="754380" marR="5080" indent="-285115">
              <a:lnSpc>
                <a:spcPct val="100000"/>
              </a:lnSpc>
              <a:tabLst>
                <a:tab pos="925194" algn="l"/>
              </a:tabLst>
            </a:pPr>
            <a:r>
              <a:rPr sz="3850" dirty="0">
                <a:latin typeface="Times New Roman"/>
                <a:cs typeface="Times New Roman"/>
              </a:rPr>
              <a:t>–		</a:t>
            </a:r>
            <a:r>
              <a:rPr sz="3850" spc="-5" dirty="0">
                <a:latin typeface="Verdana"/>
                <a:cs typeface="Verdana"/>
              </a:rPr>
              <a:t>The primary </a:t>
            </a:r>
            <a:r>
              <a:rPr sz="3850" spc="-15" dirty="0">
                <a:latin typeface="Verdana"/>
                <a:cs typeface="Verdana"/>
              </a:rPr>
              <a:t>key </a:t>
            </a:r>
            <a:r>
              <a:rPr sz="3850" spc="-5" dirty="0">
                <a:latin typeface="Verdana"/>
                <a:cs typeface="Verdana"/>
              </a:rPr>
              <a:t>attributes </a:t>
            </a:r>
            <a:r>
              <a:rPr sz="3850" dirty="0">
                <a:latin typeface="Verdana"/>
                <a:cs typeface="Verdana"/>
              </a:rPr>
              <a:t>of each </a:t>
            </a:r>
            <a:r>
              <a:rPr sz="3850" spc="-5" dirty="0">
                <a:latin typeface="Verdana"/>
                <a:cs typeface="Verdana"/>
              </a:rPr>
              <a:t>relation </a:t>
            </a:r>
            <a:r>
              <a:rPr sz="3850" dirty="0">
                <a:latin typeface="Verdana"/>
                <a:cs typeface="Verdana"/>
              </a:rPr>
              <a:t>cannot  </a:t>
            </a:r>
            <a:r>
              <a:rPr sz="3850" spc="-5" dirty="0">
                <a:latin typeface="Verdana"/>
                <a:cs typeface="Verdana"/>
              </a:rPr>
              <a:t>be</a:t>
            </a:r>
            <a:r>
              <a:rPr sz="3850" spc="-2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null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67588"/>
            <a:ext cx="318706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Schem</a:t>
            </a:r>
            <a:r>
              <a:rPr spc="-20" dirty="0"/>
              <a:t>a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36" y="1957527"/>
            <a:ext cx="9444355" cy="413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schema </a:t>
            </a:r>
            <a:r>
              <a:rPr sz="3850" spc="-10" dirty="0">
                <a:latin typeface="Verdana"/>
                <a:cs typeface="Verdana"/>
              </a:rPr>
              <a:t>consists</a:t>
            </a:r>
            <a:r>
              <a:rPr sz="3850" spc="-4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of: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155" dirty="0">
                <a:latin typeface="Times New Roman"/>
                <a:cs typeface="Times New Roman"/>
              </a:rPr>
              <a:t>–</a:t>
            </a:r>
            <a:r>
              <a:rPr sz="3850" spc="155" dirty="0">
                <a:latin typeface="Verdana"/>
                <a:cs typeface="Verdana"/>
              </a:rPr>
              <a:t>A </a:t>
            </a:r>
            <a:r>
              <a:rPr sz="3850" dirty="0">
                <a:latin typeface="Verdana"/>
                <a:cs typeface="Verdana"/>
              </a:rPr>
              <a:t>set of</a:t>
            </a:r>
            <a:r>
              <a:rPr sz="3850" spc="-204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relations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155" dirty="0">
                <a:latin typeface="Times New Roman"/>
                <a:cs typeface="Times New Roman"/>
              </a:rPr>
              <a:t>–</a:t>
            </a:r>
            <a:r>
              <a:rPr sz="3850" spc="155" dirty="0">
                <a:latin typeface="Verdana"/>
                <a:cs typeface="Verdana"/>
              </a:rPr>
              <a:t>A </a:t>
            </a:r>
            <a:r>
              <a:rPr sz="3850" dirty="0">
                <a:latin typeface="Verdana"/>
                <a:cs typeface="Verdana"/>
              </a:rPr>
              <a:t>set of </a:t>
            </a:r>
            <a:r>
              <a:rPr sz="3850" spc="-10" dirty="0">
                <a:latin typeface="Verdana"/>
                <a:cs typeface="Verdana"/>
              </a:rPr>
              <a:t>integrity</a:t>
            </a:r>
            <a:r>
              <a:rPr sz="3850" spc="-21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constraints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Example: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850" dirty="0">
                <a:latin typeface="Verdana"/>
                <a:cs typeface="Verdana"/>
              </a:rPr>
              <a:t>S = </a:t>
            </a:r>
            <a:r>
              <a:rPr sz="3850" spc="-5" dirty="0">
                <a:latin typeface="Verdana"/>
                <a:cs typeface="Verdana"/>
              </a:rPr>
              <a:t>{Student, Course,</a:t>
            </a:r>
            <a:r>
              <a:rPr sz="3850" spc="-114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Department}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03885"/>
            <a:ext cx="54209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70" dirty="0"/>
              <a:t> </a:t>
            </a:r>
            <a:r>
              <a:rPr spc="-5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304" y="2109927"/>
            <a:ext cx="12644120" cy="4716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82625">
              <a:lnSpc>
                <a:spcPct val="100000"/>
              </a:lnSpc>
              <a:spcBef>
                <a:spcPts val="10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The database state </a:t>
            </a:r>
            <a:r>
              <a:rPr sz="3850" spc="-10" dirty="0">
                <a:latin typeface="Verdana"/>
                <a:cs typeface="Verdana"/>
              </a:rPr>
              <a:t>consists </a:t>
            </a:r>
            <a:r>
              <a:rPr sz="3850" dirty="0">
                <a:latin typeface="Verdana"/>
                <a:cs typeface="Verdana"/>
              </a:rPr>
              <a:t>of a set of </a:t>
            </a:r>
            <a:r>
              <a:rPr sz="3850" spc="-190" dirty="0">
                <a:latin typeface="Verdana"/>
                <a:cs typeface="Verdana"/>
              </a:rPr>
              <a:t>relation  </a:t>
            </a:r>
            <a:r>
              <a:rPr sz="3850" spc="-5" dirty="0">
                <a:latin typeface="Verdana"/>
                <a:cs typeface="Verdana"/>
              </a:rPr>
              <a:t>states</a:t>
            </a:r>
            <a:endParaRPr sz="3850">
              <a:latin typeface="Verdana"/>
              <a:cs typeface="Verdana"/>
            </a:endParaRPr>
          </a:p>
          <a:p>
            <a:pPr marL="754380" marR="1383030" indent="-285115">
              <a:lnSpc>
                <a:spcPts val="4620"/>
              </a:lnSpc>
              <a:spcBef>
                <a:spcPts val="140"/>
              </a:spcBef>
            </a:pPr>
            <a:r>
              <a:rPr sz="3850" spc="50" dirty="0">
                <a:latin typeface="Times New Roman"/>
                <a:cs typeface="Times New Roman"/>
              </a:rPr>
              <a:t>–</a:t>
            </a:r>
            <a:r>
              <a:rPr sz="3850" spc="50" dirty="0">
                <a:latin typeface="Verdana"/>
                <a:cs typeface="Verdana"/>
              </a:rPr>
              <a:t>These </a:t>
            </a:r>
            <a:r>
              <a:rPr sz="3850" spc="-10" dirty="0">
                <a:latin typeface="Verdana"/>
                <a:cs typeface="Verdana"/>
              </a:rPr>
              <a:t>relation </a:t>
            </a:r>
            <a:r>
              <a:rPr sz="3850" spc="-5" dirty="0">
                <a:latin typeface="Verdana"/>
                <a:cs typeface="Verdana"/>
              </a:rPr>
              <a:t>states </a:t>
            </a:r>
            <a:r>
              <a:rPr sz="3850" dirty="0">
                <a:latin typeface="Verdana"/>
                <a:cs typeface="Verdana"/>
              </a:rPr>
              <a:t>must </a:t>
            </a:r>
            <a:r>
              <a:rPr sz="3850" spc="-10" dirty="0">
                <a:latin typeface="Verdana"/>
                <a:cs typeface="Verdana"/>
              </a:rPr>
              <a:t>satisfy</a:t>
            </a:r>
            <a:r>
              <a:rPr sz="3850" spc="-16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integrity  constraints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0" dirty="0">
                <a:latin typeface="Verdana"/>
                <a:cs typeface="Verdana"/>
              </a:rPr>
              <a:t>Sometimes </a:t>
            </a:r>
            <a:r>
              <a:rPr sz="3850" dirty="0">
                <a:latin typeface="Verdana"/>
                <a:cs typeface="Verdana"/>
              </a:rPr>
              <a:t>referred </a:t>
            </a:r>
            <a:r>
              <a:rPr sz="3850" spc="-5" dirty="0">
                <a:latin typeface="Verdana"/>
                <a:cs typeface="Verdana"/>
              </a:rPr>
              <a:t>to </a:t>
            </a:r>
            <a:r>
              <a:rPr sz="3850" dirty="0">
                <a:latin typeface="Verdana"/>
                <a:cs typeface="Verdana"/>
              </a:rPr>
              <a:t>as a snapshot, or</a:t>
            </a:r>
            <a:r>
              <a:rPr sz="3850" spc="-140" dirty="0">
                <a:latin typeface="Verdana"/>
                <a:cs typeface="Verdana"/>
              </a:rPr>
              <a:t> </a:t>
            </a:r>
            <a:r>
              <a:rPr sz="3850" spc="-295" dirty="0">
                <a:latin typeface="Verdana"/>
                <a:cs typeface="Verdana"/>
              </a:rPr>
              <a:t>instance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How do we </a:t>
            </a:r>
            <a:r>
              <a:rPr sz="3850" spc="-10" dirty="0">
                <a:latin typeface="Verdana"/>
                <a:cs typeface="Verdana"/>
              </a:rPr>
              <a:t>modify this</a:t>
            </a:r>
            <a:r>
              <a:rPr sz="3850" spc="-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state?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442"/>
            <a:ext cx="70878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Referential</a:t>
            </a:r>
            <a:r>
              <a:rPr dirty="0"/>
              <a:t> </a:t>
            </a:r>
            <a:r>
              <a:rPr spc="-10" dirty="0"/>
              <a:t>Integrity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159" y="1680210"/>
            <a:ext cx="13285469" cy="237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ts val="4585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5" dirty="0">
                <a:latin typeface="Verdana"/>
                <a:cs typeface="Verdana"/>
              </a:rPr>
              <a:t>Involves </a:t>
            </a:r>
            <a:r>
              <a:rPr sz="3850" spc="-10" dirty="0">
                <a:latin typeface="Verdana"/>
                <a:cs typeface="Verdana"/>
              </a:rPr>
              <a:t>two relations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585"/>
              </a:lnSpc>
            </a:pPr>
            <a:r>
              <a:rPr sz="3850" spc="35" dirty="0">
                <a:latin typeface="Times New Roman"/>
                <a:cs typeface="Times New Roman"/>
              </a:rPr>
              <a:t>–</a:t>
            </a:r>
            <a:r>
              <a:rPr sz="3850" spc="35" dirty="0">
                <a:latin typeface="Verdana"/>
                <a:cs typeface="Verdana"/>
              </a:rPr>
              <a:t>Primary </a:t>
            </a:r>
            <a:r>
              <a:rPr sz="3850" spc="-15" dirty="0">
                <a:latin typeface="Verdana"/>
                <a:cs typeface="Verdana"/>
              </a:rPr>
              <a:t>key </a:t>
            </a:r>
            <a:r>
              <a:rPr sz="3850" dirty="0">
                <a:latin typeface="Arial"/>
                <a:cs typeface="Arial"/>
              </a:rPr>
              <a:t>→ </a:t>
            </a:r>
            <a:r>
              <a:rPr sz="3850" dirty="0">
                <a:latin typeface="Verdana"/>
                <a:cs typeface="Verdana"/>
              </a:rPr>
              <a:t>foreign</a:t>
            </a:r>
            <a:r>
              <a:rPr sz="3850" spc="160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key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The </a:t>
            </a:r>
            <a:r>
              <a:rPr sz="3850" dirty="0">
                <a:latin typeface="Verdana"/>
                <a:cs typeface="Verdana"/>
              </a:rPr>
              <a:t>foreign </a:t>
            </a:r>
            <a:r>
              <a:rPr sz="3850" spc="-15" dirty="0">
                <a:latin typeface="Verdana"/>
                <a:cs typeface="Verdana"/>
              </a:rPr>
              <a:t>key </a:t>
            </a:r>
            <a:r>
              <a:rPr sz="3850" dirty="0">
                <a:latin typeface="Verdana"/>
                <a:cs typeface="Verdana"/>
              </a:rPr>
              <a:t>MUST exist </a:t>
            </a:r>
            <a:r>
              <a:rPr sz="3850" spc="-10" dirty="0">
                <a:latin typeface="Verdana"/>
                <a:cs typeface="Verdana"/>
              </a:rPr>
              <a:t>in </a:t>
            </a:r>
            <a:r>
              <a:rPr sz="3850" spc="-5" dirty="0">
                <a:latin typeface="Verdana"/>
                <a:cs typeface="Verdana"/>
              </a:rPr>
              <a:t>the primary </a:t>
            </a:r>
            <a:r>
              <a:rPr sz="3850" spc="-15" dirty="0">
                <a:latin typeface="Verdana"/>
                <a:cs typeface="Verdana"/>
              </a:rPr>
              <a:t>key</a:t>
            </a:r>
            <a:r>
              <a:rPr sz="3850" spc="-165" dirty="0">
                <a:latin typeface="Verdana"/>
                <a:cs typeface="Verdana"/>
              </a:rPr>
              <a:t> </a:t>
            </a:r>
            <a:r>
              <a:rPr sz="3850" spc="-1855" dirty="0">
                <a:latin typeface="Verdana"/>
                <a:cs typeface="Verdana"/>
              </a:rPr>
              <a:t>table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621868"/>
            <a:ext cx="292290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70" dirty="0"/>
              <a:t>x</a:t>
            </a:r>
            <a:r>
              <a:rPr spc="-5" dirty="0"/>
              <a:t>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645" y="1957527"/>
            <a:ext cx="13486130" cy="5303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10"/>
              </a:spcBef>
              <a:tabLst>
                <a:tab pos="455930" algn="l"/>
              </a:tabLst>
            </a:pPr>
            <a:r>
              <a:rPr sz="2850" spc="3040" dirty="0">
                <a:latin typeface="Wingdings"/>
                <a:cs typeface="Wingdings"/>
              </a:rPr>
              <a:t>◼</a:t>
            </a:r>
            <a:r>
              <a:rPr sz="2850" spc="3040" dirty="0">
                <a:latin typeface="Times New Roman"/>
                <a:cs typeface="Times New Roman"/>
              </a:rPr>
              <a:t>	</a:t>
            </a:r>
            <a:r>
              <a:rPr sz="3850" spc="-35" dirty="0">
                <a:latin typeface="Verdana"/>
                <a:cs typeface="Verdana"/>
              </a:rPr>
              <a:t>For </a:t>
            </a:r>
            <a:r>
              <a:rPr sz="3850" spc="-5" dirty="0">
                <a:latin typeface="Verdana"/>
                <a:cs typeface="Verdana"/>
              </a:rPr>
              <a:t>each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the modification </a:t>
            </a:r>
            <a:r>
              <a:rPr sz="3850" spc="-10" dirty="0">
                <a:latin typeface="Verdana"/>
                <a:cs typeface="Verdana"/>
              </a:rPr>
              <a:t>operations </a:t>
            </a:r>
            <a:r>
              <a:rPr sz="3850" spc="-85" dirty="0">
                <a:latin typeface="Verdana"/>
                <a:cs typeface="Verdana"/>
              </a:rPr>
              <a:t>(INSERT,  </a:t>
            </a:r>
            <a:r>
              <a:rPr sz="3850" spc="-35" dirty="0">
                <a:latin typeface="Verdana"/>
                <a:cs typeface="Verdana"/>
              </a:rPr>
              <a:t>UPDATE, </a:t>
            </a:r>
            <a:r>
              <a:rPr sz="3850" dirty="0">
                <a:latin typeface="Verdana"/>
                <a:cs typeface="Verdana"/>
              </a:rPr>
              <a:t>DELETE), </a:t>
            </a:r>
            <a:r>
              <a:rPr sz="3850" spc="-5" dirty="0">
                <a:latin typeface="Verdana"/>
                <a:cs typeface="Verdana"/>
              </a:rPr>
              <a:t>determine whether </a:t>
            </a:r>
            <a:r>
              <a:rPr sz="3850" spc="-10" dirty="0">
                <a:latin typeface="Verdana"/>
                <a:cs typeface="Verdana"/>
              </a:rPr>
              <a:t>it </a:t>
            </a:r>
            <a:r>
              <a:rPr sz="3850" spc="-15" dirty="0">
                <a:latin typeface="Verdana"/>
                <a:cs typeface="Verdana"/>
              </a:rPr>
              <a:t>is </a:t>
            </a:r>
            <a:r>
              <a:rPr sz="3850" spc="-10" dirty="0">
                <a:latin typeface="Verdana"/>
                <a:cs typeface="Verdana"/>
              </a:rPr>
              <a:t>possible </a:t>
            </a:r>
            <a:r>
              <a:rPr sz="3850" dirty="0">
                <a:latin typeface="Verdana"/>
                <a:cs typeface="Verdana"/>
              </a:rPr>
              <a:t>for  </a:t>
            </a:r>
            <a:r>
              <a:rPr sz="3850" spc="-5" dirty="0">
                <a:latin typeface="Verdana"/>
                <a:cs typeface="Verdana"/>
              </a:rPr>
              <a:t>them to</a:t>
            </a:r>
            <a:r>
              <a:rPr sz="3850" spc="-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violate: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45" dirty="0">
                <a:latin typeface="Times New Roman"/>
                <a:cs typeface="Times New Roman"/>
              </a:rPr>
              <a:t>–</a:t>
            </a:r>
            <a:r>
              <a:rPr sz="3850" spc="45" dirty="0">
                <a:latin typeface="Verdana"/>
                <a:cs typeface="Verdana"/>
              </a:rPr>
              <a:t>Domain</a:t>
            </a:r>
            <a:r>
              <a:rPr sz="3850" spc="-2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Constraints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45" dirty="0">
                <a:latin typeface="Times New Roman"/>
                <a:cs typeface="Times New Roman"/>
              </a:rPr>
              <a:t>–</a:t>
            </a:r>
            <a:r>
              <a:rPr sz="3850" spc="45" dirty="0">
                <a:latin typeface="Verdana"/>
                <a:cs typeface="Verdana"/>
              </a:rPr>
              <a:t>Key</a:t>
            </a:r>
            <a:r>
              <a:rPr sz="3850" spc="-2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Constraints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15" dirty="0">
                <a:latin typeface="Times New Roman"/>
                <a:cs typeface="Times New Roman"/>
              </a:rPr>
              <a:t>–</a:t>
            </a:r>
            <a:r>
              <a:rPr sz="3850" spc="15" dirty="0">
                <a:latin typeface="Verdana"/>
                <a:cs typeface="Verdana"/>
              </a:rPr>
              <a:t>Referential</a:t>
            </a:r>
            <a:r>
              <a:rPr sz="3850" spc="-3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Integrity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35" dirty="0">
                <a:latin typeface="Times New Roman"/>
                <a:cs typeface="Times New Roman"/>
              </a:rPr>
              <a:t>–</a:t>
            </a:r>
            <a:r>
              <a:rPr sz="3850" spc="35" dirty="0">
                <a:latin typeface="Verdana"/>
                <a:cs typeface="Verdana"/>
              </a:rPr>
              <a:t>Entity</a:t>
            </a:r>
            <a:r>
              <a:rPr sz="3850" spc="-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integrity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55930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850" dirty="0">
                <a:latin typeface="Verdana"/>
                <a:cs typeface="Verdana"/>
              </a:rPr>
              <a:t>If </a:t>
            </a:r>
            <a:r>
              <a:rPr sz="3850" spc="-5" dirty="0">
                <a:latin typeface="Verdana"/>
                <a:cs typeface="Verdana"/>
              </a:rPr>
              <a:t>it </a:t>
            </a:r>
            <a:r>
              <a:rPr sz="3850" spc="-10" dirty="0">
                <a:latin typeface="Verdana"/>
                <a:cs typeface="Verdana"/>
              </a:rPr>
              <a:t>is </a:t>
            </a:r>
            <a:r>
              <a:rPr sz="3850" spc="-5" dirty="0">
                <a:latin typeface="Verdana"/>
                <a:cs typeface="Verdana"/>
              </a:rPr>
              <a:t>possible, </a:t>
            </a:r>
            <a:r>
              <a:rPr sz="3850" dirty="0">
                <a:latin typeface="Verdana"/>
                <a:cs typeface="Verdana"/>
              </a:rPr>
              <a:t>explain</a:t>
            </a:r>
            <a:r>
              <a:rPr sz="3850" spc="-6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how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304" y="518922"/>
            <a:ext cx="67513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10" dirty="0">
                <a:solidFill>
                  <a:srgbClr val="7E0812"/>
                </a:solidFill>
                <a:latin typeface="Verdana"/>
                <a:cs typeface="Verdana"/>
              </a:rPr>
              <a:t>Handling</a:t>
            </a:r>
            <a:r>
              <a:rPr sz="5500" spc="-30" dirty="0">
                <a:solidFill>
                  <a:srgbClr val="7E0812"/>
                </a:solidFill>
                <a:latin typeface="Verdana"/>
                <a:cs typeface="Verdana"/>
              </a:rPr>
              <a:t> </a:t>
            </a:r>
            <a:r>
              <a:rPr sz="5500" spc="-5" dirty="0">
                <a:solidFill>
                  <a:srgbClr val="7E0812"/>
                </a:solidFill>
                <a:latin typeface="Verdana"/>
                <a:cs typeface="Verdana"/>
              </a:rPr>
              <a:t>Violations</a:t>
            </a:r>
            <a:endParaRPr sz="5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015" y="1824355"/>
            <a:ext cx="11409985" cy="1210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850" dirty="0">
                <a:latin typeface="Verdana"/>
                <a:cs typeface="Verdana"/>
              </a:rPr>
              <a:t>What should </a:t>
            </a:r>
            <a:r>
              <a:rPr sz="3850" spc="-5" dirty="0">
                <a:latin typeface="Verdana"/>
                <a:cs typeface="Verdana"/>
              </a:rPr>
              <a:t>we do </a:t>
            </a:r>
            <a:r>
              <a:rPr sz="3850" spc="-10" dirty="0">
                <a:latin typeface="Verdana"/>
                <a:cs typeface="Verdana"/>
              </a:rPr>
              <a:t>if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violation</a:t>
            </a:r>
            <a:r>
              <a:rPr lang="en-US" sz="3850" spc="-5" dirty="0">
                <a:latin typeface="Verdana"/>
                <a:cs typeface="Verdana"/>
              </a:rPr>
              <a:t> occurs?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lang="zh-CN" altLang="en-US" sz="3850" spc="-5" dirty="0">
                <a:latin typeface="Verdana"/>
                <a:cs typeface="Verdana"/>
              </a:rPr>
              <a:t> 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18922"/>
            <a:ext cx="653224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Constraints </a:t>
            </a:r>
            <a:r>
              <a:rPr spc="-20" dirty="0"/>
              <a:t>in</a:t>
            </a:r>
            <a:r>
              <a:rPr spc="-60" dirty="0"/>
              <a:t> </a:t>
            </a:r>
            <a:r>
              <a:rPr spc="-5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956" y="1730756"/>
            <a:ext cx="852444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2905" algn="l"/>
              </a:tabLst>
            </a:pPr>
            <a:r>
              <a:rPr sz="2400" spc="2505" dirty="0">
                <a:latin typeface="Wingdings"/>
                <a:cs typeface="Wingdings"/>
              </a:rPr>
              <a:t>◼</a:t>
            </a:r>
            <a:r>
              <a:rPr sz="2400" spc="2505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Verdana"/>
                <a:cs typeface="Verdana"/>
              </a:rPr>
              <a:t>Domain </a:t>
            </a:r>
            <a:r>
              <a:rPr sz="3200" spc="-5" dirty="0">
                <a:latin typeface="Verdana"/>
                <a:cs typeface="Verdana"/>
              </a:rPr>
              <a:t>constraints </a:t>
            </a:r>
            <a:r>
              <a:rPr sz="3200" dirty="0">
                <a:latin typeface="Verdana"/>
                <a:cs typeface="Verdana"/>
              </a:rPr>
              <a:t>require</a:t>
            </a:r>
            <a:r>
              <a:rPr lang="en-US" sz="3200" dirty="0">
                <a:latin typeface="Verdana"/>
                <a:cs typeface="Verdana"/>
              </a:rPr>
              <a:t> triggers: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0489" y="3194050"/>
            <a:ext cx="18503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Verdana"/>
                <a:cs typeface="Verdana"/>
              </a:rPr>
              <a:t>Students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956" y="2706370"/>
            <a:ext cx="10445115" cy="441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Verdana"/>
                <a:cs typeface="Verdana"/>
              </a:rPr>
              <a:t>DELIMITER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$$</a:t>
            </a:r>
          </a:p>
          <a:p>
            <a:pPr marL="12700" marR="1121410">
              <a:lnSpc>
                <a:spcPct val="100000"/>
              </a:lnSpc>
            </a:pPr>
            <a:r>
              <a:rPr sz="3200" spc="-30" dirty="0">
                <a:latin typeface="Verdana"/>
                <a:cs typeface="Verdana"/>
              </a:rPr>
              <a:t>CREATE </a:t>
            </a:r>
            <a:r>
              <a:rPr sz="3200" dirty="0">
                <a:latin typeface="Verdana"/>
                <a:cs typeface="Verdana"/>
              </a:rPr>
              <a:t>TRIGGER </a:t>
            </a:r>
            <a:r>
              <a:rPr sz="3200" spc="-5" dirty="0">
                <a:latin typeface="Verdana"/>
                <a:cs typeface="Verdana"/>
              </a:rPr>
              <a:t>pos_id </a:t>
            </a:r>
            <a:r>
              <a:rPr sz="3200" dirty="0">
                <a:latin typeface="Verdana"/>
                <a:cs typeface="Verdana"/>
              </a:rPr>
              <a:t>BEFORE </a:t>
            </a:r>
            <a:r>
              <a:rPr sz="3200" spc="-15" dirty="0">
                <a:latin typeface="Verdana"/>
                <a:cs typeface="Verdana"/>
              </a:rPr>
              <a:t>INSERT </a:t>
            </a:r>
            <a:r>
              <a:rPr sz="3200" spc="-5" dirty="0">
                <a:latin typeface="Verdana"/>
                <a:cs typeface="Verdana"/>
              </a:rPr>
              <a:t>ON  </a:t>
            </a:r>
            <a:r>
              <a:rPr sz="3200" dirty="0">
                <a:latin typeface="Verdana"/>
                <a:cs typeface="Verdana"/>
              </a:rPr>
              <a:t>FOR EACH ROW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BEGIN</a:t>
            </a:r>
            <a:endParaRPr sz="3200" dirty="0">
              <a:latin typeface="Verdana"/>
              <a:cs typeface="Verdana"/>
            </a:endParaRPr>
          </a:p>
          <a:p>
            <a:pPr marL="927100" marR="4041775" indent="-457200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IF </a:t>
            </a:r>
            <a:r>
              <a:rPr sz="3200" spc="-50" dirty="0">
                <a:latin typeface="Verdana"/>
                <a:cs typeface="Verdana"/>
              </a:rPr>
              <a:t>NEW.sid </a:t>
            </a:r>
            <a:r>
              <a:rPr sz="3200" dirty="0">
                <a:latin typeface="Verdana"/>
                <a:cs typeface="Verdana"/>
              </a:rPr>
              <a:t>&lt; 0 THEN  SIGNAL </a:t>
            </a:r>
            <a:r>
              <a:rPr sz="3200" spc="-45" dirty="0">
                <a:latin typeface="Verdana"/>
                <a:cs typeface="Verdana"/>
              </a:rPr>
              <a:t>SQLSTATE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'45000'</a:t>
            </a:r>
          </a:p>
          <a:p>
            <a:pPr marL="469900" marR="5080" indent="457200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SET </a:t>
            </a:r>
            <a:r>
              <a:rPr sz="3200" spc="-5" dirty="0">
                <a:latin typeface="Verdana"/>
                <a:cs typeface="Verdana"/>
              </a:rPr>
              <a:t>MESSAGE_TEXT </a:t>
            </a:r>
            <a:r>
              <a:rPr sz="3200" spc="5" dirty="0">
                <a:latin typeface="Verdana"/>
                <a:cs typeface="Verdana"/>
              </a:rPr>
              <a:t>= </a:t>
            </a:r>
            <a:r>
              <a:rPr sz="3200" dirty="0">
                <a:latin typeface="Verdana"/>
                <a:cs typeface="Verdana"/>
              </a:rPr>
              <a:t>"sid must be </a:t>
            </a:r>
            <a:r>
              <a:rPr sz="3200" spc="-5" dirty="0">
                <a:latin typeface="Verdana"/>
                <a:cs typeface="Verdana"/>
              </a:rPr>
              <a:t>positive";  END IF;</a:t>
            </a:r>
            <a:endParaRPr sz="3200" dirty="0">
              <a:latin typeface="Verdana"/>
              <a:cs typeface="Verdana"/>
            </a:endParaRPr>
          </a:p>
          <a:p>
            <a:pPr marL="12700" marR="782129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Verdana"/>
                <a:cs typeface="Verdana"/>
              </a:rPr>
              <a:t>END$$  DELIMITER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F1F12-97AD-C549-B2D1-A965891F9CDB}"/>
              </a:ext>
            </a:extLst>
          </p:cNvPr>
          <p:cNvSpPr txBox="1"/>
          <p:nvPr/>
        </p:nvSpPr>
        <p:spPr>
          <a:xfrm>
            <a:off x="7289800" y="2846494"/>
            <a:ext cx="914400" cy="37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2EBC9-6204-024C-ACCD-3EF7436B88A0}"/>
              </a:ext>
            </a:extLst>
          </p:cNvPr>
          <p:cNvSpPr txBox="1"/>
          <p:nvPr/>
        </p:nvSpPr>
        <p:spPr>
          <a:xfrm>
            <a:off x="5994400" y="4267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Sid: Primary Key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03936"/>
            <a:ext cx="653224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Constraints </a:t>
            </a:r>
            <a:r>
              <a:rPr spc="-20" dirty="0"/>
              <a:t>in</a:t>
            </a:r>
            <a:r>
              <a:rPr spc="-60" dirty="0"/>
              <a:t> </a:t>
            </a:r>
            <a:r>
              <a:rPr spc="-5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1659127"/>
            <a:ext cx="10484485" cy="5895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ts val="3970"/>
              </a:lnSpc>
              <a:spcBef>
                <a:spcPts val="125"/>
              </a:spcBef>
              <a:tabLst>
                <a:tab pos="455930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Verdana"/>
                <a:cs typeface="Verdana"/>
              </a:rPr>
              <a:t>Foreign keys </a:t>
            </a:r>
            <a:r>
              <a:rPr sz="3200" spc="-5" dirty="0">
                <a:latin typeface="Verdana"/>
                <a:cs typeface="Verdana"/>
              </a:rPr>
              <a:t>can be </a:t>
            </a:r>
            <a:r>
              <a:rPr sz="3200" dirty="0">
                <a:latin typeface="Verdana"/>
                <a:cs typeface="Verdana"/>
              </a:rPr>
              <a:t>created </a:t>
            </a:r>
            <a:r>
              <a:rPr sz="3200" spc="-5" dirty="0">
                <a:latin typeface="Verdana"/>
                <a:cs typeface="Verdana"/>
              </a:rPr>
              <a:t>before </a:t>
            </a:r>
            <a:r>
              <a:rPr sz="3200" dirty="0">
                <a:latin typeface="Verdana"/>
                <a:cs typeface="Verdana"/>
              </a:rPr>
              <a:t>or after  </a:t>
            </a:r>
            <a:r>
              <a:rPr sz="3200" spc="-390" dirty="0">
                <a:latin typeface="Verdana"/>
                <a:cs typeface="Verdana"/>
              </a:rPr>
              <a:t>table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creation: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Times New Roman"/>
              <a:cs typeface="Times New Roman"/>
            </a:endParaRPr>
          </a:p>
          <a:p>
            <a:pPr marL="927100" marR="3536950" indent="-457200">
              <a:lnSpc>
                <a:spcPct val="100000"/>
              </a:lnSpc>
            </a:pPr>
            <a:r>
              <a:rPr sz="3200" spc="-35" dirty="0">
                <a:latin typeface="Verdana"/>
                <a:cs typeface="Verdana"/>
              </a:rPr>
              <a:t>CREATE </a:t>
            </a:r>
            <a:r>
              <a:rPr sz="3200" spc="-40" dirty="0">
                <a:latin typeface="Verdana"/>
                <a:cs typeface="Verdana"/>
              </a:rPr>
              <a:t>TABLE </a:t>
            </a:r>
            <a:r>
              <a:rPr sz="3200" dirty="0">
                <a:latin typeface="Verdana"/>
                <a:cs typeface="Verdana"/>
              </a:rPr>
              <a:t>Student </a:t>
            </a:r>
            <a:r>
              <a:rPr sz="3200" spc="-10" dirty="0">
                <a:latin typeface="Verdana"/>
                <a:cs typeface="Verdana"/>
              </a:rPr>
              <a:t>(sid int,  </a:t>
            </a:r>
            <a:r>
              <a:rPr sz="3200" dirty="0">
                <a:latin typeface="Verdana"/>
                <a:cs typeface="Verdana"/>
              </a:rPr>
              <a:t>courseid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int,</a:t>
            </a:r>
            <a:endParaRPr sz="3200">
              <a:latin typeface="Verdana"/>
              <a:cs typeface="Verdana"/>
            </a:endParaRPr>
          </a:p>
          <a:p>
            <a:pPr marL="927100" marR="285115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Verdana"/>
                <a:cs typeface="Verdana"/>
              </a:rPr>
              <a:t>FOREIGN KEY </a:t>
            </a:r>
            <a:r>
              <a:rPr sz="3200" spc="-5" dirty="0">
                <a:latin typeface="Verdana"/>
                <a:cs typeface="Verdana"/>
              </a:rPr>
              <a:t>(courseid)  REFERENCES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Course(courseid));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195"/>
              </a:spcBef>
            </a:pPr>
            <a:r>
              <a:rPr sz="3200" spc="-55" dirty="0">
                <a:latin typeface="Verdana"/>
                <a:cs typeface="Verdana"/>
              </a:rPr>
              <a:t>ALTER </a:t>
            </a:r>
            <a:r>
              <a:rPr sz="3200" spc="-40" dirty="0">
                <a:latin typeface="Verdana"/>
                <a:cs typeface="Verdana"/>
              </a:rPr>
              <a:t>TABLE</a:t>
            </a:r>
            <a:r>
              <a:rPr sz="3200" spc="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Student</a:t>
            </a:r>
            <a:endParaRPr sz="3200">
              <a:latin typeface="Verdana"/>
              <a:cs typeface="Verdana"/>
            </a:endParaRPr>
          </a:p>
          <a:p>
            <a:pPr marL="469900" marR="3492500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ADD FOREIGN KEY </a:t>
            </a:r>
            <a:r>
              <a:rPr sz="3200" spc="-5" dirty="0">
                <a:latin typeface="Verdana"/>
                <a:cs typeface="Verdana"/>
              </a:rPr>
              <a:t>(courseid)  REFERENCES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Course(courseid);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015" y="6469176"/>
            <a:ext cx="13171169" cy="9696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80"/>
              </a:spcBef>
              <a:tabLst>
                <a:tab pos="455930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000" spc="5" dirty="0">
                <a:latin typeface="Verdana"/>
                <a:cs typeface="Verdana"/>
              </a:rPr>
              <a:t>If </a:t>
            </a:r>
            <a:r>
              <a:rPr sz="3000" spc="10" dirty="0">
                <a:latin typeface="Verdana"/>
                <a:cs typeface="Verdana"/>
              </a:rPr>
              <a:t>we wish </a:t>
            </a:r>
            <a:r>
              <a:rPr sz="3000" spc="5" dirty="0">
                <a:latin typeface="Verdana"/>
                <a:cs typeface="Verdana"/>
              </a:rPr>
              <a:t>to add </a:t>
            </a:r>
            <a:r>
              <a:rPr sz="3000" spc="10" dirty="0">
                <a:latin typeface="Verdana"/>
                <a:cs typeface="Verdana"/>
              </a:rPr>
              <a:t>a </a:t>
            </a:r>
            <a:r>
              <a:rPr sz="3000" spc="5" dirty="0">
                <a:latin typeface="Verdana"/>
                <a:cs typeface="Verdana"/>
              </a:rPr>
              <a:t>reservation </a:t>
            </a:r>
            <a:r>
              <a:rPr sz="3000" dirty="0">
                <a:latin typeface="Verdana"/>
                <a:cs typeface="Verdana"/>
              </a:rPr>
              <a:t>to </a:t>
            </a:r>
            <a:r>
              <a:rPr sz="3000" spc="5" dirty="0">
                <a:latin typeface="Verdana"/>
                <a:cs typeface="Verdana"/>
              </a:rPr>
              <a:t>this database, what </a:t>
            </a:r>
            <a:r>
              <a:rPr sz="3000" spc="-210" dirty="0">
                <a:latin typeface="Verdana"/>
                <a:cs typeface="Verdana"/>
              </a:rPr>
              <a:t>constraints  </a:t>
            </a:r>
            <a:r>
              <a:rPr sz="3000" spc="10" dirty="0">
                <a:latin typeface="Verdana"/>
                <a:cs typeface="Verdana"/>
              </a:rPr>
              <a:t>would </a:t>
            </a:r>
            <a:r>
              <a:rPr sz="3000" spc="5" dirty="0">
                <a:latin typeface="Verdana"/>
                <a:cs typeface="Verdana"/>
              </a:rPr>
              <a:t>you </a:t>
            </a:r>
            <a:r>
              <a:rPr sz="3000" spc="10" dirty="0">
                <a:latin typeface="Verdana"/>
                <a:cs typeface="Verdana"/>
              </a:rPr>
              <a:t>be expected </a:t>
            </a:r>
            <a:r>
              <a:rPr sz="3000" spc="5" dirty="0">
                <a:latin typeface="Verdana"/>
                <a:cs typeface="Verdana"/>
              </a:rPr>
              <a:t>to</a:t>
            </a:r>
            <a:r>
              <a:rPr sz="3000" spc="-15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uphold?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03998" y="215087"/>
            <a:ext cx="5709106" cy="578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20064"/>
            <a:ext cx="321373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1730755"/>
            <a:ext cx="13385800" cy="379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00"/>
              </a:spcBef>
              <a:buSzPct val="68181"/>
              <a:buFont typeface="Wingdings"/>
              <a:buChar char="◼"/>
              <a:tabLst>
                <a:tab pos="362585" algn="l"/>
                <a:tab pos="363220" algn="l"/>
              </a:tabLst>
            </a:pPr>
            <a:r>
              <a:rPr sz="3300" dirty="0">
                <a:latin typeface="Verdana"/>
                <a:cs typeface="Verdana"/>
              </a:rPr>
              <a:t>A relation </a:t>
            </a:r>
            <a:r>
              <a:rPr sz="3300" spc="-5" dirty="0">
                <a:latin typeface="Verdana"/>
                <a:cs typeface="Verdana"/>
              </a:rPr>
              <a:t>can be thought </a:t>
            </a:r>
            <a:r>
              <a:rPr sz="3300" dirty="0">
                <a:latin typeface="Verdana"/>
                <a:cs typeface="Verdana"/>
              </a:rPr>
              <a:t>of as a set of</a:t>
            </a:r>
            <a:r>
              <a:rPr sz="3300" spc="-10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tuples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10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550" spc="15" dirty="0">
                <a:latin typeface="Verdana"/>
                <a:cs typeface="Verdana"/>
              </a:rPr>
              <a:t>Much </a:t>
            </a:r>
            <a:r>
              <a:rPr sz="3550" spc="-10" dirty="0">
                <a:latin typeface="Verdana"/>
                <a:cs typeface="Verdana"/>
              </a:rPr>
              <a:t>like </a:t>
            </a:r>
            <a:r>
              <a:rPr sz="3550" spc="15" dirty="0">
                <a:latin typeface="Verdana"/>
                <a:cs typeface="Verdana"/>
              </a:rPr>
              <a:t>a</a:t>
            </a:r>
            <a:r>
              <a:rPr sz="3550" spc="-15" dirty="0">
                <a:latin typeface="Verdana"/>
                <a:cs typeface="Verdana"/>
              </a:rPr>
              <a:t> </a:t>
            </a:r>
            <a:r>
              <a:rPr sz="3550" spc="5" dirty="0">
                <a:latin typeface="Verdana"/>
                <a:cs typeface="Verdana"/>
              </a:rPr>
              <a:t>table</a:t>
            </a:r>
            <a:endParaRPr sz="355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30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550" spc="-45" dirty="0">
                <a:latin typeface="Verdana"/>
                <a:cs typeface="Verdana"/>
              </a:rPr>
              <a:t>Tuples </a:t>
            </a:r>
            <a:r>
              <a:rPr sz="3550" spc="10" dirty="0">
                <a:latin typeface="Verdana"/>
                <a:cs typeface="Verdana"/>
              </a:rPr>
              <a:t>contain</a:t>
            </a:r>
            <a:r>
              <a:rPr sz="3550" spc="20" dirty="0">
                <a:latin typeface="Verdana"/>
                <a:cs typeface="Verdana"/>
              </a:rPr>
              <a:t> </a:t>
            </a:r>
            <a:r>
              <a:rPr sz="3550" dirty="0">
                <a:latin typeface="Verdana"/>
                <a:cs typeface="Verdana"/>
              </a:rPr>
              <a:t>attributes</a:t>
            </a:r>
            <a:endParaRPr sz="355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3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550" spc="10" dirty="0">
                <a:latin typeface="Verdana"/>
                <a:cs typeface="Verdana"/>
              </a:rPr>
              <a:t>Each </a:t>
            </a:r>
            <a:r>
              <a:rPr sz="3550" spc="5" dirty="0">
                <a:latin typeface="Verdana"/>
                <a:cs typeface="Verdana"/>
              </a:rPr>
              <a:t>tuple </a:t>
            </a:r>
            <a:r>
              <a:rPr sz="3550" spc="15" dirty="0">
                <a:latin typeface="Verdana"/>
                <a:cs typeface="Verdana"/>
              </a:rPr>
              <a:t>has </a:t>
            </a:r>
            <a:r>
              <a:rPr sz="3550" spc="10" dirty="0">
                <a:latin typeface="Verdana"/>
                <a:cs typeface="Verdana"/>
              </a:rPr>
              <a:t>an </a:t>
            </a:r>
            <a:r>
              <a:rPr sz="3550" spc="5" dirty="0">
                <a:latin typeface="Verdana"/>
                <a:cs typeface="Verdana"/>
              </a:rPr>
              <a:t>attribute that </a:t>
            </a:r>
            <a:r>
              <a:rPr sz="3550" spc="10" dirty="0">
                <a:latin typeface="Verdana"/>
                <a:cs typeface="Verdana"/>
              </a:rPr>
              <a:t>uniquely </a:t>
            </a:r>
            <a:r>
              <a:rPr sz="3550" spc="5" dirty="0">
                <a:latin typeface="Verdana"/>
                <a:cs typeface="Verdana"/>
              </a:rPr>
              <a:t>identifies</a:t>
            </a:r>
            <a:r>
              <a:rPr sz="3550" spc="-60" dirty="0">
                <a:latin typeface="Verdana"/>
                <a:cs typeface="Verdana"/>
              </a:rPr>
              <a:t> </a:t>
            </a:r>
            <a:r>
              <a:rPr sz="3550" spc="-5" dirty="0">
                <a:latin typeface="Verdana"/>
                <a:cs typeface="Verdana"/>
              </a:rPr>
              <a:t>it</a:t>
            </a:r>
            <a:endParaRPr sz="355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Char char="–"/>
            </a:pPr>
            <a:endParaRPr sz="3700">
              <a:latin typeface="Times New Roman"/>
              <a:cs typeface="Times New Roman"/>
            </a:endParaRPr>
          </a:p>
          <a:p>
            <a:pPr marL="425450" indent="-412750">
              <a:lnSpc>
                <a:spcPct val="100000"/>
              </a:lnSpc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550" spc="-70" dirty="0">
                <a:latin typeface="Verdana"/>
                <a:cs typeface="Verdana"/>
              </a:rPr>
              <a:t>We </a:t>
            </a:r>
            <a:r>
              <a:rPr sz="3550" spc="15" dirty="0">
                <a:latin typeface="Verdana"/>
                <a:cs typeface="Verdana"/>
              </a:rPr>
              <a:t>use </a:t>
            </a:r>
            <a:r>
              <a:rPr sz="3550" spc="10" dirty="0">
                <a:latin typeface="Verdana"/>
                <a:cs typeface="Verdana"/>
              </a:rPr>
              <a:t>relations as </a:t>
            </a:r>
            <a:r>
              <a:rPr sz="3550" spc="15" dirty="0">
                <a:latin typeface="Verdana"/>
                <a:cs typeface="Verdana"/>
              </a:rPr>
              <a:t>a </a:t>
            </a:r>
            <a:r>
              <a:rPr sz="3550" spc="10" dirty="0">
                <a:latin typeface="Verdana"/>
                <a:cs typeface="Verdana"/>
              </a:rPr>
              <a:t>mathematical </a:t>
            </a:r>
            <a:r>
              <a:rPr sz="3550" spc="15" dirty="0">
                <a:latin typeface="Verdana"/>
                <a:cs typeface="Verdana"/>
              </a:rPr>
              <a:t>model </a:t>
            </a:r>
            <a:r>
              <a:rPr sz="3550" spc="10" dirty="0">
                <a:latin typeface="Verdana"/>
                <a:cs typeface="Verdana"/>
              </a:rPr>
              <a:t>of </a:t>
            </a:r>
            <a:r>
              <a:rPr sz="3550" spc="15" dirty="0">
                <a:latin typeface="Verdana"/>
                <a:cs typeface="Verdana"/>
              </a:rPr>
              <a:t>a</a:t>
            </a:r>
            <a:r>
              <a:rPr sz="3550" spc="-35" dirty="0">
                <a:latin typeface="Verdana"/>
                <a:cs typeface="Verdana"/>
              </a:rPr>
              <a:t> </a:t>
            </a:r>
            <a:r>
              <a:rPr sz="3550" spc="-1939" dirty="0">
                <a:latin typeface="Verdana"/>
                <a:cs typeface="Verdana"/>
              </a:rPr>
              <a:t>database</a:t>
            </a:r>
            <a:endParaRPr sz="355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550" spc="10" dirty="0">
                <a:latin typeface="Verdana"/>
                <a:cs typeface="Verdana"/>
              </a:rPr>
              <a:t>All </a:t>
            </a:r>
            <a:r>
              <a:rPr sz="3550" spc="5" dirty="0">
                <a:latin typeface="Verdana"/>
                <a:cs typeface="Verdana"/>
              </a:rPr>
              <a:t>operations </a:t>
            </a:r>
            <a:r>
              <a:rPr sz="3550" spc="10" dirty="0">
                <a:latin typeface="Verdana"/>
                <a:cs typeface="Verdana"/>
              </a:rPr>
              <a:t>are performed </a:t>
            </a:r>
            <a:r>
              <a:rPr sz="3550" spc="15" dirty="0">
                <a:latin typeface="Verdana"/>
                <a:cs typeface="Verdana"/>
              </a:rPr>
              <a:t>on</a:t>
            </a:r>
            <a:r>
              <a:rPr sz="3550" spc="-135" dirty="0">
                <a:latin typeface="Verdana"/>
                <a:cs typeface="Verdana"/>
              </a:rPr>
              <a:t> </a:t>
            </a:r>
            <a:r>
              <a:rPr sz="3550" spc="10" dirty="0">
                <a:latin typeface="Verdana"/>
                <a:cs typeface="Verdana"/>
              </a:rPr>
              <a:t>relations</a:t>
            </a:r>
            <a:endParaRPr sz="3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325881"/>
            <a:ext cx="29222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1348231"/>
            <a:ext cx="13422630" cy="647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2588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This </a:t>
            </a:r>
            <a:r>
              <a:rPr sz="3850" spc="-10" dirty="0">
                <a:latin typeface="Verdana"/>
                <a:cs typeface="Verdana"/>
              </a:rPr>
              <a:t>exercise </a:t>
            </a:r>
            <a:r>
              <a:rPr sz="3850" spc="-5" dirty="0">
                <a:latin typeface="Verdana"/>
                <a:cs typeface="Verdana"/>
              </a:rPr>
              <a:t>requires that </a:t>
            </a:r>
            <a:r>
              <a:rPr sz="3850" spc="-15" dirty="0">
                <a:latin typeface="Verdana"/>
                <a:cs typeface="Verdana"/>
              </a:rPr>
              <a:t>you have </a:t>
            </a:r>
            <a:r>
              <a:rPr sz="3850" spc="-210" dirty="0">
                <a:latin typeface="Verdana"/>
                <a:cs typeface="Verdana"/>
              </a:rPr>
              <a:t>completed  </a:t>
            </a:r>
            <a:r>
              <a:rPr sz="3850" spc="-5" dirty="0">
                <a:latin typeface="Verdana"/>
                <a:cs typeface="Verdana"/>
              </a:rPr>
              <a:t>studio </a:t>
            </a:r>
            <a:r>
              <a:rPr sz="3850" dirty="0">
                <a:latin typeface="Verdana"/>
                <a:cs typeface="Verdana"/>
              </a:rPr>
              <a:t>2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Wingdings"/>
              <a:buChar char="◼"/>
            </a:pPr>
            <a:endParaRPr sz="4150">
              <a:latin typeface="Times New Roman"/>
              <a:cs typeface="Times New Roman"/>
            </a:endParaRPr>
          </a:p>
          <a:p>
            <a:pPr marL="12700" marR="739140">
              <a:lnSpc>
                <a:spcPts val="4610"/>
              </a:lnSpc>
            </a:pPr>
            <a:r>
              <a:rPr sz="2850" spc="755" dirty="0">
                <a:latin typeface="Wingdings"/>
                <a:cs typeface="Wingdings"/>
              </a:rPr>
              <a:t>◼</a:t>
            </a:r>
            <a:r>
              <a:rPr sz="3850" spc="755" dirty="0">
                <a:latin typeface="Verdana"/>
                <a:cs typeface="Verdana"/>
              </a:rPr>
              <a:t>Add </a:t>
            </a:r>
            <a:r>
              <a:rPr sz="3850" dirty="0">
                <a:latin typeface="Verdana"/>
                <a:cs typeface="Verdana"/>
              </a:rPr>
              <a:t>foreign </a:t>
            </a:r>
            <a:r>
              <a:rPr sz="3850" spc="-10" dirty="0">
                <a:latin typeface="Verdana"/>
                <a:cs typeface="Verdana"/>
              </a:rPr>
              <a:t>keys </a:t>
            </a:r>
            <a:r>
              <a:rPr sz="3850" spc="-5" dirty="0">
                <a:latin typeface="Verdana"/>
                <a:cs typeface="Verdana"/>
              </a:rPr>
              <a:t>to </a:t>
            </a:r>
            <a:r>
              <a:rPr sz="3850" spc="-10" dirty="0">
                <a:latin typeface="Verdana"/>
                <a:cs typeface="Verdana"/>
              </a:rPr>
              <a:t>your </a:t>
            </a:r>
            <a:r>
              <a:rPr sz="3850" dirty="0">
                <a:latin typeface="Verdana"/>
                <a:cs typeface="Verdana"/>
              </a:rPr>
              <a:t>course </a:t>
            </a:r>
            <a:r>
              <a:rPr sz="3850" spc="-10" dirty="0">
                <a:latin typeface="Verdana"/>
                <a:cs typeface="Verdana"/>
              </a:rPr>
              <a:t>tracking </a:t>
            </a:r>
            <a:r>
              <a:rPr sz="3850" spc="-2200" dirty="0">
                <a:latin typeface="Verdana"/>
                <a:cs typeface="Verdana"/>
              </a:rPr>
              <a:t>database</a:t>
            </a:r>
            <a:r>
              <a:rPr sz="3850" spc="-5" dirty="0">
                <a:latin typeface="Verdana"/>
                <a:cs typeface="Verdana"/>
              </a:rPr>
              <a:t> based  </a:t>
            </a:r>
            <a:r>
              <a:rPr sz="3850" dirty="0">
                <a:latin typeface="Verdana"/>
                <a:cs typeface="Verdana"/>
              </a:rPr>
              <a:t>on </a:t>
            </a:r>
            <a:r>
              <a:rPr sz="3850" spc="-5" dirty="0">
                <a:latin typeface="Verdana"/>
                <a:cs typeface="Verdana"/>
              </a:rPr>
              <a:t>the design </a:t>
            </a:r>
            <a:r>
              <a:rPr sz="3850" spc="-15" dirty="0">
                <a:latin typeface="Verdana"/>
                <a:cs typeface="Verdana"/>
              </a:rPr>
              <a:t>you </a:t>
            </a:r>
            <a:r>
              <a:rPr sz="3850" dirty="0">
                <a:latin typeface="Verdana"/>
                <a:cs typeface="Verdana"/>
              </a:rPr>
              <a:t>came up</a:t>
            </a:r>
            <a:r>
              <a:rPr sz="3850" spc="-9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with.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ts val="461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Hint: </a:t>
            </a:r>
            <a:r>
              <a:rPr sz="3850" dirty="0">
                <a:latin typeface="Verdana"/>
                <a:cs typeface="Verdana"/>
              </a:rPr>
              <a:t>If </a:t>
            </a:r>
            <a:r>
              <a:rPr sz="3850" spc="-15" dirty="0">
                <a:latin typeface="Verdana"/>
                <a:cs typeface="Verdana"/>
              </a:rPr>
              <a:t>you </a:t>
            </a:r>
            <a:r>
              <a:rPr sz="3850" dirty="0">
                <a:latin typeface="Verdana"/>
                <a:cs typeface="Verdana"/>
              </a:rPr>
              <a:t>need </a:t>
            </a:r>
            <a:r>
              <a:rPr sz="3850" spc="-5" dirty="0">
                <a:latin typeface="Verdana"/>
                <a:cs typeface="Verdana"/>
              </a:rPr>
              <a:t>to </a:t>
            </a:r>
            <a:r>
              <a:rPr sz="3850" dirty="0">
                <a:latin typeface="Verdana"/>
                <a:cs typeface="Verdana"/>
              </a:rPr>
              <a:t>add a column </a:t>
            </a:r>
            <a:r>
              <a:rPr sz="3850" spc="-5" dirty="0">
                <a:latin typeface="Verdana"/>
                <a:cs typeface="Verdana"/>
              </a:rPr>
              <a:t>(such </a:t>
            </a:r>
            <a:r>
              <a:rPr sz="3850" dirty="0">
                <a:latin typeface="Verdana"/>
                <a:cs typeface="Verdana"/>
              </a:rPr>
              <a:t>as a </a:t>
            </a:r>
            <a:r>
              <a:rPr sz="3850" spc="-1914" dirty="0">
                <a:latin typeface="Verdana"/>
                <a:cs typeface="Verdana"/>
              </a:rPr>
              <a:t>foreign</a:t>
            </a:r>
            <a:r>
              <a:rPr sz="3850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key  </a:t>
            </a:r>
            <a:r>
              <a:rPr sz="3850" spc="-5" dirty="0">
                <a:latin typeface="Verdana"/>
                <a:cs typeface="Verdana"/>
              </a:rPr>
              <a:t>column) </a:t>
            </a:r>
            <a:r>
              <a:rPr sz="3850" spc="-10" dirty="0">
                <a:latin typeface="Verdana"/>
                <a:cs typeface="Verdana"/>
              </a:rPr>
              <a:t>to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table, </a:t>
            </a:r>
            <a:r>
              <a:rPr sz="3850" spc="-15" dirty="0">
                <a:latin typeface="Verdana"/>
                <a:cs typeface="Verdana"/>
              </a:rPr>
              <a:t>you </a:t>
            </a:r>
            <a:r>
              <a:rPr sz="3850" dirty="0">
                <a:latin typeface="Verdana"/>
                <a:cs typeface="Verdana"/>
              </a:rPr>
              <a:t>can </a:t>
            </a:r>
            <a:r>
              <a:rPr sz="3850" spc="-5" dirty="0">
                <a:latin typeface="Verdana"/>
                <a:cs typeface="Verdana"/>
              </a:rPr>
              <a:t>do </a:t>
            </a:r>
            <a:r>
              <a:rPr sz="3850" spc="-10" dirty="0">
                <a:latin typeface="Verdana"/>
                <a:cs typeface="Verdana"/>
              </a:rPr>
              <a:t>so </a:t>
            </a:r>
            <a:r>
              <a:rPr sz="3850" dirty="0">
                <a:latin typeface="Verdana"/>
                <a:cs typeface="Verdana"/>
              </a:rPr>
              <a:t>as</a:t>
            </a:r>
            <a:r>
              <a:rPr sz="3850" spc="-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follows: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3850" spc="-70" dirty="0">
                <a:latin typeface="Verdana"/>
                <a:cs typeface="Verdana"/>
              </a:rPr>
              <a:t>ALTER </a:t>
            </a:r>
            <a:r>
              <a:rPr sz="3850" spc="-50" dirty="0">
                <a:latin typeface="Verdana"/>
                <a:cs typeface="Verdana"/>
              </a:rPr>
              <a:t>TABLE</a:t>
            </a:r>
            <a:r>
              <a:rPr sz="3850" spc="3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Student</a:t>
            </a:r>
            <a:endParaRPr sz="385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3850" spc="-5" dirty="0">
                <a:latin typeface="Verdana"/>
                <a:cs typeface="Verdana"/>
              </a:rPr>
              <a:t>ADD COLUMN courseid</a:t>
            </a:r>
            <a:r>
              <a:rPr sz="3850" spc="-65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int;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91388"/>
            <a:ext cx="292290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70" dirty="0"/>
              <a:t>x</a:t>
            </a:r>
            <a:r>
              <a:rPr spc="-5" dirty="0"/>
              <a:t>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36" y="1805431"/>
            <a:ext cx="13249275" cy="354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2525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850" spc="-5" dirty="0">
                <a:latin typeface="Verdana"/>
                <a:cs typeface="Verdana"/>
              </a:rPr>
              <a:t>This </a:t>
            </a:r>
            <a:r>
              <a:rPr sz="3850" spc="-10" dirty="0">
                <a:latin typeface="Verdana"/>
                <a:cs typeface="Verdana"/>
              </a:rPr>
              <a:t>exercise </a:t>
            </a:r>
            <a:r>
              <a:rPr sz="3850" spc="-5" dirty="0">
                <a:latin typeface="Verdana"/>
                <a:cs typeface="Verdana"/>
              </a:rPr>
              <a:t>requires that </a:t>
            </a:r>
            <a:r>
              <a:rPr sz="3850" spc="-15" dirty="0">
                <a:latin typeface="Verdana"/>
                <a:cs typeface="Verdana"/>
              </a:rPr>
              <a:t>you have  </a:t>
            </a:r>
            <a:r>
              <a:rPr sz="3850" spc="-210" dirty="0">
                <a:latin typeface="Verdana"/>
                <a:cs typeface="Verdana"/>
              </a:rPr>
              <a:t>completed </a:t>
            </a:r>
            <a:r>
              <a:rPr sz="3850" spc="-5" dirty="0">
                <a:latin typeface="Verdana"/>
                <a:cs typeface="Verdana"/>
              </a:rPr>
              <a:t>studio</a:t>
            </a:r>
            <a:r>
              <a:rPr sz="3850" spc="20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2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50" spc="1010" dirty="0">
                <a:latin typeface="Wingdings"/>
                <a:cs typeface="Wingdings"/>
              </a:rPr>
              <a:t>◼</a:t>
            </a:r>
            <a:r>
              <a:rPr sz="3850" spc="1010" dirty="0">
                <a:latin typeface="Verdana"/>
                <a:cs typeface="Verdana"/>
              </a:rPr>
              <a:t>Go</a:t>
            </a:r>
            <a:r>
              <a:rPr sz="3850" spc="-5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through </a:t>
            </a:r>
            <a:r>
              <a:rPr sz="3850" spc="-10" dirty="0">
                <a:latin typeface="Verdana"/>
                <a:cs typeface="Verdana"/>
              </a:rPr>
              <a:t>your </a:t>
            </a:r>
            <a:r>
              <a:rPr sz="3850" spc="-5" dirty="0">
                <a:latin typeface="Verdana"/>
                <a:cs typeface="Verdana"/>
              </a:rPr>
              <a:t>course </a:t>
            </a:r>
            <a:r>
              <a:rPr sz="3850" spc="-15" dirty="0">
                <a:latin typeface="Verdana"/>
                <a:cs typeface="Verdana"/>
              </a:rPr>
              <a:t>tracking </a:t>
            </a:r>
            <a:r>
              <a:rPr sz="3850" spc="-5" dirty="0">
                <a:latin typeface="Verdana"/>
                <a:cs typeface="Verdana"/>
              </a:rPr>
              <a:t>database </a:t>
            </a:r>
            <a:r>
              <a:rPr sz="3850" dirty="0">
                <a:latin typeface="Verdana"/>
                <a:cs typeface="Verdana"/>
              </a:rPr>
              <a:t>and </a:t>
            </a:r>
            <a:r>
              <a:rPr sz="3850" spc="-2585" dirty="0">
                <a:latin typeface="Verdana"/>
                <a:cs typeface="Verdana"/>
              </a:rPr>
              <a:t>come</a:t>
            </a:r>
            <a:r>
              <a:rPr sz="3850" spc="1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up  </a:t>
            </a:r>
            <a:r>
              <a:rPr sz="3850" spc="-5" dirty="0">
                <a:latin typeface="Verdana"/>
                <a:cs typeface="Verdana"/>
              </a:rPr>
              <a:t>with </a:t>
            </a:r>
            <a:r>
              <a:rPr sz="3850" dirty="0">
                <a:latin typeface="Verdana"/>
                <a:cs typeface="Verdana"/>
              </a:rPr>
              <a:t>some </a:t>
            </a:r>
            <a:r>
              <a:rPr sz="3850" spc="-5" dirty="0">
                <a:latin typeface="Verdana"/>
                <a:cs typeface="Verdana"/>
              </a:rPr>
              <a:t>domain </a:t>
            </a:r>
            <a:r>
              <a:rPr sz="3850" spc="-10" dirty="0">
                <a:latin typeface="Verdana"/>
                <a:cs typeface="Verdana"/>
              </a:rPr>
              <a:t>constraints. Add </a:t>
            </a:r>
            <a:r>
              <a:rPr sz="3850" spc="-5" dirty="0">
                <a:latin typeface="Verdana"/>
                <a:cs typeface="Verdana"/>
              </a:rPr>
              <a:t>those </a:t>
            </a:r>
            <a:r>
              <a:rPr sz="3850" spc="-10" dirty="0">
                <a:latin typeface="Verdana"/>
                <a:cs typeface="Verdana"/>
              </a:rPr>
              <a:t>constraints  </a:t>
            </a:r>
            <a:r>
              <a:rPr sz="3850" dirty="0">
                <a:latin typeface="Verdana"/>
                <a:cs typeface="Verdana"/>
              </a:rPr>
              <a:t>using </a:t>
            </a:r>
            <a:r>
              <a:rPr sz="3850" spc="-5" dirty="0">
                <a:latin typeface="Verdana"/>
                <a:cs typeface="Verdana"/>
              </a:rPr>
              <a:t>triggers, </a:t>
            </a:r>
            <a:r>
              <a:rPr sz="3850" spc="-10" dirty="0">
                <a:latin typeface="Verdana"/>
                <a:cs typeface="Verdana"/>
              </a:rPr>
              <a:t>then test</a:t>
            </a:r>
            <a:r>
              <a:rPr sz="3850" spc="-4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them.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91388"/>
            <a:ext cx="282511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Schema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842008"/>
            <a:ext cx="11083925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100"/>
              </a:spcBef>
              <a:buSzPct val="80303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300" spc="-5" dirty="0">
                <a:latin typeface="Verdana"/>
                <a:cs typeface="Verdana"/>
              </a:rPr>
              <a:t>Schemas </a:t>
            </a:r>
            <a:r>
              <a:rPr sz="3300" dirty="0">
                <a:latin typeface="Verdana"/>
                <a:cs typeface="Verdana"/>
              </a:rPr>
              <a:t>come </a:t>
            </a:r>
            <a:r>
              <a:rPr sz="3300" spc="-10" dirty="0">
                <a:latin typeface="Verdana"/>
                <a:cs typeface="Verdana"/>
              </a:rPr>
              <a:t>in </a:t>
            </a:r>
            <a:r>
              <a:rPr sz="3300" spc="-5" dirty="0">
                <a:latin typeface="Verdana"/>
                <a:cs typeface="Verdana"/>
              </a:rPr>
              <a:t>the </a:t>
            </a:r>
            <a:r>
              <a:rPr sz="3300" dirty="0">
                <a:latin typeface="Verdana"/>
                <a:cs typeface="Verdana"/>
              </a:rPr>
              <a:t>format </a:t>
            </a:r>
            <a:r>
              <a:rPr sz="3300" spc="-5" dirty="0">
                <a:latin typeface="Verdana"/>
                <a:cs typeface="Verdana"/>
              </a:rPr>
              <a:t>R(A1, </a:t>
            </a:r>
            <a:r>
              <a:rPr sz="3300" dirty="0">
                <a:latin typeface="Verdana"/>
                <a:cs typeface="Verdana"/>
              </a:rPr>
              <a:t>A2, A3, </a:t>
            </a:r>
            <a:r>
              <a:rPr sz="3300" spc="-5" dirty="0">
                <a:latin typeface="Verdana"/>
                <a:cs typeface="Verdana"/>
              </a:rPr>
              <a:t>…,</a:t>
            </a:r>
            <a:r>
              <a:rPr sz="3300" spc="-100" dirty="0">
                <a:latin typeface="Verdana"/>
                <a:cs typeface="Verdana"/>
              </a:rPr>
              <a:t> </a:t>
            </a:r>
            <a:r>
              <a:rPr sz="3300" spc="-1889" dirty="0">
                <a:latin typeface="Verdana"/>
                <a:cs typeface="Verdana"/>
              </a:rPr>
              <a:t>An)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◼"/>
            </a:pPr>
            <a:endParaRPr sz="345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5" dirty="0">
                <a:latin typeface="Verdana"/>
                <a:cs typeface="Verdana"/>
              </a:rPr>
              <a:t>Example: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300" spc="-5" dirty="0">
                <a:latin typeface="Verdana"/>
                <a:cs typeface="Verdana"/>
              </a:rPr>
              <a:t>Student(id, fname, lastname,</a:t>
            </a:r>
            <a:r>
              <a:rPr sz="3300" spc="-2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birthdate)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04" y="552068"/>
            <a:ext cx="223456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5" dirty="0"/>
              <a:t>T</a:t>
            </a:r>
            <a:r>
              <a:rPr spc="-5" dirty="0"/>
              <a:t>uples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159" y="1765808"/>
            <a:ext cx="7519034" cy="204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100"/>
              </a:spcBef>
              <a:buSzPct val="80303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300" dirty="0">
                <a:latin typeface="Verdana"/>
                <a:cs typeface="Verdana"/>
              </a:rPr>
              <a:t>Does </a:t>
            </a:r>
            <a:r>
              <a:rPr sz="3300" spc="-5" dirty="0">
                <a:latin typeface="Verdana"/>
                <a:cs typeface="Verdana"/>
              </a:rPr>
              <a:t>the </a:t>
            </a:r>
            <a:r>
              <a:rPr sz="3300" dirty="0">
                <a:latin typeface="Verdana"/>
                <a:cs typeface="Verdana"/>
              </a:rPr>
              <a:t>order of a </a:t>
            </a:r>
            <a:r>
              <a:rPr sz="3300" spc="-10" dirty="0">
                <a:latin typeface="Verdana"/>
                <a:cs typeface="Verdana"/>
              </a:rPr>
              <a:t>tuple</a:t>
            </a:r>
            <a:r>
              <a:rPr sz="3300" spc="-105" dirty="0">
                <a:latin typeface="Verdana"/>
                <a:cs typeface="Verdana"/>
              </a:rPr>
              <a:t> </a:t>
            </a:r>
            <a:r>
              <a:rPr sz="3300" spc="-220" dirty="0">
                <a:latin typeface="Verdana"/>
                <a:cs typeface="Verdana"/>
              </a:rPr>
              <a:t>matter?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◼"/>
            </a:pPr>
            <a:endParaRPr sz="3450">
              <a:latin typeface="Times New Roman"/>
              <a:cs typeface="Times New Roman"/>
            </a:endParaRPr>
          </a:p>
          <a:p>
            <a:pPr marL="394970" indent="-382270">
              <a:lnSpc>
                <a:spcPts val="3954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10" dirty="0">
                <a:latin typeface="Verdana"/>
                <a:cs typeface="Verdana"/>
              </a:rPr>
              <a:t>Relations </a:t>
            </a:r>
            <a:r>
              <a:rPr sz="3300" dirty="0">
                <a:latin typeface="Verdana"/>
                <a:cs typeface="Verdana"/>
              </a:rPr>
              <a:t>are </a:t>
            </a:r>
            <a:r>
              <a:rPr sz="3300" spc="-5" dirty="0">
                <a:latin typeface="Verdana"/>
                <a:cs typeface="Verdana"/>
              </a:rPr>
              <a:t>sets </a:t>
            </a:r>
            <a:r>
              <a:rPr sz="3300" dirty="0">
                <a:latin typeface="Verdana"/>
                <a:cs typeface="Verdana"/>
              </a:rPr>
              <a:t>of</a:t>
            </a:r>
            <a:r>
              <a:rPr sz="3300" spc="-5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tuples</a:t>
            </a:r>
            <a:endParaRPr sz="3300">
              <a:latin typeface="Verdana"/>
              <a:cs typeface="Verdana"/>
            </a:endParaRPr>
          </a:p>
          <a:p>
            <a:pPr marL="469900">
              <a:lnSpc>
                <a:spcPts val="3954"/>
              </a:lnSpc>
            </a:pPr>
            <a:r>
              <a:rPr sz="3300" dirty="0">
                <a:latin typeface="Times New Roman"/>
                <a:cs typeface="Times New Roman"/>
              </a:rPr>
              <a:t>– </a:t>
            </a:r>
            <a:r>
              <a:rPr sz="3300" spc="-15" dirty="0">
                <a:latin typeface="Verdana"/>
                <a:cs typeface="Verdana"/>
              </a:rPr>
              <a:t>Any </a:t>
            </a:r>
            <a:r>
              <a:rPr sz="3300" spc="-5" dirty="0">
                <a:latin typeface="Verdana"/>
                <a:cs typeface="Verdana"/>
              </a:rPr>
              <a:t>problems with</a:t>
            </a:r>
            <a:r>
              <a:rPr sz="3300" spc="-24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this?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615442"/>
            <a:ext cx="271843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1730755"/>
            <a:ext cx="10346055" cy="454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indent="-382270">
              <a:lnSpc>
                <a:spcPts val="3954"/>
              </a:lnSpc>
              <a:spcBef>
                <a:spcPts val="100"/>
              </a:spcBef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10" dirty="0">
                <a:latin typeface="Verdana"/>
                <a:cs typeface="Verdana"/>
              </a:rPr>
              <a:t>Every </a:t>
            </a:r>
            <a:r>
              <a:rPr sz="3300" spc="-5" dirty="0">
                <a:latin typeface="Verdana"/>
                <a:cs typeface="Verdana"/>
              </a:rPr>
              <a:t>attribute </a:t>
            </a:r>
            <a:r>
              <a:rPr sz="3300" dirty="0">
                <a:latin typeface="Verdana"/>
                <a:cs typeface="Verdana"/>
              </a:rPr>
              <a:t>has a </a:t>
            </a:r>
            <a:r>
              <a:rPr sz="3300" spc="-5" dirty="0">
                <a:latin typeface="Verdana"/>
                <a:cs typeface="Verdana"/>
              </a:rPr>
              <a:t>domain associated with</a:t>
            </a:r>
            <a:r>
              <a:rPr sz="3300" spc="-55" dirty="0">
                <a:latin typeface="Verdana"/>
                <a:cs typeface="Verdana"/>
              </a:rPr>
              <a:t> </a:t>
            </a:r>
            <a:r>
              <a:rPr sz="3300" spc="-1110" dirty="0">
                <a:latin typeface="Verdana"/>
                <a:cs typeface="Verdana"/>
              </a:rPr>
              <a:t>it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ts val="3954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Data</a:t>
            </a:r>
            <a:r>
              <a:rPr sz="3300" spc="-2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type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300" dirty="0">
                <a:latin typeface="Verdana"/>
                <a:cs typeface="Verdana"/>
              </a:rPr>
              <a:t>Set of </a:t>
            </a:r>
            <a:r>
              <a:rPr sz="3300" spc="-5" dirty="0">
                <a:latin typeface="Verdana"/>
                <a:cs typeface="Verdana"/>
              </a:rPr>
              <a:t>possible</a:t>
            </a:r>
            <a:r>
              <a:rPr sz="3300" spc="-4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values</a:t>
            </a:r>
            <a:endParaRPr sz="33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Char char="–"/>
            </a:pPr>
            <a:endParaRPr sz="340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dirty="0">
                <a:latin typeface="Verdana"/>
                <a:cs typeface="Verdana"/>
              </a:rPr>
              <a:t>What </a:t>
            </a:r>
            <a:r>
              <a:rPr sz="3300" spc="-5" dirty="0">
                <a:latin typeface="Verdana"/>
                <a:cs typeface="Verdana"/>
              </a:rPr>
              <a:t>are the </a:t>
            </a:r>
            <a:r>
              <a:rPr sz="3300" spc="-10" dirty="0">
                <a:latin typeface="Verdana"/>
                <a:cs typeface="Verdana"/>
              </a:rPr>
              <a:t>domains</a:t>
            </a:r>
            <a:r>
              <a:rPr sz="3300" spc="-6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for: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◼"/>
            </a:pPr>
            <a:endParaRPr sz="3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300" dirty="0">
                <a:latin typeface="Verdana"/>
                <a:cs typeface="Verdana"/>
              </a:rPr>
              <a:t>A </a:t>
            </a:r>
            <a:r>
              <a:rPr sz="3300" spc="-5" dirty="0">
                <a:latin typeface="Verdana"/>
                <a:cs typeface="Verdana"/>
              </a:rPr>
              <a:t>student</a:t>
            </a:r>
            <a:r>
              <a:rPr sz="3300" spc="-15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ID?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ts val="3954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First </a:t>
            </a:r>
            <a:r>
              <a:rPr sz="3300" dirty="0">
                <a:latin typeface="Verdana"/>
                <a:cs typeface="Verdana"/>
              </a:rPr>
              <a:t>and </a:t>
            </a:r>
            <a:r>
              <a:rPr sz="3300" spc="-10" dirty="0">
                <a:latin typeface="Verdana"/>
                <a:cs typeface="Verdana"/>
              </a:rPr>
              <a:t>last</a:t>
            </a:r>
            <a:r>
              <a:rPr sz="3300" spc="-3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names?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ts val="3954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Phone </a:t>
            </a:r>
            <a:r>
              <a:rPr sz="3300" spc="-10" dirty="0">
                <a:latin typeface="Verdana"/>
                <a:cs typeface="Verdana"/>
              </a:rPr>
              <a:t>numbers?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644398"/>
            <a:ext cx="18872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</a:t>
            </a:r>
            <a:r>
              <a:rPr spc="-20" dirty="0"/>
              <a:t>t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1842008"/>
            <a:ext cx="12218670" cy="20421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45"/>
              </a:spcBef>
              <a:buSzPct val="80303"/>
              <a:buFont typeface="Wingdings"/>
              <a:buChar char="◼"/>
              <a:tabLst>
                <a:tab pos="425450" algn="l"/>
                <a:tab pos="426084" algn="l"/>
                <a:tab pos="1345565" algn="l"/>
              </a:tabLst>
            </a:pPr>
            <a:r>
              <a:rPr sz="3300" spc="-5" dirty="0">
                <a:latin typeface="Verdana"/>
                <a:cs typeface="Verdana"/>
              </a:rPr>
              <a:t>The	state </a:t>
            </a:r>
            <a:r>
              <a:rPr sz="3300" dirty="0">
                <a:latin typeface="Verdana"/>
                <a:cs typeface="Verdana"/>
              </a:rPr>
              <a:t>of a relation </a:t>
            </a:r>
            <a:r>
              <a:rPr sz="3300" spc="-10" dirty="0">
                <a:latin typeface="Verdana"/>
                <a:cs typeface="Verdana"/>
              </a:rPr>
              <a:t>is </a:t>
            </a:r>
            <a:r>
              <a:rPr sz="3300" dirty="0">
                <a:latin typeface="Verdana"/>
                <a:cs typeface="Verdana"/>
              </a:rPr>
              <a:t>some </a:t>
            </a:r>
            <a:r>
              <a:rPr sz="3300" spc="-5" dirty="0">
                <a:latin typeface="Verdana"/>
                <a:cs typeface="Verdana"/>
              </a:rPr>
              <a:t>subset </a:t>
            </a:r>
            <a:r>
              <a:rPr sz="3300" dirty="0">
                <a:latin typeface="Verdana"/>
                <a:cs typeface="Verdana"/>
              </a:rPr>
              <a:t>of all </a:t>
            </a:r>
            <a:r>
              <a:rPr sz="3300" spc="-5" dirty="0">
                <a:latin typeface="Verdana"/>
                <a:cs typeface="Verdana"/>
              </a:rPr>
              <a:t>the </a:t>
            </a:r>
            <a:r>
              <a:rPr sz="3300" spc="-385" dirty="0">
                <a:latin typeface="Verdana"/>
                <a:cs typeface="Verdana"/>
              </a:rPr>
              <a:t>possible  </a:t>
            </a:r>
            <a:r>
              <a:rPr sz="3300" spc="-15" dirty="0">
                <a:latin typeface="Verdana"/>
                <a:cs typeface="Verdana"/>
              </a:rPr>
              <a:t>combinations </a:t>
            </a:r>
            <a:r>
              <a:rPr sz="3300" dirty="0">
                <a:latin typeface="Verdana"/>
                <a:cs typeface="Verdana"/>
              </a:rPr>
              <a:t>of</a:t>
            </a:r>
            <a:r>
              <a:rPr sz="3300" spc="-2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domains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◼"/>
            </a:pPr>
            <a:endParaRPr sz="340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10" dirty="0">
                <a:latin typeface="Verdana"/>
                <a:cs typeface="Verdana"/>
              </a:rPr>
              <a:t>Sometimes </a:t>
            </a:r>
            <a:r>
              <a:rPr sz="3300" dirty="0">
                <a:latin typeface="Verdana"/>
                <a:cs typeface="Verdana"/>
              </a:rPr>
              <a:t>called a </a:t>
            </a:r>
            <a:r>
              <a:rPr sz="3300" spc="-10" dirty="0">
                <a:latin typeface="Verdana"/>
                <a:cs typeface="Verdana"/>
              </a:rPr>
              <a:t>“value” </a:t>
            </a:r>
            <a:r>
              <a:rPr sz="3300" dirty="0">
                <a:latin typeface="Verdana"/>
                <a:cs typeface="Verdana"/>
              </a:rPr>
              <a:t>or</a:t>
            </a:r>
            <a:r>
              <a:rPr sz="3300" spc="-5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“population”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414984"/>
            <a:ext cx="292290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70" dirty="0"/>
              <a:t>x</a:t>
            </a:r>
            <a:r>
              <a:rPr spc="-5" dirty="0"/>
              <a:t>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159" y="1695653"/>
            <a:ext cx="9229725" cy="51680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100"/>
              </a:spcBef>
              <a:buSzPct val="80303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300" spc="-10" dirty="0">
                <a:latin typeface="Verdana"/>
                <a:cs typeface="Verdana"/>
              </a:rPr>
              <a:t>Given </a:t>
            </a:r>
            <a:r>
              <a:rPr sz="3300" spc="-5" dirty="0">
                <a:latin typeface="Verdana"/>
                <a:cs typeface="Verdana"/>
              </a:rPr>
              <a:t>the </a:t>
            </a:r>
            <a:r>
              <a:rPr sz="3300" dirty="0">
                <a:latin typeface="Verdana"/>
                <a:cs typeface="Verdana"/>
              </a:rPr>
              <a:t>following</a:t>
            </a:r>
            <a:r>
              <a:rPr sz="3300" spc="-2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schema:</a:t>
            </a:r>
            <a:endParaRPr sz="3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◼"/>
            </a:pPr>
            <a:endParaRPr sz="3450" dirty="0">
              <a:latin typeface="Times New Roman"/>
              <a:cs typeface="Times New Roman"/>
            </a:endParaRPr>
          </a:p>
          <a:p>
            <a:pPr marL="469900">
              <a:lnSpc>
                <a:spcPts val="3954"/>
              </a:lnSpc>
            </a:pPr>
            <a:r>
              <a:rPr sz="3300" dirty="0">
                <a:latin typeface="Times New Roman"/>
                <a:cs typeface="Times New Roman"/>
              </a:rPr>
              <a:t>– </a:t>
            </a:r>
            <a:r>
              <a:rPr sz="3300" spc="-5" dirty="0">
                <a:latin typeface="Verdana"/>
                <a:cs typeface="Verdana"/>
              </a:rPr>
              <a:t>R(A1,</a:t>
            </a:r>
            <a:r>
              <a:rPr sz="3300" spc="-254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A2)</a:t>
            </a:r>
          </a:p>
          <a:p>
            <a:pPr marL="469900">
              <a:lnSpc>
                <a:spcPts val="3954"/>
              </a:lnSpc>
            </a:pPr>
            <a:r>
              <a:rPr sz="3300" dirty="0">
                <a:latin typeface="Times New Roman"/>
                <a:cs typeface="Times New Roman"/>
              </a:rPr>
              <a:t>– </a:t>
            </a:r>
            <a:r>
              <a:rPr sz="3300" spc="-5" dirty="0">
                <a:latin typeface="Verdana"/>
                <a:cs typeface="Verdana"/>
              </a:rPr>
              <a:t>dom(A1) </a:t>
            </a:r>
            <a:r>
              <a:rPr sz="3300" dirty="0">
                <a:latin typeface="Verdana"/>
                <a:cs typeface="Verdana"/>
              </a:rPr>
              <a:t>= </a:t>
            </a:r>
            <a:r>
              <a:rPr sz="3300" spc="-5" dirty="0">
                <a:latin typeface="Verdana"/>
                <a:cs typeface="Verdana"/>
              </a:rPr>
              <a:t>(1,</a:t>
            </a:r>
            <a:r>
              <a:rPr sz="3300" spc="-245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2)</a:t>
            </a:r>
          </a:p>
          <a:p>
            <a:pPr marL="469900">
              <a:lnSpc>
                <a:spcPct val="100000"/>
              </a:lnSpc>
            </a:pPr>
            <a:r>
              <a:rPr sz="3300" dirty="0">
                <a:latin typeface="Times New Roman"/>
                <a:cs typeface="Times New Roman"/>
              </a:rPr>
              <a:t>– </a:t>
            </a:r>
            <a:r>
              <a:rPr sz="3300" spc="-5" dirty="0">
                <a:latin typeface="Verdana"/>
                <a:cs typeface="Verdana"/>
              </a:rPr>
              <a:t>dom(A2) </a:t>
            </a:r>
            <a:r>
              <a:rPr sz="3300" dirty="0">
                <a:latin typeface="Verdana"/>
                <a:cs typeface="Verdana"/>
              </a:rPr>
              <a:t>= </a:t>
            </a:r>
            <a:r>
              <a:rPr sz="3300" spc="-5" dirty="0">
                <a:latin typeface="Verdana"/>
                <a:cs typeface="Verdana"/>
              </a:rPr>
              <a:t>(a, </a:t>
            </a:r>
            <a:r>
              <a:rPr sz="3300" spc="-25" dirty="0">
                <a:latin typeface="Verdana"/>
                <a:cs typeface="Verdana"/>
              </a:rPr>
              <a:t>b,</a:t>
            </a:r>
            <a:r>
              <a:rPr sz="3300" spc="-235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c)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dirty="0">
                <a:latin typeface="Verdana"/>
                <a:cs typeface="Verdana"/>
              </a:rPr>
              <a:t>What </a:t>
            </a:r>
            <a:r>
              <a:rPr sz="3300" spc="-10" dirty="0">
                <a:latin typeface="Verdana"/>
                <a:cs typeface="Verdana"/>
              </a:rPr>
              <a:t>is </a:t>
            </a:r>
            <a:r>
              <a:rPr sz="3300" spc="-5" dirty="0">
                <a:latin typeface="Verdana"/>
                <a:cs typeface="Verdana"/>
              </a:rPr>
              <a:t>the domain </a:t>
            </a:r>
            <a:r>
              <a:rPr sz="3300" dirty="0">
                <a:latin typeface="Verdana"/>
                <a:cs typeface="Verdana"/>
              </a:rPr>
              <a:t>of </a:t>
            </a:r>
            <a:r>
              <a:rPr sz="3300" spc="-5" dirty="0">
                <a:latin typeface="Verdana"/>
                <a:cs typeface="Verdana"/>
              </a:rPr>
              <a:t>the </a:t>
            </a:r>
            <a:r>
              <a:rPr sz="3300" dirty="0">
                <a:latin typeface="Verdana"/>
                <a:cs typeface="Verdana"/>
              </a:rPr>
              <a:t>entire</a:t>
            </a:r>
            <a:r>
              <a:rPr lang="en-US" sz="3300" dirty="0">
                <a:latin typeface="Verdana"/>
                <a:cs typeface="Verdana"/>
              </a:rPr>
              <a:t> relation?</a:t>
            </a:r>
            <a:endParaRPr sz="3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3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union</a:t>
            </a:r>
            <a:endParaRPr sz="3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94970" indent="-382270">
              <a:lnSpc>
                <a:spcPct val="100000"/>
              </a:lnSpc>
              <a:spcBef>
                <a:spcPts val="5"/>
              </a:spcBef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5" dirty="0">
                <a:latin typeface="Verdana"/>
                <a:cs typeface="Verdana"/>
              </a:rPr>
              <a:t>How </a:t>
            </a:r>
            <a:r>
              <a:rPr sz="3300" spc="-15" dirty="0">
                <a:latin typeface="Verdana"/>
                <a:cs typeface="Verdana"/>
              </a:rPr>
              <a:t>many </a:t>
            </a:r>
            <a:r>
              <a:rPr sz="3300" spc="-5" dirty="0">
                <a:latin typeface="Verdana"/>
                <a:cs typeface="Verdana"/>
              </a:rPr>
              <a:t>possible states </a:t>
            </a:r>
            <a:r>
              <a:rPr sz="3300" dirty="0">
                <a:latin typeface="Verdana"/>
                <a:cs typeface="Verdana"/>
              </a:rPr>
              <a:t>are</a:t>
            </a:r>
            <a:r>
              <a:rPr sz="3300" spc="-4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there?</a:t>
            </a:r>
            <a:r>
              <a:rPr lang="en-US" sz="3300" spc="-5" dirty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buSzPct val="74242"/>
              <a:tabLst>
                <a:tab pos="394970" algn="l"/>
                <a:tab pos="395605" algn="l"/>
              </a:tabLst>
            </a:pPr>
            <a:r>
              <a:rPr lang="en-US" sz="3300" spc="-5" dirty="0">
                <a:latin typeface="Verdana"/>
                <a:cs typeface="Verdana"/>
              </a:rPr>
              <a:t>6 tuples</a:t>
            </a:r>
            <a:endParaRPr sz="3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99693"/>
            <a:ext cx="399415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1730756"/>
            <a:ext cx="4777105" cy="2203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125"/>
              </a:spcBef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550" spc="10" dirty="0">
                <a:latin typeface="Verdana"/>
                <a:cs typeface="Verdana"/>
              </a:rPr>
              <a:t>Three </a:t>
            </a:r>
            <a:r>
              <a:rPr sz="3550" spc="15" dirty="0">
                <a:latin typeface="Verdana"/>
                <a:cs typeface="Verdana"/>
              </a:rPr>
              <a:t>main</a:t>
            </a:r>
            <a:r>
              <a:rPr sz="3550" spc="-80" dirty="0">
                <a:latin typeface="Verdana"/>
                <a:cs typeface="Verdana"/>
              </a:rPr>
              <a:t> </a:t>
            </a:r>
            <a:r>
              <a:rPr sz="3550" spc="-45" dirty="0">
                <a:latin typeface="Verdana"/>
                <a:cs typeface="Verdana"/>
              </a:rPr>
              <a:t>types:</a:t>
            </a:r>
            <a:endParaRPr sz="355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550" spc="10" dirty="0">
                <a:latin typeface="Verdana"/>
                <a:cs typeface="Verdana"/>
              </a:rPr>
              <a:t>Implicit</a:t>
            </a:r>
            <a:endParaRPr sz="355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550" spc="5" dirty="0">
                <a:latin typeface="Verdana"/>
                <a:cs typeface="Verdana"/>
              </a:rPr>
              <a:t>Explicit</a:t>
            </a:r>
            <a:endParaRPr sz="355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550" spc="10" dirty="0">
                <a:latin typeface="Verdana"/>
                <a:cs typeface="Verdana"/>
              </a:rPr>
              <a:t>Application</a:t>
            </a:r>
            <a:r>
              <a:rPr sz="3550" spc="-65" dirty="0">
                <a:latin typeface="Verdana"/>
                <a:cs typeface="Verdana"/>
              </a:rPr>
              <a:t> </a:t>
            </a:r>
            <a:r>
              <a:rPr sz="3550" spc="10" dirty="0">
                <a:latin typeface="Verdana"/>
                <a:cs typeface="Verdana"/>
              </a:rPr>
              <a:t>based</a:t>
            </a:r>
            <a:endParaRPr sz="3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20064"/>
            <a:ext cx="609917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Schema</a:t>
            </a:r>
            <a:r>
              <a:rPr spc="-55" dirty="0"/>
              <a:t> </a:t>
            </a:r>
            <a:r>
              <a:rPr spc="-15" dirty="0"/>
              <a:t>Integrity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729231"/>
            <a:ext cx="13081000" cy="413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850" spc="-5" dirty="0">
                <a:latin typeface="Verdana"/>
                <a:cs typeface="Verdana"/>
              </a:rPr>
              <a:t>When using </a:t>
            </a:r>
            <a:r>
              <a:rPr sz="3850" spc="-10" dirty="0">
                <a:latin typeface="Verdana"/>
                <a:cs typeface="Verdana"/>
              </a:rPr>
              <a:t>constraints </a:t>
            </a:r>
            <a:r>
              <a:rPr sz="3850" dirty="0">
                <a:latin typeface="Verdana"/>
                <a:cs typeface="Verdana"/>
              </a:rPr>
              <a:t>for </a:t>
            </a:r>
            <a:r>
              <a:rPr sz="3850" spc="-45" dirty="0">
                <a:latin typeface="Verdana"/>
                <a:cs typeface="Verdana"/>
              </a:rPr>
              <a:t>integrity, </a:t>
            </a:r>
            <a:r>
              <a:rPr sz="3850" spc="-5" dirty="0">
                <a:latin typeface="Verdana"/>
                <a:cs typeface="Verdana"/>
              </a:rPr>
              <a:t>we </a:t>
            </a:r>
            <a:r>
              <a:rPr sz="3850" spc="-20" dirty="0">
                <a:latin typeface="Verdana"/>
                <a:cs typeface="Verdana"/>
              </a:rPr>
              <a:t>have </a:t>
            </a:r>
            <a:r>
              <a:rPr sz="3850" spc="-475" dirty="0">
                <a:latin typeface="Verdana"/>
                <a:cs typeface="Verdana"/>
              </a:rPr>
              <a:t>three  </a:t>
            </a:r>
            <a:r>
              <a:rPr sz="3850" spc="-5" dirty="0">
                <a:latin typeface="Verdana"/>
                <a:cs typeface="Verdana"/>
              </a:rPr>
              <a:t>types: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0"/>
              </a:lnSpc>
            </a:pPr>
            <a:r>
              <a:rPr sz="3850" spc="40" dirty="0">
                <a:latin typeface="Times New Roman"/>
                <a:cs typeface="Times New Roman"/>
              </a:rPr>
              <a:t>–</a:t>
            </a:r>
            <a:r>
              <a:rPr sz="3850" spc="40" dirty="0">
                <a:latin typeface="Verdana"/>
                <a:cs typeface="Verdana"/>
              </a:rPr>
              <a:t>Key</a:t>
            </a:r>
            <a:r>
              <a:rPr sz="3850" spc="-2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constraint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35" dirty="0">
                <a:latin typeface="Times New Roman"/>
                <a:cs typeface="Times New Roman"/>
              </a:rPr>
              <a:t>–</a:t>
            </a:r>
            <a:r>
              <a:rPr sz="3850" spc="35" dirty="0">
                <a:latin typeface="Verdana"/>
                <a:cs typeface="Verdana"/>
              </a:rPr>
              <a:t>Entity </a:t>
            </a:r>
            <a:r>
              <a:rPr sz="3850" spc="-10" dirty="0">
                <a:latin typeface="Verdana"/>
                <a:cs typeface="Verdana"/>
              </a:rPr>
              <a:t>integrity</a:t>
            </a:r>
            <a:r>
              <a:rPr sz="3850" spc="-4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constraints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15" dirty="0">
                <a:latin typeface="Times New Roman"/>
                <a:cs typeface="Times New Roman"/>
              </a:rPr>
              <a:t>–</a:t>
            </a:r>
            <a:r>
              <a:rPr sz="3850" spc="15" dirty="0">
                <a:latin typeface="Verdana"/>
                <a:cs typeface="Verdana"/>
              </a:rPr>
              <a:t>Referential </a:t>
            </a:r>
            <a:r>
              <a:rPr sz="3850" spc="-10" dirty="0">
                <a:latin typeface="Verdana"/>
                <a:cs typeface="Verdana"/>
              </a:rPr>
              <a:t>integrity</a:t>
            </a:r>
            <a:r>
              <a:rPr sz="3850" spc="-4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constraints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sz="2850" spc="3040" dirty="0">
                <a:latin typeface="Wingdings"/>
                <a:cs typeface="Wingdings"/>
              </a:rPr>
              <a:t>◼</a:t>
            </a:r>
            <a:r>
              <a:rPr sz="2850" spc="3040" dirty="0">
                <a:latin typeface="Times New Roman"/>
                <a:cs typeface="Times New Roman"/>
              </a:rPr>
              <a:t>	</a:t>
            </a:r>
            <a:r>
              <a:rPr sz="3850" dirty="0">
                <a:latin typeface="Verdana"/>
                <a:cs typeface="Verdana"/>
              </a:rPr>
              <a:t>Domain </a:t>
            </a:r>
            <a:r>
              <a:rPr sz="3850" spc="-10" dirty="0">
                <a:latin typeface="Verdana"/>
                <a:cs typeface="Verdana"/>
              </a:rPr>
              <a:t>constraints </a:t>
            </a:r>
            <a:r>
              <a:rPr sz="3850" dirty="0">
                <a:latin typeface="Verdana"/>
                <a:cs typeface="Verdana"/>
              </a:rPr>
              <a:t>are </a:t>
            </a:r>
            <a:r>
              <a:rPr sz="3850" spc="-5" dirty="0">
                <a:latin typeface="Verdana"/>
                <a:cs typeface="Verdana"/>
              </a:rPr>
              <a:t>considered</a:t>
            </a:r>
            <a:r>
              <a:rPr sz="3850" spc="-10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separately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823</Words>
  <Application>Microsoft Macintosh PowerPoint</Application>
  <PresentationFormat>Custom</PresentationFormat>
  <Paragraphs>159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Verdana</vt:lpstr>
      <vt:lpstr>Wingdings</vt:lpstr>
      <vt:lpstr>Office Theme</vt:lpstr>
      <vt:lpstr>PowerPoint Presentation</vt:lpstr>
      <vt:lpstr>Relations</vt:lpstr>
      <vt:lpstr>Schema</vt:lpstr>
      <vt:lpstr>Tuples</vt:lpstr>
      <vt:lpstr>Domain</vt:lpstr>
      <vt:lpstr>State</vt:lpstr>
      <vt:lpstr>Exercise</vt:lpstr>
      <vt:lpstr>Constraints</vt:lpstr>
      <vt:lpstr>Schema Integrity</vt:lpstr>
      <vt:lpstr>Key constraints</vt:lpstr>
      <vt:lpstr>Primary Keys</vt:lpstr>
      <vt:lpstr>Schemas</vt:lpstr>
      <vt:lpstr>Database State</vt:lpstr>
      <vt:lpstr>Referential Integrity</vt:lpstr>
      <vt:lpstr>Exercise</vt:lpstr>
      <vt:lpstr>PowerPoint Presentation</vt:lpstr>
      <vt:lpstr>Constraints in SQL</vt:lpstr>
      <vt:lpstr>Constraints in SQL</vt:lpstr>
      <vt:lpstr>PowerPoint Presentation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Courses</dc:title>
  <cp:lastModifiedBy>Lan, Hou</cp:lastModifiedBy>
  <cp:revision>14</cp:revision>
  <dcterms:created xsi:type="dcterms:W3CDTF">2019-09-11T19:37:12Z</dcterms:created>
  <dcterms:modified xsi:type="dcterms:W3CDTF">2019-10-21T16:17:23Z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2019-09-11T00:00:00Z</vt:filetime>
  </property>
</Properties>
</file>