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817600" cy="7772400"/>
  <p:notesSz cx="138176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63"/>
  </p:normalViewPr>
  <p:slideViewPr>
    <p:cSldViewPr>
      <p:cViewPr varScale="1">
        <p:scale>
          <a:sx n="103" d="100"/>
          <a:sy n="103" d="100"/>
        </p:scale>
        <p:origin x="21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304" y="518922"/>
            <a:ext cx="13315340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73592" y="4352544"/>
            <a:ext cx="9676765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1197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19334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309347" y="493776"/>
            <a:ext cx="900684" cy="1042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504" y="444448"/>
            <a:ext cx="13162940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015" y="1653031"/>
            <a:ext cx="13529919" cy="4716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00143" y="7228332"/>
            <a:ext cx="4423664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1197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53244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604" y="259079"/>
            <a:ext cx="13296900" cy="7254240"/>
          </a:xfrm>
          <a:custGeom>
            <a:avLst/>
            <a:gdLst/>
            <a:ahLst/>
            <a:cxnLst/>
            <a:rect l="l" t="t" r="r" b="b"/>
            <a:pathLst>
              <a:path w="13296900" h="7254240">
                <a:moveTo>
                  <a:pt x="0" y="7254240"/>
                </a:moveTo>
                <a:lnTo>
                  <a:pt x="13296900" y="7254240"/>
                </a:lnTo>
                <a:lnTo>
                  <a:pt x="13296900" y="0"/>
                </a:lnTo>
                <a:lnTo>
                  <a:pt x="0" y="0"/>
                </a:lnTo>
                <a:lnTo>
                  <a:pt x="0" y="7254240"/>
                </a:lnTo>
                <a:close/>
              </a:path>
            </a:pathLst>
          </a:custGeom>
          <a:solidFill>
            <a:srgbClr val="A413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63328" y="527304"/>
            <a:ext cx="3697224" cy="6829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740" y="6664452"/>
            <a:ext cx="4090416" cy="63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6011" y="527126"/>
            <a:ext cx="9130030" cy="1994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z="6450" dirty="0">
                <a:solidFill>
                  <a:srgbClr val="FFFFFF"/>
                </a:solidFill>
                <a:latin typeface="Verdana"/>
                <a:cs typeface="Verdana"/>
              </a:rPr>
              <a:t>Database  </a:t>
            </a:r>
            <a:r>
              <a:rPr sz="6450" spc="-5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645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50" spc="-1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endParaRPr sz="64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293" y="4844237"/>
            <a:ext cx="7996555" cy="709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5305" algn="l"/>
              </a:tabLst>
            </a:pPr>
            <a:r>
              <a:rPr sz="4500" spc="25" dirty="0">
                <a:solidFill>
                  <a:srgbClr val="FFFFFF"/>
                </a:solidFill>
                <a:latin typeface="Verdana"/>
                <a:cs typeface="Verdana"/>
              </a:rPr>
              <a:t>SQL </a:t>
            </a:r>
            <a:r>
              <a:rPr sz="4500" spc="2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45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500" spc="20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277749"/>
            <a:ext cx="416560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ER</a:t>
            </a:r>
            <a:r>
              <a:rPr spc="-75" dirty="0"/>
              <a:t> </a:t>
            </a:r>
            <a:r>
              <a:rPr spc="-20" dirty="0"/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3163823" y="1118616"/>
            <a:ext cx="6640068" cy="659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504" y="520064"/>
            <a:ext cx="587311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20" dirty="0">
                <a:solidFill>
                  <a:srgbClr val="7E0812"/>
                </a:solidFill>
                <a:latin typeface="Verdana"/>
                <a:cs typeface="Verdana"/>
              </a:rPr>
              <a:t>Practice</a:t>
            </a:r>
            <a:r>
              <a:rPr sz="5500" spc="-30" dirty="0">
                <a:solidFill>
                  <a:srgbClr val="7E0812"/>
                </a:solidFill>
                <a:latin typeface="Verdana"/>
                <a:cs typeface="Verdana"/>
              </a:rPr>
              <a:t> </a:t>
            </a:r>
            <a:r>
              <a:rPr sz="5500" spc="-10" dirty="0">
                <a:solidFill>
                  <a:srgbClr val="7E0812"/>
                </a:solidFill>
                <a:latin typeface="Verdana"/>
                <a:cs typeface="Verdana"/>
              </a:rPr>
              <a:t>Problem</a:t>
            </a:r>
            <a:endParaRPr sz="5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56" y="1729231"/>
            <a:ext cx="13477444" cy="48167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5930" algn="l"/>
                <a:tab pos="1190625" algn="l"/>
              </a:tabLst>
            </a:pPr>
            <a:r>
              <a:rPr sz="2850" spc="3035" dirty="0">
                <a:latin typeface="Wingdings"/>
                <a:cs typeface="Wingdings"/>
              </a:rPr>
              <a:t>◼</a:t>
            </a:r>
            <a:r>
              <a:rPr sz="2850" spc="3035" dirty="0">
                <a:latin typeface="Times New Roman"/>
                <a:cs typeface="Times New Roman"/>
              </a:rPr>
              <a:t>	</a:t>
            </a:r>
            <a:r>
              <a:rPr sz="3850" spc="-25" dirty="0">
                <a:latin typeface="Verdana"/>
                <a:cs typeface="Verdana"/>
              </a:rPr>
              <a:t>Write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5" dirty="0">
                <a:latin typeface="Verdana"/>
                <a:cs typeface="Verdana"/>
              </a:rPr>
              <a:t>query that will return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15" dirty="0">
                <a:latin typeface="Verdana"/>
                <a:cs typeface="Verdana"/>
              </a:rPr>
              <a:t>list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5" dirty="0">
                <a:latin typeface="Verdana"/>
                <a:cs typeface="Verdana"/>
              </a:rPr>
              <a:t>all  employees who</a:t>
            </a:r>
            <a:r>
              <a:rPr lang="zh-CN" altLang="en-US" sz="3850" spc="-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do not have a title</a:t>
            </a:r>
            <a:endParaRPr lang="en-US" sz="3850" spc="-5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5930" algn="l"/>
                <a:tab pos="1190625" algn="l"/>
              </a:tabLst>
            </a:pPr>
            <a:endParaRPr lang="en-US" sz="3850" spc="-5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5930" algn="l"/>
                <a:tab pos="1190625" algn="l"/>
              </a:tabLst>
            </a:pPr>
            <a:r>
              <a:rPr lang="en-US" sz="3850" spc="-5" dirty="0">
                <a:latin typeface="Verdana"/>
                <a:cs typeface="Verdana"/>
              </a:rPr>
              <a:t>SELECT </a:t>
            </a:r>
            <a:r>
              <a:rPr lang="en-US" sz="3850" spc="-5" dirty="0" err="1">
                <a:latin typeface="Verdana"/>
                <a:cs typeface="Verdana"/>
              </a:rPr>
              <a:t>employees.emp_no</a:t>
            </a:r>
            <a:r>
              <a:rPr lang="en-US" sz="3850" spc="-5" dirty="0">
                <a:latin typeface="Verdana"/>
                <a:cs typeface="Verdana"/>
              </a:rPr>
              <a:t>, title, FirstName, </a:t>
            </a:r>
            <a:r>
              <a:rPr lang="en-US" sz="3850" spc="-5" dirty="0" err="1">
                <a:latin typeface="Verdana"/>
                <a:cs typeface="Verdana"/>
              </a:rPr>
              <a:t>LastName</a:t>
            </a:r>
            <a:r>
              <a:rPr lang="en-US" sz="3850" spc="-5" dirty="0">
                <a:latin typeface="Verdana"/>
                <a:cs typeface="Verdana"/>
              </a:rPr>
              <a:t>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5930" algn="l"/>
                <a:tab pos="1190625" algn="l"/>
              </a:tabLst>
            </a:pPr>
            <a:r>
              <a:rPr lang="en-US" sz="3850" spc="-5" dirty="0">
                <a:latin typeface="Verdana"/>
                <a:cs typeface="Verdana"/>
              </a:rPr>
              <a:t>FROM employees OUTER JOIN titles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5930" algn="l"/>
                <a:tab pos="1190625" algn="l"/>
              </a:tabLst>
            </a:pPr>
            <a:r>
              <a:rPr lang="en-US" sz="3850" spc="-5" dirty="0">
                <a:latin typeface="Verdana"/>
                <a:cs typeface="Verdana"/>
              </a:rPr>
              <a:t>ON </a:t>
            </a:r>
            <a:r>
              <a:rPr lang="en-US" sz="3850" spc="-5" dirty="0" err="1">
                <a:latin typeface="Verdana"/>
                <a:cs typeface="Verdana"/>
              </a:rPr>
              <a:t>employees.emp_no</a:t>
            </a:r>
            <a:r>
              <a:rPr lang="en-US" sz="3850" spc="-5" dirty="0">
                <a:latin typeface="Verdana"/>
                <a:cs typeface="Verdana"/>
              </a:rPr>
              <a:t> = </a:t>
            </a:r>
            <a:r>
              <a:rPr lang="en-US" sz="3850" spc="-5" dirty="0" err="1">
                <a:latin typeface="Verdana"/>
                <a:cs typeface="Verdana"/>
              </a:rPr>
              <a:t>titles.emp_no</a:t>
            </a:r>
            <a:endParaRPr lang="en-US" sz="3850" spc="-5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5930" algn="l"/>
                <a:tab pos="1190625" algn="l"/>
              </a:tabLst>
            </a:pPr>
            <a:r>
              <a:rPr lang="en-US" sz="3850" spc="-5" dirty="0">
                <a:latin typeface="Verdana"/>
                <a:cs typeface="Verdana"/>
              </a:rPr>
              <a:t>WHERE title is NULL</a:t>
            </a:r>
            <a:endParaRPr sz="3850" spc="-5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12444"/>
            <a:ext cx="587311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Practice</a:t>
            </a:r>
            <a:r>
              <a:rPr spc="-3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5" y="1653031"/>
            <a:ext cx="12343130" cy="479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850" spc="3035" dirty="0">
                <a:latin typeface="Wingdings"/>
                <a:cs typeface="Wingdings"/>
              </a:rPr>
              <a:t>◼</a:t>
            </a:r>
            <a:r>
              <a:rPr sz="2850" spc="3035" dirty="0">
                <a:latin typeface="Times New Roman"/>
                <a:cs typeface="Times New Roman"/>
              </a:rPr>
              <a:t>	</a:t>
            </a:r>
            <a:r>
              <a:rPr sz="3850" spc="-5" dirty="0">
                <a:latin typeface="Verdana"/>
                <a:cs typeface="Verdana"/>
              </a:rPr>
              <a:t>Constructe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10" dirty="0">
                <a:latin typeface="Verdana"/>
                <a:cs typeface="Verdana"/>
              </a:rPr>
              <a:t>parse </a:t>
            </a:r>
            <a:r>
              <a:rPr sz="3850" spc="-5" dirty="0">
                <a:latin typeface="Verdana"/>
                <a:cs typeface="Verdana"/>
              </a:rPr>
              <a:t>tree </a:t>
            </a:r>
            <a:r>
              <a:rPr sz="3850" dirty="0">
                <a:latin typeface="Verdana"/>
                <a:cs typeface="Verdana"/>
              </a:rPr>
              <a:t>and a </a:t>
            </a:r>
            <a:r>
              <a:rPr sz="3850" spc="-5" dirty="0">
                <a:latin typeface="Verdana"/>
                <a:cs typeface="Verdana"/>
              </a:rPr>
              <a:t>query tree </a:t>
            </a:r>
            <a:r>
              <a:rPr sz="3850" dirty="0">
                <a:latin typeface="Verdana"/>
                <a:cs typeface="Verdana"/>
              </a:rPr>
              <a:t>for </a:t>
            </a:r>
            <a:r>
              <a:rPr sz="3850" spc="-5" dirty="0">
                <a:latin typeface="Verdana"/>
                <a:cs typeface="Verdana"/>
              </a:rPr>
              <a:t>the </a:t>
            </a:r>
            <a:r>
              <a:rPr sz="3850" dirty="0">
                <a:latin typeface="Verdana"/>
                <a:cs typeface="Verdana"/>
              </a:rPr>
              <a:t>following </a:t>
            </a:r>
            <a:r>
              <a:rPr sz="3850" spc="-5" dirty="0">
                <a:latin typeface="Verdana"/>
                <a:cs typeface="Verdana"/>
              </a:rPr>
              <a:t>query: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700" dirty="0">
              <a:latin typeface="Times New Roman"/>
              <a:cs typeface="Times New Roman"/>
            </a:endParaRPr>
          </a:p>
          <a:p>
            <a:pPr marL="12700" marR="3016250">
              <a:lnSpc>
                <a:spcPct val="100000"/>
              </a:lnSpc>
              <a:spcBef>
                <a:spcPts val="3815"/>
              </a:spcBef>
            </a:pPr>
            <a:r>
              <a:rPr sz="3850" dirty="0">
                <a:latin typeface="Verdana"/>
                <a:cs typeface="Verdana"/>
              </a:rPr>
              <a:t>SELECT </a:t>
            </a:r>
            <a:r>
              <a:rPr sz="3850" spc="-10" dirty="0">
                <a:latin typeface="Verdana"/>
                <a:cs typeface="Verdana"/>
              </a:rPr>
              <a:t>Title, </a:t>
            </a:r>
            <a:r>
              <a:rPr sz="3850" spc="-60" dirty="0">
                <a:latin typeface="Verdana"/>
                <a:cs typeface="Verdana"/>
              </a:rPr>
              <a:t>Developer, </a:t>
            </a:r>
            <a:r>
              <a:rPr sz="3850" spc="-5" dirty="0">
                <a:latin typeface="Verdana"/>
                <a:cs typeface="Verdana"/>
              </a:rPr>
              <a:t>Platform  </a:t>
            </a:r>
            <a:r>
              <a:rPr sz="3850" dirty="0">
                <a:latin typeface="Verdana"/>
                <a:cs typeface="Verdana"/>
              </a:rPr>
              <a:t>FROM </a:t>
            </a:r>
            <a:r>
              <a:rPr sz="3850" spc="-5" dirty="0">
                <a:latin typeface="Verdana"/>
                <a:cs typeface="Verdana"/>
              </a:rPr>
              <a:t>VideoGame </a:t>
            </a:r>
            <a:r>
              <a:rPr sz="3850" dirty="0">
                <a:latin typeface="Verdana"/>
                <a:cs typeface="Verdana"/>
              </a:rPr>
              <a:t>JOIN </a:t>
            </a:r>
            <a:r>
              <a:rPr sz="3850" spc="-5" dirty="0">
                <a:latin typeface="Verdana"/>
                <a:cs typeface="Verdana"/>
              </a:rPr>
              <a:t>Developer</a:t>
            </a:r>
            <a:r>
              <a:rPr sz="3850" spc="-16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ON</a:t>
            </a:r>
          </a:p>
          <a:p>
            <a:pPr marL="12700" marR="2978785" indent="914400">
              <a:lnSpc>
                <a:spcPts val="4610"/>
              </a:lnSpc>
              <a:spcBef>
                <a:spcPts val="165"/>
              </a:spcBef>
            </a:pPr>
            <a:r>
              <a:rPr sz="3850" spc="-5" dirty="0">
                <a:latin typeface="Verdana"/>
                <a:cs typeface="Verdana"/>
              </a:rPr>
              <a:t>VideoGame.DevID </a:t>
            </a:r>
            <a:r>
              <a:rPr sz="3850" dirty="0">
                <a:latin typeface="Verdana"/>
                <a:cs typeface="Verdana"/>
              </a:rPr>
              <a:t>=</a:t>
            </a:r>
            <a:r>
              <a:rPr sz="3850" spc="-95" dirty="0">
                <a:latin typeface="Verdana"/>
                <a:cs typeface="Verdana"/>
              </a:rPr>
              <a:t> </a:t>
            </a:r>
            <a:r>
              <a:rPr sz="3850" spc="-50" dirty="0">
                <a:latin typeface="Verdana"/>
                <a:cs typeface="Verdana"/>
              </a:rPr>
              <a:t>Developer.ID  </a:t>
            </a:r>
            <a:r>
              <a:rPr sz="3850" dirty="0">
                <a:latin typeface="Verdana"/>
                <a:cs typeface="Verdana"/>
              </a:rPr>
              <a:t>WHERE </a:t>
            </a:r>
            <a:r>
              <a:rPr sz="3850" spc="-65" dirty="0">
                <a:latin typeface="Verdana"/>
                <a:cs typeface="Verdana"/>
              </a:rPr>
              <a:t>Year </a:t>
            </a:r>
            <a:r>
              <a:rPr sz="3850" dirty="0">
                <a:latin typeface="Verdana"/>
                <a:cs typeface="Verdana"/>
              </a:rPr>
              <a:t>=</a:t>
            </a:r>
            <a:r>
              <a:rPr sz="3850" spc="-5" dirty="0">
                <a:latin typeface="Verdana"/>
                <a:cs typeface="Verdana"/>
              </a:rPr>
              <a:t> 1989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304" y="518922"/>
            <a:ext cx="587311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20" dirty="0">
                <a:solidFill>
                  <a:srgbClr val="7E0812"/>
                </a:solidFill>
                <a:latin typeface="Verdana"/>
                <a:cs typeface="Verdana"/>
              </a:rPr>
              <a:t>Practice</a:t>
            </a:r>
            <a:r>
              <a:rPr sz="5500" spc="-30" dirty="0">
                <a:solidFill>
                  <a:srgbClr val="7E0812"/>
                </a:solidFill>
                <a:latin typeface="Verdana"/>
                <a:cs typeface="Verdana"/>
              </a:rPr>
              <a:t> </a:t>
            </a:r>
            <a:r>
              <a:rPr sz="5500" spc="-10" dirty="0">
                <a:solidFill>
                  <a:srgbClr val="7E0812"/>
                </a:solidFill>
                <a:latin typeface="Verdana"/>
                <a:cs typeface="Verdana"/>
              </a:rPr>
              <a:t>Problem</a:t>
            </a:r>
            <a:endParaRPr sz="5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104" y="1816354"/>
            <a:ext cx="13274040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850" spc="3035" dirty="0">
                <a:latin typeface="Wingdings"/>
                <a:cs typeface="Wingdings"/>
              </a:rPr>
              <a:t>◼</a:t>
            </a:r>
            <a:r>
              <a:rPr sz="2850" spc="3035" dirty="0">
                <a:latin typeface="Times New Roman"/>
                <a:cs typeface="Times New Roman"/>
              </a:rPr>
              <a:t>	</a:t>
            </a:r>
            <a:r>
              <a:rPr sz="3850" spc="-85" dirty="0">
                <a:latin typeface="Verdana"/>
                <a:cs typeface="Verdana"/>
              </a:rPr>
              <a:t>You </a:t>
            </a:r>
            <a:r>
              <a:rPr sz="3850" dirty="0">
                <a:latin typeface="Verdana"/>
                <a:cs typeface="Verdana"/>
              </a:rPr>
              <a:t>are </a:t>
            </a:r>
            <a:r>
              <a:rPr sz="3850" spc="-10" dirty="0">
                <a:latin typeface="Verdana"/>
                <a:cs typeface="Verdana"/>
              </a:rPr>
              <a:t>given </a:t>
            </a:r>
            <a:r>
              <a:rPr sz="3850" spc="-5" dirty="0">
                <a:latin typeface="Verdana"/>
                <a:cs typeface="Verdana"/>
              </a:rPr>
              <a:t>the </a:t>
            </a:r>
            <a:r>
              <a:rPr sz="3850" dirty="0">
                <a:latin typeface="Verdana"/>
                <a:cs typeface="Verdana"/>
              </a:rPr>
              <a:t>following </a:t>
            </a:r>
            <a:r>
              <a:rPr sz="3850" spc="-5" dirty="0">
                <a:latin typeface="Verdana"/>
                <a:cs typeface="Verdana"/>
              </a:rPr>
              <a:t>relational </a:t>
            </a:r>
            <a:r>
              <a:rPr sz="3850" spc="-15" dirty="0">
                <a:latin typeface="Verdana"/>
                <a:cs typeface="Verdana"/>
              </a:rPr>
              <a:t>algebra </a:t>
            </a:r>
            <a:r>
              <a:rPr sz="3850" spc="-455" dirty="0">
                <a:latin typeface="Verdana"/>
                <a:cs typeface="Verdana"/>
              </a:rPr>
              <a:t>query.  </a:t>
            </a:r>
            <a:r>
              <a:rPr sz="3850" spc="-5" dirty="0">
                <a:latin typeface="Verdana"/>
                <a:cs typeface="Verdana"/>
              </a:rPr>
              <a:t>Construct the </a:t>
            </a:r>
            <a:r>
              <a:rPr sz="3850" dirty="0">
                <a:latin typeface="Verdana"/>
                <a:cs typeface="Verdana"/>
              </a:rPr>
              <a:t>original SQL</a:t>
            </a:r>
            <a:r>
              <a:rPr sz="3850" spc="-100" dirty="0">
                <a:latin typeface="Verdana"/>
                <a:cs typeface="Verdana"/>
              </a:rPr>
              <a:t> </a:t>
            </a:r>
            <a:r>
              <a:rPr sz="3850" spc="-65" dirty="0">
                <a:latin typeface="Verdana"/>
                <a:cs typeface="Verdana"/>
              </a:rPr>
              <a:t>query.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511" y="4191000"/>
            <a:ext cx="13062204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444448"/>
            <a:ext cx="586930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Practice</a:t>
            </a:r>
            <a:r>
              <a:rPr spc="-25" dirty="0"/>
              <a:t> </a:t>
            </a:r>
            <a:r>
              <a:rPr spc="-1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44" y="1729231"/>
            <a:ext cx="13147675" cy="2371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5"/>
              </a:spcBef>
              <a:tabLst>
                <a:tab pos="455930" algn="l"/>
              </a:tabLst>
            </a:pPr>
            <a:r>
              <a:rPr sz="2850" spc="3035" dirty="0">
                <a:latin typeface="Wingdings"/>
                <a:cs typeface="Wingdings"/>
              </a:rPr>
              <a:t>◼</a:t>
            </a:r>
            <a:r>
              <a:rPr sz="2850" spc="3035" dirty="0">
                <a:latin typeface="Times New Roman"/>
                <a:cs typeface="Times New Roman"/>
              </a:rPr>
              <a:t>	</a:t>
            </a:r>
            <a:r>
              <a:rPr sz="3850" spc="-5" dirty="0">
                <a:latin typeface="Verdana"/>
                <a:cs typeface="Verdana"/>
              </a:rPr>
              <a:t>Create </a:t>
            </a:r>
            <a:r>
              <a:rPr sz="3850" dirty="0">
                <a:latin typeface="Verdana"/>
                <a:cs typeface="Verdana"/>
              </a:rPr>
              <a:t>an </a:t>
            </a:r>
            <a:r>
              <a:rPr sz="3850" spc="-5" dirty="0">
                <a:latin typeface="Verdana"/>
                <a:cs typeface="Verdana"/>
              </a:rPr>
              <a:t>ER </a:t>
            </a:r>
            <a:r>
              <a:rPr sz="3850" spc="-15" dirty="0">
                <a:latin typeface="Verdana"/>
                <a:cs typeface="Verdana"/>
              </a:rPr>
              <a:t>diagram </a:t>
            </a:r>
            <a:r>
              <a:rPr sz="3850" dirty="0">
                <a:latin typeface="Verdana"/>
                <a:cs typeface="Verdana"/>
              </a:rPr>
              <a:t>for an </a:t>
            </a:r>
            <a:r>
              <a:rPr sz="3850" spc="-5" dirty="0">
                <a:latin typeface="Verdana"/>
                <a:cs typeface="Verdana"/>
              </a:rPr>
              <a:t>application that allows </a:t>
            </a:r>
            <a:r>
              <a:rPr sz="3850" dirty="0">
                <a:latin typeface="Verdana"/>
                <a:cs typeface="Verdana"/>
              </a:rPr>
              <a:t>users </a:t>
            </a:r>
            <a:r>
              <a:rPr sz="3850" spc="-5" dirty="0">
                <a:latin typeface="Verdana"/>
                <a:cs typeface="Verdana"/>
              </a:rPr>
              <a:t>to create </a:t>
            </a:r>
            <a:r>
              <a:rPr sz="3850" spc="-10" dirty="0">
                <a:latin typeface="Verdana"/>
                <a:cs typeface="Verdana"/>
              </a:rPr>
              <a:t>playlists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5" dirty="0">
                <a:latin typeface="Verdana"/>
                <a:cs typeface="Verdana"/>
              </a:rPr>
              <a:t>songs.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5" dirty="0">
                <a:latin typeface="Verdana"/>
                <a:cs typeface="Verdana"/>
              </a:rPr>
              <a:t>playlist contains </a:t>
            </a:r>
            <a:r>
              <a:rPr sz="3850" dirty="0">
                <a:latin typeface="Verdana"/>
                <a:cs typeface="Verdana"/>
              </a:rPr>
              <a:t>one or </a:t>
            </a:r>
            <a:r>
              <a:rPr sz="3850" spc="-5" dirty="0">
                <a:latin typeface="Verdana"/>
                <a:cs typeface="Verdana"/>
              </a:rPr>
              <a:t>more </a:t>
            </a:r>
            <a:r>
              <a:rPr sz="3850" dirty="0">
                <a:latin typeface="Verdana"/>
                <a:cs typeface="Verdana"/>
              </a:rPr>
              <a:t>songs. A song can </a:t>
            </a:r>
            <a:r>
              <a:rPr sz="3850" spc="-15" dirty="0">
                <a:latin typeface="Verdana"/>
                <a:cs typeface="Verdana"/>
              </a:rPr>
              <a:t>have </a:t>
            </a:r>
            <a:r>
              <a:rPr sz="3850" dirty="0">
                <a:latin typeface="Verdana"/>
                <a:cs typeface="Verdana"/>
              </a:rPr>
              <a:t>one or </a:t>
            </a:r>
            <a:r>
              <a:rPr sz="3850">
                <a:latin typeface="Verdana"/>
                <a:cs typeface="Verdana"/>
              </a:rPr>
              <a:t>more artists </a:t>
            </a:r>
            <a:r>
              <a:rPr sz="3850" spc="-5" dirty="0">
                <a:latin typeface="Verdana"/>
                <a:cs typeface="Verdana"/>
              </a:rPr>
              <a:t>associated with</a:t>
            </a:r>
            <a:r>
              <a:rPr sz="3850" spc="-75" dirty="0">
                <a:latin typeface="Verdana"/>
                <a:cs typeface="Verdana"/>
              </a:rPr>
              <a:t> </a:t>
            </a:r>
            <a:r>
              <a:rPr sz="3850" spc="-15" dirty="0">
                <a:latin typeface="Verdana"/>
                <a:cs typeface="Verdana"/>
              </a:rPr>
              <a:t>it.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18922"/>
            <a:ext cx="738759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Processing</a:t>
            </a:r>
            <a:r>
              <a:rPr spc="-35" dirty="0"/>
              <a:t> </a:t>
            </a:r>
            <a:r>
              <a:rPr spc="-5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4" y="1643252"/>
            <a:ext cx="12629185" cy="39837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105"/>
              </a:spcBef>
              <a:buSzPct val="70312"/>
              <a:buFont typeface="Wingdings"/>
              <a:buChar char="◼"/>
              <a:tabLst>
                <a:tab pos="362585" algn="l"/>
                <a:tab pos="363220" algn="l"/>
              </a:tabLst>
            </a:pPr>
            <a:r>
              <a:rPr sz="3200" dirty="0">
                <a:latin typeface="Verdana"/>
                <a:cs typeface="Verdana"/>
              </a:rPr>
              <a:t>Known as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parsing</a:t>
            </a:r>
          </a:p>
          <a:p>
            <a:pPr>
              <a:lnSpc>
                <a:spcPct val="100000"/>
              </a:lnSpc>
              <a:spcBef>
                <a:spcPts val="45"/>
              </a:spcBef>
              <a:buChar char="◼"/>
            </a:pPr>
            <a:endParaRPr sz="3300" dirty="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Multiple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Techniques</a:t>
            </a:r>
            <a:endParaRPr sz="3200" dirty="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SzPct val="75000"/>
              <a:buFont typeface="Wingdings"/>
              <a:buChar char="◼"/>
              <a:tabLst>
                <a:tab pos="755015" algn="l"/>
              </a:tabLst>
            </a:pPr>
            <a:r>
              <a:rPr sz="3200" spc="-114" dirty="0">
                <a:latin typeface="Verdana"/>
                <a:cs typeface="Verdana"/>
              </a:rPr>
              <a:t>Top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Down</a:t>
            </a:r>
          </a:p>
          <a:p>
            <a:pPr marL="754380" lvl="1" indent="-284480">
              <a:lnSpc>
                <a:spcPct val="100000"/>
              </a:lnSpc>
              <a:buSzPct val="75000"/>
              <a:buFont typeface="Wingdings"/>
              <a:buChar char="◼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Bottom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Up</a:t>
            </a:r>
            <a:endParaRPr sz="32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◼"/>
            </a:pPr>
            <a:endParaRPr sz="3300" dirty="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spcBef>
                <a:spcPts val="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spc="-5" dirty="0">
                <a:latin typeface="Verdana"/>
                <a:cs typeface="Verdana"/>
              </a:rPr>
              <a:t>The </a:t>
            </a:r>
            <a:r>
              <a:rPr sz="3200" dirty="0">
                <a:latin typeface="Verdana"/>
                <a:cs typeface="Verdana"/>
              </a:rPr>
              <a:t>result of parsing </a:t>
            </a:r>
            <a:r>
              <a:rPr sz="3200" spc="-10" dirty="0">
                <a:latin typeface="Verdana"/>
                <a:cs typeface="Verdana"/>
              </a:rPr>
              <a:t>is </a:t>
            </a:r>
            <a:r>
              <a:rPr sz="3200" spc="-5" dirty="0">
                <a:latin typeface="Verdana"/>
                <a:cs typeface="Verdana"/>
              </a:rPr>
              <a:t>what </a:t>
            </a:r>
            <a:r>
              <a:rPr sz="3200" spc="-10" dirty="0">
                <a:latin typeface="Verdana"/>
                <a:cs typeface="Verdana"/>
              </a:rPr>
              <a:t>is </a:t>
            </a:r>
            <a:r>
              <a:rPr sz="3200" dirty="0">
                <a:latin typeface="Verdana"/>
                <a:cs typeface="Verdana"/>
              </a:rPr>
              <a:t>known </a:t>
            </a:r>
            <a:r>
              <a:rPr sz="3200" spc="-10" dirty="0">
                <a:latin typeface="Verdana"/>
                <a:cs typeface="Verdana"/>
              </a:rPr>
              <a:t>as </a:t>
            </a:r>
            <a:r>
              <a:rPr sz="3200" dirty="0">
                <a:latin typeface="Verdana"/>
                <a:cs typeface="Verdana"/>
              </a:rPr>
              <a:t>a </a:t>
            </a:r>
            <a:r>
              <a:rPr sz="3200" spc="-5" dirty="0">
                <a:latin typeface="Verdana"/>
                <a:cs typeface="Verdana"/>
              </a:rPr>
              <a:t>parse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tree</a:t>
            </a:r>
          </a:p>
          <a:p>
            <a:pPr marL="754380" lvl="1" indent="-284480">
              <a:lnSpc>
                <a:spcPct val="100000"/>
              </a:lnSpc>
              <a:buSzPct val="75000"/>
              <a:buFont typeface="Wingdings"/>
              <a:buChar char="◼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Not the </a:t>
            </a:r>
            <a:r>
              <a:rPr sz="3200" dirty="0">
                <a:latin typeface="Verdana"/>
                <a:cs typeface="Verdana"/>
              </a:rPr>
              <a:t>same </a:t>
            </a:r>
            <a:r>
              <a:rPr sz="3200" spc="-5" dirty="0">
                <a:latin typeface="Verdana"/>
                <a:cs typeface="Verdana"/>
              </a:rPr>
              <a:t>as </a:t>
            </a:r>
            <a:r>
              <a:rPr sz="3200" dirty="0">
                <a:latin typeface="Verdana"/>
                <a:cs typeface="Verdana"/>
              </a:rPr>
              <a:t>a </a:t>
            </a:r>
            <a:r>
              <a:rPr sz="3200" spc="-5" dirty="0">
                <a:latin typeface="Verdana"/>
                <a:cs typeface="Verdana"/>
              </a:rPr>
              <a:t>query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tree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215848"/>
            <a:ext cx="370903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</a:t>
            </a:r>
            <a:r>
              <a:rPr spc="-114" dirty="0"/>
              <a:t>r</a:t>
            </a:r>
            <a:r>
              <a:rPr spc="-5" dirty="0"/>
              <a:t>am</a:t>
            </a:r>
            <a:r>
              <a:rPr spc="-25" dirty="0"/>
              <a:t>m</a:t>
            </a:r>
            <a:r>
              <a:rPr spc="-5" dirty="0"/>
              <a:t>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292" y="1660601"/>
            <a:ext cx="12305665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The rules </a:t>
            </a:r>
            <a:r>
              <a:rPr sz="3200" spc="-5" dirty="0">
                <a:latin typeface="Verdana"/>
                <a:cs typeface="Verdana"/>
              </a:rPr>
              <a:t>that dictate </a:t>
            </a:r>
            <a:r>
              <a:rPr sz="3200" dirty="0">
                <a:latin typeface="Verdana"/>
                <a:cs typeface="Verdana"/>
              </a:rPr>
              <a:t>how a </a:t>
            </a:r>
            <a:r>
              <a:rPr sz="3200" spc="-5" dirty="0">
                <a:latin typeface="Verdana"/>
                <a:cs typeface="Verdana"/>
              </a:rPr>
              <a:t>language </a:t>
            </a:r>
            <a:r>
              <a:rPr sz="3200" spc="-10" dirty="0">
                <a:latin typeface="Verdana"/>
                <a:cs typeface="Verdana"/>
              </a:rPr>
              <a:t>is </a:t>
            </a:r>
            <a:r>
              <a:rPr sz="3200" dirty="0">
                <a:latin typeface="Verdana"/>
                <a:cs typeface="Verdana"/>
              </a:rPr>
              <a:t>parsed </a:t>
            </a:r>
            <a:r>
              <a:rPr sz="3200" spc="-10" dirty="0">
                <a:latin typeface="Verdana"/>
                <a:cs typeface="Verdana"/>
              </a:rPr>
              <a:t>is </a:t>
            </a:r>
            <a:r>
              <a:rPr sz="3200" dirty="0">
                <a:latin typeface="Verdana"/>
                <a:cs typeface="Verdana"/>
              </a:rPr>
              <a:t>called </a:t>
            </a:r>
            <a:r>
              <a:rPr sz="3200" spc="-1925" dirty="0">
                <a:latin typeface="Verdana"/>
                <a:cs typeface="Verdana"/>
              </a:rPr>
              <a:t>a </a:t>
            </a:r>
            <a:r>
              <a:rPr sz="3200" spc="-111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grammar</a:t>
            </a:r>
            <a:endParaRPr sz="320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5"/>
              </a:spcBef>
              <a:buSzPct val="75000"/>
              <a:buFont typeface="Wingdings"/>
              <a:buChar char="◼"/>
              <a:tabLst>
                <a:tab pos="755650" algn="l"/>
              </a:tabLst>
            </a:pPr>
            <a:r>
              <a:rPr sz="3200" dirty="0">
                <a:latin typeface="Verdana"/>
                <a:cs typeface="Verdana"/>
              </a:rPr>
              <a:t>What </a:t>
            </a:r>
            <a:r>
              <a:rPr sz="3200" spc="-10" dirty="0">
                <a:latin typeface="Verdana"/>
                <a:cs typeface="Verdana"/>
              </a:rPr>
              <a:t>tokens </a:t>
            </a:r>
            <a:r>
              <a:rPr sz="3200" dirty="0">
                <a:latin typeface="Verdana"/>
                <a:cs typeface="Verdana"/>
              </a:rPr>
              <a:t>do we expect </a:t>
            </a:r>
            <a:r>
              <a:rPr sz="3200" spc="-5" dirty="0">
                <a:latin typeface="Verdana"/>
                <a:cs typeface="Verdana"/>
              </a:rPr>
              <a:t>to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see?</a:t>
            </a:r>
            <a:endParaRPr sz="320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buSzPct val="75000"/>
              <a:buFont typeface="Wingdings"/>
              <a:buChar char="◼"/>
              <a:tabLst>
                <a:tab pos="755650" algn="l"/>
              </a:tabLst>
            </a:pPr>
            <a:r>
              <a:rPr sz="3200" spc="-5" dirty="0">
                <a:latin typeface="Verdana"/>
                <a:cs typeface="Verdana"/>
              </a:rPr>
              <a:t>In what </a:t>
            </a:r>
            <a:r>
              <a:rPr sz="3200" dirty="0">
                <a:latin typeface="Verdana"/>
                <a:cs typeface="Verdana"/>
              </a:rPr>
              <a:t>order do we expect </a:t>
            </a:r>
            <a:r>
              <a:rPr sz="3200" spc="-5" dirty="0">
                <a:latin typeface="Verdana"/>
                <a:cs typeface="Verdana"/>
              </a:rPr>
              <a:t>the </a:t>
            </a:r>
            <a:r>
              <a:rPr sz="3200" spc="-10" dirty="0">
                <a:latin typeface="Verdana"/>
                <a:cs typeface="Verdana"/>
              </a:rPr>
              <a:t>tokens </a:t>
            </a:r>
            <a:r>
              <a:rPr sz="3200" spc="-5" dirty="0">
                <a:latin typeface="Verdana"/>
                <a:cs typeface="Verdana"/>
              </a:rPr>
              <a:t>to</a:t>
            </a:r>
            <a:r>
              <a:rPr sz="3200" spc="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appear?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360044"/>
            <a:ext cx="1065784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Simplified </a:t>
            </a:r>
            <a:r>
              <a:rPr spc="-25" dirty="0"/>
              <a:t>Grammar </a:t>
            </a:r>
            <a:r>
              <a:rPr spc="-5" dirty="0"/>
              <a:t>for</a:t>
            </a:r>
            <a:r>
              <a:rPr spc="95" dirty="0"/>
              <a:t> </a:t>
            </a:r>
            <a:r>
              <a:rPr spc="-5" dirty="0"/>
              <a:t>Select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588" y="1502155"/>
            <a:ext cx="10341610" cy="555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954"/>
              </a:lnSpc>
              <a:spcBef>
                <a:spcPts val="100"/>
              </a:spcBef>
            </a:pPr>
            <a:r>
              <a:rPr sz="3300" spc="-10" dirty="0">
                <a:latin typeface="Verdana"/>
                <a:cs typeface="Verdana"/>
              </a:rPr>
              <a:t>Query </a:t>
            </a:r>
            <a:r>
              <a:rPr sz="3300" spc="-5" dirty="0">
                <a:latin typeface="Verdana"/>
                <a:cs typeface="Verdana"/>
              </a:rPr>
              <a:t>::= </a:t>
            </a:r>
            <a:r>
              <a:rPr sz="3300" dirty="0">
                <a:latin typeface="Verdana"/>
                <a:cs typeface="Verdana"/>
              </a:rPr>
              <a:t>SELECT</a:t>
            </a:r>
            <a:r>
              <a:rPr sz="3300" spc="1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SelectItem</a:t>
            </a:r>
            <a:endParaRPr sz="3300">
              <a:latin typeface="Verdana"/>
              <a:cs typeface="Verdana"/>
            </a:endParaRPr>
          </a:p>
          <a:p>
            <a:pPr marL="2298700" marR="4065270" indent="13335">
              <a:lnSpc>
                <a:spcPts val="3960"/>
              </a:lnSpc>
              <a:spcBef>
                <a:spcPts val="125"/>
              </a:spcBef>
            </a:pPr>
            <a:r>
              <a:rPr sz="3300" spc="-5" dirty="0">
                <a:latin typeface="Verdana"/>
                <a:cs typeface="Verdana"/>
              </a:rPr>
              <a:t>FROM </a:t>
            </a:r>
            <a:r>
              <a:rPr sz="3300" dirty="0">
                <a:latin typeface="Verdana"/>
                <a:cs typeface="Verdana"/>
              </a:rPr>
              <a:t>FromItem  WHERE</a:t>
            </a:r>
            <a:r>
              <a:rPr sz="3300" spc="-114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Expression  </a:t>
            </a:r>
            <a:r>
              <a:rPr sz="3300" spc="-10" dirty="0">
                <a:latin typeface="Verdana"/>
                <a:cs typeface="Verdana"/>
              </a:rPr>
              <a:t>GROUP </a:t>
            </a:r>
            <a:r>
              <a:rPr sz="3300" dirty="0">
                <a:latin typeface="Verdana"/>
                <a:cs typeface="Verdana"/>
              </a:rPr>
              <a:t>BY</a:t>
            </a:r>
            <a:r>
              <a:rPr sz="3300" spc="-60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Column</a:t>
            </a:r>
            <a:endParaRPr sz="3300">
              <a:latin typeface="Verdana"/>
              <a:cs typeface="Verdana"/>
            </a:endParaRPr>
          </a:p>
          <a:p>
            <a:pPr marL="12700">
              <a:lnSpc>
                <a:spcPts val="3825"/>
              </a:lnSpc>
            </a:pPr>
            <a:r>
              <a:rPr sz="3300" dirty="0">
                <a:latin typeface="Verdana"/>
                <a:cs typeface="Verdana"/>
              </a:rPr>
              <a:t>SelectItem </a:t>
            </a:r>
            <a:r>
              <a:rPr sz="3300" spc="-5" dirty="0">
                <a:latin typeface="Verdana"/>
                <a:cs typeface="Verdana"/>
              </a:rPr>
              <a:t>::= Column</a:t>
            </a:r>
            <a:r>
              <a:rPr sz="3300" spc="-60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|</a:t>
            </a:r>
            <a:endParaRPr sz="3300">
              <a:latin typeface="Verdana"/>
              <a:cs typeface="Verdana"/>
            </a:endParaRPr>
          </a:p>
          <a:p>
            <a:pPr marL="12700" marR="2774315" indent="3361690">
              <a:lnSpc>
                <a:spcPts val="3960"/>
              </a:lnSpc>
              <a:spcBef>
                <a:spcPts val="125"/>
              </a:spcBef>
            </a:pPr>
            <a:r>
              <a:rPr sz="3300" spc="-5" dirty="0">
                <a:latin typeface="Verdana"/>
                <a:cs typeface="Verdana"/>
              </a:rPr>
              <a:t>Column, SelectItem  FromItem ::= </a:t>
            </a:r>
            <a:r>
              <a:rPr sz="3300" spc="-80" dirty="0">
                <a:latin typeface="Verdana"/>
                <a:cs typeface="Verdana"/>
              </a:rPr>
              <a:t>Table</a:t>
            </a:r>
            <a:r>
              <a:rPr sz="3300" spc="-10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|</a:t>
            </a:r>
            <a:endParaRPr sz="3300">
              <a:latin typeface="Verdana"/>
              <a:cs typeface="Verdana"/>
            </a:endParaRPr>
          </a:p>
          <a:p>
            <a:pPr marL="3227070">
              <a:lnSpc>
                <a:spcPts val="3825"/>
              </a:lnSpc>
            </a:pPr>
            <a:r>
              <a:rPr sz="3300" spc="-80" dirty="0">
                <a:latin typeface="Verdana"/>
                <a:cs typeface="Verdana"/>
              </a:rPr>
              <a:t>Table</a:t>
            </a:r>
            <a:r>
              <a:rPr sz="3300" spc="-3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JoinItem</a:t>
            </a:r>
            <a:endParaRPr sz="3300">
              <a:latin typeface="Verdana"/>
              <a:cs typeface="Verdana"/>
            </a:endParaRPr>
          </a:p>
          <a:p>
            <a:pPr marL="12700">
              <a:lnSpc>
                <a:spcPts val="3954"/>
              </a:lnSpc>
            </a:pPr>
            <a:r>
              <a:rPr sz="3300" dirty="0">
                <a:latin typeface="Verdana"/>
                <a:cs typeface="Verdana"/>
              </a:rPr>
              <a:t>JoinItem ::= JOIN </a:t>
            </a:r>
            <a:r>
              <a:rPr sz="3300" spc="-80" dirty="0">
                <a:latin typeface="Verdana"/>
                <a:cs typeface="Verdana"/>
              </a:rPr>
              <a:t>Table </a:t>
            </a:r>
            <a:r>
              <a:rPr sz="3300" spc="-5" dirty="0">
                <a:latin typeface="Verdana"/>
                <a:cs typeface="Verdana"/>
              </a:rPr>
              <a:t>ON Expression</a:t>
            </a:r>
            <a:r>
              <a:rPr sz="3300" spc="-70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|</a:t>
            </a:r>
            <a:endParaRPr sz="3300">
              <a:latin typeface="Verdana"/>
              <a:cs typeface="Verdana"/>
            </a:endParaRPr>
          </a:p>
          <a:p>
            <a:pPr marL="12700" marR="5080" indent="2889250">
              <a:lnSpc>
                <a:spcPct val="100000"/>
              </a:lnSpc>
            </a:pPr>
            <a:r>
              <a:rPr sz="3300" dirty="0">
                <a:latin typeface="Verdana"/>
                <a:cs typeface="Verdana"/>
              </a:rPr>
              <a:t>JOIN </a:t>
            </a:r>
            <a:r>
              <a:rPr sz="3300" spc="-80" dirty="0">
                <a:latin typeface="Verdana"/>
                <a:cs typeface="Verdana"/>
              </a:rPr>
              <a:t>Table </a:t>
            </a:r>
            <a:r>
              <a:rPr sz="3300" spc="-5" dirty="0">
                <a:latin typeface="Verdana"/>
                <a:cs typeface="Verdana"/>
              </a:rPr>
              <a:t>ON Expression JoinItem  Expression </a:t>
            </a:r>
            <a:r>
              <a:rPr sz="3300" dirty="0">
                <a:latin typeface="Verdana"/>
                <a:cs typeface="Verdana"/>
              </a:rPr>
              <a:t>::= </a:t>
            </a:r>
            <a:r>
              <a:rPr sz="3300" spc="-5" dirty="0">
                <a:latin typeface="Verdana"/>
                <a:cs typeface="Verdana"/>
              </a:rPr>
              <a:t>Column </a:t>
            </a:r>
            <a:r>
              <a:rPr sz="3300" spc="-15" dirty="0">
                <a:latin typeface="Verdana"/>
                <a:cs typeface="Verdana"/>
              </a:rPr>
              <a:t>Operator</a:t>
            </a:r>
            <a:r>
              <a:rPr sz="3300" spc="-3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Column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304" y="493522"/>
            <a:ext cx="69068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10" dirty="0">
                <a:solidFill>
                  <a:srgbClr val="7E0812"/>
                </a:solidFill>
                <a:latin typeface="Verdana"/>
                <a:cs typeface="Verdana"/>
              </a:rPr>
              <a:t>Example </a:t>
            </a:r>
            <a:r>
              <a:rPr sz="5500" spc="-30" dirty="0">
                <a:solidFill>
                  <a:srgbClr val="7E0812"/>
                </a:solidFill>
                <a:latin typeface="Verdana"/>
                <a:cs typeface="Verdana"/>
              </a:rPr>
              <a:t>Parse </a:t>
            </a:r>
            <a:r>
              <a:rPr sz="5500" spc="-140" dirty="0">
                <a:solidFill>
                  <a:srgbClr val="7E0812"/>
                </a:solidFill>
                <a:latin typeface="Verdana"/>
                <a:cs typeface="Verdana"/>
              </a:rPr>
              <a:t>Tree</a:t>
            </a:r>
            <a:endParaRPr sz="5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015" y="1695450"/>
            <a:ext cx="6715125" cy="10375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455930" marR="5080" indent="-443865">
              <a:lnSpc>
                <a:spcPct val="101299"/>
              </a:lnSpc>
              <a:spcBef>
                <a:spcPts val="45"/>
              </a:spcBef>
              <a:tabLst>
                <a:tab pos="425450" algn="l"/>
              </a:tabLst>
            </a:pPr>
            <a:r>
              <a:rPr sz="2650" spc="2820" dirty="0">
                <a:latin typeface="Wingdings"/>
                <a:cs typeface="Wingdings"/>
              </a:rPr>
              <a:t>◼</a:t>
            </a:r>
            <a:r>
              <a:rPr sz="2650" spc="2820" dirty="0">
                <a:latin typeface="Times New Roman"/>
                <a:cs typeface="Times New Roman"/>
              </a:rPr>
              <a:t>	</a:t>
            </a:r>
            <a:r>
              <a:rPr sz="3300" dirty="0">
                <a:latin typeface="Verdana"/>
                <a:cs typeface="Verdana"/>
              </a:rPr>
              <a:t>SELECT </a:t>
            </a:r>
            <a:r>
              <a:rPr sz="3300" spc="-5" dirty="0">
                <a:latin typeface="Verdana"/>
                <a:cs typeface="Verdana"/>
              </a:rPr>
              <a:t>FirstName,  </a:t>
            </a:r>
            <a:r>
              <a:rPr sz="3300" spc="-180" dirty="0">
                <a:latin typeface="Verdana"/>
                <a:cs typeface="Verdana"/>
              </a:rPr>
              <a:t>LastName </a:t>
            </a:r>
            <a:r>
              <a:rPr sz="3300" dirty="0">
                <a:latin typeface="Verdana"/>
                <a:cs typeface="Verdana"/>
              </a:rPr>
              <a:t>FROM</a:t>
            </a:r>
            <a:r>
              <a:rPr sz="3300" spc="140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Employees</a:t>
            </a:r>
            <a:endParaRPr sz="3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53288"/>
            <a:ext cx="551180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Execution</a:t>
            </a:r>
            <a:r>
              <a:rPr spc="-60" dirty="0"/>
              <a:t> </a:t>
            </a:r>
            <a:r>
              <a:rPr spc="-10" dirty="0"/>
              <a:t>Plans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5" y="1765808"/>
            <a:ext cx="12953365" cy="40525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50"/>
              </a:spcBef>
              <a:buSzPct val="80303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300" spc="5" dirty="0">
                <a:latin typeface="Verdana"/>
                <a:cs typeface="Verdana"/>
              </a:rPr>
              <a:t>If </a:t>
            </a:r>
            <a:r>
              <a:rPr sz="3300" spc="-5" dirty="0">
                <a:latin typeface="Verdana"/>
                <a:cs typeface="Verdana"/>
              </a:rPr>
              <a:t>we can construct </a:t>
            </a:r>
            <a:r>
              <a:rPr sz="3300" dirty="0">
                <a:latin typeface="Verdana"/>
                <a:cs typeface="Verdana"/>
              </a:rPr>
              <a:t>a </a:t>
            </a:r>
            <a:r>
              <a:rPr sz="3300" spc="-15" dirty="0">
                <a:latin typeface="Verdana"/>
                <a:cs typeface="Verdana"/>
              </a:rPr>
              <a:t>valid </a:t>
            </a:r>
            <a:r>
              <a:rPr sz="3300" spc="-5" dirty="0">
                <a:latin typeface="Verdana"/>
                <a:cs typeface="Verdana"/>
              </a:rPr>
              <a:t>parse tree we </a:t>
            </a:r>
            <a:r>
              <a:rPr sz="3300" dirty="0">
                <a:latin typeface="Verdana"/>
                <a:cs typeface="Verdana"/>
              </a:rPr>
              <a:t>know </a:t>
            </a:r>
            <a:r>
              <a:rPr sz="3300" spc="-5" dirty="0">
                <a:latin typeface="Verdana"/>
                <a:cs typeface="Verdana"/>
              </a:rPr>
              <a:t>the query is  </a:t>
            </a:r>
            <a:r>
              <a:rPr sz="3300" spc="-15" dirty="0">
                <a:latin typeface="Verdana"/>
                <a:cs typeface="Verdana"/>
              </a:rPr>
              <a:t>valid</a:t>
            </a:r>
            <a:endParaRPr sz="3300" dirty="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spcBef>
                <a:spcPts val="5"/>
              </a:spcBef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dirty="0">
                <a:latin typeface="Verdana"/>
                <a:cs typeface="Verdana"/>
              </a:rPr>
              <a:t>But how </a:t>
            </a:r>
            <a:r>
              <a:rPr sz="3300" spc="-10" dirty="0">
                <a:latin typeface="Verdana"/>
                <a:cs typeface="Verdana"/>
              </a:rPr>
              <a:t>to</a:t>
            </a:r>
            <a:r>
              <a:rPr sz="3300" spc="-5" dirty="0">
                <a:latin typeface="Verdana"/>
                <a:cs typeface="Verdana"/>
              </a:rPr>
              <a:t> execute?</a:t>
            </a:r>
            <a:endParaRPr sz="33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Wingdings"/>
              <a:buChar char="◼"/>
            </a:pPr>
            <a:endParaRPr sz="3400" dirty="0">
              <a:latin typeface="Times New Roman"/>
              <a:cs typeface="Times New Roman"/>
            </a:endParaRPr>
          </a:p>
          <a:p>
            <a:pPr marL="12700" marR="765810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80" dirty="0">
                <a:latin typeface="Verdana"/>
                <a:cs typeface="Verdana"/>
              </a:rPr>
              <a:t>We </a:t>
            </a:r>
            <a:r>
              <a:rPr sz="3300" spc="-5" dirty="0">
                <a:latin typeface="Verdana"/>
                <a:cs typeface="Verdana"/>
              </a:rPr>
              <a:t>must </a:t>
            </a:r>
            <a:r>
              <a:rPr sz="3300" spc="-10" dirty="0">
                <a:latin typeface="Verdana"/>
                <a:cs typeface="Verdana"/>
              </a:rPr>
              <a:t>transform </a:t>
            </a:r>
            <a:r>
              <a:rPr sz="3300" spc="-5" dirty="0">
                <a:latin typeface="Verdana"/>
                <a:cs typeface="Verdana"/>
              </a:rPr>
              <a:t>this parse tree </a:t>
            </a:r>
            <a:r>
              <a:rPr sz="3300" spc="-15" dirty="0">
                <a:latin typeface="Verdana"/>
                <a:cs typeface="Verdana"/>
              </a:rPr>
              <a:t>into </a:t>
            </a:r>
            <a:r>
              <a:rPr sz="3300" spc="-5" dirty="0">
                <a:latin typeface="Verdana"/>
                <a:cs typeface="Verdana"/>
              </a:rPr>
              <a:t>something more</a:t>
            </a:r>
            <a:r>
              <a:rPr sz="3300" spc="-505" dirty="0">
                <a:latin typeface="Verdana"/>
                <a:cs typeface="Verdana"/>
              </a:rPr>
              <a:t>  </a:t>
            </a:r>
            <a:r>
              <a:rPr sz="3300" dirty="0">
                <a:latin typeface="Verdana"/>
                <a:cs typeface="Verdana"/>
              </a:rPr>
              <a:t>useful</a:t>
            </a:r>
          </a:p>
          <a:p>
            <a:pPr marL="754380" lvl="1" indent="-284480">
              <a:lnSpc>
                <a:spcPts val="3954"/>
              </a:lnSpc>
              <a:spcBef>
                <a:spcPts val="5"/>
              </a:spcBef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spc="-10" dirty="0">
                <a:latin typeface="Verdana"/>
                <a:cs typeface="Verdana"/>
              </a:rPr>
              <a:t>Like</a:t>
            </a:r>
            <a:r>
              <a:rPr sz="3300" spc="-2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what?</a:t>
            </a:r>
            <a:endParaRPr sz="3300" dirty="0">
              <a:latin typeface="Verdana"/>
              <a:cs typeface="Verdana"/>
            </a:endParaRPr>
          </a:p>
          <a:p>
            <a:pPr marL="754380" lvl="1" indent="-284480">
              <a:lnSpc>
                <a:spcPts val="3954"/>
              </a:lnSpc>
              <a:buSzPct val="74242"/>
              <a:buFont typeface="Wingdings"/>
              <a:buChar char="◼"/>
              <a:tabLst>
                <a:tab pos="755015" algn="l"/>
                <a:tab pos="3214370" algn="l"/>
              </a:tabLst>
            </a:pPr>
            <a:r>
              <a:rPr sz="3300" spc="-5" dirty="0">
                <a:latin typeface="Verdana"/>
                <a:cs typeface="Verdana"/>
              </a:rPr>
              <a:t>How</a:t>
            </a:r>
            <a:r>
              <a:rPr sz="3300" spc="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do</a:t>
            </a:r>
            <a:r>
              <a:rPr sz="330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we	do</a:t>
            </a:r>
            <a:r>
              <a:rPr sz="3300" spc="-1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this?</a:t>
            </a:r>
            <a:endParaRPr sz="3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96849"/>
            <a:ext cx="50266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Visitor</a:t>
            </a:r>
            <a:r>
              <a:rPr spc="-30" dirty="0"/>
              <a:t> </a:t>
            </a:r>
            <a:r>
              <a:rPr spc="-25" dirty="0"/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04" y="1806955"/>
            <a:ext cx="13140055" cy="3041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954"/>
              </a:lnSpc>
              <a:spcBef>
                <a:spcPts val="100"/>
              </a:spcBef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5" dirty="0">
                <a:latin typeface="Verdana"/>
                <a:cs typeface="Verdana"/>
              </a:rPr>
              <a:t>Idea: </a:t>
            </a:r>
            <a:r>
              <a:rPr sz="3300" spc="-80" dirty="0">
                <a:latin typeface="Verdana"/>
                <a:cs typeface="Verdana"/>
              </a:rPr>
              <a:t>We </a:t>
            </a:r>
            <a:r>
              <a:rPr sz="3300" spc="-5" dirty="0">
                <a:latin typeface="Verdana"/>
                <a:cs typeface="Verdana"/>
              </a:rPr>
              <a:t>wish to categorize the </a:t>
            </a:r>
            <a:r>
              <a:rPr sz="3300" dirty="0">
                <a:latin typeface="Verdana"/>
                <a:cs typeface="Verdana"/>
              </a:rPr>
              <a:t>nodes of our </a:t>
            </a:r>
            <a:r>
              <a:rPr sz="3300" spc="-5" dirty="0">
                <a:latin typeface="Verdana"/>
                <a:cs typeface="Verdana"/>
              </a:rPr>
              <a:t>parse</a:t>
            </a:r>
            <a:r>
              <a:rPr sz="3300" spc="-1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tree</a:t>
            </a:r>
            <a:endParaRPr sz="3300" dirty="0">
              <a:latin typeface="Verdana"/>
              <a:cs typeface="Verdana"/>
            </a:endParaRPr>
          </a:p>
          <a:p>
            <a:pPr marL="754380" lvl="1" indent="-284480">
              <a:lnSpc>
                <a:spcPts val="3954"/>
              </a:lnSpc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dirty="0">
                <a:latin typeface="Verdana"/>
                <a:cs typeface="Verdana"/>
              </a:rPr>
              <a:t>Inheritance, </a:t>
            </a:r>
            <a:r>
              <a:rPr sz="3300" spc="-10" dirty="0">
                <a:latin typeface="Verdana"/>
                <a:cs typeface="Verdana"/>
              </a:rPr>
              <a:t>interfaces,</a:t>
            </a:r>
            <a:r>
              <a:rPr sz="3300" spc="-40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etc.</a:t>
            </a: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◼"/>
            </a:pPr>
            <a:endParaRPr sz="3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80" dirty="0">
                <a:latin typeface="Verdana"/>
                <a:cs typeface="Verdana"/>
              </a:rPr>
              <a:t>We </a:t>
            </a:r>
            <a:r>
              <a:rPr sz="3300" spc="-5" dirty="0">
                <a:latin typeface="Verdana"/>
                <a:cs typeface="Verdana"/>
              </a:rPr>
              <a:t>can then </a:t>
            </a:r>
            <a:r>
              <a:rPr sz="3300" dirty="0">
                <a:latin typeface="Verdana"/>
                <a:cs typeface="Verdana"/>
              </a:rPr>
              <a:t>use </a:t>
            </a:r>
            <a:r>
              <a:rPr sz="3300" spc="-5" dirty="0">
                <a:latin typeface="Verdana"/>
                <a:cs typeface="Verdana"/>
              </a:rPr>
              <a:t>these categories to </a:t>
            </a:r>
            <a:r>
              <a:rPr sz="3300" spc="-20" dirty="0">
                <a:latin typeface="Verdana"/>
                <a:cs typeface="Verdana"/>
              </a:rPr>
              <a:t>locate </a:t>
            </a:r>
            <a:r>
              <a:rPr sz="3300" dirty="0">
                <a:latin typeface="Verdana"/>
                <a:cs typeface="Verdana"/>
              </a:rPr>
              <a:t>nodes </a:t>
            </a:r>
            <a:r>
              <a:rPr sz="3300" spc="-5" dirty="0">
                <a:latin typeface="Verdana"/>
                <a:cs typeface="Verdana"/>
              </a:rPr>
              <a:t>of interest to us</a:t>
            </a:r>
          </a:p>
          <a:p>
            <a:pPr marL="754380" lvl="1" indent="-284480">
              <a:lnSpc>
                <a:spcPts val="3950"/>
              </a:lnSpc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spc="-5" dirty="0">
                <a:latin typeface="Verdana"/>
                <a:cs typeface="Verdana"/>
              </a:rPr>
              <a:t>Example:</a:t>
            </a:r>
            <a:r>
              <a:rPr sz="3300" spc="-1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Aggregates</a:t>
            </a:r>
            <a:endParaRPr sz="3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368248"/>
            <a:ext cx="616839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Creating </a:t>
            </a:r>
            <a:r>
              <a:rPr spc="-5" dirty="0"/>
              <a:t>A</a:t>
            </a:r>
            <a:r>
              <a:rPr spc="-70" dirty="0"/>
              <a:t> </a:t>
            </a:r>
            <a:r>
              <a:rPr spc="-5" dirty="0"/>
              <a:t>Visitor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635" y="1729231"/>
            <a:ext cx="13536930" cy="413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Class contains </a:t>
            </a:r>
            <a:r>
              <a:rPr sz="3850" dirty="0">
                <a:latin typeface="Verdana"/>
                <a:cs typeface="Verdana"/>
              </a:rPr>
              <a:t>visit</a:t>
            </a:r>
            <a:r>
              <a:rPr sz="3850" spc="-4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methods</a:t>
            </a:r>
            <a:endParaRPr sz="3850" dirty="0">
              <a:latin typeface="Verdana"/>
              <a:cs typeface="Verdana"/>
            </a:endParaRPr>
          </a:p>
          <a:p>
            <a:pPr marL="925194" lvl="1" indent="-455295">
              <a:lnSpc>
                <a:spcPts val="4615"/>
              </a:lnSpc>
              <a:spcBef>
                <a:spcPts val="5"/>
              </a:spcBef>
              <a:buSzPct val="74025"/>
              <a:buFont typeface="Wingdings"/>
              <a:buChar char="◼"/>
              <a:tabLst>
                <a:tab pos="925194" algn="l"/>
                <a:tab pos="925830" algn="l"/>
              </a:tabLst>
            </a:pPr>
            <a:r>
              <a:rPr sz="3850" spc="-20" dirty="0">
                <a:latin typeface="Verdana"/>
                <a:cs typeface="Verdana"/>
              </a:rPr>
              <a:t>Parameter </a:t>
            </a:r>
            <a:r>
              <a:rPr sz="3850" spc="-10" dirty="0">
                <a:latin typeface="Verdana"/>
                <a:cs typeface="Verdana"/>
              </a:rPr>
              <a:t>is </a:t>
            </a:r>
            <a:r>
              <a:rPr sz="3850" dirty="0">
                <a:latin typeface="Verdana"/>
                <a:cs typeface="Verdana"/>
              </a:rPr>
              <a:t>node </a:t>
            </a:r>
            <a:r>
              <a:rPr sz="3850" spc="-10" dirty="0">
                <a:latin typeface="Verdana"/>
                <a:cs typeface="Verdana"/>
              </a:rPr>
              <a:t>type </a:t>
            </a:r>
            <a:r>
              <a:rPr sz="3850" dirty="0">
                <a:latin typeface="Verdana"/>
                <a:cs typeface="Verdana"/>
              </a:rPr>
              <a:t>of</a:t>
            </a:r>
            <a:r>
              <a:rPr sz="3850" spc="-7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interest</a:t>
            </a:r>
            <a:endParaRPr sz="3850" dirty="0">
              <a:latin typeface="Verdana"/>
              <a:cs typeface="Verdana"/>
            </a:endParaRPr>
          </a:p>
          <a:p>
            <a:pPr marL="12700" marR="5080" indent="-571500"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As we traverse the tree, we search for nodes that we care about</a:t>
            </a:r>
          </a:p>
          <a:p>
            <a:pPr marL="925194" lvl="1" indent="-455295">
              <a:lnSpc>
                <a:spcPts val="4455"/>
              </a:lnSpc>
              <a:buSzPct val="74025"/>
              <a:buFont typeface="Wingdings"/>
              <a:buChar char="◼"/>
              <a:tabLst>
                <a:tab pos="925194" algn="l"/>
                <a:tab pos="925830" algn="l"/>
              </a:tabLst>
            </a:pPr>
            <a:r>
              <a:rPr sz="3850" spc="-5" dirty="0">
                <a:latin typeface="Verdana"/>
                <a:cs typeface="Verdana"/>
              </a:rPr>
              <a:t>Start with most specific </a:t>
            </a:r>
            <a:r>
              <a:rPr sz="3850" spc="-10" dirty="0">
                <a:latin typeface="Verdana"/>
                <a:cs typeface="Verdana"/>
              </a:rPr>
              <a:t>type, </a:t>
            </a:r>
            <a:r>
              <a:rPr sz="3850" spc="-5" dirty="0">
                <a:latin typeface="Verdana"/>
                <a:cs typeface="Verdana"/>
              </a:rPr>
              <a:t>work </a:t>
            </a:r>
            <a:r>
              <a:rPr sz="3850" spc="-10" dirty="0">
                <a:latin typeface="Verdana"/>
                <a:cs typeface="Verdana"/>
              </a:rPr>
              <a:t>towards</a:t>
            </a:r>
            <a:r>
              <a:rPr sz="3850" spc="-8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more</a:t>
            </a:r>
          </a:p>
          <a:p>
            <a:pPr marL="754380">
              <a:lnSpc>
                <a:spcPct val="100000"/>
              </a:lnSpc>
            </a:pPr>
            <a:r>
              <a:rPr sz="3850" spc="-15" dirty="0">
                <a:latin typeface="Verdana"/>
                <a:cs typeface="Verdana"/>
              </a:rPr>
              <a:t>general</a:t>
            </a:r>
            <a:endParaRPr sz="3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Code </a:t>
            </a:r>
            <a:r>
              <a:rPr sz="3850" spc="-10" dirty="0">
                <a:latin typeface="Verdana"/>
                <a:cs typeface="Verdana"/>
              </a:rPr>
              <a:t>in </a:t>
            </a:r>
            <a:r>
              <a:rPr sz="3850" spc="-5" dirty="0">
                <a:latin typeface="Verdana"/>
                <a:cs typeface="Verdana"/>
              </a:rPr>
              <a:t>visit </a:t>
            </a:r>
            <a:r>
              <a:rPr sz="3850" dirty="0">
                <a:latin typeface="Verdana"/>
                <a:cs typeface="Verdana"/>
              </a:rPr>
              <a:t>methods </a:t>
            </a:r>
            <a:r>
              <a:rPr sz="3850" spc="-5" dirty="0">
                <a:latin typeface="Verdana"/>
                <a:cs typeface="Verdana"/>
              </a:rPr>
              <a:t>performs the desired</a:t>
            </a:r>
            <a:r>
              <a:rPr sz="3850" spc="-14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task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619455"/>
            <a:ext cx="514794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Execution</a:t>
            </a:r>
            <a:r>
              <a:rPr spc="-7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572" y="1729231"/>
            <a:ext cx="13456285" cy="35913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571500"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Once we have finished processing the parse tree, we now have a query tree that can be used to execute  the query</a:t>
            </a:r>
          </a:p>
          <a:p>
            <a:pPr marL="469900">
              <a:lnSpc>
                <a:spcPct val="100000"/>
              </a:lnSpc>
              <a:tabLst>
                <a:tab pos="925194" algn="l"/>
              </a:tabLst>
            </a:pPr>
            <a:r>
              <a:rPr sz="2850" spc="3035" dirty="0">
                <a:latin typeface="Wingdings"/>
                <a:cs typeface="Wingdings"/>
              </a:rPr>
              <a:t>◼</a:t>
            </a:r>
            <a:r>
              <a:rPr sz="3850" spc="-5" dirty="0">
                <a:latin typeface="Verdana"/>
                <a:cs typeface="Verdana"/>
              </a:rPr>
              <a:t>Called </a:t>
            </a:r>
            <a:r>
              <a:rPr sz="3850" dirty="0">
                <a:latin typeface="Verdana"/>
                <a:cs typeface="Verdana"/>
              </a:rPr>
              <a:t>an </a:t>
            </a:r>
            <a:r>
              <a:rPr sz="3850" spc="-10" dirty="0">
                <a:latin typeface="Verdana"/>
                <a:cs typeface="Verdana"/>
              </a:rPr>
              <a:t>execution</a:t>
            </a:r>
            <a:r>
              <a:rPr sz="3850" spc="-7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plan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But are </a:t>
            </a:r>
            <a:r>
              <a:rPr sz="3850" spc="-5" dirty="0">
                <a:latin typeface="Verdana"/>
                <a:cs typeface="Verdana"/>
              </a:rPr>
              <a:t>we</a:t>
            </a:r>
            <a:r>
              <a:rPr sz="3850" spc="-40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done?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436</Words>
  <Application>Microsoft Macintosh PowerPoint</Application>
  <PresentationFormat>Custom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Times New Roman</vt:lpstr>
      <vt:lpstr>Verdana</vt:lpstr>
      <vt:lpstr>Wingdings</vt:lpstr>
      <vt:lpstr>Office Theme</vt:lpstr>
      <vt:lpstr>PowerPoint Presentation</vt:lpstr>
      <vt:lpstr>Processing Language</vt:lpstr>
      <vt:lpstr>Grammars</vt:lpstr>
      <vt:lpstr>Simplified Grammar for Select</vt:lpstr>
      <vt:lpstr>PowerPoint Presentation</vt:lpstr>
      <vt:lpstr>Execution Plans</vt:lpstr>
      <vt:lpstr>Visitor Pattern</vt:lpstr>
      <vt:lpstr>Creating A Visitor</vt:lpstr>
      <vt:lpstr>Execution Plan</vt:lpstr>
      <vt:lpstr>ER Diagram</vt:lpstr>
      <vt:lpstr>PowerPoint Presentation</vt:lpstr>
      <vt:lpstr>Practice Problem</vt:lpstr>
      <vt:lpstr>PowerPoint Presentation</vt:lpstr>
      <vt:lpstr>Practice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Courses</dc:title>
  <cp:lastModifiedBy>Lan, Hou</cp:lastModifiedBy>
  <cp:revision>17</cp:revision>
  <dcterms:created xsi:type="dcterms:W3CDTF">2019-10-17T00:10:51Z</dcterms:created>
  <dcterms:modified xsi:type="dcterms:W3CDTF">2019-10-21T00:32:12Z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2019-10-17T00:00:00Z</vt:filetime>
  </property>
</Properties>
</file>