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3817600" cy="7772400"/>
  <p:notesSz cx="138176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/>
    <p:restoredTop sz="83118"/>
  </p:normalViewPr>
  <p:slideViewPr>
    <p:cSldViewPr>
      <p:cViewPr varScale="1">
        <p:scale>
          <a:sx n="67" d="100"/>
          <a:sy n="67" d="100"/>
        </p:scale>
        <p:origin x="1792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2309347" y="493776"/>
            <a:ext cx="900684" cy="10424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60604" y="259079"/>
            <a:ext cx="13296900" cy="7254240"/>
          </a:xfrm>
          <a:custGeom>
            <a:avLst/>
            <a:gdLst/>
            <a:ahLst/>
            <a:cxnLst/>
            <a:rect l="l" t="t" r="r" b="b"/>
            <a:pathLst>
              <a:path w="13296900" h="7254240">
                <a:moveTo>
                  <a:pt x="0" y="7254240"/>
                </a:moveTo>
                <a:lnTo>
                  <a:pt x="13296900" y="7254240"/>
                </a:lnTo>
                <a:lnTo>
                  <a:pt x="13296900" y="0"/>
                </a:lnTo>
                <a:lnTo>
                  <a:pt x="0" y="0"/>
                </a:lnTo>
                <a:lnTo>
                  <a:pt x="0" y="7254240"/>
                </a:lnTo>
                <a:close/>
              </a:path>
            </a:pathLst>
          </a:custGeom>
          <a:solidFill>
            <a:srgbClr val="A413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863328" y="527304"/>
            <a:ext cx="3697224" cy="68290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586740" y="6664452"/>
            <a:ext cx="4090416" cy="6385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96011" y="1436370"/>
            <a:ext cx="12831927" cy="1993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073592" y="4352544"/>
            <a:ext cx="9676765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500" b="0" i="0">
                <a:solidFill>
                  <a:srgbClr val="7E0812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500" b="0" i="0">
                <a:solidFill>
                  <a:srgbClr val="7E0812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91197" y="1787652"/>
            <a:ext cx="6013418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119334" y="1787652"/>
            <a:ext cx="6013418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500" b="0" i="0">
                <a:solidFill>
                  <a:srgbClr val="7E0812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2309347" y="493776"/>
            <a:ext cx="900684" cy="10424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0504" y="300939"/>
            <a:ext cx="3994150" cy="863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500" b="0" i="0">
                <a:solidFill>
                  <a:srgbClr val="7E0812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8104" y="2026411"/>
            <a:ext cx="13467740" cy="3543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700143" y="7228332"/>
            <a:ext cx="4423664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91197" y="7228332"/>
            <a:ext cx="317950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953244" y="7228332"/>
            <a:ext cx="317950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6011" y="1436370"/>
            <a:ext cx="9135745" cy="19939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90"/>
              </a:spcBef>
            </a:pPr>
            <a:r>
              <a:rPr sz="6450" dirty="0">
                <a:solidFill>
                  <a:srgbClr val="F1F1F1"/>
                </a:solidFill>
                <a:latin typeface="Verdana"/>
                <a:cs typeface="Verdana"/>
              </a:rPr>
              <a:t>Database  Management</a:t>
            </a:r>
            <a:r>
              <a:rPr sz="6450" spc="-40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6450" spc="-15" dirty="0">
                <a:solidFill>
                  <a:srgbClr val="F1F1F1"/>
                </a:solidFill>
                <a:latin typeface="Verdana"/>
                <a:cs typeface="Verdana"/>
              </a:rPr>
              <a:t>Systems</a:t>
            </a:r>
            <a:endParaRPr sz="64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3293" y="4844237"/>
            <a:ext cx="6734809" cy="7098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535305" algn="l"/>
              </a:tabLst>
            </a:pPr>
            <a:r>
              <a:rPr sz="4500" spc="5" dirty="0">
                <a:solidFill>
                  <a:srgbClr val="FFFFFF"/>
                </a:solidFill>
                <a:latin typeface="Verdana"/>
                <a:cs typeface="Verdana"/>
              </a:rPr>
              <a:t>Relational </a:t>
            </a:r>
            <a:r>
              <a:rPr sz="4500" spc="-130" dirty="0">
                <a:solidFill>
                  <a:srgbClr val="FFFFFF"/>
                </a:solidFill>
                <a:latin typeface="Verdana"/>
                <a:cs typeface="Verdana"/>
              </a:rPr>
              <a:t>Operations</a:t>
            </a:r>
            <a:endParaRPr sz="45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304" y="565785"/>
            <a:ext cx="9586595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Intersection and</a:t>
            </a:r>
            <a:r>
              <a:rPr spc="-30" dirty="0"/>
              <a:t> </a:t>
            </a:r>
            <a:r>
              <a:rPr spc="-5" dirty="0"/>
              <a:t>Difference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288" y="2183637"/>
            <a:ext cx="12385040" cy="459228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3515">
              <a:lnSpc>
                <a:spcPct val="100000"/>
              </a:lnSpc>
              <a:spcBef>
                <a:spcPts val="90"/>
              </a:spcBef>
              <a:tabLst>
                <a:tab pos="9596755" algn="l"/>
              </a:tabLst>
            </a:pPr>
            <a:r>
              <a:rPr sz="3850" dirty="0">
                <a:latin typeface="Verdana"/>
                <a:cs typeface="Verdana"/>
              </a:rPr>
              <a:t>R </a:t>
            </a:r>
            <a:r>
              <a:rPr sz="4400" spc="-10" dirty="0">
                <a:solidFill>
                  <a:srgbClr val="333399"/>
                </a:solidFill>
                <a:latin typeface="Symbol"/>
                <a:cs typeface="Symbol"/>
              </a:rPr>
              <a:t></a:t>
            </a:r>
            <a:r>
              <a:rPr sz="4400" spc="-1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3850" dirty="0">
                <a:latin typeface="Verdana"/>
                <a:cs typeface="Verdana"/>
              </a:rPr>
              <a:t>S </a:t>
            </a:r>
            <a:r>
              <a:rPr sz="3850" spc="-10" dirty="0">
                <a:latin typeface="Verdana"/>
                <a:cs typeface="Verdana"/>
              </a:rPr>
              <a:t>includes </a:t>
            </a:r>
            <a:r>
              <a:rPr sz="3850" dirty="0">
                <a:latin typeface="Verdana"/>
                <a:cs typeface="Verdana"/>
              </a:rPr>
              <a:t>all </a:t>
            </a:r>
            <a:r>
              <a:rPr sz="3850" spc="-10" dirty="0">
                <a:latin typeface="Verdana"/>
                <a:cs typeface="Verdana"/>
              </a:rPr>
              <a:t>tuples </a:t>
            </a:r>
            <a:r>
              <a:rPr sz="3850" spc="-5" dirty="0">
                <a:latin typeface="Verdana"/>
                <a:cs typeface="Verdana"/>
              </a:rPr>
              <a:t>that </a:t>
            </a:r>
            <a:r>
              <a:rPr sz="3850" dirty="0">
                <a:latin typeface="Verdana"/>
                <a:cs typeface="Verdana"/>
              </a:rPr>
              <a:t>are</a:t>
            </a:r>
            <a:r>
              <a:rPr sz="3850" spc="270" dirty="0">
                <a:latin typeface="Verdana"/>
                <a:cs typeface="Verdana"/>
              </a:rPr>
              <a:t> </a:t>
            </a:r>
            <a:r>
              <a:rPr sz="3850" spc="-10" dirty="0">
                <a:latin typeface="Verdana"/>
                <a:cs typeface="Verdana"/>
              </a:rPr>
              <a:t>in</a:t>
            </a:r>
            <a:r>
              <a:rPr sz="3850" spc="-15" dirty="0">
                <a:latin typeface="Verdana"/>
                <a:cs typeface="Verdana"/>
              </a:rPr>
              <a:t> </a:t>
            </a:r>
            <a:r>
              <a:rPr sz="3850" dirty="0">
                <a:latin typeface="Verdana"/>
                <a:cs typeface="Verdana"/>
              </a:rPr>
              <a:t>R	and</a:t>
            </a:r>
            <a:r>
              <a:rPr sz="3850" spc="-25" dirty="0">
                <a:latin typeface="Verdana"/>
                <a:cs typeface="Verdana"/>
              </a:rPr>
              <a:t> </a:t>
            </a:r>
            <a:r>
              <a:rPr sz="3850" dirty="0">
                <a:latin typeface="Verdana"/>
                <a:cs typeface="Verdana"/>
              </a:rPr>
              <a:t>S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3850" dirty="0">
                <a:latin typeface="Verdana"/>
                <a:cs typeface="Verdana"/>
              </a:rPr>
              <a:t>*</a:t>
            </a:r>
            <a:r>
              <a:rPr sz="3850" spc="-5" dirty="0">
                <a:latin typeface="Verdana"/>
                <a:cs typeface="Verdana"/>
              </a:rPr>
              <a:t> INTERSECT</a:t>
            </a:r>
            <a:endParaRPr sz="38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4150" dirty="0">
              <a:latin typeface="Times New Roman"/>
              <a:cs typeface="Times New Roman"/>
            </a:endParaRPr>
          </a:p>
          <a:p>
            <a:pPr marL="469900" marR="5080" indent="-287020">
              <a:lnSpc>
                <a:spcPts val="4610"/>
              </a:lnSpc>
            </a:pPr>
            <a:r>
              <a:rPr sz="3850" dirty="0">
                <a:latin typeface="Verdana"/>
                <a:cs typeface="Verdana"/>
              </a:rPr>
              <a:t>R – S </a:t>
            </a:r>
            <a:r>
              <a:rPr sz="3850" spc="-10" dirty="0">
                <a:latin typeface="Verdana"/>
                <a:cs typeface="Verdana"/>
              </a:rPr>
              <a:t>includes </a:t>
            </a:r>
            <a:r>
              <a:rPr sz="3850" dirty="0">
                <a:latin typeface="Verdana"/>
                <a:cs typeface="Verdana"/>
              </a:rPr>
              <a:t>all </a:t>
            </a:r>
            <a:r>
              <a:rPr sz="3850" spc="-10" dirty="0">
                <a:latin typeface="Verdana"/>
                <a:cs typeface="Verdana"/>
              </a:rPr>
              <a:t>tuples </a:t>
            </a:r>
            <a:r>
              <a:rPr sz="3850" spc="-5" dirty="0">
                <a:latin typeface="Verdana"/>
                <a:cs typeface="Verdana"/>
              </a:rPr>
              <a:t>that </a:t>
            </a:r>
            <a:r>
              <a:rPr sz="3850" dirty="0">
                <a:latin typeface="Verdana"/>
                <a:cs typeface="Verdana"/>
              </a:rPr>
              <a:t>are </a:t>
            </a:r>
            <a:r>
              <a:rPr sz="3850" spc="-10" dirty="0">
                <a:latin typeface="Verdana"/>
                <a:cs typeface="Verdana"/>
              </a:rPr>
              <a:t>in </a:t>
            </a:r>
            <a:r>
              <a:rPr sz="3850" dirty="0">
                <a:latin typeface="Verdana"/>
                <a:cs typeface="Verdana"/>
              </a:rPr>
              <a:t>R </a:t>
            </a:r>
            <a:r>
              <a:rPr sz="3850" spc="-5" dirty="0">
                <a:latin typeface="Verdana"/>
                <a:cs typeface="Verdana"/>
              </a:rPr>
              <a:t>but </a:t>
            </a:r>
            <a:r>
              <a:rPr sz="3850" dirty="0">
                <a:latin typeface="Verdana"/>
                <a:cs typeface="Verdana"/>
              </a:rPr>
              <a:t>not </a:t>
            </a:r>
            <a:r>
              <a:rPr sz="3850" spc="-10" dirty="0">
                <a:latin typeface="Verdana"/>
                <a:cs typeface="Verdana"/>
              </a:rPr>
              <a:t>in </a:t>
            </a:r>
            <a:r>
              <a:rPr sz="3850" dirty="0">
                <a:latin typeface="Verdana"/>
                <a:cs typeface="Verdana"/>
              </a:rPr>
              <a:t>S  </a:t>
            </a:r>
            <a:r>
              <a:rPr sz="3850" spc="-5" dirty="0">
                <a:latin typeface="Verdana"/>
                <a:cs typeface="Verdana"/>
              </a:rPr>
              <a:t>Not </a:t>
            </a:r>
            <a:r>
              <a:rPr sz="3850" dirty="0">
                <a:latin typeface="Verdana"/>
                <a:cs typeface="Verdana"/>
              </a:rPr>
              <a:t>often</a:t>
            </a:r>
            <a:r>
              <a:rPr sz="3850" spc="-40" dirty="0">
                <a:latin typeface="Verdana"/>
                <a:cs typeface="Verdana"/>
              </a:rPr>
              <a:t> </a:t>
            </a:r>
            <a:r>
              <a:rPr sz="3850" dirty="0">
                <a:latin typeface="Verdana"/>
                <a:cs typeface="Verdana"/>
              </a:rPr>
              <a:t>used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55930" algn="l"/>
              </a:tabLst>
            </a:pPr>
            <a:r>
              <a:rPr sz="2850" spc="3035" dirty="0">
                <a:latin typeface="Wingdings"/>
                <a:cs typeface="Wingdings"/>
              </a:rPr>
              <a:t>◼</a:t>
            </a:r>
            <a:r>
              <a:rPr sz="2850" spc="3035" dirty="0">
                <a:latin typeface="Times New Roman"/>
                <a:cs typeface="Times New Roman"/>
              </a:rPr>
              <a:t>	</a:t>
            </a:r>
            <a:r>
              <a:rPr sz="3850" spc="-10" dirty="0">
                <a:latin typeface="Verdana"/>
                <a:cs typeface="Verdana"/>
              </a:rPr>
              <a:t>Commutative?</a:t>
            </a:r>
            <a:r>
              <a:rPr lang="en-US" sz="3850" spc="-10" dirty="0">
                <a:latin typeface="Verdana"/>
                <a:cs typeface="Verdana"/>
              </a:rPr>
              <a:t> </a:t>
            </a:r>
          </a:p>
          <a:p>
            <a:pPr marL="12700">
              <a:lnSpc>
                <a:spcPct val="100000"/>
              </a:lnSpc>
              <a:tabLst>
                <a:tab pos="455930" algn="l"/>
              </a:tabLst>
            </a:pPr>
            <a:r>
              <a:rPr lang="en-US" sz="2000" spc="-10" dirty="0">
                <a:latin typeface="Verdana"/>
                <a:cs typeface="Verdana"/>
              </a:rPr>
              <a:t>		For intersection yes while for difference no</a:t>
            </a:r>
            <a:endParaRPr sz="20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304" y="621868"/>
            <a:ext cx="6242050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Cartesian</a:t>
            </a:r>
            <a:r>
              <a:rPr spc="-60" dirty="0"/>
              <a:t> </a:t>
            </a:r>
            <a:r>
              <a:rPr spc="-10" dirty="0"/>
              <a:t>Product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288" y="2109927"/>
            <a:ext cx="12861925" cy="425308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55930" indent="-443230">
              <a:lnSpc>
                <a:spcPct val="100000"/>
              </a:lnSpc>
              <a:spcBef>
                <a:spcPts val="105"/>
              </a:spcBef>
              <a:buSzPct val="74025"/>
              <a:buFont typeface="Wingdings"/>
              <a:buChar char="◼"/>
              <a:tabLst>
                <a:tab pos="455930" algn="l"/>
                <a:tab pos="456565" algn="l"/>
              </a:tabLst>
            </a:pPr>
            <a:r>
              <a:rPr sz="3850" spc="-5" dirty="0">
                <a:latin typeface="Verdana"/>
                <a:cs typeface="Verdana"/>
              </a:rPr>
              <a:t>Combine </a:t>
            </a:r>
            <a:r>
              <a:rPr sz="3850" spc="-10" dirty="0">
                <a:latin typeface="Verdana"/>
                <a:cs typeface="Verdana"/>
              </a:rPr>
              <a:t>tuples </a:t>
            </a:r>
            <a:r>
              <a:rPr sz="3850" dirty="0">
                <a:latin typeface="Verdana"/>
                <a:cs typeface="Verdana"/>
              </a:rPr>
              <a:t>from </a:t>
            </a:r>
            <a:r>
              <a:rPr sz="3850" spc="-5" dirty="0">
                <a:latin typeface="Verdana"/>
                <a:cs typeface="Verdana"/>
              </a:rPr>
              <a:t>two relations</a:t>
            </a:r>
            <a:r>
              <a:rPr sz="3850" spc="-95" dirty="0">
                <a:latin typeface="Verdana"/>
                <a:cs typeface="Verdana"/>
              </a:rPr>
              <a:t> </a:t>
            </a:r>
            <a:r>
              <a:rPr sz="3850" spc="-155" dirty="0">
                <a:latin typeface="Verdana"/>
                <a:cs typeface="Verdana"/>
              </a:rPr>
              <a:t>combinatorially</a:t>
            </a:r>
            <a:endParaRPr sz="3850" dirty="0">
              <a:latin typeface="Verdana"/>
              <a:cs typeface="Verdana"/>
            </a:endParaRPr>
          </a:p>
          <a:p>
            <a:pPr marL="12700">
              <a:buSzPct val="74025"/>
              <a:tabLst>
                <a:tab pos="455930" algn="l"/>
                <a:tab pos="456565" algn="l"/>
              </a:tabLst>
            </a:pPr>
            <a:r>
              <a:rPr lang="en-US" sz="2000" spc="-5" dirty="0">
                <a:latin typeface="Verdana"/>
                <a:cs typeface="Verdana"/>
              </a:rPr>
              <a:t>	</a:t>
            </a:r>
            <a:r>
              <a:rPr sz="2000" spc="-5" dirty="0">
                <a:latin typeface="Verdana"/>
                <a:cs typeface="Verdana"/>
              </a:rPr>
              <a:t>–</a:t>
            </a:r>
            <a:r>
              <a:rPr lang="en-US" sz="2000" spc="-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R x S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000" dirty="0">
              <a:latin typeface="Times New Roman"/>
              <a:cs typeface="Times New Roman"/>
            </a:endParaRPr>
          </a:p>
          <a:p>
            <a:pPr marL="455930" indent="-443230">
              <a:lnSpc>
                <a:spcPct val="100000"/>
              </a:lnSpc>
              <a:buSzPct val="74025"/>
              <a:buFont typeface="Wingdings"/>
              <a:buChar char="◼"/>
              <a:tabLst>
                <a:tab pos="455930" algn="l"/>
                <a:tab pos="456565" algn="l"/>
              </a:tabLst>
            </a:pPr>
            <a:r>
              <a:rPr sz="3850" spc="-5" dirty="0">
                <a:latin typeface="Verdana"/>
                <a:cs typeface="Verdana"/>
              </a:rPr>
              <a:t>Number </a:t>
            </a:r>
            <a:r>
              <a:rPr sz="3850" dirty="0">
                <a:latin typeface="Verdana"/>
                <a:cs typeface="Verdana"/>
              </a:rPr>
              <a:t>of </a:t>
            </a:r>
            <a:r>
              <a:rPr sz="3850" spc="-5" dirty="0">
                <a:latin typeface="Verdana"/>
                <a:cs typeface="Verdana"/>
              </a:rPr>
              <a:t>attributes </a:t>
            </a:r>
            <a:r>
              <a:rPr sz="3850" spc="-10" dirty="0">
                <a:latin typeface="Verdana"/>
                <a:cs typeface="Verdana"/>
              </a:rPr>
              <a:t>in </a:t>
            </a:r>
            <a:r>
              <a:rPr sz="3850" spc="-5" dirty="0">
                <a:latin typeface="Verdana"/>
                <a:cs typeface="Verdana"/>
              </a:rPr>
              <a:t>the</a:t>
            </a:r>
            <a:r>
              <a:rPr sz="3850" spc="-95" dirty="0">
                <a:latin typeface="Verdana"/>
                <a:cs typeface="Verdana"/>
              </a:rPr>
              <a:t> </a:t>
            </a:r>
            <a:r>
              <a:rPr sz="3850" spc="-5" dirty="0">
                <a:latin typeface="Verdana"/>
                <a:cs typeface="Verdana"/>
              </a:rPr>
              <a:t>result?</a:t>
            </a:r>
            <a:r>
              <a:rPr lang="en-US" sz="3850" spc="-5" dirty="0">
                <a:latin typeface="Verdana"/>
                <a:cs typeface="Verdana"/>
              </a:rPr>
              <a:t> </a:t>
            </a:r>
          </a:p>
          <a:p>
            <a:pPr marL="12700">
              <a:lnSpc>
                <a:spcPct val="100000"/>
              </a:lnSpc>
              <a:buSzPct val="74025"/>
              <a:tabLst>
                <a:tab pos="455930" algn="l"/>
                <a:tab pos="456565" algn="l"/>
              </a:tabLst>
            </a:pPr>
            <a:r>
              <a:rPr lang="en-US" sz="2000" spc="-5" dirty="0">
                <a:latin typeface="Verdana"/>
                <a:cs typeface="Verdana"/>
              </a:rPr>
              <a:t>	- N + M</a:t>
            </a:r>
            <a:endParaRPr sz="20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◼"/>
            </a:pPr>
            <a:endParaRPr sz="4000" dirty="0">
              <a:latin typeface="Times New Roman"/>
              <a:cs typeface="Times New Roman"/>
            </a:endParaRPr>
          </a:p>
          <a:p>
            <a:pPr marL="455930" indent="-443230">
              <a:lnSpc>
                <a:spcPct val="100000"/>
              </a:lnSpc>
              <a:buSzPct val="74025"/>
              <a:buFont typeface="Wingdings"/>
              <a:buChar char="◼"/>
              <a:tabLst>
                <a:tab pos="455930" algn="l"/>
                <a:tab pos="456565" algn="l"/>
              </a:tabLst>
            </a:pPr>
            <a:r>
              <a:rPr sz="3850" spc="-5" dirty="0">
                <a:latin typeface="Verdana"/>
                <a:cs typeface="Verdana"/>
              </a:rPr>
              <a:t>Number </a:t>
            </a:r>
            <a:r>
              <a:rPr sz="3850" dirty="0">
                <a:latin typeface="Verdana"/>
                <a:cs typeface="Verdana"/>
              </a:rPr>
              <a:t>of </a:t>
            </a:r>
            <a:r>
              <a:rPr sz="3850" spc="-10" dirty="0">
                <a:latin typeface="Verdana"/>
                <a:cs typeface="Verdana"/>
              </a:rPr>
              <a:t>tuples in </a:t>
            </a:r>
            <a:r>
              <a:rPr sz="3850" spc="-5" dirty="0">
                <a:latin typeface="Verdana"/>
                <a:cs typeface="Verdana"/>
              </a:rPr>
              <a:t>the</a:t>
            </a:r>
            <a:r>
              <a:rPr sz="3850" spc="-95" dirty="0">
                <a:latin typeface="Verdana"/>
                <a:cs typeface="Verdana"/>
              </a:rPr>
              <a:t> </a:t>
            </a:r>
            <a:r>
              <a:rPr sz="3850" spc="-5" dirty="0">
                <a:latin typeface="Verdana"/>
                <a:cs typeface="Verdana"/>
              </a:rPr>
              <a:t>result?</a:t>
            </a:r>
            <a:endParaRPr lang="en-US" sz="3850" spc="-5" dirty="0">
              <a:latin typeface="Verdana"/>
              <a:cs typeface="Verdana"/>
            </a:endParaRPr>
          </a:p>
          <a:p>
            <a:pPr marL="12700">
              <a:buSzPct val="74025"/>
              <a:tabLst>
                <a:tab pos="455930" algn="l"/>
                <a:tab pos="456565" algn="l"/>
              </a:tabLst>
            </a:pPr>
            <a:r>
              <a:rPr lang="en-US" sz="2000" spc="-5" dirty="0">
                <a:latin typeface="Verdana"/>
                <a:cs typeface="Verdana"/>
              </a:rPr>
              <a:t>	- N * M</a:t>
            </a:r>
            <a:endParaRPr lang="en-US" sz="2000" dirty="0">
              <a:latin typeface="Times New Roman"/>
              <a:cs typeface="Times New Roman"/>
            </a:endParaRPr>
          </a:p>
          <a:p>
            <a:pPr marL="12700">
              <a:buSzPct val="74025"/>
              <a:tabLst>
                <a:tab pos="455930" algn="l"/>
                <a:tab pos="456565" algn="l"/>
              </a:tabLst>
            </a:pPr>
            <a:endParaRPr lang="en-US" sz="2000" spc="-5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304" y="615442"/>
            <a:ext cx="6239510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Cartesian</a:t>
            </a:r>
            <a:r>
              <a:rPr spc="-45" dirty="0"/>
              <a:t> </a:t>
            </a:r>
            <a:r>
              <a:rPr spc="-10" dirty="0"/>
              <a:t>Product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7015" y="2262886"/>
            <a:ext cx="12633325" cy="60965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5930" algn="l"/>
              </a:tabLst>
            </a:pPr>
            <a:r>
              <a:rPr sz="2850" spc="3035" dirty="0">
                <a:latin typeface="Wingdings"/>
                <a:cs typeface="Wingdings"/>
              </a:rPr>
              <a:t>◼</a:t>
            </a:r>
            <a:r>
              <a:rPr sz="2850" spc="3035" dirty="0">
                <a:latin typeface="Times New Roman"/>
                <a:cs typeface="Times New Roman"/>
              </a:rPr>
              <a:t>	</a:t>
            </a:r>
            <a:r>
              <a:rPr sz="3850" dirty="0">
                <a:latin typeface="Verdana"/>
                <a:cs typeface="Verdana"/>
              </a:rPr>
              <a:t>Under </a:t>
            </a:r>
            <a:r>
              <a:rPr sz="3850" spc="-5" dirty="0">
                <a:latin typeface="Verdana"/>
                <a:cs typeface="Verdana"/>
              </a:rPr>
              <a:t>what </a:t>
            </a:r>
            <a:r>
              <a:rPr sz="3850" spc="-10" dirty="0">
                <a:latin typeface="Verdana"/>
                <a:cs typeface="Verdana"/>
              </a:rPr>
              <a:t>conditions </a:t>
            </a:r>
            <a:r>
              <a:rPr sz="3850" spc="-5" dirty="0">
                <a:latin typeface="Verdana"/>
                <a:cs typeface="Verdana"/>
              </a:rPr>
              <a:t>is </a:t>
            </a:r>
            <a:r>
              <a:rPr sz="3850" spc="-10" dirty="0">
                <a:latin typeface="Verdana"/>
                <a:cs typeface="Verdana"/>
              </a:rPr>
              <a:t>this </a:t>
            </a:r>
            <a:r>
              <a:rPr sz="3850" dirty="0">
                <a:latin typeface="Verdana"/>
                <a:cs typeface="Verdana"/>
              </a:rPr>
              <a:t>a useful  </a:t>
            </a:r>
            <a:r>
              <a:rPr sz="3850" spc="-45" dirty="0">
                <a:latin typeface="Verdana"/>
                <a:cs typeface="Verdana"/>
              </a:rPr>
              <a:t>operation?</a:t>
            </a:r>
            <a:endParaRPr sz="3850" dirty="0">
              <a:latin typeface="Verdana"/>
              <a:cs typeface="Verdana"/>
            </a:endParaRPr>
          </a:p>
          <a:p>
            <a:pPr marL="754380" marR="5080" indent="-285115">
              <a:lnSpc>
                <a:spcPts val="4610"/>
              </a:lnSpc>
              <a:spcBef>
                <a:spcPts val="160"/>
              </a:spcBef>
            </a:pPr>
            <a:r>
              <a:rPr sz="3850" spc="60" dirty="0">
                <a:latin typeface="Times New Roman"/>
                <a:cs typeface="Times New Roman"/>
              </a:rPr>
              <a:t>–</a:t>
            </a:r>
            <a:r>
              <a:rPr sz="3850" spc="60" dirty="0">
                <a:latin typeface="Verdana"/>
                <a:cs typeface="Verdana"/>
              </a:rPr>
              <a:t>What </a:t>
            </a:r>
            <a:r>
              <a:rPr sz="3850" spc="-5" dirty="0">
                <a:latin typeface="Verdana"/>
                <a:cs typeface="Verdana"/>
              </a:rPr>
              <a:t>do we </a:t>
            </a:r>
            <a:r>
              <a:rPr sz="3850" spc="-15" dirty="0">
                <a:latin typeface="Verdana"/>
                <a:cs typeface="Verdana"/>
              </a:rPr>
              <a:t>have </a:t>
            </a:r>
            <a:r>
              <a:rPr sz="3850" dirty="0">
                <a:latin typeface="Verdana"/>
                <a:cs typeface="Verdana"/>
              </a:rPr>
              <a:t>at our </a:t>
            </a:r>
            <a:r>
              <a:rPr sz="3850" spc="-5" dirty="0">
                <a:latin typeface="Verdana"/>
                <a:cs typeface="Verdana"/>
              </a:rPr>
              <a:t>disposal </a:t>
            </a:r>
            <a:r>
              <a:rPr sz="3850" spc="-10" dirty="0">
                <a:latin typeface="Verdana"/>
                <a:cs typeface="Verdana"/>
              </a:rPr>
              <a:t>to </a:t>
            </a:r>
            <a:r>
              <a:rPr sz="3850" spc="-5" dirty="0">
                <a:latin typeface="Verdana"/>
                <a:cs typeface="Verdana"/>
              </a:rPr>
              <a:t>help </a:t>
            </a:r>
            <a:r>
              <a:rPr sz="3850" dirty="0">
                <a:latin typeface="Verdana"/>
                <a:cs typeface="Verdana"/>
              </a:rPr>
              <a:t>us</a:t>
            </a:r>
            <a:r>
              <a:rPr sz="3850" spc="-150" dirty="0">
                <a:latin typeface="Verdana"/>
                <a:cs typeface="Verdana"/>
              </a:rPr>
              <a:t> </a:t>
            </a:r>
            <a:r>
              <a:rPr sz="3850" spc="-5" dirty="0">
                <a:latin typeface="Verdana"/>
                <a:cs typeface="Verdana"/>
              </a:rPr>
              <a:t>with  </a:t>
            </a:r>
            <a:r>
              <a:rPr sz="3850" spc="-10" dirty="0">
                <a:latin typeface="Verdana"/>
                <a:cs typeface="Verdana"/>
              </a:rPr>
              <a:t>this</a:t>
            </a:r>
            <a:r>
              <a:rPr sz="3850" spc="-5" dirty="0">
                <a:latin typeface="Verdana"/>
                <a:cs typeface="Verdana"/>
              </a:rPr>
              <a:t> </a:t>
            </a:r>
            <a:r>
              <a:rPr sz="3850" spc="-10" dirty="0">
                <a:latin typeface="Verdana"/>
                <a:cs typeface="Verdana"/>
              </a:rPr>
              <a:t>operation?</a:t>
            </a:r>
            <a:endParaRPr lang="en-US" sz="3850" spc="-10" dirty="0">
              <a:latin typeface="Verdana"/>
              <a:cs typeface="Verdana"/>
            </a:endParaRPr>
          </a:p>
          <a:p>
            <a:pPr marL="754380" marR="5080" indent="-285115">
              <a:lnSpc>
                <a:spcPts val="4610"/>
              </a:lnSpc>
              <a:spcBef>
                <a:spcPts val="160"/>
              </a:spcBef>
            </a:pPr>
            <a:endParaRPr lang="en-US" sz="3850" spc="-10" dirty="0">
              <a:latin typeface="Verdana"/>
              <a:cs typeface="Verdana"/>
            </a:endParaRPr>
          </a:p>
          <a:p>
            <a:pPr marL="12700">
              <a:buSzPct val="74025"/>
              <a:tabLst>
                <a:tab pos="455930" algn="l"/>
                <a:tab pos="456565" algn="l"/>
              </a:tabLst>
            </a:pPr>
            <a:r>
              <a:rPr lang="en-US" sz="4000" spc="-5" dirty="0">
                <a:latin typeface="Verdana"/>
                <a:cs typeface="Verdana"/>
              </a:rPr>
              <a:t>	- Getting every single combinations of tuples. Itself doesn’t really helpful because it is too broad and we want to have more controls on it. (some shared meaning)</a:t>
            </a:r>
          </a:p>
          <a:p>
            <a:pPr marL="754380" marR="5080" indent="-285115">
              <a:lnSpc>
                <a:spcPts val="4610"/>
              </a:lnSpc>
              <a:spcBef>
                <a:spcPts val="160"/>
              </a:spcBef>
            </a:pPr>
            <a:endParaRPr sz="38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504" y="491109"/>
            <a:ext cx="3530296" cy="119712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JOIN</a:t>
            </a:r>
            <a:br>
              <a:rPr lang="en-US" spc="-5" dirty="0"/>
            </a:br>
            <a:r>
              <a:rPr lang="en-US" sz="2200" spc="-5" dirty="0"/>
              <a:t>inner join</a:t>
            </a:r>
            <a:endParaRPr sz="2200"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54304" y="1866087"/>
            <a:ext cx="12674296" cy="5866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2880" indent="-170180">
              <a:lnSpc>
                <a:spcPct val="100000"/>
              </a:lnSpc>
              <a:spcBef>
                <a:spcPts val="105"/>
              </a:spcBef>
              <a:buSzPct val="74025"/>
              <a:buFont typeface="Wingdings"/>
              <a:buChar char="◼"/>
              <a:tabLst>
                <a:tab pos="455930" algn="l"/>
                <a:tab pos="456565" algn="l"/>
              </a:tabLst>
            </a:pPr>
            <a:r>
              <a:rPr sz="3850" spc="-5" dirty="0">
                <a:latin typeface="Verdana"/>
                <a:cs typeface="Verdana"/>
              </a:rPr>
              <a:t>Cartesian Product </a:t>
            </a:r>
            <a:r>
              <a:rPr sz="3850" dirty="0">
                <a:latin typeface="Verdana"/>
                <a:cs typeface="Verdana"/>
              </a:rPr>
              <a:t>combined </a:t>
            </a:r>
            <a:r>
              <a:rPr sz="3850" spc="-5" dirty="0">
                <a:latin typeface="Verdana"/>
                <a:cs typeface="Verdana"/>
              </a:rPr>
              <a:t>with </a:t>
            </a:r>
            <a:r>
              <a:rPr sz="3850" dirty="0">
                <a:latin typeface="Verdana"/>
                <a:cs typeface="Verdana"/>
              </a:rPr>
              <a:t>a</a:t>
            </a:r>
            <a:r>
              <a:rPr sz="3850" spc="-100" dirty="0">
                <a:latin typeface="Verdana"/>
                <a:cs typeface="Verdana"/>
              </a:rPr>
              <a:t> </a:t>
            </a:r>
            <a:r>
              <a:rPr sz="3850" spc="-254" dirty="0">
                <a:latin typeface="Verdana"/>
                <a:cs typeface="Verdana"/>
              </a:rPr>
              <a:t>select</a:t>
            </a:r>
            <a:r>
              <a:rPr lang="zh-CN" altLang="en-US" sz="3850" spc="-254" dirty="0">
                <a:latin typeface="Verdana"/>
                <a:cs typeface="Verdana"/>
              </a:rPr>
              <a:t> </a:t>
            </a:r>
            <a:r>
              <a:rPr lang="en-US" altLang="zh-CN" sz="3850" spc="-254" dirty="0">
                <a:latin typeface="Verdana"/>
                <a:cs typeface="Verdana"/>
              </a:rPr>
              <a:t>(WHERE)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  <a:buSzPct val="74025"/>
              <a:tabLst>
                <a:tab pos="455930" algn="l"/>
                <a:tab pos="456565" algn="l"/>
              </a:tabLst>
            </a:pPr>
            <a:r>
              <a:rPr lang="en-US" sz="2200" spc="-5" dirty="0">
                <a:latin typeface="Verdana"/>
                <a:cs typeface="Verdana"/>
              </a:rPr>
              <a:t>- This is where Primary keys and foreign keys are so useful to us.</a:t>
            </a:r>
            <a:endParaRPr sz="2200" spc="-5" dirty="0">
              <a:latin typeface="Verdana"/>
              <a:cs typeface="Verdana"/>
            </a:endParaRPr>
          </a:p>
          <a:p>
            <a:pPr marL="12700" marR="7839075" indent="-170180">
              <a:buSzPct val="74025"/>
              <a:buFont typeface="Wingdings"/>
              <a:buChar char="◼"/>
              <a:tabLst>
                <a:tab pos="455930" algn="l"/>
                <a:tab pos="456565" algn="l"/>
              </a:tabLst>
            </a:pPr>
            <a:r>
              <a:rPr sz="3850" u="sng" spc="-5" dirty="0">
                <a:latin typeface="Verdana"/>
                <a:cs typeface="Verdana"/>
              </a:rPr>
              <a:t>Example</a:t>
            </a:r>
            <a:r>
              <a:rPr sz="3850" spc="-5" dirty="0">
                <a:latin typeface="Verdana"/>
                <a:cs typeface="Verdana"/>
              </a:rPr>
              <a:t>: </a:t>
            </a:r>
            <a:r>
              <a:rPr lang="en-US" sz="3850" spc="-5" dirty="0">
                <a:latin typeface="Verdana"/>
                <a:cs typeface="Verdana"/>
              </a:rPr>
              <a:t>   </a:t>
            </a:r>
          </a:p>
          <a:p>
            <a:pPr marR="7839075">
              <a:buSzPct val="74025"/>
              <a:tabLst>
                <a:tab pos="455930" algn="l"/>
                <a:tab pos="456565" algn="l"/>
              </a:tabLst>
            </a:pPr>
            <a:r>
              <a:rPr sz="2200" spc="-5" dirty="0">
                <a:latin typeface="Verdana"/>
                <a:cs typeface="Verdana"/>
              </a:rPr>
              <a:t>SELECT  *</a:t>
            </a:r>
            <a:r>
              <a:rPr lang="en-US" sz="2200" spc="-5" dirty="0">
                <a:latin typeface="Verdana"/>
                <a:cs typeface="Verdana"/>
              </a:rPr>
              <a:t> </a:t>
            </a:r>
            <a:r>
              <a:rPr lang="en-US" sz="2200" dirty="0">
                <a:latin typeface="Verdana"/>
                <a:cs typeface="Verdana"/>
              </a:rPr>
              <a:t>FROM </a:t>
            </a:r>
            <a:r>
              <a:rPr lang="en-US" sz="2200" spc="-10" dirty="0">
                <a:latin typeface="Verdana"/>
                <a:cs typeface="Verdana"/>
              </a:rPr>
              <a:t>employees </a:t>
            </a:r>
            <a:r>
              <a:rPr lang="en-US" sz="2200" dirty="0">
                <a:latin typeface="Verdana"/>
                <a:cs typeface="Verdana"/>
              </a:rPr>
              <a:t>JOIN </a:t>
            </a:r>
            <a:r>
              <a:rPr lang="en-US" sz="2200" spc="-5" dirty="0">
                <a:latin typeface="Verdana"/>
                <a:cs typeface="Verdana"/>
              </a:rPr>
              <a:t>salaries ON  </a:t>
            </a:r>
            <a:r>
              <a:rPr lang="en-US" sz="2200" spc="-10" dirty="0" err="1">
                <a:latin typeface="Verdana"/>
                <a:cs typeface="Verdana"/>
              </a:rPr>
              <a:t>employees.emp_no</a:t>
            </a:r>
            <a:r>
              <a:rPr lang="en-US" sz="2200" spc="-10" dirty="0">
                <a:latin typeface="Verdana"/>
                <a:cs typeface="Verdana"/>
              </a:rPr>
              <a:t> </a:t>
            </a:r>
            <a:r>
              <a:rPr lang="en-US" sz="2200" dirty="0">
                <a:latin typeface="Verdana"/>
                <a:cs typeface="Verdana"/>
              </a:rPr>
              <a:t>=</a:t>
            </a:r>
            <a:r>
              <a:rPr lang="en-US" sz="2200" spc="-15" dirty="0">
                <a:latin typeface="Verdana"/>
                <a:cs typeface="Verdana"/>
              </a:rPr>
              <a:t> </a:t>
            </a:r>
            <a:r>
              <a:rPr lang="en-US" sz="2200" spc="-5" dirty="0" err="1">
                <a:latin typeface="Verdana"/>
                <a:cs typeface="Verdana"/>
              </a:rPr>
              <a:t>salaries.emp_no</a:t>
            </a:r>
            <a:endParaRPr sz="2200" dirty="0">
              <a:latin typeface="Times New Roman"/>
              <a:cs typeface="Times New Roman"/>
            </a:endParaRPr>
          </a:p>
          <a:p>
            <a:pPr marL="182880" indent="-170180">
              <a:lnSpc>
                <a:spcPct val="100000"/>
              </a:lnSpc>
              <a:spcBef>
                <a:spcPts val="5"/>
              </a:spcBef>
              <a:buSzPct val="74025"/>
              <a:buFont typeface="Wingdings"/>
              <a:buChar char="◼"/>
              <a:tabLst>
                <a:tab pos="455930" algn="l"/>
                <a:tab pos="456565" algn="l"/>
              </a:tabLst>
            </a:pPr>
            <a:r>
              <a:rPr sz="3850" spc="-5" dirty="0">
                <a:latin typeface="Verdana"/>
                <a:cs typeface="Verdana"/>
              </a:rPr>
              <a:t>Can join more than </a:t>
            </a:r>
            <a:r>
              <a:rPr sz="3850" dirty="0">
                <a:latin typeface="Verdana"/>
                <a:cs typeface="Verdana"/>
              </a:rPr>
              <a:t>2 </a:t>
            </a:r>
            <a:r>
              <a:rPr sz="3850" spc="-10" dirty="0">
                <a:latin typeface="Verdana"/>
                <a:cs typeface="Verdana"/>
              </a:rPr>
              <a:t>tables if</a:t>
            </a:r>
            <a:r>
              <a:rPr sz="3850" spc="-55" dirty="0">
                <a:latin typeface="Verdana"/>
                <a:cs typeface="Verdana"/>
              </a:rPr>
              <a:t> </a:t>
            </a:r>
            <a:r>
              <a:rPr sz="3850" spc="-40" dirty="0">
                <a:latin typeface="Verdana"/>
                <a:cs typeface="Verdana"/>
              </a:rPr>
              <a:t>necessary</a:t>
            </a:r>
            <a:r>
              <a:rPr lang="en-US" sz="3850" spc="-40" dirty="0">
                <a:latin typeface="Verdana"/>
                <a:cs typeface="Verdana"/>
              </a:rPr>
              <a:t>? 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  <a:buSzPct val="74025"/>
              <a:tabLst>
                <a:tab pos="455930" algn="l"/>
                <a:tab pos="456565" algn="l"/>
              </a:tabLst>
            </a:pPr>
            <a:r>
              <a:rPr lang="en-US" sz="2200" spc="-40" dirty="0">
                <a:latin typeface="Verdana"/>
                <a:cs typeface="Verdana"/>
              </a:rPr>
              <a:t>- Yes, even different kind of joins (like inner join and outer join)</a:t>
            </a:r>
          </a:p>
          <a:p>
            <a:pPr marL="182880" indent="-170180">
              <a:lnSpc>
                <a:spcPct val="100000"/>
              </a:lnSpc>
              <a:spcBef>
                <a:spcPts val="5"/>
              </a:spcBef>
              <a:buSzPct val="74025"/>
              <a:buFont typeface="Wingdings"/>
              <a:buChar char="◼"/>
              <a:tabLst>
                <a:tab pos="455930" algn="l"/>
                <a:tab pos="456565" algn="l"/>
              </a:tabLst>
            </a:pPr>
            <a:r>
              <a:rPr lang="en-US" altLang="zh-CN" sz="3850" spc="-40" dirty="0">
                <a:latin typeface="Verdana"/>
                <a:cs typeface="Verdana"/>
              </a:rPr>
              <a:t>Natural Join(practical): JOIN with PROJECT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  <a:buSzPct val="74025"/>
              <a:tabLst>
                <a:tab pos="455930" algn="l"/>
                <a:tab pos="456565" algn="l"/>
              </a:tabLst>
            </a:pPr>
            <a:r>
              <a:rPr lang="en-US" altLang="zh-CN" sz="3850" spc="-40" dirty="0">
                <a:latin typeface="Verdana"/>
                <a:cs typeface="Verdana"/>
              </a:rPr>
              <a:t>Equijoin(default): duplicated content in result</a:t>
            </a:r>
          </a:p>
          <a:p>
            <a:pPr marL="182880" indent="-170180">
              <a:spcBef>
                <a:spcPts val="5"/>
              </a:spcBef>
              <a:buSzPct val="74025"/>
              <a:buFont typeface="Wingdings"/>
              <a:buChar char="◼"/>
              <a:tabLst>
                <a:tab pos="455930" algn="l"/>
                <a:tab pos="456565" algn="l"/>
              </a:tabLst>
            </a:pPr>
            <a:r>
              <a:rPr lang="en-US" altLang="zh-CN" sz="3850" spc="-40" dirty="0">
                <a:latin typeface="Verdana"/>
                <a:cs typeface="Verdana"/>
              </a:rPr>
              <a:t>For inner join, it is communicative while for outer not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384746-C471-7640-8AEB-3049D24D2BD9}"/>
              </a:ext>
            </a:extLst>
          </p:cNvPr>
          <p:cNvSpPr txBox="1"/>
          <p:nvPr/>
        </p:nvSpPr>
        <p:spPr>
          <a:xfrm>
            <a:off x="2336800" y="304800"/>
            <a:ext cx="105918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pc="-5" dirty="0">
                <a:latin typeface="Verdana"/>
                <a:cs typeface="Verdana"/>
              </a:rPr>
              <a:t>Foreign key: a column or group of columns in a relational database table that provides a link between data in two tables. It references the primary key of another table.</a:t>
            </a:r>
          </a:p>
          <a:p>
            <a:r>
              <a:rPr lang="en-US" sz="2200" spc="-5" dirty="0">
                <a:latin typeface="Verdana"/>
                <a:cs typeface="Verdana"/>
              </a:rPr>
              <a:t>Primary key: a</a:t>
            </a:r>
            <a:r>
              <a:rPr lang="zh-CN" altLang="en-US" sz="2200" spc="-5" dirty="0">
                <a:latin typeface="Verdana"/>
                <a:cs typeface="Verdana"/>
              </a:rPr>
              <a:t> </a:t>
            </a:r>
            <a:r>
              <a:rPr lang="en-US" altLang="zh-CN" sz="2200" spc="-5" dirty="0">
                <a:latin typeface="Verdana"/>
                <a:cs typeface="Verdana"/>
              </a:rPr>
              <a:t>specific choice of a minimal set of columns(attributes) that uniquely specify a row(tuple) in a table(relation).</a:t>
            </a:r>
            <a:r>
              <a:rPr lang="en-US" sz="2200" spc="-5" dirty="0">
                <a:latin typeface="Verdana"/>
                <a:cs typeface="Verdana"/>
              </a:rPr>
              <a:t> 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504" y="639317"/>
            <a:ext cx="11378896" cy="8585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Outer</a:t>
            </a:r>
            <a:r>
              <a:rPr spc="-70" dirty="0"/>
              <a:t> </a:t>
            </a:r>
            <a:r>
              <a:rPr spc="-5" dirty="0"/>
              <a:t>JOINs</a:t>
            </a:r>
            <a:r>
              <a:rPr lang="en-US" spc="-5" dirty="0"/>
              <a:t> </a:t>
            </a:r>
            <a:r>
              <a:rPr lang="en-US" sz="2200" spc="-5" dirty="0"/>
              <a:t>even if the requirement is not satisfied</a:t>
            </a:r>
            <a:endParaRPr sz="2200"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47015" y="1900174"/>
            <a:ext cx="13162585" cy="52783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455930" algn="l"/>
              </a:tabLst>
            </a:pPr>
            <a:r>
              <a:rPr lang="en-US" sz="2850" spc="3035" dirty="0">
                <a:latin typeface="Wingdings"/>
              </a:rPr>
              <a:t>◼</a:t>
            </a:r>
            <a:r>
              <a:rPr sz="3850" spc="-5" dirty="0">
                <a:latin typeface="Verdana"/>
                <a:cs typeface="Verdana"/>
              </a:rPr>
              <a:t>Three</a:t>
            </a:r>
            <a:r>
              <a:rPr sz="3850" spc="-25" dirty="0">
                <a:latin typeface="Verdana"/>
                <a:cs typeface="Verdana"/>
              </a:rPr>
              <a:t> </a:t>
            </a:r>
            <a:r>
              <a:rPr sz="3850" spc="-10" dirty="0">
                <a:latin typeface="Verdana"/>
                <a:cs typeface="Verdana"/>
              </a:rPr>
              <a:t>types</a:t>
            </a:r>
            <a:endParaRPr sz="3850" dirty="0">
              <a:latin typeface="Verdana"/>
              <a:cs typeface="Verdana"/>
            </a:endParaRPr>
          </a:p>
          <a:p>
            <a:pPr marL="469900">
              <a:lnSpc>
                <a:spcPts val="4615"/>
              </a:lnSpc>
            </a:pPr>
            <a:r>
              <a:rPr sz="2200" dirty="0">
                <a:latin typeface="Verdana"/>
                <a:cs typeface="Verdana"/>
              </a:rPr>
              <a:t>–LEFT</a:t>
            </a:r>
            <a:r>
              <a:rPr lang="en-US" sz="2200" dirty="0">
                <a:latin typeface="Verdana"/>
                <a:cs typeface="Verdana"/>
              </a:rPr>
              <a:t>: keep tuples from left side</a:t>
            </a:r>
            <a:endParaRPr sz="2200" dirty="0">
              <a:latin typeface="Verdana"/>
              <a:cs typeface="Verdana"/>
            </a:endParaRPr>
          </a:p>
          <a:p>
            <a:pPr marL="469900">
              <a:lnSpc>
                <a:spcPts val="4615"/>
              </a:lnSpc>
            </a:pPr>
            <a:r>
              <a:rPr sz="2200" dirty="0">
                <a:latin typeface="Verdana"/>
                <a:cs typeface="Verdana"/>
              </a:rPr>
              <a:t>–RIGHT</a:t>
            </a:r>
            <a:r>
              <a:rPr lang="en-US" sz="2200" dirty="0">
                <a:latin typeface="Verdana"/>
                <a:cs typeface="Verdana"/>
              </a:rPr>
              <a:t>: </a:t>
            </a:r>
            <a:r>
              <a:rPr lang="zh-CN" altLang="en-US" sz="2200" dirty="0">
                <a:latin typeface="Verdana"/>
                <a:cs typeface="Verdana"/>
              </a:rPr>
              <a:t>一般不用，直接用交换位置然后用</a:t>
            </a:r>
            <a:r>
              <a:rPr lang="en-US" altLang="zh-CN" sz="2200" dirty="0">
                <a:latin typeface="Verdana"/>
                <a:cs typeface="Verdana"/>
              </a:rPr>
              <a:t>left join </a:t>
            </a:r>
            <a:endParaRPr sz="2200" dirty="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latin typeface="Verdana"/>
                <a:cs typeface="Verdana"/>
              </a:rPr>
              <a:t>–FULL</a:t>
            </a:r>
            <a:r>
              <a:rPr lang="en-US" sz="2200" dirty="0">
                <a:latin typeface="Verdana"/>
                <a:cs typeface="Verdana"/>
              </a:rPr>
              <a:t>: keep tuples from both side</a:t>
            </a:r>
            <a:endParaRPr sz="22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000" dirty="0">
              <a:latin typeface="Times New Roman"/>
              <a:cs typeface="Times New Roman"/>
            </a:endParaRPr>
          </a:p>
          <a:p>
            <a:pPr marL="455930" indent="-443230">
              <a:lnSpc>
                <a:spcPct val="100000"/>
              </a:lnSpc>
              <a:buSzPct val="74025"/>
              <a:buFont typeface="Wingdings"/>
              <a:buChar char="◼"/>
              <a:tabLst>
                <a:tab pos="455930" algn="l"/>
                <a:tab pos="456565" algn="l"/>
              </a:tabLst>
            </a:pPr>
            <a:r>
              <a:rPr sz="3850" dirty="0">
                <a:latin typeface="Verdana"/>
                <a:cs typeface="Verdana"/>
              </a:rPr>
              <a:t>What are </a:t>
            </a:r>
            <a:r>
              <a:rPr sz="3850" spc="-5" dirty="0">
                <a:latin typeface="Verdana"/>
                <a:cs typeface="Verdana"/>
              </a:rPr>
              <a:t>“missing” </a:t>
            </a:r>
            <a:r>
              <a:rPr sz="3850" spc="-15" dirty="0">
                <a:latin typeface="Verdana"/>
                <a:cs typeface="Verdana"/>
              </a:rPr>
              <a:t>values </a:t>
            </a:r>
            <a:r>
              <a:rPr sz="3850" spc="-5" dirty="0">
                <a:latin typeface="Verdana"/>
                <a:cs typeface="Verdana"/>
              </a:rPr>
              <a:t>replaced</a:t>
            </a:r>
            <a:r>
              <a:rPr sz="3850" spc="-70" dirty="0">
                <a:latin typeface="Verdana"/>
                <a:cs typeface="Verdana"/>
              </a:rPr>
              <a:t> </a:t>
            </a:r>
            <a:r>
              <a:rPr sz="3850" spc="-5" dirty="0">
                <a:latin typeface="Verdana"/>
                <a:cs typeface="Verdana"/>
              </a:rPr>
              <a:t>with?</a:t>
            </a:r>
            <a:endParaRPr lang="en-US" sz="3850" spc="-5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buSzPct val="74025"/>
              <a:tabLst>
                <a:tab pos="455930" algn="l"/>
                <a:tab pos="456565" algn="l"/>
              </a:tabLst>
            </a:pPr>
            <a:r>
              <a:rPr lang="en-US" sz="2200" spc="-5" dirty="0">
                <a:latin typeface="Verdana"/>
                <a:cs typeface="Verdana"/>
              </a:rPr>
              <a:t>	- </a:t>
            </a:r>
            <a:r>
              <a:rPr lang="en-US" sz="2200" dirty="0">
                <a:latin typeface="Verdana"/>
                <a:cs typeface="Verdana"/>
              </a:rPr>
              <a:t>null</a:t>
            </a:r>
            <a:endParaRPr sz="2200" dirty="0">
              <a:latin typeface="Verdana"/>
              <a:cs typeface="Verdana"/>
            </a:endParaRPr>
          </a:p>
          <a:p>
            <a:pPr marL="455930" indent="-443230">
              <a:lnSpc>
                <a:spcPct val="100000"/>
              </a:lnSpc>
              <a:buSzPct val="74025"/>
              <a:buFont typeface="Wingdings"/>
              <a:buChar char="◼"/>
              <a:tabLst>
                <a:tab pos="455930" algn="l"/>
                <a:tab pos="456565" algn="l"/>
              </a:tabLst>
            </a:pPr>
            <a:r>
              <a:rPr sz="3850" spc="-5" dirty="0">
                <a:latin typeface="Verdana"/>
                <a:cs typeface="Verdana"/>
              </a:rPr>
              <a:t>What could </a:t>
            </a:r>
            <a:r>
              <a:rPr sz="3850" spc="-10" dirty="0">
                <a:latin typeface="Verdana"/>
                <a:cs typeface="Verdana"/>
              </a:rPr>
              <a:t>this </a:t>
            </a:r>
            <a:r>
              <a:rPr sz="3850" dirty="0">
                <a:latin typeface="Verdana"/>
                <a:cs typeface="Verdana"/>
              </a:rPr>
              <a:t>be </a:t>
            </a:r>
            <a:r>
              <a:rPr sz="3850" spc="-5" dirty="0">
                <a:latin typeface="Verdana"/>
                <a:cs typeface="Verdana"/>
              </a:rPr>
              <a:t>used</a:t>
            </a:r>
            <a:r>
              <a:rPr sz="3850" spc="-40" dirty="0">
                <a:latin typeface="Verdana"/>
                <a:cs typeface="Verdana"/>
              </a:rPr>
              <a:t> </a:t>
            </a:r>
            <a:r>
              <a:rPr sz="3850" dirty="0">
                <a:latin typeface="Verdana"/>
                <a:cs typeface="Verdana"/>
              </a:rPr>
              <a:t>for?</a:t>
            </a:r>
            <a:endParaRPr lang="en-US" sz="3850" dirty="0">
              <a:latin typeface="Verdana"/>
              <a:cs typeface="Verdana"/>
            </a:endParaRPr>
          </a:p>
          <a:p>
            <a:pPr marL="812800" lvl="1" indent="-342900">
              <a:buSzPct val="74025"/>
              <a:buFontTx/>
              <a:buChar char="-"/>
              <a:tabLst>
                <a:tab pos="455930" algn="l"/>
                <a:tab pos="456565" algn="l"/>
              </a:tabLst>
            </a:pPr>
            <a:r>
              <a:rPr lang="en-US" sz="2200" dirty="0">
                <a:latin typeface="Verdana"/>
                <a:cs typeface="Verdana"/>
              </a:rPr>
              <a:t>Find out some requirement that is not satisfied (null</a:t>
            </a:r>
            <a:r>
              <a:rPr lang="zh-CN" altLang="en-US" sz="2200" dirty="0">
                <a:latin typeface="Verdana"/>
                <a:cs typeface="Verdana"/>
              </a:rPr>
              <a:t> </a:t>
            </a:r>
            <a:r>
              <a:rPr lang="en-US" altLang="zh-CN" sz="2200" dirty="0">
                <a:latin typeface="Verdana"/>
                <a:cs typeface="Verdana"/>
              </a:rPr>
              <a:t>in domain </a:t>
            </a:r>
            <a:r>
              <a:rPr lang="en-US" altLang="zh-CN" sz="2200" dirty="0" err="1">
                <a:latin typeface="Verdana"/>
                <a:cs typeface="Verdana"/>
              </a:rPr>
              <a:t>E.g</a:t>
            </a:r>
            <a:r>
              <a:rPr lang="en-US" altLang="zh-CN" sz="2200" dirty="0">
                <a:latin typeface="Verdana"/>
                <a:cs typeface="Verdana"/>
              </a:rPr>
              <a:t> employees don’t have departments</a:t>
            </a:r>
            <a:r>
              <a:rPr lang="en-US" sz="2200" dirty="0">
                <a:latin typeface="Verdana"/>
                <a:cs typeface="Verdana"/>
              </a:rPr>
              <a:t>)</a:t>
            </a:r>
          </a:p>
          <a:p>
            <a:pPr marL="812800" lvl="1" indent="-342900">
              <a:buSzPct val="74025"/>
              <a:buFontTx/>
              <a:buChar char="-"/>
              <a:tabLst>
                <a:tab pos="455930" algn="l"/>
                <a:tab pos="456565" algn="l"/>
              </a:tabLst>
            </a:pPr>
            <a:endParaRPr sz="22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504" y="531367"/>
            <a:ext cx="4794885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Combinations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4304" y="1687448"/>
            <a:ext cx="13196569" cy="35362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buSzPct val="75000"/>
              <a:buFont typeface="Wingdings"/>
              <a:buChar char="◼"/>
              <a:tabLst>
                <a:tab pos="335915" algn="l"/>
              </a:tabLst>
            </a:pPr>
            <a:r>
              <a:rPr sz="2800" spc="-10" dirty="0">
                <a:latin typeface="Verdana"/>
                <a:cs typeface="Verdana"/>
              </a:rPr>
              <a:t>The six operations (select, project, union, difference, </a:t>
            </a:r>
            <a:r>
              <a:rPr sz="2800" spc="-5" dirty="0">
                <a:latin typeface="Verdana"/>
                <a:cs typeface="Verdana"/>
              </a:rPr>
              <a:t>rename, </a:t>
            </a:r>
            <a:r>
              <a:rPr sz="2800" spc="-135" dirty="0">
                <a:latin typeface="Verdana"/>
                <a:cs typeface="Verdana"/>
              </a:rPr>
              <a:t>cartesian  </a:t>
            </a:r>
            <a:r>
              <a:rPr sz="2800" spc="-10" dirty="0">
                <a:latin typeface="Verdana"/>
                <a:cs typeface="Verdana"/>
              </a:rPr>
              <a:t>product) </a:t>
            </a:r>
            <a:r>
              <a:rPr sz="2800" spc="-5" dirty="0">
                <a:latin typeface="Verdana"/>
                <a:cs typeface="Verdana"/>
              </a:rPr>
              <a:t>are a complete</a:t>
            </a:r>
            <a:r>
              <a:rPr sz="2800" spc="12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set</a:t>
            </a:r>
            <a:endParaRPr sz="2800" dirty="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</a:pPr>
            <a:r>
              <a:rPr sz="2800" spc="-5" dirty="0">
                <a:latin typeface="Times New Roman"/>
                <a:cs typeface="Times New Roman"/>
              </a:rPr>
              <a:t>– </a:t>
            </a:r>
            <a:r>
              <a:rPr lang="en-US" sz="2800" spc="-15" dirty="0">
                <a:latin typeface="Verdana"/>
                <a:cs typeface="Verdana"/>
              </a:rPr>
              <a:t>This means a</a:t>
            </a:r>
            <a:r>
              <a:rPr sz="2800" spc="-15" dirty="0">
                <a:latin typeface="Verdana"/>
                <a:cs typeface="Verdana"/>
              </a:rPr>
              <a:t>ny other expression can be expressed using these operations</a:t>
            </a:r>
            <a:r>
              <a:rPr lang="en-US" sz="2800" spc="-15" dirty="0">
                <a:latin typeface="Verdana"/>
                <a:cs typeface="Verdana"/>
              </a:rPr>
              <a:t> </a:t>
            </a:r>
            <a:r>
              <a:rPr lang="en-US" sz="2800" spc="-15" dirty="0" err="1">
                <a:latin typeface="Verdana"/>
                <a:cs typeface="Verdana"/>
              </a:rPr>
              <a:t>E.g</a:t>
            </a:r>
            <a:r>
              <a:rPr lang="en-US" sz="2800" spc="-15" dirty="0">
                <a:latin typeface="Verdana"/>
                <a:cs typeface="Verdana"/>
              </a:rPr>
              <a:t> join = cartesian product + select</a:t>
            </a:r>
            <a:endParaRPr sz="2800" spc="-15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buSzPct val="75000"/>
              <a:buFont typeface="Wingdings"/>
              <a:buChar char="◼"/>
              <a:tabLst>
                <a:tab pos="335915" algn="l"/>
              </a:tabLst>
            </a:pPr>
            <a:r>
              <a:rPr sz="2800" spc="-10" dirty="0">
                <a:latin typeface="Verdana"/>
                <a:cs typeface="Verdana"/>
              </a:rPr>
              <a:t>Question: how </a:t>
            </a:r>
            <a:r>
              <a:rPr sz="2800" spc="-5" dirty="0">
                <a:latin typeface="Verdana"/>
                <a:cs typeface="Verdana"/>
              </a:rPr>
              <a:t>can </a:t>
            </a:r>
            <a:r>
              <a:rPr sz="2800" spc="-10" dirty="0">
                <a:latin typeface="Verdana"/>
                <a:cs typeface="Verdana"/>
              </a:rPr>
              <a:t>we </a:t>
            </a:r>
            <a:r>
              <a:rPr sz="2800" spc="-5" dirty="0">
                <a:latin typeface="Verdana"/>
                <a:cs typeface="Verdana"/>
              </a:rPr>
              <a:t>express </a:t>
            </a:r>
            <a:r>
              <a:rPr sz="2800" spc="-10" dirty="0">
                <a:latin typeface="Verdana"/>
                <a:cs typeface="Verdana"/>
              </a:rPr>
              <a:t>intersection </a:t>
            </a:r>
            <a:r>
              <a:rPr sz="2800" spc="-15" dirty="0">
                <a:latin typeface="Verdana"/>
                <a:cs typeface="Verdana"/>
              </a:rPr>
              <a:t>using </a:t>
            </a:r>
            <a:r>
              <a:rPr sz="2800" spc="-10" dirty="0">
                <a:latin typeface="Verdana"/>
                <a:cs typeface="Verdana"/>
              </a:rPr>
              <a:t>these</a:t>
            </a:r>
            <a:r>
              <a:rPr sz="2800" spc="31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operations?</a:t>
            </a:r>
            <a:endParaRPr sz="28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r>
              <a:rPr lang="en-US" sz="2800" dirty="0">
                <a:latin typeface="Verdana"/>
                <a:cs typeface="Verdana"/>
              </a:rPr>
              <a:t>	- R </a:t>
            </a:r>
            <a:r>
              <a:rPr lang="en-US" sz="3200" spc="-10" dirty="0">
                <a:solidFill>
                  <a:srgbClr val="333399"/>
                </a:solidFill>
                <a:latin typeface="Symbol"/>
                <a:cs typeface="Symbol"/>
              </a:rPr>
              <a:t></a:t>
            </a:r>
            <a:r>
              <a:rPr lang="en-US" sz="3200" spc="-1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Verdana"/>
                <a:cs typeface="Verdana"/>
              </a:rPr>
              <a:t>S</a:t>
            </a:r>
            <a:r>
              <a:rPr lang="en-US" sz="2800" spc="-10" dirty="0">
                <a:solidFill>
                  <a:srgbClr val="333399"/>
                </a:solidFill>
                <a:latin typeface="Symbol"/>
                <a:cs typeface="Verdana"/>
              </a:rPr>
              <a:t> - </a:t>
            </a:r>
            <a:r>
              <a:rPr lang="en-US" sz="2800" spc="-15" dirty="0">
                <a:latin typeface="Verdana"/>
                <a:cs typeface="Verdana"/>
              </a:rPr>
              <a:t>(</a:t>
            </a:r>
            <a:r>
              <a:rPr lang="en-US" sz="2800" dirty="0">
                <a:latin typeface="Verdana"/>
                <a:cs typeface="Verdana"/>
              </a:rPr>
              <a:t>R </a:t>
            </a:r>
            <a:r>
              <a:rPr lang="en-US" sz="3200" spc="-10" dirty="0">
                <a:solidFill>
                  <a:srgbClr val="333399"/>
                </a:solidFill>
                <a:latin typeface="Symbol"/>
                <a:cs typeface="Verdana"/>
              </a:rPr>
              <a:t>-</a:t>
            </a:r>
            <a:r>
              <a:rPr lang="en-US" sz="3200" spc="-1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Verdana"/>
                <a:cs typeface="Verdana"/>
              </a:rPr>
              <a:t>S </a:t>
            </a:r>
            <a:r>
              <a:rPr lang="en-US" sz="2800" spc="-15" dirty="0">
                <a:latin typeface="Verdana"/>
                <a:cs typeface="Verdana"/>
              </a:rPr>
              <a:t>)</a:t>
            </a:r>
            <a:endParaRPr sz="2800" spc="-15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buSzPct val="75000"/>
              <a:buFont typeface="Wingdings"/>
              <a:buChar char="◼"/>
              <a:tabLst>
                <a:tab pos="335915" algn="l"/>
              </a:tabLst>
            </a:pPr>
            <a:r>
              <a:rPr sz="2800" spc="-10" dirty="0">
                <a:latin typeface="Verdana"/>
                <a:cs typeface="Verdana"/>
              </a:rPr>
              <a:t>What order </a:t>
            </a:r>
            <a:r>
              <a:rPr sz="2800" spc="-5" dirty="0">
                <a:latin typeface="Verdana"/>
                <a:cs typeface="Verdana"/>
              </a:rPr>
              <a:t>are </a:t>
            </a:r>
            <a:r>
              <a:rPr sz="2800" spc="-10" dirty="0">
                <a:latin typeface="Verdana"/>
                <a:cs typeface="Verdana"/>
              </a:rPr>
              <a:t>the SQL </a:t>
            </a:r>
            <a:r>
              <a:rPr sz="2800" spc="-5" dirty="0">
                <a:latin typeface="Verdana"/>
                <a:cs typeface="Verdana"/>
              </a:rPr>
              <a:t>clauses </a:t>
            </a:r>
            <a:r>
              <a:rPr sz="2800" spc="-10" dirty="0">
                <a:latin typeface="Verdana"/>
                <a:cs typeface="Verdana"/>
              </a:rPr>
              <a:t>that we've been using executed</a:t>
            </a:r>
            <a:r>
              <a:rPr sz="2800" spc="295" dirty="0">
                <a:latin typeface="Verdana"/>
                <a:cs typeface="Verdana"/>
              </a:rPr>
              <a:t> </a:t>
            </a:r>
            <a:r>
              <a:rPr sz="2800" spc="-15" dirty="0">
                <a:latin typeface="Verdana"/>
                <a:cs typeface="Verdana"/>
              </a:rPr>
              <a:t>in?</a:t>
            </a:r>
            <a:r>
              <a:rPr lang="en-US" sz="2800" spc="-15" dirty="0">
                <a:latin typeface="Verdana"/>
                <a:cs typeface="Verdana"/>
              </a:rPr>
              <a:t>(*)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Agg</a:t>
            </a:r>
            <a:r>
              <a:rPr spc="-25" dirty="0"/>
              <a:t>r</a:t>
            </a:r>
            <a:r>
              <a:rPr spc="-5" dirty="0"/>
              <a:t>ega</a:t>
            </a:r>
            <a:r>
              <a:rPr spc="-20" dirty="0"/>
              <a:t>t</a:t>
            </a:r>
            <a:r>
              <a:rPr spc="-5" dirty="0"/>
              <a:t>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7014" y="1084854"/>
            <a:ext cx="11028985" cy="2815514"/>
          </a:xfrm>
          <a:prstGeom prst="rect">
            <a:avLst/>
          </a:prstGeom>
        </p:spPr>
        <p:txBody>
          <a:bodyPr vert="horz" wrap="square" lIns="0" tIns="3041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95"/>
              </a:spcBef>
              <a:tabLst>
                <a:tab pos="455930" algn="l"/>
              </a:tabLst>
            </a:pPr>
            <a:r>
              <a:rPr sz="2850" spc="3040" dirty="0">
                <a:latin typeface="Wingdings"/>
                <a:cs typeface="Wingdings"/>
              </a:rPr>
              <a:t>◼</a:t>
            </a:r>
            <a:r>
              <a:rPr sz="2850" spc="3040" dirty="0">
                <a:latin typeface="Times New Roman"/>
                <a:cs typeface="Times New Roman"/>
              </a:rPr>
              <a:t>	</a:t>
            </a:r>
            <a:r>
              <a:rPr sz="3850" spc="-5" dirty="0">
                <a:latin typeface="Verdana"/>
                <a:cs typeface="Verdana"/>
              </a:rPr>
              <a:t>“outside” the realm </a:t>
            </a:r>
            <a:r>
              <a:rPr sz="3850" dirty="0">
                <a:latin typeface="Verdana"/>
                <a:cs typeface="Verdana"/>
              </a:rPr>
              <a:t>of </a:t>
            </a:r>
            <a:r>
              <a:rPr sz="3850" spc="-5" dirty="0">
                <a:latin typeface="Verdana"/>
                <a:cs typeface="Verdana"/>
              </a:rPr>
              <a:t>relational</a:t>
            </a:r>
            <a:r>
              <a:rPr sz="3850" spc="-45" dirty="0">
                <a:latin typeface="Verdana"/>
                <a:cs typeface="Verdana"/>
              </a:rPr>
              <a:t> </a:t>
            </a:r>
            <a:r>
              <a:rPr sz="3850" spc="-340" dirty="0">
                <a:latin typeface="Verdana"/>
                <a:cs typeface="Verdana"/>
              </a:rPr>
              <a:t>algebra</a:t>
            </a:r>
            <a:endParaRPr sz="3850" dirty="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  <a:spcBef>
                <a:spcPts val="1825"/>
              </a:spcBef>
            </a:pPr>
            <a:r>
              <a:rPr lang="en-US" sz="3850" spc="-5" dirty="0">
                <a:latin typeface="Verdana"/>
                <a:cs typeface="Verdana"/>
              </a:rPr>
              <a:t>Without-</a:t>
            </a:r>
            <a:r>
              <a:rPr lang="en-US" sz="3850" spc="-5" dirty="0" err="1">
                <a:latin typeface="Verdana"/>
                <a:cs typeface="Verdana"/>
              </a:rPr>
              <a:t>Groupby</a:t>
            </a:r>
            <a:r>
              <a:rPr lang="en-US" sz="3850" spc="-5" dirty="0">
                <a:latin typeface="Verdana"/>
                <a:cs typeface="Verdana"/>
              </a:rPr>
              <a:t>:</a:t>
            </a:r>
            <a:r>
              <a:rPr lang="en-US" sz="4500" spc="-375" baseline="18518" dirty="0">
                <a:latin typeface="DejaVu Sans"/>
                <a:cs typeface="DejaVu Sans"/>
              </a:rPr>
              <a:t> </a:t>
            </a:r>
            <a:r>
              <a:rPr sz="4500" spc="-375" baseline="18518" dirty="0" err="1">
                <a:latin typeface="DejaVu Sans"/>
                <a:cs typeface="DejaVu Sans"/>
              </a:rPr>
              <a:t>ℱ</a:t>
            </a:r>
            <a:r>
              <a:rPr sz="4500" spc="-375" baseline="18518" dirty="0">
                <a:latin typeface="DejaVu Sans"/>
                <a:cs typeface="DejaVu Sans"/>
              </a:rPr>
              <a:t> </a:t>
            </a:r>
            <a:r>
              <a:rPr sz="2000" spc="-15" dirty="0">
                <a:latin typeface="Arial"/>
                <a:cs typeface="Arial"/>
              </a:rPr>
              <a:t>AVERAGE </a:t>
            </a:r>
            <a:r>
              <a:rPr sz="2000" dirty="0">
                <a:latin typeface="Arial"/>
                <a:cs typeface="Arial"/>
              </a:rPr>
              <a:t>SALARY</a:t>
            </a:r>
            <a:r>
              <a:rPr sz="2000" spc="170" dirty="0">
                <a:latin typeface="Arial"/>
                <a:cs typeface="Arial"/>
              </a:rPr>
              <a:t> </a:t>
            </a:r>
            <a:r>
              <a:rPr sz="4500" spc="15" baseline="18518" dirty="0">
                <a:latin typeface="Arial"/>
                <a:cs typeface="Arial"/>
              </a:rPr>
              <a:t>(SALARIES)</a:t>
            </a:r>
            <a:endParaRPr sz="4500" baseline="18518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250" dirty="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lang="en-US" sz="3850" spc="-5" dirty="0" err="1">
                <a:latin typeface="Verdana"/>
                <a:cs typeface="Verdana"/>
              </a:rPr>
              <a:t>Groupby</a:t>
            </a:r>
            <a:r>
              <a:rPr lang="en-US" sz="3850" spc="-5" dirty="0">
                <a:latin typeface="Verdana"/>
                <a:cs typeface="Verdana"/>
              </a:rPr>
              <a:t>: </a:t>
            </a:r>
            <a:r>
              <a:rPr sz="2000" dirty="0" err="1">
                <a:latin typeface="Arial"/>
                <a:cs typeface="Arial"/>
              </a:rPr>
              <a:t>emp_no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4500" spc="-375" baseline="18518" dirty="0">
                <a:latin typeface="DejaVu Sans"/>
                <a:cs typeface="DejaVu Sans"/>
              </a:rPr>
              <a:t>ℱ </a:t>
            </a:r>
            <a:r>
              <a:rPr sz="2000" spc="-15" dirty="0">
                <a:latin typeface="Arial"/>
                <a:cs typeface="Arial"/>
              </a:rPr>
              <a:t>AVERAGE </a:t>
            </a:r>
            <a:r>
              <a:rPr sz="2000" dirty="0">
                <a:latin typeface="Arial"/>
                <a:cs typeface="Arial"/>
              </a:rPr>
              <a:t>SALARY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4500" spc="15" baseline="18518" dirty="0">
                <a:latin typeface="Arial"/>
                <a:cs typeface="Arial"/>
              </a:rPr>
              <a:t>(SALARIES)</a:t>
            </a:r>
            <a:endParaRPr sz="4500" baseline="18518" dirty="0">
              <a:latin typeface="Arial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289480-24C6-0341-BE7D-DC50F37A144B}"/>
              </a:ext>
            </a:extLst>
          </p:cNvPr>
          <p:cNvSpPr txBox="1"/>
          <p:nvPr/>
        </p:nvSpPr>
        <p:spPr>
          <a:xfrm>
            <a:off x="330504" y="4876800"/>
            <a:ext cx="10388296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50" spc="3040" dirty="0">
                <a:solidFill>
                  <a:prstClr val="black"/>
                </a:solidFill>
                <a:latin typeface="Wingdings"/>
                <a:cs typeface="Wingdings"/>
              </a:rPr>
              <a:t>◼</a:t>
            </a:r>
            <a:r>
              <a:rPr lang="en-US" sz="3850" spc="-5" dirty="0">
                <a:latin typeface="Verdana"/>
                <a:cs typeface="Verdana"/>
              </a:rPr>
              <a:t>Order by may share the same symbol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504" y="518922"/>
            <a:ext cx="4243070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Query</a:t>
            </a:r>
            <a:r>
              <a:rPr spc="-70" dirty="0"/>
              <a:t> </a:t>
            </a:r>
            <a:r>
              <a:rPr spc="-114" dirty="0"/>
              <a:t>Trees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2923" y="1818208"/>
            <a:ext cx="13406119" cy="367600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buSzPct val="74025"/>
              <a:buFont typeface="Wingdings"/>
              <a:buChar char="◼"/>
              <a:tabLst>
                <a:tab pos="455930" algn="l"/>
                <a:tab pos="456565" algn="l"/>
              </a:tabLst>
            </a:pPr>
            <a:r>
              <a:rPr sz="3850" spc="-5" dirty="0">
                <a:latin typeface="Verdana"/>
                <a:cs typeface="Verdana"/>
              </a:rPr>
              <a:t>Data structure used to organize the </a:t>
            </a:r>
            <a:r>
              <a:rPr sz="3850" spc="-10" dirty="0">
                <a:latin typeface="Verdana"/>
                <a:cs typeface="Verdana"/>
              </a:rPr>
              <a:t>operations </a:t>
            </a:r>
            <a:r>
              <a:rPr sz="3850" spc="-5" dirty="0">
                <a:latin typeface="Verdana"/>
                <a:cs typeface="Verdana"/>
              </a:rPr>
              <a:t>to </a:t>
            </a:r>
            <a:r>
              <a:rPr sz="3850" spc="-10" dirty="0">
                <a:latin typeface="Verdana"/>
                <a:cs typeface="Verdana"/>
              </a:rPr>
              <a:t>be  performed</a:t>
            </a: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◼"/>
            </a:pPr>
            <a:endParaRPr sz="4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buSzPct val="74025"/>
              <a:buFont typeface="Wingdings"/>
              <a:buChar char="◼"/>
              <a:tabLst>
                <a:tab pos="455930" algn="l"/>
                <a:tab pos="456565" algn="l"/>
              </a:tabLst>
            </a:pPr>
            <a:r>
              <a:rPr sz="3850" spc="-5" dirty="0">
                <a:latin typeface="Verdana"/>
                <a:cs typeface="Verdana"/>
              </a:rPr>
              <a:t>Example: </a:t>
            </a:r>
            <a:r>
              <a:rPr sz="3850" spc="-10" dirty="0">
                <a:latin typeface="Verdana"/>
                <a:cs typeface="Verdana"/>
              </a:rPr>
              <a:t>Employee </a:t>
            </a:r>
            <a:r>
              <a:rPr sz="3850" dirty="0">
                <a:latin typeface="Verdana"/>
                <a:cs typeface="Verdana"/>
              </a:rPr>
              <a:t>names and</a:t>
            </a:r>
            <a:r>
              <a:rPr sz="3850" spc="-90" dirty="0">
                <a:latin typeface="Verdana"/>
                <a:cs typeface="Verdana"/>
              </a:rPr>
              <a:t> </a:t>
            </a:r>
            <a:r>
              <a:rPr sz="3850" spc="-5" dirty="0">
                <a:latin typeface="Verdana"/>
                <a:cs typeface="Verdana"/>
              </a:rPr>
              <a:t>salaries</a:t>
            </a:r>
            <a:endParaRPr lang="en-US" sz="3850" spc="-5" dirty="0">
              <a:latin typeface="Verdana"/>
              <a:cs typeface="Verdana"/>
            </a:endParaRPr>
          </a:p>
          <a:p>
            <a:pPr marL="12700">
              <a:buSzPct val="74025"/>
              <a:tabLst>
                <a:tab pos="455930" algn="l"/>
                <a:tab pos="456565" algn="l"/>
              </a:tabLst>
            </a:pPr>
            <a:r>
              <a:rPr lang="en-US" sz="2200" spc="-5" dirty="0">
                <a:latin typeface="Verdana"/>
                <a:cs typeface="Verdana"/>
              </a:rPr>
              <a:t>SELECT  </a:t>
            </a:r>
            <a:r>
              <a:rPr lang="en-US" sz="2200" spc="-5" dirty="0" err="1">
                <a:latin typeface="Verdana"/>
                <a:cs typeface="Verdana"/>
              </a:rPr>
              <a:t>last_name</a:t>
            </a:r>
            <a:r>
              <a:rPr lang="en-US" sz="2200" spc="-5" dirty="0">
                <a:latin typeface="Verdana"/>
                <a:cs typeface="Verdana"/>
              </a:rPr>
              <a:t>, salary </a:t>
            </a:r>
          </a:p>
          <a:p>
            <a:pPr marL="12700">
              <a:buSzPct val="74025"/>
              <a:tabLst>
                <a:tab pos="455930" algn="l"/>
                <a:tab pos="456565" algn="l"/>
              </a:tabLst>
            </a:pPr>
            <a:r>
              <a:rPr lang="en-US" sz="2200" dirty="0">
                <a:latin typeface="Verdana"/>
                <a:cs typeface="Verdana"/>
              </a:rPr>
              <a:t>FROM </a:t>
            </a:r>
            <a:r>
              <a:rPr lang="en-US" sz="2200" spc="-10" dirty="0">
                <a:latin typeface="Verdana"/>
                <a:cs typeface="Verdana"/>
              </a:rPr>
              <a:t>employees </a:t>
            </a:r>
            <a:r>
              <a:rPr lang="en-US" sz="2200" dirty="0">
                <a:latin typeface="Verdana"/>
                <a:cs typeface="Verdana"/>
              </a:rPr>
              <a:t>JOIN </a:t>
            </a:r>
            <a:r>
              <a:rPr lang="en-US" sz="2200" spc="-5" dirty="0">
                <a:latin typeface="Verdana"/>
                <a:cs typeface="Verdana"/>
              </a:rPr>
              <a:t>salaries ON  </a:t>
            </a:r>
            <a:r>
              <a:rPr lang="en-US" sz="2200" spc="-10" dirty="0" err="1">
                <a:latin typeface="Verdana"/>
                <a:cs typeface="Verdana"/>
              </a:rPr>
              <a:t>employees.emp_no</a:t>
            </a:r>
            <a:r>
              <a:rPr lang="en-US" sz="2200" spc="-10" dirty="0">
                <a:latin typeface="Verdana"/>
                <a:cs typeface="Verdana"/>
              </a:rPr>
              <a:t> </a:t>
            </a:r>
            <a:r>
              <a:rPr lang="en-US" sz="2200" dirty="0">
                <a:latin typeface="Verdana"/>
                <a:cs typeface="Verdana"/>
              </a:rPr>
              <a:t>=</a:t>
            </a:r>
            <a:r>
              <a:rPr lang="en-US" sz="2200" spc="-15" dirty="0">
                <a:latin typeface="Verdana"/>
                <a:cs typeface="Verdana"/>
              </a:rPr>
              <a:t> </a:t>
            </a:r>
            <a:r>
              <a:rPr lang="en-US" sz="2200" spc="-5" dirty="0" err="1">
                <a:latin typeface="Verdana"/>
                <a:cs typeface="Verdana"/>
              </a:rPr>
              <a:t>salaries.emp_no</a:t>
            </a:r>
            <a:endParaRPr lang="en-US" sz="2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buSzPct val="74025"/>
              <a:buFont typeface="Wingdings"/>
              <a:buChar char="◼"/>
              <a:tabLst>
                <a:tab pos="455930" algn="l"/>
                <a:tab pos="456565" algn="l"/>
              </a:tabLst>
            </a:pPr>
            <a:endParaRPr sz="38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304" y="277749"/>
            <a:ext cx="4165600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ER</a:t>
            </a:r>
            <a:r>
              <a:rPr spc="-75" dirty="0"/>
              <a:t> </a:t>
            </a:r>
            <a:r>
              <a:rPr spc="-20" dirty="0"/>
              <a:t>Diagram</a:t>
            </a:r>
          </a:p>
        </p:txBody>
      </p:sp>
      <p:sp>
        <p:nvSpPr>
          <p:cNvPr id="3" name="object 3"/>
          <p:cNvSpPr/>
          <p:nvPr/>
        </p:nvSpPr>
        <p:spPr>
          <a:xfrm>
            <a:off x="3163823" y="1118614"/>
            <a:ext cx="6640068" cy="6592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304" y="283844"/>
            <a:ext cx="12902896" cy="8585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Relational</a:t>
            </a:r>
            <a:r>
              <a:rPr spc="5" dirty="0"/>
              <a:t> </a:t>
            </a:r>
            <a:r>
              <a:rPr spc="-10" dirty="0"/>
              <a:t>Calculus</a:t>
            </a:r>
            <a:r>
              <a:rPr lang="en-US" spc="-10" dirty="0"/>
              <a:t> (</a:t>
            </a:r>
            <a:r>
              <a:rPr lang="zh-CN" altLang="en-US" spc="-10" dirty="0"/>
              <a:t>不要写但能看懂</a:t>
            </a:r>
            <a:r>
              <a:rPr lang="en-US" spc="-10" dirty="0"/>
              <a:t>)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47015" y="1427479"/>
            <a:ext cx="13010185" cy="60574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5280" indent="-322580">
              <a:lnSpc>
                <a:spcPct val="100000"/>
              </a:lnSpc>
              <a:spcBef>
                <a:spcPts val="95"/>
              </a:spcBef>
              <a:buSzPct val="75000"/>
              <a:buFont typeface="Wingdings"/>
              <a:buChar char="◼"/>
              <a:tabLst>
                <a:tab pos="335915" algn="l"/>
              </a:tabLst>
            </a:pPr>
            <a:r>
              <a:rPr sz="2800" spc="-15" dirty="0">
                <a:latin typeface="Verdana"/>
                <a:cs typeface="Verdana"/>
              </a:rPr>
              <a:t>Relational algebra </a:t>
            </a:r>
            <a:r>
              <a:rPr sz="2800" spc="-10" dirty="0">
                <a:latin typeface="Verdana"/>
                <a:cs typeface="Verdana"/>
              </a:rPr>
              <a:t>is</a:t>
            </a:r>
            <a:r>
              <a:rPr sz="2800" spc="12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procedural</a:t>
            </a:r>
            <a:r>
              <a:rPr lang="en-US" sz="2800" spc="-10" dirty="0">
                <a:latin typeface="Verdana"/>
                <a:cs typeface="Verdana"/>
              </a:rPr>
              <a:t> 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buSzPct val="75000"/>
              <a:tabLst>
                <a:tab pos="335915" algn="l"/>
              </a:tabLst>
            </a:pPr>
            <a:r>
              <a:rPr lang="en-US" sz="2800" spc="-10" dirty="0">
                <a:latin typeface="Verdana"/>
                <a:cs typeface="Verdana"/>
              </a:rPr>
              <a:t>	- Tell computer how to do</a:t>
            </a:r>
            <a:endParaRPr sz="28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◼"/>
            </a:pPr>
            <a:endParaRPr sz="2900" dirty="0">
              <a:latin typeface="Times New Roman"/>
              <a:cs typeface="Times New Roman"/>
            </a:endParaRPr>
          </a:p>
          <a:p>
            <a:pPr marL="335280" indent="-322580">
              <a:lnSpc>
                <a:spcPct val="100000"/>
              </a:lnSpc>
              <a:buSzPct val="75000"/>
              <a:buFont typeface="Wingdings"/>
              <a:buChar char="◼"/>
              <a:tabLst>
                <a:tab pos="335915" algn="l"/>
              </a:tabLst>
            </a:pPr>
            <a:r>
              <a:rPr sz="2800" spc="-15" dirty="0">
                <a:latin typeface="Verdana"/>
                <a:cs typeface="Verdana"/>
              </a:rPr>
              <a:t>Relational </a:t>
            </a:r>
            <a:r>
              <a:rPr sz="2800" spc="-10" dirty="0">
                <a:latin typeface="Verdana"/>
                <a:cs typeface="Verdana"/>
              </a:rPr>
              <a:t>calculus is</a:t>
            </a:r>
            <a:r>
              <a:rPr sz="2800" spc="105" dirty="0">
                <a:latin typeface="Verdana"/>
                <a:cs typeface="Verdana"/>
              </a:rPr>
              <a:t> </a:t>
            </a:r>
            <a:r>
              <a:rPr sz="2800" spc="-15" dirty="0">
                <a:latin typeface="Verdana"/>
                <a:cs typeface="Verdana"/>
              </a:rPr>
              <a:t>declarative</a:t>
            </a:r>
            <a:endParaRPr sz="2800" dirty="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</a:pPr>
            <a:r>
              <a:rPr sz="2800" spc="-5" dirty="0">
                <a:latin typeface="Times New Roman"/>
                <a:cs typeface="Times New Roman"/>
              </a:rPr>
              <a:t>– </a:t>
            </a:r>
            <a:r>
              <a:rPr sz="2800" spc="-10" dirty="0">
                <a:latin typeface="Verdana"/>
                <a:cs typeface="Verdana"/>
              </a:rPr>
              <a:t>No order </a:t>
            </a:r>
            <a:r>
              <a:rPr sz="2800" spc="-5" dirty="0">
                <a:latin typeface="Verdana"/>
                <a:cs typeface="Verdana"/>
              </a:rPr>
              <a:t>of</a:t>
            </a:r>
            <a:r>
              <a:rPr sz="2800" spc="21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operations</a:t>
            </a:r>
            <a:endParaRPr sz="28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335280" indent="-322580">
              <a:lnSpc>
                <a:spcPct val="100000"/>
              </a:lnSpc>
              <a:buSzPct val="75000"/>
              <a:buFont typeface="Wingdings"/>
              <a:buChar char="◼"/>
              <a:tabLst>
                <a:tab pos="335915" algn="l"/>
              </a:tabLst>
            </a:pPr>
            <a:r>
              <a:rPr sz="2800" spc="-65" dirty="0">
                <a:latin typeface="Verdana"/>
                <a:cs typeface="Verdana"/>
              </a:rPr>
              <a:t>Tuple</a:t>
            </a:r>
            <a:r>
              <a:rPr sz="2800" spc="1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Calculus:</a:t>
            </a:r>
            <a:endParaRPr sz="2800" dirty="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800" spc="-10" dirty="0">
                <a:latin typeface="Verdana"/>
                <a:cs typeface="Verdana"/>
              </a:rPr>
              <a:t>{t.first_name </a:t>
            </a:r>
            <a:r>
              <a:rPr sz="2800" spc="-5" dirty="0">
                <a:latin typeface="Verdana"/>
                <a:cs typeface="Verdana"/>
              </a:rPr>
              <a:t>| </a:t>
            </a:r>
            <a:r>
              <a:rPr sz="2800" spc="-15" dirty="0">
                <a:latin typeface="Verdana"/>
                <a:cs typeface="Verdana"/>
              </a:rPr>
              <a:t>EMPLOYEE(t) </a:t>
            </a:r>
            <a:r>
              <a:rPr sz="2800" spc="-5" dirty="0">
                <a:latin typeface="Verdana"/>
                <a:cs typeface="Verdana"/>
              </a:rPr>
              <a:t>AND </a:t>
            </a:r>
            <a:r>
              <a:rPr sz="2800" spc="-10" dirty="0">
                <a:latin typeface="Verdana"/>
                <a:cs typeface="Verdana"/>
              </a:rPr>
              <a:t>t.birth_date </a:t>
            </a:r>
            <a:r>
              <a:rPr sz="2800" spc="-5" dirty="0">
                <a:latin typeface="Verdana"/>
                <a:cs typeface="Verdana"/>
              </a:rPr>
              <a:t>&gt;</a:t>
            </a:r>
            <a:r>
              <a:rPr sz="2800" spc="26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1960-01-01}</a:t>
            </a:r>
            <a:endParaRPr sz="28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r>
              <a:rPr lang="en-US" sz="2800" spc="-10" dirty="0">
                <a:latin typeface="Verdana"/>
                <a:cs typeface="Verdana"/>
              </a:rPr>
              <a:t>	Look at </a:t>
            </a:r>
            <a:r>
              <a:rPr lang="en-US" sz="2800" u="sng" spc="-10" dirty="0" err="1">
                <a:latin typeface="Verdana"/>
                <a:cs typeface="Verdana"/>
              </a:rPr>
              <a:t>first_name</a:t>
            </a:r>
            <a:r>
              <a:rPr lang="en-US" sz="2800" u="sng" spc="-10" dirty="0">
                <a:latin typeface="Verdana"/>
                <a:cs typeface="Verdana"/>
              </a:rPr>
              <a:t> </a:t>
            </a:r>
            <a:r>
              <a:rPr lang="en-US" sz="2800" spc="-10" dirty="0">
                <a:latin typeface="Verdana"/>
                <a:cs typeface="Verdana"/>
              </a:rPr>
              <a:t>of all the tuples that in the </a:t>
            </a:r>
            <a:r>
              <a:rPr lang="en-US" sz="2800" u="sng" spc="-10" dirty="0">
                <a:latin typeface="Verdana"/>
                <a:cs typeface="Verdana"/>
              </a:rPr>
              <a:t>employee</a:t>
            </a:r>
            <a:r>
              <a:rPr lang="en-US" sz="2800" spc="-10" dirty="0">
                <a:latin typeface="Verdana"/>
                <a:cs typeface="Verdana"/>
              </a:rPr>
              <a:t> relation and have a </a:t>
            </a:r>
            <a:r>
              <a:rPr lang="en-US" sz="2800" u="sng" spc="-10" dirty="0" err="1">
                <a:latin typeface="Verdana"/>
                <a:cs typeface="Verdana"/>
              </a:rPr>
              <a:t>birth_date</a:t>
            </a:r>
            <a:r>
              <a:rPr lang="en-US" sz="2800" spc="-10" dirty="0">
                <a:latin typeface="Verdana"/>
                <a:cs typeface="Verdana"/>
              </a:rPr>
              <a:t> after 1960-01-01</a:t>
            </a:r>
            <a:endParaRPr sz="2800" spc="-10" dirty="0">
              <a:latin typeface="Verdana"/>
              <a:cs typeface="Verdana"/>
            </a:endParaRPr>
          </a:p>
          <a:p>
            <a:pPr marL="335280" indent="-322580">
              <a:lnSpc>
                <a:spcPts val="3295"/>
              </a:lnSpc>
              <a:buSzPct val="75000"/>
              <a:buFont typeface="Wingdings"/>
              <a:buChar char="◼"/>
              <a:tabLst>
                <a:tab pos="335915" algn="l"/>
              </a:tabLst>
            </a:pPr>
            <a:r>
              <a:rPr sz="2800" spc="-5" dirty="0">
                <a:latin typeface="Verdana"/>
                <a:cs typeface="Verdana"/>
              </a:rPr>
              <a:t>Domain</a:t>
            </a:r>
            <a:r>
              <a:rPr sz="2800" spc="3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Calculus</a:t>
            </a:r>
            <a:r>
              <a:rPr lang="en-US" sz="2800" spc="-10" dirty="0">
                <a:latin typeface="Verdana"/>
                <a:cs typeface="Verdana"/>
              </a:rPr>
              <a:t>: (specify conditions based on broad domain)</a:t>
            </a:r>
            <a:endParaRPr sz="2800" dirty="0">
              <a:latin typeface="Verdana"/>
              <a:cs typeface="Verdana"/>
            </a:endParaRPr>
          </a:p>
          <a:p>
            <a:pPr marL="469900">
              <a:lnSpc>
                <a:spcPts val="3295"/>
              </a:lnSpc>
            </a:pPr>
            <a:r>
              <a:rPr sz="2800" spc="-5" dirty="0">
                <a:latin typeface="Verdana"/>
                <a:cs typeface="Verdana"/>
              </a:rPr>
              <a:t>{ </a:t>
            </a:r>
            <a:r>
              <a:rPr sz="2800" spc="-10" dirty="0">
                <a:latin typeface="Verdana"/>
                <a:cs typeface="Verdana"/>
              </a:rPr>
              <a:t>uv </a:t>
            </a:r>
            <a:r>
              <a:rPr sz="2800" spc="-5" dirty="0">
                <a:latin typeface="Verdana"/>
                <a:cs typeface="Verdana"/>
              </a:rPr>
              <a:t>| </a:t>
            </a:r>
            <a:r>
              <a:rPr sz="2800" spc="-105" dirty="0">
                <a:latin typeface="Verdana"/>
                <a:cs typeface="Verdana"/>
              </a:rPr>
              <a:t>(</a:t>
            </a:r>
            <a:r>
              <a:rPr sz="2800" spc="-105" dirty="0">
                <a:latin typeface="DejaVu Sans"/>
                <a:cs typeface="DejaVu Sans"/>
              </a:rPr>
              <a:t>Ǝ</a:t>
            </a:r>
            <a:r>
              <a:rPr sz="2800" spc="-105" dirty="0">
                <a:latin typeface="Verdana"/>
                <a:cs typeface="Verdana"/>
              </a:rPr>
              <a:t>r) (</a:t>
            </a:r>
            <a:r>
              <a:rPr sz="2800" spc="-105" dirty="0">
                <a:latin typeface="DejaVu Sans"/>
                <a:cs typeface="DejaVu Sans"/>
              </a:rPr>
              <a:t>Ǝ</a:t>
            </a:r>
            <a:r>
              <a:rPr sz="2800" spc="-105" dirty="0">
                <a:latin typeface="Verdana"/>
                <a:cs typeface="Verdana"/>
              </a:rPr>
              <a:t>s) </a:t>
            </a:r>
            <a:r>
              <a:rPr sz="2800" spc="-30" dirty="0">
                <a:latin typeface="Verdana"/>
                <a:cs typeface="Verdana"/>
              </a:rPr>
              <a:t>(</a:t>
            </a:r>
            <a:r>
              <a:rPr sz="2800" spc="-30" dirty="0">
                <a:latin typeface="DejaVu Sans"/>
                <a:cs typeface="DejaVu Sans"/>
              </a:rPr>
              <a:t>Ǝ</a:t>
            </a:r>
            <a:r>
              <a:rPr sz="2800" spc="-30" dirty="0">
                <a:latin typeface="Verdana"/>
                <a:cs typeface="Verdana"/>
              </a:rPr>
              <a:t>t)(EMPLOYEE(rstuv) </a:t>
            </a:r>
            <a:r>
              <a:rPr sz="2800" spc="-5" dirty="0">
                <a:latin typeface="Verdana"/>
                <a:cs typeface="Verdana"/>
              </a:rPr>
              <a:t>and</a:t>
            </a:r>
            <a:r>
              <a:rPr sz="2800" spc="405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r&gt;1960-01-01)}</a:t>
            </a:r>
            <a:endParaRPr lang="en-US" sz="2800" spc="-5" dirty="0">
              <a:latin typeface="Verdana"/>
              <a:cs typeface="Verdana"/>
            </a:endParaRPr>
          </a:p>
          <a:p>
            <a:pPr marL="469900">
              <a:lnSpc>
                <a:spcPts val="3295"/>
              </a:lnSpc>
            </a:pPr>
            <a:r>
              <a:rPr lang="en-US" sz="2800" spc="-5" dirty="0">
                <a:latin typeface="Verdana"/>
                <a:cs typeface="Verdana"/>
              </a:rPr>
              <a:t>Look for columns </a:t>
            </a:r>
            <a:r>
              <a:rPr lang="en-US" sz="2800" u="sng" spc="-5" dirty="0">
                <a:latin typeface="Verdana"/>
                <a:cs typeface="Verdana"/>
              </a:rPr>
              <a:t>u</a:t>
            </a:r>
            <a:r>
              <a:rPr lang="en-US" sz="2800" spc="-5" dirty="0">
                <a:latin typeface="Verdana"/>
                <a:cs typeface="Verdana"/>
              </a:rPr>
              <a:t> and </a:t>
            </a:r>
            <a:r>
              <a:rPr lang="en-US" sz="2800" u="sng" spc="-5" dirty="0">
                <a:latin typeface="Verdana"/>
                <a:cs typeface="Verdana"/>
              </a:rPr>
              <a:t>v</a:t>
            </a:r>
            <a:r>
              <a:rPr lang="en-US" sz="2800" spc="-5" dirty="0">
                <a:latin typeface="Verdana"/>
                <a:cs typeface="Verdana"/>
              </a:rPr>
              <a:t> where columns </a:t>
            </a:r>
            <a:r>
              <a:rPr lang="en-US" sz="2800" u="sng" spc="-5" dirty="0">
                <a:latin typeface="Verdana"/>
                <a:cs typeface="Verdana"/>
              </a:rPr>
              <a:t>r</a:t>
            </a:r>
            <a:r>
              <a:rPr lang="en-US" sz="2800" spc="-5" dirty="0">
                <a:latin typeface="Verdana"/>
                <a:cs typeface="Verdana"/>
              </a:rPr>
              <a:t>, </a:t>
            </a:r>
            <a:r>
              <a:rPr lang="en-US" sz="2800" u="sng" spc="-5" dirty="0">
                <a:latin typeface="Verdana"/>
                <a:cs typeface="Verdana"/>
              </a:rPr>
              <a:t>s</a:t>
            </a:r>
            <a:r>
              <a:rPr lang="en-US" sz="2800" spc="-5" dirty="0">
                <a:latin typeface="Verdana"/>
                <a:cs typeface="Verdana"/>
              </a:rPr>
              <a:t>, </a:t>
            </a:r>
            <a:r>
              <a:rPr lang="en-US" sz="2800" u="sng" spc="-5" dirty="0">
                <a:latin typeface="Verdana"/>
                <a:cs typeface="Verdana"/>
              </a:rPr>
              <a:t>t</a:t>
            </a:r>
            <a:r>
              <a:rPr lang="en-US" sz="2800" spc="-5" dirty="0">
                <a:latin typeface="Verdana"/>
                <a:cs typeface="Verdana"/>
              </a:rPr>
              <a:t> exist in this Relation and have a column r value of greater than 1960-01-01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504" y="591388"/>
            <a:ext cx="7842250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Retrieving</a:t>
            </a:r>
            <a:r>
              <a:rPr spc="10" dirty="0"/>
              <a:t> </a:t>
            </a:r>
            <a:r>
              <a:rPr spc="-15" dirty="0"/>
              <a:t>information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6956" y="1806955"/>
            <a:ext cx="10429444" cy="44884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220" indent="-350520">
              <a:lnSpc>
                <a:spcPct val="100000"/>
              </a:lnSpc>
              <a:spcBef>
                <a:spcPts val="100"/>
              </a:spcBef>
              <a:buSzPct val="68181"/>
              <a:buFont typeface="Wingdings"/>
              <a:buChar char="◼"/>
              <a:tabLst>
                <a:tab pos="363220" algn="l"/>
                <a:tab pos="363855" algn="l"/>
              </a:tabLst>
            </a:pPr>
            <a:r>
              <a:rPr sz="3300" dirty="0">
                <a:latin typeface="Verdana"/>
                <a:cs typeface="Verdana"/>
              </a:rPr>
              <a:t>SELECT</a:t>
            </a:r>
            <a:r>
              <a:rPr lang="en-US" sz="3300" dirty="0">
                <a:latin typeface="Verdana"/>
                <a:cs typeface="Verdana"/>
              </a:rPr>
              <a:t> ③</a:t>
            </a:r>
            <a:r>
              <a:rPr lang="zh-CN" altLang="en-US" sz="3300" dirty="0">
                <a:latin typeface="Verdana"/>
                <a:cs typeface="Verdana"/>
              </a:rPr>
              <a:t> </a:t>
            </a:r>
            <a:r>
              <a:rPr lang="en-US" altLang="zh-CN" sz="3300" dirty="0">
                <a:latin typeface="Verdana"/>
                <a:cs typeface="Verdana"/>
              </a:rPr>
              <a:t>columns</a:t>
            </a:r>
            <a:r>
              <a:rPr lang="zh-CN" altLang="en-US" sz="3300" dirty="0">
                <a:latin typeface="Verdana"/>
                <a:cs typeface="Verdana"/>
              </a:rPr>
              <a:t> </a:t>
            </a:r>
            <a:endParaRPr sz="33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r>
              <a:rPr lang="en-US" sz="2000" spc="10" dirty="0">
                <a:latin typeface="Verdana"/>
                <a:cs typeface="Verdana"/>
              </a:rPr>
              <a:t>	- chop off columns </a:t>
            </a:r>
            <a:endParaRPr sz="2000" spc="10" dirty="0">
              <a:latin typeface="Verdana"/>
              <a:cs typeface="Verdana"/>
            </a:endParaRPr>
          </a:p>
          <a:p>
            <a:pPr marL="425450" indent="-412750">
              <a:lnSpc>
                <a:spcPct val="100000"/>
              </a:lnSpc>
              <a:buSzPct val="74647"/>
              <a:buFont typeface="Wingdings"/>
              <a:buChar char="◼"/>
              <a:tabLst>
                <a:tab pos="425450" algn="l"/>
                <a:tab pos="426084" algn="l"/>
              </a:tabLst>
            </a:pPr>
            <a:r>
              <a:rPr sz="3550" spc="15" dirty="0">
                <a:latin typeface="Verdana"/>
                <a:cs typeface="Verdana"/>
              </a:rPr>
              <a:t>FROM</a:t>
            </a:r>
            <a:r>
              <a:rPr lang="zh-CN" altLang="en-US" sz="3550" spc="15" dirty="0">
                <a:latin typeface="Verdana"/>
                <a:cs typeface="Verdana"/>
              </a:rPr>
              <a:t> </a:t>
            </a:r>
            <a:r>
              <a:rPr lang="en-US" altLang="zh-CN" sz="3550" spc="15" dirty="0">
                <a:latin typeface="Verdana"/>
                <a:cs typeface="Verdana"/>
              </a:rPr>
              <a:t>① tables</a:t>
            </a:r>
            <a:endParaRPr sz="35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har char="◼"/>
            </a:pPr>
            <a:endParaRPr sz="3750" dirty="0">
              <a:latin typeface="Times New Roman"/>
              <a:cs typeface="Times New Roman"/>
            </a:endParaRPr>
          </a:p>
          <a:p>
            <a:pPr marL="425450" indent="-412750">
              <a:lnSpc>
                <a:spcPct val="100000"/>
              </a:lnSpc>
              <a:buSzPct val="74647"/>
              <a:buFont typeface="Wingdings"/>
              <a:buChar char="◼"/>
              <a:tabLst>
                <a:tab pos="425450" algn="l"/>
                <a:tab pos="426084" algn="l"/>
              </a:tabLst>
            </a:pPr>
            <a:r>
              <a:rPr sz="3550" spc="15" dirty="0">
                <a:latin typeface="Verdana"/>
                <a:cs typeface="Verdana"/>
              </a:rPr>
              <a:t>WHERE</a:t>
            </a:r>
            <a:r>
              <a:rPr lang="zh-CN" altLang="en-US" sz="3550" spc="15" dirty="0">
                <a:latin typeface="Verdana"/>
                <a:cs typeface="Verdana"/>
              </a:rPr>
              <a:t> </a:t>
            </a:r>
            <a:r>
              <a:rPr lang="en-US" altLang="zh-CN" sz="3550" spc="15" dirty="0">
                <a:latin typeface="Verdana"/>
                <a:cs typeface="Verdana"/>
              </a:rPr>
              <a:t>② conditions</a:t>
            </a:r>
            <a:endParaRPr sz="35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r>
              <a:rPr lang="en-US" sz="2000" spc="10" dirty="0">
                <a:latin typeface="Verdana"/>
                <a:cs typeface="Verdana"/>
              </a:rPr>
              <a:t>	- Speed up operations of rest data by eliminating data</a:t>
            </a:r>
            <a:endParaRPr sz="2000" spc="10" dirty="0">
              <a:latin typeface="Verdana"/>
              <a:cs typeface="Verdana"/>
            </a:endParaRPr>
          </a:p>
          <a:p>
            <a:pPr marL="425450" indent="-412750">
              <a:lnSpc>
                <a:spcPct val="100000"/>
              </a:lnSpc>
              <a:spcBef>
                <a:spcPts val="5"/>
              </a:spcBef>
              <a:buSzPct val="74647"/>
              <a:buFont typeface="Wingdings"/>
              <a:buChar char="◼"/>
              <a:tabLst>
                <a:tab pos="425450" algn="l"/>
                <a:tab pos="426084" algn="l"/>
              </a:tabLst>
            </a:pPr>
            <a:r>
              <a:rPr sz="3550" spc="10" dirty="0">
                <a:latin typeface="Verdana"/>
                <a:cs typeface="Verdana"/>
              </a:rPr>
              <a:t>ORDER BY</a:t>
            </a:r>
            <a:r>
              <a:rPr lang="zh-CN" altLang="en-US" sz="3550" spc="10" dirty="0">
                <a:latin typeface="Verdana"/>
                <a:cs typeface="Verdana"/>
              </a:rPr>
              <a:t> </a:t>
            </a:r>
            <a:r>
              <a:rPr lang="en-US" altLang="zh-CN" sz="3550" spc="10" dirty="0">
                <a:latin typeface="Verdana"/>
                <a:cs typeface="Verdana"/>
              </a:rPr>
              <a:t>⑤ sorting</a:t>
            </a:r>
            <a:endParaRPr sz="3550" spc="1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◼"/>
            </a:pPr>
            <a:endParaRPr sz="3750" dirty="0">
              <a:latin typeface="Times New Roman"/>
              <a:cs typeface="Times New Roman"/>
            </a:endParaRPr>
          </a:p>
          <a:p>
            <a:pPr marL="425450" indent="-412750">
              <a:lnSpc>
                <a:spcPct val="100000"/>
              </a:lnSpc>
              <a:spcBef>
                <a:spcPts val="5"/>
              </a:spcBef>
              <a:buSzPct val="74647"/>
              <a:buFont typeface="Wingdings"/>
              <a:buChar char="◼"/>
              <a:tabLst>
                <a:tab pos="425450" algn="l"/>
                <a:tab pos="426084" algn="l"/>
              </a:tabLst>
            </a:pPr>
            <a:r>
              <a:rPr sz="3550" spc="10" dirty="0">
                <a:latin typeface="Verdana"/>
                <a:cs typeface="Verdana"/>
              </a:rPr>
              <a:t>GROUP BY</a:t>
            </a:r>
            <a:r>
              <a:rPr lang="zh-CN" altLang="en-US" sz="3550" spc="10" dirty="0">
                <a:latin typeface="Verdana"/>
                <a:cs typeface="Verdana"/>
              </a:rPr>
              <a:t> </a:t>
            </a:r>
            <a:r>
              <a:rPr lang="en-US" altLang="zh-CN" sz="3550" spc="10" dirty="0">
                <a:latin typeface="Verdana"/>
                <a:cs typeface="Verdana"/>
              </a:rPr>
              <a:t>④ aggregate entire set/relation</a:t>
            </a:r>
            <a:endParaRPr sz="3550" spc="10" dirty="0">
              <a:latin typeface="Verdana"/>
              <a:cs typeface="Verdan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3BCB05-99CD-D947-A18F-03D038F6D227}"/>
              </a:ext>
            </a:extLst>
          </p:cNvPr>
          <p:cNvSpPr txBox="1"/>
          <p:nvPr/>
        </p:nvSpPr>
        <p:spPr>
          <a:xfrm>
            <a:off x="7975600" y="1806955"/>
            <a:ext cx="426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注：</a:t>
            </a:r>
            <a:endParaRPr lang="en-US" dirty="0"/>
          </a:p>
          <a:p>
            <a:r>
              <a:rPr lang="en-US" dirty="0"/>
              <a:t>②③</a:t>
            </a:r>
            <a:r>
              <a:rPr lang="zh-CN" altLang="en-US" dirty="0"/>
              <a:t>非必须但</a:t>
            </a:r>
            <a:r>
              <a:rPr lang="en-US" altLang="zh-CN" dirty="0"/>
              <a:t>reasonable</a:t>
            </a:r>
          </a:p>
          <a:p>
            <a:r>
              <a:rPr lang="en-US" dirty="0"/>
              <a:t>But it will not do step by step strictly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304" y="520064"/>
            <a:ext cx="3855085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Quantifiers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6956" y="1707895"/>
            <a:ext cx="13680644" cy="356552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974725">
              <a:lnSpc>
                <a:spcPct val="101699"/>
              </a:lnSpc>
              <a:spcBef>
                <a:spcPts val="20"/>
              </a:spcBef>
              <a:buSzPct val="74025"/>
              <a:buFont typeface="Wingdings"/>
              <a:buChar char="◼"/>
              <a:tabLst>
                <a:tab pos="455930" algn="l"/>
                <a:tab pos="456565" algn="l"/>
              </a:tabLst>
            </a:pPr>
            <a:r>
              <a:rPr sz="3850" spc="-555" dirty="0">
                <a:latin typeface="DejaVu Sans"/>
                <a:cs typeface="DejaVu Sans"/>
              </a:rPr>
              <a:t>Ǝ </a:t>
            </a:r>
            <a:r>
              <a:rPr sz="3850" spc="-10" dirty="0">
                <a:latin typeface="Verdana"/>
                <a:cs typeface="Verdana"/>
              </a:rPr>
              <a:t>is called </a:t>
            </a:r>
            <a:r>
              <a:rPr sz="3850" spc="-5" dirty="0">
                <a:latin typeface="Verdana"/>
                <a:cs typeface="Verdana"/>
              </a:rPr>
              <a:t>the </a:t>
            </a:r>
            <a:r>
              <a:rPr sz="3850" spc="-10" dirty="0">
                <a:latin typeface="Verdana"/>
                <a:cs typeface="Verdana"/>
              </a:rPr>
              <a:t>existential </a:t>
            </a:r>
            <a:r>
              <a:rPr sz="3850" spc="-60" dirty="0">
                <a:latin typeface="Verdana"/>
                <a:cs typeface="Verdana"/>
              </a:rPr>
              <a:t>qualifier. </a:t>
            </a:r>
            <a:r>
              <a:rPr sz="3850" spc="-210" dirty="0">
                <a:latin typeface="Verdana"/>
                <a:cs typeface="Verdana"/>
              </a:rPr>
              <a:t>To </a:t>
            </a:r>
            <a:r>
              <a:rPr sz="3850" spc="-10" dirty="0">
                <a:latin typeface="Verdana"/>
                <a:cs typeface="Verdana"/>
              </a:rPr>
              <a:t>satisfy the  </a:t>
            </a:r>
            <a:r>
              <a:rPr sz="3850" dirty="0">
                <a:latin typeface="Verdana"/>
                <a:cs typeface="Verdana"/>
              </a:rPr>
              <a:t>condition, a </a:t>
            </a:r>
            <a:r>
              <a:rPr sz="3850" spc="-5" dirty="0">
                <a:latin typeface="Verdana"/>
                <a:cs typeface="Verdana"/>
              </a:rPr>
              <a:t>tuple </a:t>
            </a:r>
            <a:r>
              <a:rPr sz="3850" dirty="0">
                <a:latin typeface="Verdana"/>
                <a:cs typeface="Verdana"/>
              </a:rPr>
              <a:t>must exist </a:t>
            </a:r>
            <a:r>
              <a:rPr sz="3850" spc="-5" dirty="0">
                <a:latin typeface="Verdana"/>
                <a:cs typeface="Verdana"/>
              </a:rPr>
              <a:t>within the </a:t>
            </a:r>
            <a:r>
              <a:rPr sz="3850" dirty="0">
                <a:latin typeface="Verdana"/>
                <a:cs typeface="Verdana"/>
              </a:rPr>
              <a:t>specified  </a:t>
            </a:r>
            <a:r>
              <a:rPr sz="3850" spc="-5" dirty="0">
                <a:latin typeface="Verdana"/>
                <a:cs typeface="Verdana"/>
              </a:rPr>
              <a:t>domain </a:t>
            </a:r>
            <a:r>
              <a:rPr sz="3850" dirty="0">
                <a:latin typeface="Verdana"/>
                <a:cs typeface="Verdana"/>
              </a:rPr>
              <a:t>of </a:t>
            </a:r>
            <a:r>
              <a:rPr sz="3850" spc="-5" dirty="0">
                <a:latin typeface="Verdana"/>
                <a:cs typeface="Verdana"/>
              </a:rPr>
              <a:t>tuples.</a:t>
            </a:r>
            <a:endParaRPr sz="38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◼"/>
            </a:pPr>
            <a:endParaRPr sz="3900" dirty="0">
              <a:latin typeface="Times New Roman"/>
              <a:cs typeface="Times New Roman"/>
            </a:endParaRPr>
          </a:p>
          <a:p>
            <a:pPr marL="12700" marR="5080">
              <a:lnSpc>
                <a:spcPct val="101299"/>
              </a:lnSpc>
              <a:spcBef>
                <a:spcPts val="5"/>
              </a:spcBef>
              <a:buSzPct val="74025"/>
              <a:buFont typeface="Wingdings"/>
              <a:buChar char="◼"/>
              <a:tabLst>
                <a:tab pos="455930" algn="l"/>
                <a:tab pos="456565" algn="l"/>
              </a:tabLst>
            </a:pPr>
            <a:r>
              <a:rPr sz="3850" spc="-215" dirty="0">
                <a:latin typeface="DejaVu Sans"/>
                <a:cs typeface="DejaVu Sans"/>
              </a:rPr>
              <a:t>∀ </a:t>
            </a:r>
            <a:r>
              <a:rPr sz="3850" spc="-10" dirty="0">
                <a:latin typeface="Verdana"/>
                <a:cs typeface="Verdana"/>
              </a:rPr>
              <a:t>is called </a:t>
            </a:r>
            <a:r>
              <a:rPr sz="3850" spc="-5" dirty="0">
                <a:latin typeface="Verdana"/>
                <a:cs typeface="Verdana"/>
              </a:rPr>
              <a:t>the universal qualifier </a:t>
            </a:r>
            <a:r>
              <a:rPr sz="3850" dirty="0">
                <a:latin typeface="Verdana"/>
                <a:cs typeface="Verdana"/>
              </a:rPr>
              <a:t>- </a:t>
            </a:r>
            <a:r>
              <a:rPr sz="3850" spc="-10" dirty="0">
                <a:latin typeface="Verdana"/>
                <a:cs typeface="Verdana"/>
              </a:rPr>
              <a:t>every </a:t>
            </a:r>
            <a:r>
              <a:rPr sz="3850" spc="-5" dirty="0">
                <a:latin typeface="Verdana"/>
                <a:cs typeface="Verdana"/>
              </a:rPr>
              <a:t>tuple </a:t>
            </a:r>
            <a:r>
              <a:rPr sz="3850" spc="-10" dirty="0">
                <a:latin typeface="Verdana"/>
                <a:cs typeface="Verdana"/>
              </a:rPr>
              <a:t>must  </a:t>
            </a:r>
            <a:r>
              <a:rPr sz="3850" dirty="0">
                <a:latin typeface="Verdana"/>
                <a:cs typeface="Verdana"/>
              </a:rPr>
              <a:t>conform </a:t>
            </a:r>
            <a:r>
              <a:rPr sz="3850" spc="-5" dirty="0">
                <a:latin typeface="Verdana"/>
                <a:cs typeface="Verdana"/>
              </a:rPr>
              <a:t>to the</a:t>
            </a:r>
            <a:r>
              <a:rPr sz="3850" spc="-30" dirty="0">
                <a:latin typeface="Verdana"/>
                <a:cs typeface="Verdana"/>
              </a:rPr>
              <a:t> </a:t>
            </a:r>
            <a:r>
              <a:rPr sz="3850" spc="-5" dirty="0">
                <a:latin typeface="Verdana"/>
                <a:cs typeface="Verdana"/>
              </a:rPr>
              <a:t>condition.</a:t>
            </a:r>
            <a:endParaRPr sz="38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504" y="505205"/>
            <a:ext cx="6236970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Practice</a:t>
            </a:r>
            <a:r>
              <a:rPr spc="-25" dirty="0"/>
              <a:t> </a:t>
            </a:r>
            <a:r>
              <a:rPr spc="-10" dirty="0"/>
              <a:t>Problems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8104" y="1659077"/>
            <a:ext cx="13893496" cy="35657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tabLst>
                <a:tab pos="455930" algn="l"/>
              </a:tabLst>
            </a:pPr>
            <a:r>
              <a:rPr sz="2850" spc="3040" dirty="0">
                <a:latin typeface="Wingdings"/>
                <a:cs typeface="Wingdings"/>
              </a:rPr>
              <a:t>◼</a:t>
            </a:r>
            <a:r>
              <a:rPr sz="2850" spc="3040" dirty="0">
                <a:latin typeface="Times New Roman"/>
                <a:cs typeface="Times New Roman"/>
              </a:rPr>
              <a:t>	</a:t>
            </a:r>
            <a:r>
              <a:rPr sz="3850" spc="-25" dirty="0">
                <a:latin typeface="Verdana"/>
                <a:cs typeface="Verdana"/>
              </a:rPr>
              <a:t>Write </a:t>
            </a:r>
            <a:r>
              <a:rPr sz="3850" dirty="0">
                <a:latin typeface="Verdana"/>
                <a:cs typeface="Verdana"/>
              </a:rPr>
              <a:t>a </a:t>
            </a:r>
            <a:r>
              <a:rPr sz="3850" spc="-5" dirty="0">
                <a:latin typeface="Verdana"/>
                <a:cs typeface="Verdana"/>
              </a:rPr>
              <a:t>query to show the names </a:t>
            </a:r>
            <a:r>
              <a:rPr sz="3850" dirty="0">
                <a:latin typeface="Verdana"/>
                <a:cs typeface="Verdana"/>
              </a:rPr>
              <a:t>and </a:t>
            </a:r>
            <a:r>
              <a:rPr sz="3850" spc="-10" dirty="0">
                <a:latin typeface="Verdana"/>
                <a:cs typeface="Verdana"/>
              </a:rPr>
              <a:t>birthdays of  all employees</a:t>
            </a:r>
            <a:endParaRPr sz="3850" dirty="0">
              <a:latin typeface="Verdana"/>
              <a:cs typeface="Verdana"/>
            </a:endParaRPr>
          </a:p>
          <a:p>
            <a:pPr marL="469900">
              <a:lnSpc>
                <a:spcPts val="4610"/>
              </a:lnSpc>
            </a:pPr>
            <a:r>
              <a:rPr sz="3850" spc="60" dirty="0">
                <a:latin typeface="Times New Roman"/>
                <a:cs typeface="Times New Roman"/>
              </a:rPr>
              <a:t>–</a:t>
            </a:r>
            <a:r>
              <a:rPr sz="3850" spc="60" dirty="0">
                <a:latin typeface="Verdana"/>
                <a:cs typeface="Verdana"/>
              </a:rPr>
              <a:t>What </a:t>
            </a:r>
            <a:r>
              <a:rPr sz="3850" spc="-10" dirty="0">
                <a:latin typeface="Verdana"/>
                <a:cs typeface="Verdana"/>
              </a:rPr>
              <a:t>relational operations </a:t>
            </a:r>
            <a:r>
              <a:rPr sz="3850" spc="-5" dirty="0">
                <a:latin typeface="Verdana"/>
                <a:cs typeface="Verdana"/>
              </a:rPr>
              <a:t>did </a:t>
            </a:r>
            <a:r>
              <a:rPr sz="3850" spc="-15" dirty="0">
                <a:latin typeface="Verdana"/>
                <a:cs typeface="Verdana"/>
              </a:rPr>
              <a:t>you</a:t>
            </a:r>
            <a:r>
              <a:rPr sz="3850" spc="-140" dirty="0">
                <a:latin typeface="Verdana"/>
                <a:cs typeface="Verdana"/>
              </a:rPr>
              <a:t> </a:t>
            </a:r>
            <a:r>
              <a:rPr sz="3850" dirty="0">
                <a:latin typeface="Verdana"/>
                <a:cs typeface="Verdana"/>
              </a:rPr>
              <a:t>use?</a:t>
            </a:r>
          </a:p>
          <a:p>
            <a:pPr marL="469900">
              <a:lnSpc>
                <a:spcPct val="100000"/>
              </a:lnSpc>
            </a:pPr>
            <a:r>
              <a:rPr sz="3850" spc="30" dirty="0">
                <a:latin typeface="Times New Roman"/>
                <a:cs typeface="Times New Roman"/>
              </a:rPr>
              <a:t>–</a:t>
            </a:r>
            <a:r>
              <a:rPr sz="3850" spc="30" dirty="0">
                <a:latin typeface="Verdana"/>
                <a:cs typeface="Verdana"/>
              </a:rPr>
              <a:t>Write </a:t>
            </a:r>
            <a:r>
              <a:rPr sz="3850" spc="-5" dirty="0">
                <a:latin typeface="Verdana"/>
                <a:cs typeface="Verdana"/>
              </a:rPr>
              <a:t>the query using relational</a:t>
            </a:r>
            <a:r>
              <a:rPr sz="3850" spc="-145" dirty="0">
                <a:latin typeface="Verdana"/>
                <a:cs typeface="Verdana"/>
              </a:rPr>
              <a:t> </a:t>
            </a:r>
            <a:r>
              <a:rPr sz="3850" spc="-10" dirty="0">
                <a:latin typeface="Verdana"/>
                <a:cs typeface="Verdana"/>
              </a:rPr>
              <a:t>algebra</a:t>
            </a:r>
            <a:endParaRPr lang="en-US" sz="3850" spc="-10" dirty="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</a:pPr>
            <a:r>
              <a:rPr lang="en-US" altLang="zh-CN" sz="3850" spc="-10" dirty="0">
                <a:latin typeface="Verdana"/>
                <a:cs typeface="Verdana"/>
              </a:rPr>
              <a:t>SELECT</a:t>
            </a:r>
            <a:r>
              <a:rPr lang="zh-CN" altLang="en-US" sz="3850" spc="-10" dirty="0">
                <a:latin typeface="Verdana"/>
                <a:cs typeface="Verdana"/>
              </a:rPr>
              <a:t> </a:t>
            </a:r>
            <a:r>
              <a:rPr lang="en-US" altLang="zh-CN" sz="3850" spc="-10" dirty="0">
                <a:latin typeface="Verdana"/>
                <a:cs typeface="Verdana"/>
              </a:rPr>
              <a:t>(</a:t>
            </a:r>
            <a:r>
              <a:rPr lang="en-US" altLang="zh-CN" sz="3850" spc="-10" dirty="0" err="1">
                <a:latin typeface="Verdana"/>
                <a:cs typeface="Verdana"/>
              </a:rPr>
              <a:t>last_name</a:t>
            </a:r>
            <a:r>
              <a:rPr lang="en-US" altLang="zh-CN" sz="3850" spc="-10" dirty="0">
                <a:latin typeface="Verdana"/>
                <a:cs typeface="Verdana"/>
              </a:rPr>
              <a:t>, </a:t>
            </a:r>
            <a:r>
              <a:rPr lang="en-US" altLang="zh-CN" sz="3850" spc="-10" dirty="0" err="1">
                <a:latin typeface="Verdana"/>
                <a:cs typeface="Verdana"/>
              </a:rPr>
              <a:t>first_name</a:t>
            </a:r>
            <a:r>
              <a:rPr lang="en-US" altLang="zh-CN" sz="3850" spc="-10" dirty="0">
                <a:latin typeface="Verdana"/>
                <a:cs typeface="Verdana"/>
              </a:rPr>
              <a:t>) AS name, birthdate</a:t>
            </a:r>
          </a:p>
          <a:p>
            <a:pPr marL="469900">
              <a:lnSpc>
                <a:spcPct val="100000"/>
              </a:lnSpc>
            </a:pPr>
            <a:r>
              <a:rPr lang="en-US" altLang="zh-CN" sz="3850" spc="-10" dirty="0">
                <a:latin typeface="Verdana"/>
                <a:cs typeface="Verdana"/>
              </a:rPr>
              <a:t>FROM employees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304" y="702310"/>
            <a:ext cx="6236970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Practice</a:t>
            </a:r>
            <a:r>
              <a:rPr spc="-25" dirty="0"/>
              <a:t> </a:t>
            </a:r>
            <a:r>
              <a:rPr spc="-10" dirty="0"/>
              <a:t>Problems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8104" y="2026411"/>
            <a:ext cx="13817296" cy="53399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455930" algn="l"/>
              </a:tabLst>
            </a:pPr>
            <a:r>
              <a:rPr sz="2850" spc="3035" dirty="0">
                <a:latin typeface="Wingdings"/>
                <a:cs typeface="Wingdings"/>
              </a:rPr>
              <a:t>◼</a:t>
            </a:r>
            <a:r>
              <a:rPr sz="2850" spc="3035" dirty="0">
                <a:latin typeface="Times New Roman"/>
                <a:cs typeface="Times New Roman"/>
              </a:rPr>
              <a:t>	</a:t>
            </a:r>
            <a:r>
              <a:rPr sz="3850" spc="-25" dirty="0">
                <a:latin typeface="Verdana"/>
                <a:cs typeface="Verdana"/>
              </a:rPr>
              <a:t>Write </a:t>
            </a:r>
            <a:r>
              <a:rPr sz="3850" dirty="0">
                <a:latin typeface="Verdana"/>
                <a:cs typeface="Verdana"/>
              </a:rPr>
              <a:t>a </a:t>
            </a:r>
            <a:r>
              <a:rPr sz="3850" spc="-5" dirty="0">
                <a:latin typeface="Verdana"/>
                <a:cs typeface="Verdana"/>
              </a:rPr>
              <a:t>query to </a:t>
            </a:r>
            <a:r>
              <a:rPr sz="3850" dirty="0">
                <a:latin typeface="Verdana"/>
                <a:cs typeface="Verdana"/>
              </a:rPr>
              <a:t>show </a:t>
            </a:r>
            <a:r>
              <a:rPr sz="3850" spc="-5" dirty="0">
                <a:latin typeface="Verdana"/>
                <a:cs typeface="Verdana"/>
              </a:rPr>
              <a:t>the department </a:t>
            </a:r>
            <a:r>
              <a:rPr sz="3850" dirty="0">
                <a:latin typeface="Verdana"/>
                <a:cs typeface="Verdana"/>
              </a:rPr>
              <a:t>of </a:t>
            </a:r>
            <a:r>
              <a:rPr sz="3850" spc="-300" dirty="0">
                <a:latin typeface="Verdana"/>
                <a:cs typeface="Verdana"/>
              </a:rPr>
              <a:t>each</a:t>
            </a:r>
            <a:r>
              <a:rPr sz="3850" spc="-5" dirty="0">
                <a:latin typeface="Verdana"/>
                <a:cs typeface="Verdana"/>
              </a:rPr>
              <a:t> </a:t>
            </a:r>
            <a:r>
              <a:rPr sz="3850" spc="-10" dirty="0">
                <a:latin typeface="Verdana"/>
                <a:cs typeface="Verdana"/>
              </a:rPr>
              <a:t>employee</a:t>
            </a:r>
            <a:endParaRPr sz="3850" dirty="0">
              <a:latin typeface="Verdana"/>
              <a:cs typeface="Verdana"/>
            </a:endParaRPr>
          </a:p>
          <a:p>
            <a:pPr marL="754380" marR="245745" indent="-285115">
              <a:lnSpc>
                <a:spcPts val="4620"/>
              </a:lnSpc>
              <a:spcBef>
                <a:spcPts val="145"/>
              </a:spcBef>
            </a:pPr>
            <a:r>
              <a:rPr sz="3850" spc="45" dirty="0">
                <a:latin typeface="Times New Roman"/>
                <a:cs typeface="Times New Roman"/>
              </a:rPr>
              <a:t>–</a:t>
            </a:r>
            <a:r>
              <a:rPr sz="3850" spc="45" dirty="0">
                <a:latin typeface="Verdana"/>
                <a:cs typeface="Verdana"/>
              </a:rPr>
              <a:t>Hint:</a:t>
            </a:r>
            <a:r>
              <a:rPr lang="en-US" sz="3850" spc="45" dirty="0">
                <a:latin typeface="Verdana"/>
                <a:cs typeface="Verdana"/>
              </a:rPr>
              <a:t> </a:t>
            </a:r>
            <a:r>
              <a:rPr sz="3850" spc="-5" dirty="0">
                <a:latin typeface="Verdana"/>
                <a:cs typeface="Verdana"/>
              </a:rPr>
              <a:t>you'll </a:t>
            </a:r>
            <a:r>
              <a:rPr sz="3850" dirty="0">
                <a:latin typeface="Verdana"/>
                <a:cs typeface="Verdana"/>
              </a:rPr>
              <a:t>need a </a:t>
            </a:r>
            <a:r>
              <a:rPr sz="3850" spc="-5" dirty="0">
                <a:latin typeface="Verdana"/>
                <a:cs typeface="Verdana"/>
              </a:rPr>
              <a:t>join </a:t>
            </a:r>
            <a:r>
              <a:rPr sz="3850" spc="-10" dirty="0">
                <a:latin typeface="Verdana"/>
                <a:cs typeface="Verdana"/>
              </a:rPr>
              <a:t>(maybe </a:t>
            </a:r>
            <a:r>
              <a:rPr sz="3850" dirty="0">
                <a:latin typeface="Verdana"/>
                <a:cs typeface="Verdana"/>
              </a:rPr>
              <a:t>more </a:t>
            </a:r>
            <a:r>
              <a:rPr sz="3850" spc="-5" dirty="0">
                <a:latin typeface="Verdana"/>
                <a:cs typeface="Verdana"/>
              </a:rPr>
              <a:t>than</a:t>
            </a:r>
            <a:r>
              <a:rPr sz="3850" spc="-165" dirty="0">
                <a:latin typeface="Verdana"/>
                <a:cs typeface="Verdana"/>
              </a:rPr>
              <a:t> </a:t>
            </a:r>
            <a:r>
              <a:rPr sz="3850" dirty="0">
                <a:latin typeface="Verdana"/>
                <a:cs typeface="Verdana"/>
              </a:rPr>
              <a:t>2 </a:t>
            </a:r>
            <a:r>
              <a:rPr sz="3850" spc="-5" dirty="0">
                <a:latin typeface="Verdana"/>
                <a:cs typeface="Verdana"/>
              </a:rPr>
              <a:t>tables)</a:t>
            </a:r>
            <a:endParaRPr sz="3850" dirty="0">
              <a:latin typeface="Verdana"/>
              <a:cs typeface="Verdana"/>
            </a:endParaRPr>
          </a:p>
          <a:p>
            <a:pPr marL="469900">
              <a:lnSpc>
                <a:spcPts val="4455"/>
              </a:lnSpc>
            </a:pPr>
            <a:r>
              <a:rPr sz="3850" spc="60" dirty="0">
                <a:latin typeface="Times New Roman"/>
                <a:cs typeface="Times New Roman"/>
              </a:rPr>
              <a:t>–</a:t>
            </a:r>
            <a:r>
              <a:rPr sz="3850" spc="60" dirty="0">
                <a:latin typeface="Verdana"/>
                <a:cs typeface="Verdana"/>
              </a:rPr>
              <a:t>What </a:t>
            </a:r>
            <a:r>
              <a:rPr sz="3850" spc="-5" dirty="0">
                <a:latin typeface="Verdana"/>
                <a:cs typeface="Verdana"/>
              </a:rPr>
              <a:t>relational </a:t>
            </a:r>
            <a:r>
              <a:rPr sz="3850" spc="-10" dirty="0">
                <a:latin typeface="Verdana"/>
                <a:cs typeface="Verdana"/>
              </a:rPr>
              <a:t>operations </a:t>
            </a:r>
            <a:r>
              <a:rPr sz="3850" spc="-5" dirty="0">
                <a:latin typeface="Verdana"/>
                <a:cs typeface="Verdana"/>
              </a:rPr>
              <a:t>did </a:t>
            </a:r>
            <a:r>
              <a:rPr sz="3850" spc="-15" dirty="0">
                <a:latin typeface="Verdana"/>
                <a:cs typeface="Verdana"/>
              </a:rPr>
              <a:t>you</a:t>
            </a:r>
            <a:r>
              <a:rPr sz="3850" spc="-110" dirty="0">
                <a:latin typeface="Verdana"/>
                <a:cs typeface="Verdana"/>
              </a:rPr>
              <a:t> </a:t>
            </a:r>
            <a:r>
              <a:rPr sz="3850" spc="-5" dirty="0">
                <a:latin typeface="Verdana"/>
                <a:cs typeface="Verdana"/>
              </a:rPr>
              <a:t>use?</a:t>
            </a:r>
            <a:endParaRPr sz="3850" dirty="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3850" spc="30" dirty="0">
                <a:latin typeface="Times New Roman"/>
                <a:cs typeface="Times New Roman"/>
              </a:rPr>
              <a:t>–</a:t>
            </a:r>
            <a:r>
              <a:rPr sz="3850" spc="30" dirty="0">
                <a:latin typeface="Verdana"/>
                <a:cs typeface="Verdana"/>
              </a:rPr>
              <a:t>Write </a:t>
            </a:r>
            <a:r>
              <a:rPr sz="3850" spc="-5" dirty="0">
                <a:latin typeface="Verdana"/>
                <a:cs typeface="Verdana"/>
              </a:rPr>
              <a:t>the query </a:t>
            </a:r>
            <a:r>
              <a:rPr sz="3850" dirty="0">
                <a:latin typeface="Verdana"/>
                <a:cs typeface="Verdana"/>
              </a:rPr>
              <a:t>using </a:t>
            </a:r>
            <a:r>
              <a:rPr sz="3850" spc="-15" dirty="0">
                <a:latin typeface="Verdana"/>
                <a:cs typeface="Verdana"/>
              </a:rPr>
              <a:t>relational</a:t>
            </a:r>
            <a:r>
              <a:rPr sz="3850" spc="-110" dirty="0">
                <a:latin typeface="Verdana"/>
                <a:cs typeface="Verdana"/>
              </a:rPr>
              <a:t> </a:t>
            </a:r>
            <a:r>
              <a:rPr sz="3850" spc="-15" dirty="0">
                <a:latin typeface="Verdana"/>
                <a:cs typeface="Verdana"/>
              </a:rPr>
              <a:t>algebra</a:t>
            </a:r>
            <a:endParaRPr lang="en-US" sz="3850" spc="-15" dirty="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</a:pPr>
            <a:r>
              <a:rPr lang="en-US" altLang="zh-CN" sz="3850" spc="-10" dirty="0">
                <a:latin typeface="Verdana"/>
                <a:cs typeface="Verdana"/>
              </a:rPr>
              <a:t>SELECT </a:t>
            </a:r>
            <a:r>
              <a:rPr lang="en-US" altLang="zh-CN" sz="3850" spc="-10" dirty="0" err="1">
                <a:latin typeface="Verdana"/>
                <a:cs typeface="Verdana"/>
              </a:rPr>
              <a:t>dept_name</a:t>
            </a:r>
            <a:endParaRPr lang="en-US" altLang="zh-CN" sz="3850" spc="-10" dirty="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</a:pPr>
            <a:r>
              <a:rPr lang="en-US" altLang="zh-CN" sz="3850" spc="-10" dirty="0">
                <a:latin typeface="Verdana"/>
                <a:cs typeface="Verdana"/>
              </a:rPr>
              <a:t>FROM employees FULL JOIN departments</a:t>
            </a:r>
          </a:p>
          <a:p>
            <a:pPr marL="469900">
              <a:lnSpc>
                <a:spcPct val="100000"/>
              </a:lnSpc>
            </a:pPr>
            <a:r>
              <a:rPr lang="en-US" altLang="zh-CN" sz="3850" spc="-10" dirty="0">
                <a:latin typeface="Verdana"/>
                <a:cs typeface="Verdana"/>
              </a:rPr>
              <a:t>ON </a:t>
            </a:r>
            <a:r>
              <a:rPr lang="en-US" altLang="zh-CN" sz="3850" spc="-10" dirty="0" err="1">
                <a:latin typeface="Verdana"/>
                <a:cs typeface="Verdana"/>
              </a:rPr>
              <a:t>employees.emp_no</a:t>
            </a:r>
            <a:r>
              <a:rPr lang="en-US" altLang="zh-CN" sz="3850" spc="-10" dirty="0">
                <a:latin typeface="Verdana"/>
                <a:cs typeface="Verdana"/>
              </a:rPr>
              <a:t> = </a:t>
            </a:r>
            <a:r>
              <a:rPr lang="en-US" altLang="zh-CN" sz="3850" spc="-10" dirty="0" err="1">
                <a:latin typeface="Verdana"/>
                <a:cs typeface="Verdana"/>
              </a:rPr>
              <a:t>departments.emp_no</a:t>
            </a:r>
            <a:endParaRPr lang="en-US" altLang="zh-CN" sz="3850" spc="-10" dirty="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endParaRPr sz="38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304" y="504825"/>
            <a:ext cx="6372860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Relational</a:t>
            </a:r>
            <a:r>
              <a:rPr spc="-15" dirty="0"/>
              <a:t> </a:t>
            </a:r>
            <a:r>
              <a:rPr spc="-20" dirty="0"/>
              <a:t>Algebra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8104" y="1869439"/>
            <a:ext cx="11861165" cy="519821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5280" indent="-322580">
              <a:lnSpc>
                <a:spcPct val="100000"/>
              </a:lnSpc>
              <a:spcBef>
                <a:spcPts val="95"/>
              </a:spcBef>
              <a:buSzPct val="75000"/>
              <a:buFont typeface="Wingdings"/>
              <a:buChar char="◼"/>
              <a:tabLst>
                <a:tab pos="335915" algn="l"/>
              </a:tabLst>
            </a:pPr>
            <a:r>
              <a:rPr sz="2800" spc="-5" dirty="0">
                <a:latin typeface="Verdana"/>
                <a:cs typeface="Verdana"/>
              </a:rPr>
              <a:t>All of </a:t>
            </a:r>
            <a:r>
              <a:rPr sz="2800" spc="-10" dirty="0">
                <a:latin typeface="Verdana"/>
                <a:cs typeface="Verdana"/>
              </a:rPr>
              <a:t>these queries </a:t>
            </a:r>
            <a:r>
              <a:rPr sz="2800" spc="-5" dirty="0">
                <a:latin typeface="Verdana"/>
                <a:cs typeface="Verdana"/>
              </a:rPr>
              <a:t>can be </a:t>
            </a:r>
            <a:r>
              <a:rPr sz="2800" spc="-10" dirty="0">
                <a:latin typeface="Verdana"/>
                <a:cs typeface="Verdana"/>
              </a:rPr>
              <a:t>broken down using </a:t>
            </a:r>
            <a:r>
              <a:rPr sz="2800" spc="-5" dirty="0">
                <a:latin typeface="Verdana"/>
                <a:cs typeface="Verdana"/>
              </a:rPr>
              <a:t>relational algebra</a:t>
            </a:r>
          </a:p>
          <a:p>
            <a:pPr marL="754380" lvl="1" indent="-284480">
              <a:lnSpc>
                <a:spcPct val="100000"/>
              </a:lnSpc>
              <a:buFont typeface="Times New Roman"/>
              <a:buChar char="–"/>
              <a:tabLst>
                <a:tab pos="755015" algn="l"/>
              </a:tabLst>
            </a:pPr>
            <a:r>
              <a:rPr sz="2800" spc="-15" dirty="0">
                <a:latin typeface="Verdana"/>
                <a:cs typeface="Verdana"/>
              </a:rPr>
              <a:t>Operates </a:t>
            </a:r>
            <a:r>
              <a:rPr sz="2800" spc="-5" dirty="0">
                <a:latin typeface="Verdana"/>
                <a:cs typeface="Verdana"/>
              </a:rPr>
              <a:t>on</a:t>
            </a:r>
            <a:r>
              <a:rPr sz="2800" spc="40" dirty="0">
                <a:latin typeface="Verdana"/>
                <a:cs typeface="Verdana"/>
              </a:rPr>
              <a:t>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sets</a:t>
            </a:r>
            <a:endParaRPr sz="2800" dirty="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Times New Roman"/>
              <a:buChar char="–"/>
            </a:pPr>
            <a:endParaRPr sz="2900" dirty="0">
              <a:latin typeface="Times New Roman"/>
              <a:cs typeface="Times New Roman"/>
            </a:endParaRPr>
          </a:p>
          <a:p>
            <a:pPr marL="335280" indent="-322580">
              <a:lnSpc>
                <a:spcPct val="100000"/>
              </a:lnSpc>
              <a:buSzPct val="75000"/>
              <a:buFont typeface="Wingdings"/>
              <a:buChar char="◼"/>
              <a:tabLst>
                <a:tab pos="335915" algn="l"/>
              </a:tabLst>
            </a:pPr>
            <a:r>
              <a:rPr sz="2800" spc="-5" dirty="0">
                <a:latin typeface="Verdana"/>
                <a:cs typeface="Verdana"/>
              </a:rPr>
              <a:t>Unary</a:t>
            </a:r>
            <a:r>
              <a:rPr lang="en-US" sz="2800" spc="-5" dirty="0">
                <a:latin typeface="Verdana"/>
                <a:cs typeface="Verdana"/>
              </a:rPr>
              <a:t>: an operation with only one operand</a:t>
            </a:r>
            <a:endParaRPr sz="2800" dirty="0">
              <a:latin typeface="Verdana"/>
              <a:cs typeface="Verdana"/>
            </a:endParaRPr>
          </a:p>
          <a:p>
            <a:pPr marL="754380" lvl="1" indent="-284480">
              <a:lnSpc>
                <a:spcPct val="100000"/>
              </a:lnSpc>
              <a:buFont typeface="Times New Roman"/>
              <a:buChar char="–"/>
              <a:tabLst>
                <a:tab pos="755015" algn="l"/>
              </a:tabLst>
            </a:pPr>
            <a:r>
              <a:rPr sz="2800" spc="-5" dirty="0">
                <a:latin typeface="Verdana"/>
                <a:cs typeface="Verdana"/>
              </a:rPr>
              <a:t>Select</a:t>
            </a:r>
            <a:endParaRPr sz="2800" dirty="0">
              <a:latin typeface="Verdana"/>
              <a:cs typeface="Verdana"/>
            </a:endParaRPr>
          </a:p>
          <a:p>
            <a:pPr marL="754380" lvl="1" indent="-284480">
              <a:lnSpc>
                <a:spcPct val="100000"/>
              </a:lnSpc>
              <a:spcBef>
                <a:spcPts val="5"/>
              </a:spcBef>
              <a:buFont typeface="Times New Roman"/>
              <a:buChar char="–"/>
              <a:tabLst>
                <a:tab pos="755015" algn="l"/>
              </a:tabLst>
            </a:pPr>
            <a:r>
              <a:rPr sz="2800" spc="-10" dirty="0">
                <a:latin typeface="Verdana"/>
                <a:cs typeface="Verdana"/>
              </a:rPr>
              <a:t>Project</a:t>
            </a:r>
            <a:endParaRPr sz="2800" dirty="0">
              <a:latin typeface="Verdana"/>
              <a:cs typeface="Verdana"/>
            </a:endParaRPr>
          </a:p>
          <a:p>
            <a:pPr marL="754380" lvl="1" indent="-284480">
              <a:lnSpc>
                <a:spcPct val="100000"/>
              </a:lnSpc>
              <a:buFont typeface="Times New Roman"/>
              <a:buChar char="–"/>
              <a:tabLst>
                <a:tab pos="755015" algn="l"/>
              </a:tabLst>
            </a:pPr>
            <a:r>
              <a:rPr sz="2800" spc="-20" dirty="0">
                <a:latin typeface="Verdana"/>
                <a:cs typeface="Verdana"/>
              </a:rPr>
              <a:t>Rename</a:t>
            </a:r>
            <a:endParaRPr sz="2800" dirty="0">
              <a:latin typeface="Verdana"/>
              <a:cs typeface="Verdana"/>
            </a:endParaRPr>
          </a:p>
          <a:p>
            <a:pPr marL="335280" indent="-322580">
              <a:lnSpc>
                <a:spcPct val="100000"/>
              </a:lnSpc>
              <a:buSzPct val="75000"/>
              <a:buFont typeface="Wingdings"/>
              <a:buChar char="◼"/>
              <a:tabLst>
                <a:tab pos="335915" algn="l"/>
              </a:tabLst>
            </a:pPr>
            <a:r>
              <a:rPr sz="2800" spc="-15" dirty="0">
                <a:latin typeface="Verdana"/>
                <a:cs typeface="Verdana"/>
              </a:rPr>
              <a:t>Relational</a:t>
            </a:r>
            <a:endParaRPr sz="2800" dirty="0">
              <a:latin typeface="Verdana"/>
              <a:cs typeface="Verdana"/>
            </a:endParaRPr>
          </a:p>
          <a:p>
            <a:pPr marL="754380" lvl="1" indent="-284480">
              <a:lnSpc>
                <a:spcPct val="100000"/>
              </a:lnSpc>
              <a:buFont typeface="Times New Roman"/>
              <a:buChar char="–"/>
              <a:tabLst>
                <a:tab pos="755015" algn="l"/>
              </a:tabLst>
            </a:pPr>
            <a:r>
              <a:rPr sz="2800" spc="-5" dirty="0">
                <a:latin typeface="Verdana"/>
                <a:cs typeface="Verdana"/>
              </a:rPr>
              <a:t>Union</a:t>
            </a:r>
            <a:endParaRPr sz="2800" dirty="0">
              <a:latin typeface="Verdana"/>
              <a:cs typeface="Verdana"/>
            </a:endParaRPr>
          </a:p>
          <a:p>
            <a:pPr marL="754380" lvl="1" indent="-284480">
              <a:lnSpc>
                <a:spcPct val="100000"/>
              </a:lnSpc>
              <a:buFont typeface="Times New Roman"/>
              <a:buChar char="–"/>
              <a:tabLst>
                <a:tab pos="755015" algn="l"/>
              </a:tabLst>
            </a:pPr>
            <a:r>
              <a:rPr sz="2800" spc="-5" dirty="0">
                <a:latin typeface="Verdana"/>
                <a:cs typeface="Verdana"/>
              </a:rPr>
              <a:t>Intersection</a:t>
            </a:r>
            <a:endParaRPr sz="2800" dirty="0">
              <a:latin typeface="Verdana"/>
              <a:cs typeface="Verdana"/>
            </a:endParaRPr>
          </a:p>
          <a:p>
            <a:pPr marL="754380" lvl="1" indent="-284480">
              <a:lnSpc>
                <a:spcPct val="100000"/>
              </a:lnSpc>
              <a:buFont typeface="Times New Roman"/>
              <a:buChar char="–"/>
              <a:tabLst>
                <a:tab pos="755015" algn="l"/>
              </a:tabLst>
            </a:pPr>
            <a:r>
              <a:rPr sz="2800" spc="-5" dirty="0">
                <a:latin typeface="Verdana"/>
                <a:cs typeface="Verdana"/>
              </a:rPr>
              <a:t>Difference</a:t>
            </a:r>
            <a:endParaRPr sz="2800" dirty="0">
              <a:latin typeface="Verdana"/>
              <a:cs typeface="Verdana"/>
            </a:endParaRPr>
          </a:p>
          <a:p>
            <a:pPr marL="754380" lvl="1" indent="-284480">
              <a:lnSpc>
                <a:spcPct val="100000"/>
              </a:lnSpc>
              <a:buFont typeface="Times New Roman"/>
              <a:buChar char="–"/>
              <a:tabLst>
                <a:tab pos="755015" algn="l"/>
              </a:tabLst>
            </a:pPr>
            <a:r>
              <a:rPr sz="2800" spc="-10" dirty="0">
                <a:latin typeface="Verdana"/>
                <a:cs typeface="Verdana"/>
              </a:rPr>
              <a:t>Cartesian</a:t>
            </a:r>
            <a:r>
              <a:rPr sz="2800" spc="2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Product</a:t>
            </a:r>
            <a:endParaRPr sz="2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304" y="436244"/>
            <a:ext cx="2166620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Select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806" y="1613408"/>
            <a:ext cx="12489180" cy="39600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SzPct val="80303"/>
              <a:buFont typeface="Wingdings"/>
              <a:buChar char="◼"/>
              <a:tabLst>
                <a:tab pos="425450" algn="l"/>
                <a:tab pos="426084" algn="l"/>
              </a:tabLst>
            </a:pPr>
            <a:r>
              <a:rPr sz="3300" spc="-5" dirty="0">
                <a:latin typeface="Verdana"/>
                <a:cs typeface="Verdana"/>
              </a:rPr>
              <a:t>Careful!</a:t>
            </a:r>
            <a:endParaRPr sz="3300" dirty="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45"/>
              </a:spcBef>
            </a:pPr>
            <a:r>
              <a:rPr sz="3300" dirty="0">
                <a:latin typeface="Times New Roman"/>
                <a:cs typeface="Times New Roman"/>
              </a:rPr>
              <a:t>– </a:t>
            </a:r>
            <a:r>
              <a:rPr sz="3300" spc="-5" dirty="0">
                <a:latin typeface="Verdana"/>
                <a:cs typeface="Verdana"/>
              </a:rPr>
              <a:t>Not </a:t>
            </a:r>
            <a:r>
              <a:rPr sz="3300" spc="-20" dirty="0">
                <a:latin typeface="Verdana"/>
                <a:cs typeface="Verdana"/>
              </a:rPr>
              <a:t>like</a:t>
            </a:r>
            <a:r>
              <a:rPr sz="3300" spc="-260" dirty="0">
                <a:latin typeface="Verdana"/>
                <a:cs typeface="Verdana"/>
              </a:rPr>
              <a:t> </a:t>
            </a:r>
            <a:r>
              <a:rPr sz="3300" dirty="0">
                <a:latin typeface="Verdana"/>
                <a:cs typeface="Verdana"/>
              </a:rPr>
              <a:t>SELECT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40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buSzPct val="74242"/>
              <a:buFont typeface="Wingdings"/>
              <a:buChar char="◼"/>
              <a:tabLst>
                <a:tab pos="394970" algn="l"/>
                <a:tab pos="395605" algn="l"/>
              </a:tabLst>
            </a:pPr>
            <a:r>
              <a:rPr sz="3300" dirty="0">
                <a:latin typeface="Verdana"/>
                <a:cs typeface="Verdana"/>
              </a:rPr>
              <a:t>Specifies </a:t>
            </a:r>
            <a:r>
              <a:rPr sz="3300" spc="-5" dirty="0">
                <a:latin typeface="Verdana"/>
                <a:cs typeface="Verdana"/>
              </a:rPr>
              <a:t>which </a:t>
            </a:r>
            <a:r>
              <a:rPr sz="3300" u="sng" spc="-5" dirty="0">
                <a:latin typeface="Verdana"/>
                <a:cs typeface="Verdana"/>
              </a:rPr>
              <a:t>tuples</a:t>
            </a:r>
            <a:r>
              <a:rPr sz="3300" spc="-5" dirty="0">
                <a:latin typeface="Verdana"/>
                <a:cs typeface="Verdana"/>
              </a:rPr>
              <a:t> to </a:t>
            </a:r>
            <a:r>
              <a:rPr sz="3300" spc="-10" dirty="0">
                <a:latin typeface="Verdana"/>
                <a:cs typeface="Verdana"/>
              </a:rPr>
              <a:t>keep </a:t>
            </a:r>
            <a:r>
              <a:rPr sz="3300" dirty="0">
                <a:latin typeface="Verdana"/>
                <a:cs typeface="Verdana"/>
              </a:rPr>
              <a:t>from a </a:t>
            </a:r>
            <a:r>
              <a:rPr sz="3300" spc="-5" dirty="0">
                <a:latin typeface="Verdana"/>
                <a:cs typeface="Verdana"/>
              </a:rPr>
              <a:t>relation based </a:t>
            </a:r>
            <a:r>
              <a:rPr sz="3300" dirty="0">
                <a:latin typeface="Verdana"/>
                <a:cs typeface="Verdana"/>
              </a:rPr>
              <a:t>on </a:t>
            </a:r>
            <a:r>
              <a:rPr sz="3300" spc="-1945" dirty="0">
                <a:latin typeface="Verdana"/>
                <a:cs typeface="Verdana"/>
              </a:rPr>
              <a:t>a </a:t>
            </a:r>
            <a:r>
              <a:rPr sz="3300" spc="-1155" dirty="0">
                <a:latin typeface="Verdana"/>
                <a:cs typeface="Verdana"/>
              </a:rPr>
              <a:t> </a:t>
            </a:r>
            <a:r>
              <a:rPr sz="3300" spc="-10" dirty="0">
                <a:latin typeface="Verdana"/>
                <a:cs typeface="Verdana"/>
              </a:rPr>
              <a:t>condition:</a:t>
            </a:r>
            <a:endParaRPr sz="33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650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  <a:tabLst>
                <a:tab pos="5786120" algn="l"/>
              </a:tabLst>
            </a:pPr>
            <a:r>
              <a:rPr sz="6600" spc="-7" baseline="18308" dirty="0">
                <a:latin typeface="Verdana"/>
                <a:cs typeface="Verdana"/>
              </a:rPr>
              <a:t>σ </a:t>
            </a:r>
            <a:r>
              <a:rPr sz="2900" spc="10" dirty="0">
                <a:latin typeface="Verdana"/>
                <a:cs typeface="Verdana"/>
              </a:rPr>
              <a:t>hire date</a:t>
            </a:r>
            <a:r>
              <a:rPr sz="2900" spc="55" dirty="0">
                <a:latin typeface="Verdana"/>
                <a:cs typeface="Verdana"/>
              </a:rPr>
              <a:t> </a:t>
            </a:r>
            <a:r>
              <a:rPr sz="2900" spc="10" dirty="0">
                <a:latin typeface="Verdana"/>
                <a:cs typeface="Verdana"/>
              </a:rPr>
              <a:t>after</a:t>
            </a:r>
            <a:r>
              <a:rPr sz="2900" spc="5" dirty="0">
                <a:latin typeface="Verdana"/>
                <a:cs typeface="Verdana"/>
              </a:rPr>
              <a:t> </a:t>
            </a:r>
            <a:r>
              <a:rPr sz="2900" spc="10" dirty="0">
                <a:latin typeface="Verdana"/>
                <a:cs typeface="Verdana"/>
              </a:rPr>
              <a:t>1-1-1990	</a:t>
            </a:r>
            <a:r>
              <a:rPr sz="6600" spc="-30" baseline="18308" dirty="0">
                <a:latin typeface="Verdana"/>
                <a:cs typeface="Verdana"/>
              </a:rPr>
              <a:t>(EMPLOYEES)</a:t>
            </a:r>
            <a:endParaRPr sz="6600" baseline="18308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504" y="549021"/>
            <a:ext cx="5663896" cy="8585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Select</a:t>
            </a:r>
            <a:r>
              <a:rPr lang="en-US" spc="-5" dirty="0"/>
              <a:t>(WHERE)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61645" y="1888947"/>
            <a:ext cx="11968480" cy="25904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5450" indent="-412750">
              <a:lnSpc>
                <a:spcPct val="100000"/>
              </a:lnSpc>
              <a:spcBef>
                <a:spcPts val="100"/>
              </a:spcBef>
              <a:buSzPct val="80303"/>
              <a:buFont typeface="Wingdings"/>
              <a:buChar char="◼"/>
              <a:tabLst>
                <a:tab pos="425450" algn="l"/>
                <a:tab pos="426084" algn="l"/>
                <a:tab pos="3480435" algn="l"/>
              </a:tabLst>
            </a:pPr>
            <a:r>
              <a:rPr sz="3300" spc="-15" dirty="0">
                <a:latin typeface="Verdana"/>
                <a:cs typeface="Verdana"/>
              </a:rPr>
              <a:t>Result</a:t>
            </a:r>
            <a:r>
              <a:rPr sz="3300" spc="-5" dirty="0">
                <a:latin typeface="Verdana"/>
                <a:cs typeface="Verdana"/>
              </a:rPr>
              <a:t> </a:t>
            </a:r>
            <a:r>
              <a:rPr sz="3300" dirty="0">
                <a:latin typeface="Verdana"/>
                <a:cs typeface="Verdana"/>
              </a:rPr>
              <a:t>set</a:t>
            </a:r>
            <a:r>
              <a:rPr sz="3300" spc="-10" dirty="0">
                <a:latin typeface="Verdana"/>
                <a:cs typeface="Verdana"/>
              </a:rPr>
              <a:t> </a:t>
            </a:r>
            <a:r>
              <a:rPr sz="3300" spc="-5" dirty="0">
                <a:latin typeface="Verdana"/>
                <a:cs typeface="Verdana"/>
              </a:rPr>
              <a:t>will	</a:t>
            </a:r>
            <a:r>
              <a:rPr sz="3300" spc="-15" dirty="0">
                <a:latin typeface="Verdana"/>
                <a:cs typeface="Verdana"/>
              </a:rPr>
              <a:t>have </a:t>
            </a:r>
            <a:r>
              <a:rPr sz="3300" spc="-5" dirty="0">
                <a:latin typeface="Verdana"/>
                <a:cs typeface="Verdana"/>
              </a:rPr>
              <a:t>the same attributes as the </a:t>
            </a:r>
            <a:r>
              <a:rPr sz="3300" u="sng" spc="-5" dirty="0">
                <a:latin typeface="Verdana"/>
                <a:cs typeface="Verdana"/>
              </a:rPr>
              <a:t>relation</a:t>
            </a:r>
          </a:p>
          <a:p>
            <a:pPr>
              <a:lnSpc>
                <a:spcPct val="100000"/>
              </a:lnSpc>
              <a:spcBef>
                <a:spcPts val="45"/>
              </a:spcBef>
              <a:buChar char="◼"/>
            </a:pPr>
            <a:endParaRPr sz="3450" dirty="0">
              <a:latin typeface="Times New Roman"/>
              <a:cs typeface="Times New Roman"/>
            </a:endParaRPr>
          </a:p>
          <a:p>
            <a:pPr marL="394970" indent="-382270">
              <a:lnSpc>
                <a:spcPct val="100000"/>
              </a:lnSpc>
              <a:buSzPct val="74242"/>
              <a:buFont typeface="Wingdings"/>
              <a:buChar char="◼"/>
              <a:tabLst>
                <a:tab pos="394970" algn="l"/>
                <a:tab pos="395605" algn="l"/>
              </a:tabLst>
            </a:pPr>
            <a:r>
              <a:rPr sz="3300" dirty="0">
                <a:latin typeface="Verdana"/>
                <a:cs typeface="Verdana"/>
              </a:rPr>
              <a:t>Its</a:t>
            </a:r>
            <a:r>
              <a:rPr sz="3300" spc="-35" dirty="0">
                <a:latin typeface="Verdana"/>
                <a:cs typeface="Verdana"/>
              </a:rPr>
              <a:t> </a:t>
            </a:r>
            <a:r>
              <a:rPr sz="3300" spc="-10" dirty="0">
                <a:latin typeface="Verdana"/>
                <a:cs typeface="Verdana"/>
              </a:rPr>
              <a:t>commutative!</a:t>
            </a:r>
            <a:endParaRPr sz="33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har char="◼"/>
            </a:pPr>
            <a:endParaRPr sz="3400" dirty="0">
              <a:latin typeface="Times New Roman"/>
              <a:cs typeface="Times New Roman"/>
            </a:endParaRPr>
          </a:p>
          <a:p>
            <a:pPr marL="394970" indent="-382270">
              <a:lnSpc>
                <a:spcPct val="100000"/>
              </a:lnSpc>
              <a:buSzPct val="74242"/>
              <a:buFont typeface="Wingdings"/>
              <a:buChar char="◼"/>
              <a:tabLst>
                <a:tab pos="394970" algn="l"/>
                <a:tab pos="395605" algn="l"/>
              </a:tabLst>
            </a:pPr>
            <a:r>
              <a:rPr sz="3300" dirty="0">
                <a:latin typeface="Verdana"/>
                <a:cs typeface="Verdana"/>
              </a:rPr>
              <a:t>Bound on </a:t>
            </a:r>
            <a:r>
              <a:rPr sz="3300" spc="-5" dirty="0">
                <a:latin typeface="Verdana"/>
                <a:cs typeface="Verdana"/>
              </a:rPr>
              <a:t>number </a:t>
            </a:r>
            <a:r>
              <a:rPr sz="3300" dirty="0">
                <a:latin typeface="Verdana"/>
                <a:cs typeface="Verdana"/>
              </a:rPr>
              <a:t>of</a:t>
            </a:r>
            <a:r>
              <a:rPr sz="3300" spc="-20" dirty="0">
                <a:latin typeface="Verdana"/>
                <a:cs typeface="Verdana"/>
              </a:rPr>
              <a:t> </a:t>
            </a:r>
            <a:r>
              <a:rPr sz="3300" spc="-5" dirty="0">
                <a:latin typeface="Verdana"/>
                <a:cs typeface="Verdana"/>
              </a:rPr>
              <a:t>tuples?</a:t>
            </a:r>
            <a:r>
              <a:rPr lang="en-US" sz="3300" spc="-5" dirty="0">
                <a:latin typeface="Verdana"/>
                <a:cs typeface="Verdana"/>
              </a:rPr>
              <a:t> [0,n]</a:t>
            </a:r>
            <a:endParaRPr sz="33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304" y="444448"/>
            <a:ext cx="6349696" cy="8585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Project</a:t>
            </a:r>
            <a:r>
              <a:rPr lang="en-US" spc="-10" dirty="0"/>
              <a:t>(SELECT)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26288" y="1765808"/>
            <a:ext cx="10668712" cy="19210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5450" algn="l"/>
              </a:tabLst>
            </a:pPr>
            <a:r>
              <a:rPr sz="2650" spc="2820" dirty="0">
                <a:latin typeface="Wingdings"/>
                <a:cs typeface="Wingdings"/>
              </a:rPr>
              <a:t>◼</a:t>
            </a:r>
            <a:r>
              <a:rPr sz="2650" spc="2820" dirty="0">
                <a:latin typeface="Times New Roman"/>
                <a:cs typeface="Times New Roman"/>
              </a:rPr>
              <a:t>	</a:t>
            </a:r>
            <a:r>
              <a:rPr sz="3300" spc="-25" dirty="0">
                <a:latin typeface="Verdana"/>
                <a:cs typeface="Verdana"/>
              </a:rPr>
              <a:t>Keeps </a:t>
            </a:r>
            <a:r>
              <a:rPr sz="3300" spc="-5" dirty="0">
                <a:latin typeface="Verdana"/>
                <a:cs typeface="Verdana"/>
              </a:rPr>
              <a:t>certain columns, discards the</a:t>
            </a:r>
            <a:r>
              <a:rPr sz="3300" spc="-30" dirty="0">
                <a:latin typeface="Verdana"/>
                <a:cs typeface="Verdana"/>
              </a:rPr>
              <a:t> </a:t>
            </a:r>
            <a:r>
              <a:rPr sz="3300" dirty="0">
                <a:latin typeface="Verdana"/>
                <a:cs typeface="Verdana"/>
              </a:rPr>
              <a:t>rest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700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6600" spc="-15" baseline="18308" dirty="0">
                <a:latin typeface="Verdana"/>
                <a:cs typeface="Verdana"/>
              </a:rPr>
              <a:t>π </a:t>
            </a:r>
            <a:r>
              <a:rPr sz="2900" spc="15" dirty="0">
                <a:latin typeface="Verdana"/>
                <a:cs typeface="Verdana"/>
              </a:rPr>
              <a:t>LNAME, FNAME, </a:t>
            </a:r>
            <a:r>
              <a:rPr sz="2900" spc="10" dirty="0">
                <a:latin typeface="Verdana"/>
                <a:cs typeface="Verdana"/>
              </a:rPr>
              <a:t>SALARY</a:t>
            </a:r>
            <a:r>
              <a:rPr sz="2900" spc="415" dirty="0">
                <a:latin typeface="Verdana"/>
                <a:cs typeface="Verdana"/>
              </a:rPr>
              <a:t> </a:t>
            </a:r>
            <a:r>
              <a:rPr sz="6600" spc="-30" baseline="18308" dirty="0">
                <a:latin typeface="Verdana"/>
                <a:cs typeface="Verdana"/>
              </a:rPr>
              <a:t>(EMPLOYEE)</a:t>
            </a:r>
            <a:endParaRPr sz="6600" baseline="18308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504" y="518922"/>
            <a:ext cx="6883096" cy="8585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Project</a:t>
            </a:r>
            <a:r>
              <a:rPr lang="en-US" spc="-10" dirty="0"/>
              <a:t> (SELECT)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54304" y="1842008"/>
            <a:ext cx="8246109" cy="26750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5450" indent="-412750">
              <a:lnSpc>
                <a:spcPct val="100000"/>
              </a:lnSpc>
              <a:spcBef>
                <a:spcPts val="100"/>
              </a:spcBef>
              <a:buSzPct val="80303"/>
              <a:buFont typeface="Wingdings"/>
              <a:buChar char="◼"/>
              <a:tabLst>
                <a:tab pos="425450" algn="l"/>
                <a:tab pos="426084" algn="l"/>
              </a:tabLst>
            </a:pPr>
            <a:r>
              <a:rPr sz="3300" spc="-5" dirty="0">
                <a:latin typeface="Verdana"/>
                <a:cs typeface="Verdana"/>
              </a:rPr>
              <a:t>Duplicate tuples are </a:t>
            </a:r>
            <a:r>
              <a:rPr sz="3300" spc="-10" dirty="0">
                <a:latin typeface="Verdana"/>
                <a:cs typeface="Verdana"/>
              </a:rPr>
              <a:t>removed</a:t>
            </a:r>
            <a:r>
              <a:rPr sz="3300" spc="-40" dirty="0">
                <a:latin typeface="Verdana"/>
                <a:cs typeface="Verdana"/>
              </a:rPr>
              <a:t> </a:t>
            </a:r>
            <a:r>
              <a:rPr sz="3300" spc="-245" dirty="0">
                <a:latin typeface="Verdana"/>
                <a:cs typeface="Verdana"/>
              </a:rPr>
              <a:t>(why?)</a:t>
            </a:r>
            <a:endParaRPr sz="33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000" spc="-10" dirty="0">
                <a:latin typeface="Verdana"/>
                <a:cs typeface="Verdana"/>
              </a:rPr>
              <a:t>Not include primary key =&gt; duplicate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000" spc="-10" dirty="0">
                <a:latin typeface="Verdana"/>
                <a:cs typeface="Verdana"/>
              </a:rPr>
              <a:t>Query operation on set =&gt; remove</a:t>
            </a:r>
            <a:endParaRPr sz="2000" spc="-10" dirty="0">
              <a:latin typeface="Verdana"/>
              <a:cs typeface="Verdana"/>
            </a:endParaRPr>
          </a:p>
          <a:p>
            <a:pPr marL="394970" indent="-382270">
              <a:lnSpc>
                <a:spcPct val="100000"/>
              </a:lnSpc>
              <a:buSzPct val="74242"/>
              <a:buFont typeface="Wingdings"/>
              <a:buChar char="◼"/>
              <a:tabLst>
                <a:tab pos="394970" algn="l"/>
                <a:tab pos="395605" algn="l"/>
              </a:tabLst>
            </a:pPr>
            <a:r>
              <a:rPr sz="3300" dirty="0">
                <a:latin typeface="Verdana"/>
                <a:cs typeface="Verdana"/>
              </a:rPr>
              <a:t>Bound on</a:t>
            </a:r>
            <a:r>
              <a:rPr sz="3300" spc="-20" dirty="0">
                <a:latin typeface="Verdana"/>
                <a:cs typeface="Verdana"/>
              </a:rPr>
              <a:t> </a:t>
            </a:r>
            <a:r>
              <a:rPr sz="3300" spc="-5" dirty="0">
                <a:latin typeface="Verdana"/>
                <a:cs typeface="Verdana"/>
              </a:rPr>
              <a:t>tuples?</a:t>
            </a:r>
            <a:r>
              <a:rPr lang="en-US" sz="3300" spc="-5" dirty="0">
                <a:latin typeface="Verdana"/>
                <a:cs typeface="Verdana"/>
              </a:rPr>
              <a:t> At most n</a:t>
            </a:r>
            <a:endParaRPr sz="33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har char="◼"/>
            </a:pPr>
            <a:endParaRPr sz="3400" dirty="0">
              <a:latin typeface="Times New Roman"/>
              <a:cs typeface="Times New Roman"/>
            </a:endParaRPr>
          </a:p>
          <a:p>
            <a:pPr marL="394970" indent="-382270">
              <a:lnSpc>
                <a:spcPct val="100000"/>
              </a:lnSpc>
              <a:buSzPct val="74242"/>
              <a:buFont typeface="Wingdings"/>
              <a:buChar char="◼"/>
              <a:tabLst>
                <a:tab pos="394970" algn="l"/>
                <a:tab pos="395605" algn="l"/>
              </a:tabLst>
            </a:pPr>
            <a:r>
              <a:rPr sz="3300" spc="-10" dirty="0">
                <a:latin typeface="Verdana"/>
                <a:cs typeface="Verdana"/>
              </a:rPr>
              <a:t>Commutative?</a:t>
            </a:r>
            <a:endParaRPr sz="33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304" y="543001"/>
            <a:ext cx="4901896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5" dirty="0"/>
              <a:t>R</a:t>
            </a:r>
            <a:r>
              <a:rPr spc="-5" dirty="0"/>
              <a:t>ename</a:t>
            </a:r>
            <a:r>
              <a:rPr lang="en-US" spc="-5" dirty="0"/>
              <a:t>(AS)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47014" y="1842008"/>
            <a:ext cx="12248185" cy="243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5450" algn="l"/>
              </a:tabLst>
            </a:pPr>
            <a:r>
              <a:rPr sz="2650" spc="2820" dirty="0">
                <a:latin typeface="Wingdings"/>
                <a:cs typeface="Wingdings"/>
              </a:rPr>
              <a:t>◼</a:t>
            </a:r>
            <a:r>
              <a:rPr sz="2650" spc="2820" dirty="0">
                <a:latin typeface="Times New Roman"/>
                <a:cs typeface="Times New Roman"/>
              </a:rPr>
              <a:t>	</a:t>
            </a:r>
            <a:r>
              <a:rPr sz="3300" dirty="0">
                <a:latin typeface="Verdana"/>
                <a:cs typeface="Verdana"/>
              </a:rPr>
              <a:t>Applies a </a:t>
            </a:r>
            <a:r>
              <a:rPr sz="3300" spc="-5" dirty="0">
                <a:latin typeface="Verdana"/>
                <a:cs typeface="Verdana"/>
              </a:rPr>
              <a:t>different name to </a:t>
            </a:r>
            <a:r>
              <a:rPr sz="3300" spc="-15" dirty="0">
                <a:latin typeface="Verdana"/>
                <a:cs typeface="Verdana"/>
              </a:rPr>
              <a:t>attribute(s) </a:t>
            </a:r>
            <a:r>
              <a:rPr sz="3300" dirty="0">
                <a:latin typeface="Verdana"/>
                <a:cs typeface="Verdana"/>
              </a:rPr>
              <a:t>of a </a:t>
            </a:r>
            <a:r>
              <a:rPr sz="3300" spc="-70" dirty="0">
                <a:latin typeface="Verdana"/>
                <a:cs typeface="Verdana"/>
              </a:rPr>
              <a:t>relation</a:t>
            </a:r>
            <a:endParaRPr sz="3300" dirty="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50"/>
              </a:spcBef>
            </a:pPr>
            <a:r>
              <a:rPr sz="3300" dirty="0">
                <a:latin typeface="Times New Roman"/>
                <a:cs typeface="Times New Roman"/>
              </a:rPr>
              <a:t>– </a:t>
            </a:r>
            <a:r>
              <a:rPr sz="3300" spc="-10" dirty="0">
                <a:latin typeface="Verdana"/>
                <a:cs typeface="Verdana"/>
              </a:rPr>
              <a:t>Necessary in </a:t>
            </a:r>
            <a:r>
              <a:rPr sz="3300" dirty="0">
                <a:latin typeface="Verdana"/>
                <a:cs typeface="Verdana"/>
              </a:rPr>
              <a:t>some</a:t>
            </a:r>
            <a:r>
              <a:rPr sz="3300" spc="-280" dirty="0">
                <a:latin typeface="Verdana"/>
                <a:cs typeface="Verdana"/>
              </a:rPr>
              <a:t> </a:t>
            </a:r>
            <a:r>
              <a:rPr sz="3300" spc="-5" dirty="0">
                <a:latin typeface="Verdana"/>
                <a:cs typeface="Verdana"/>
              </a:rPr>
              <a:t>cases</a:t>
            </a:r>
            <a:endParaRPr sz="33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650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tabLst>
                <a:tab pos="5063490" algn="l"/>
              </a:tabLst>
            </a:pPr>
            <a:r>
              <a:rPr sz="6600" spc="-7" baseline="18308" dirty="0">
                <a:latin typeface="Verdana"/>
                <a:cs typeface="Verdana"/>
              </a:rPr>
              <a:t>ρ </a:t>
            </a:r>
            <a:r>
              <a:rPr sz="2900" spc="10" dirty="0">
                <a:latin typeface="Verdana"/>
                <a:cs typeface="Verdana"/>
              </a:rPr>
              <a:t>(A1, </a:t>
            </a:r>
            <a:r>
              <a:rPr sz="2900" spc="15" dirty="0">
                <a:latin typeface="Verdana"/>
                <a:cs typeface="Verdana"/>
              </a:rPr>
              <a:t>A2, A3,</a:t>
            </a:r>
            <a:r>
              <a:rPr sz="2900" spc="-25" dirty="0">
                <a:latin typeface="Verdana"/>
                <a:cs typeface="Verdana"/>
              </a:rPr>
              <a:t> </a:t>
            </a:r>
            <a:r>
              <a:rPr sz="2900" spc="15" dirty="0">
                <a:latin typeface="Verdana"/>
                <a:cs typeface="Verdana"/>
              </a:rPr>
              <a:t>A4,</a:t>
            </a:r>
            <a:r>
              <a:rPr sz="2900" spc="5" dirty="0">
                <a:latin typeface="Verdana"/>
                <a:cs typeface="Verdana"/>
              </a:rPr>
              <a:t> </a:t>
            </a:r>
            <a:r>
              <a:rPr sz="2900" spc="15" dirty="0">
                <a:latin typeface="Verdana"/>
                <a:cs typeface="Verdana"/>
              </a:rPr>
              <a:t>A5)	</a:t>
            </a:r>
            <a:r>
              <a:rPr sz="6600" spc="-15" baseline="18308" dirty="0">
                <a:latin typeface="Verdana"/>
                <a:cs typeface="Verdana"/>
              </a:rPr>
              <a:t>(R)</a:t>
            </a:r>
            <a:endParaRPr sz="6600" baseline="18308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304" y="552068"/>
            <a:ext cx="2035175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Union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7015" y="2026411"/>
            <a:ext cx="9764395" cy="55765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7795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Verdana"/>
                <a:cs typeface="Verdana"/>
              </a:rPr>
              <a:t>R </a:t>
            </a:r>
            <a:r>
              <a:rPr sz="2800" spc="-5" dirty="0">
                <a:solidFill>
                  <a:srgbClr val="333399"/>
                </a:solidFill>
                <a:latin typeface="Symbol"/>
                <a:cs typeface="Symbol"/>
              </a:rPr>
              <a:t></a:t>
            </a:r>
            <a:r>
              <a:rPr sz="2800" spc="-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Verdana"/>
                <a:cs typeface="Verdana"/>
              </a:rPr>
              <a:t>S </a:t>
            </a:r>
            <a:r>
              <a:rPr sz="2800" spc="-15" dirty="0">
                <a:latin typeface="Verdana"/>
                <a:cs typeface="Verdana"/>
              </a:rPr>
              <a:t>includes </a:t>
            </a:r>
            <a:r>
              <a:rPr sz="2800" spc="-5" dirty="0">
                <a:latin typeface="Verdana"/>
                <a:cs typeface="Verdana"/>
              </a:rPr>
              <a:t>all </a:t>
            </a:r>
            <a:r>
              <a:rPr sz="2800" spc="-10" dirty="0">
                <a:latin typeface="Verdana"/>
                <a:cs typeface="Verdana"/>
              </a:rPr>
              <a:t>tuples in </a:t>
            </a:r>
            <a:r>
              <a:rPr sz="2800" spc="-5" dirty="0">
                <a:latin typeface="Verdana"/>
                <a:cs typeface="Verdana"/>
              </a:rPr>
              <a:t>R, </a:t>
            </a:r>
            <a:r>
              <a:rPr sz="2800" spc="-10" dirty="0">
                <a:latin typeface="Verdana"/>
                <a:cs typeface="Verdana"/>
              </a:rPr>
              <a:t>in </a:t>
            </a:r>
            <a:r>
              <a:rPr sz="2800" spc="-20" dirty="0">
                <a:latin typeface="Verdana"/>
                <a:cs typeface="Verdana"/>
              </a:rPr>
              <a:t>S, </a:t>
            </a:r>
            <a:r>
              <a:rPr sz="2800" spc="-5" dirty="0">
                <a:latin typeface="Verdana"/>
                <a:cs typeface="Verdana"/>
              </a:rPr>
              <a:t>or </a:t>
            </a:r>
            <a:r>
              <a:rPr sz="2800" spc="-10" dirty="0">
                <a:latin typeface="Verdana"/>
                <a:cs typeface="Verdana"/>
              </a:rPr>
              <a:t>in both </a:t>
            </a:r>
            <a:r>
              <a:rPr sz="2800" spc="-5" dirty="0">
                <a:latin typeface="Verdana"/>
                <a:cs typeface="Verdana"/>
              </a:rPr>
              <a:t>R and</a:t>
            </a:r>
            <a:r>
              <a:rPr sz="2800" spc="-13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S</a:t>
            </a:r>
            <a:endParaRPr sz="2800" dirty="0">
              <a:latin typeface="Verdana"/>
              <a:cs typeface="Verdana"/>
            </a:endParaRPr>
          </a:p>
          <a:p>
            <a:pPr marL="137795" marR="179070">
              <a:lnSpc>
                <a:spcPct val="200100"/>
              </a:lnSpc>
              <a:spcBef>
                <a:spcPts val="20"/>
              </a:spcBef>
            </a:pPr>
            <a:r>
              <a:rPr sz="2800" spc="-15" dirty="0">
                <a:latin typeface="Verdana"/>
                <a:cs typeface="Verdana"/>
              </a:rPr>
              <a:t>Relations </a:t>
            </a:r>
            <a:r>
              <a:rPr sz="2800" spc="-5" dirty="0">
                <a:latin typeface="Verdana"/>
                <a:cs typeface="Verdana"/>
              </a:rPr>
              <a:t>must </a:t>
            </a:r>
            <a:r>
              <a:rPr sz="2800" spc="-10" dirty="0">
                <a:latin typeface="Verdana"/>
                <a:cs typeface="Verdana"/>
              </a:rPr>
              <a:t>contain the </a:t>
            </a:r>
            <a:r>
              <a:rPr sz="2800" spc="-5" dirty="0">
                <a:latin typeface="Verdana"/>
                <a:cs typeface="Verdana"/>
              </a:rPr>
              <a:t>same </a:t>
            </a:r>
            <a:r>
              <a:rPr sz="2800" spc="-10" dirty="0">
                <a:latin typeface="Verdana"/>
                <a:cs typeface="Verdana"/>
              </a:rPr>
              <a:t>number </a:t>
            </a:r>
            <a:r>
              <a:rPr sz="2800" spc="-5" dirty="0">
                <a:latin typeface="Verdana"/>
                <a:cs typeface="Verdana"/>
              </a:rPr>
              <a:t>of columns  </a:t>
            </a:r>
            <a:r>
              <a:rPr sz="2800" spc="-10" dirty="0">
                <a:latin typeface="Verdana"/>
                <a:cs typeface="Verdana"/>
              </a:rPr>
              <a:t>Columns </a:t>
            </a:r>
            <a:r>
              <a:rPr sz="2800" spc="-5" dirty="0">
                <a:latin typeface="Verdana"/>
                <a:cs typeface="Verdana"/>
              </a:rPr>
              <a:t>must </a:t>
            </a:r>
            <a:r>
              <a:rPr sz="2800" spc="-20" dirty="0">
                <a:latin typeface="Verdana"/>
                <a:cs typeface="Verdana"/>
              </a:rPr>
              <a:t>have </a:t>
            </a:r>
            <a:r>
              <a:rPr sz="2800" spc="-10" dirty="0">
                <a:latin typeface="Verdana"/>
                <a:cs typeface="Verdana"/>
              </a:rPr>
              <a:t>the </a:t>
            </a:r>
            <a:r>
              <a:rPr sz="2800" spc="-5" dirty="0">
                <a:latin typeface="Verdana"/>
                <a:cs typeface="Verdana"/>
              </a:rPr>
              <a:t>same </a:t>
            </a:r>
            <a:r>
              <a:rPr sz="2800" spc="-10" dirty="0">
                <a:latin typeface="Verdana"/>
                <a:cs typeface="Verdana"/>
              </a:rPr>
              <a:t>data</a:t>
            </a:r>
            <a:r>
              <a:rPr sz="2800" spc="145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type</a:t>
            </a:r>
            <a:endParaRPr sz="2800" dirty="0">
              <a:latin typeface="Verdana"/>
              <a:cs typeface="Verdana"/>
            </a:endParaRPr>
          </a:p>
          <a:p>
            <a:pPr marL="12700" marR="7374255" indent="125095">
              <a:lnSpc>
                <a:spcPts val="6720"/>
              </a:lnSpc>
              <a:spcBef>
                <a:spcPts val="785"/>
              </a:spcBef>
            </a:pPr>
            <a:r>
              <a:rPr sz="2800" u="sng" spc="-10" dirty="0">
                <a:latin typeface="Verdana"/>
                <a:cs typeface="Verdana"/>
              </a:rPr>
              <a:t>SQL</a:t>
            </a:r>
            <a:r>
              <a:rPr sz="2800" u="sng" spc="-70" dirty="0">
                <a:latin typeface="Verdana"/>
                <a:cs typeface="Verdana"/>
              </a:rPr>
              <a:t> </a:t>
            </a:r>
            <a:r>
              <a:rPr sz="2800" u="sng" spc="-10" dirty="0">
                <a:latin typeface="Verdana"/>
                <a:cs typeface="Verdana"/>
              </a:rPr>
              <a:t>Syntax</a:t>
            </a:r>
            <a:r>
              <a:rPr sz="2800" spc="-10" dirty="0">
                <a:latin typeface="Verdana"/>
                <a:cs typeface="Verdana"/>
              </a:rPr>
              <a:t>:</a:t>
            </a:r>
            <a:endParaRPr sz="2800" dirty="0">
              <a:latin typeface="Verdana"/>
              <a:cs typeface="Verdana"/>
            </a:endParaRPr>
          </a:p>
          <a:p>
            <a:pPr marL="12700" marR="7374255">
              <a:lnSpc>
                <a:spcPts val="6720"/>
              </a:lnSpc>
            </a:pPr>
            <a:r>
              <a:rPr sz="2800" spc="-5" dirty="0">
                <a:latin typeface="Verdana"/>
                <a:cs typeface="Verdana"/>
              </a:rPr>
              <a:t>SELECT</a:t>
            </a:r>
            <a:r>
              <a:rPr sz="2800" spc="1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*</a:t>
            </a:r>
            <a:endParaRPr sz="2800" dirty="0">
              <a:latin typeface="Verdana"/>
              <a:cs typeface="Verdana"/>
            </a:endParaRPr>
          </a:p>
          <a:p>
            <a:pPr marL="514350">
              <a:lnSpc>
                <a:spcPts val="2580"/>
              </a:lnSpc>
            </a:pPr>
            <a:r>
              <a:rPr sz="2800" spc="-5" dirty="0">
                <a:latin typeface="Verdana"/>
                <a:cs typeface="Verdana"/>
              </a:rPr>
              <a:t>FROM</a:t>
            </a:r>
            <a:r>
              <a:rPr sz="2800" spc="2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dept_emp</a:t>
            </a:r>
            <a:endParaRPr sz="2800" dirty="0">
              <a:latin typeface="Verdana"/>
              <a:cs typeface="Verdana"/>
            </a:endParaRPr>
          </a:p>
          <a:p>
            <a:pPr marL="12700" marR="8031480">
              <a:lnSpc>
                <a:spcPct val="100000"/>
              </a:lnSpc>
            </a:pPr>
            <a:r>
              <a:rPr sz="2800" spc="-5" dirty="0">
                <a:latin typeface="Verdana"/>
                <a:cs typeface="Verdana"/>
              </a:rPr>
              <a:t>UNION  SELE</a:t>
            </a:r>
            <a:r>
              <a:rPr lang="en-US" sz="2800" spc="-5" dirty="0">
                <a:latin typeface="Verdana"/>
                <a:cs typeface="Verdana"/>
              </a:rPr>
              <a:t>C</a:t>
            </a:r>
            <a:r>
              <a:rPr sz="2800" spc="-5" dirty="0">
                <a:latin typeface="Verdana"/>
                <a:cs typeface="Verdana"/>
              </a:rPr>
              <a:t>T</a:t>
            </a:r>
            <a:r>
              <a:rPr sz="2800" spc="-55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*</a:t>
            </a:r>
            <a:endParaRPr sz="2800" dirty="0">
              <a:latin typeface="Verdana"/>
              <a:cs typeface="Verdana"/>
            </a:endParaRPr>
          </a:p>
          <a:p>
            <a:pPr marL="514350">
              <a:lnSpc>
                <a:spcPct val="100000"/>
              </a:lnSpc>
            </a:pPr>
            <a:r>
              <a:rPr sz="2800" spc="-5" dirty="0">
                <a:latin typeface="Verdana"/>
                <a:cs typeface="Verdana"/>
              </a:rPr>
              <a:t>FROM</a:t>
            </a:r>
            <a:r>
              <a:rPr sz="2800" spc="2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dept_manager</a:t>
            </a:r>
            <a:endParaRPr sz="2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</TotalTime>
  <Words>1131</Words>
  <Application>Microsoft Macintosh PowerPoint</Application>
  <PresentationFormat>Custom</PresentationFormat>
  <Paragraphs>160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DejaVu Sans</vt:lpstr>
      <vt:lpstr>Arial</vt:lpstr>
      <vt:lpstr>Calibri</vt:lpstr>
      <vt:lpstr>Symbol</vt:lpstr>
      <vt:lpstr>Times New Roman</vt:lpstr>
      <vt:lpstr>Verdana</vt:lpstr>
      <vt:lpstr>Wingdings</vt:lpstr>
      <vt:lpstr>Office Theme</vt:lpstr>
      <vt:lpstr>PowerPoint Presentation</vt:lpstr>
      <vt:lpstr>Retrieving information</vt:lpstr>
      <vt:lpstr>Relational Algebra</vt:lpstr>
      <vt:lpstr>Select</vt:lpstr>
      <vt:lpstr>Select(WHERE)</vt:lpstr>
      <vt:lpstr>Project(SELECT)</vt:lpstr>
      <vt:lpstr>Project (SELECT)</vt:lpstr>
      <vt:lpstr>Rename(AS)</vt:lpstr>
      <vt:lpstr>Union</vt:lpstr>
      <vt:lpstr>Intersection and Difference</vt:lpstr>
      <vt:lpstr>Cartesian Product</vt:lpstr>
      <vt:lpstr>Cartesian Product</vt:lpstr>
      <vt:lpstr>JOIN inner join</vt:lpstr>
      <vt:lpstr>Outer JOINs even if the requirement is not satisfied</vt:lpstr>
      <vt:lpstr>Combinations</vt:lpstr>
      <vt:lpstr>Aggregates</vt:lpstr>
      <vt:lpstr>Query Trees</vt:lpstr>
      <vt:lpstr>ER Diagram</vt:lpstr>
      <vt:lpstr>Relational Calculus (不要写但能看懂)</vt:lpstr>
      <vt:lpstr>Quantifiers</vt:lpstr>
      <vt:lpstr>Practice Problems</vt:lpstr>
      <vt:lpstr>Practice Problems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Courses</dc:title>
  <cp:lastModifiedBy>Lan, Hou</cp:lastModifiedBy>
  <cp:revision>104</cp:revision>
  <dcterms:created xsi:type="dcterms:W3CDTF">2019-10-17T00:10:53Z</dcterms:created>
  <dcterms:modified xsi:type="dcterms:W3CDTF">2019-10-20T21:13:43Z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2019-09-16T00:00:00Z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2019-10-17T00:00:00Z</vt:filetime>
  </property>
</Properties>
</file>