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0" r:id="rId5"/>
    <p:sldId id="263" r:id="rId6"/>
  </p:sldIdLst>
  <p:sldSz cx="13817600" cy="7772400"/>
  <p:notesSz cx="138176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16"/>
    <p:restoredTop sz="65028"/>
  </p:normalViewPr>
  <p:slideViewPr>
    <p:cSldViewPr>
      <p:cViewPr varScale="1">
        <p:scale>
          <a:sx n="69" d="100"/>
          <a:sy n="69" d="100"/>
        </p:scale>
        <p:origin x="960" y="1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26375" y="0"/>
            <a:ext cx="5988050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B5B6-1CB9-0C45-BB9A-F52C52695624}" type="datetimeFigureOut">
              <a:rPr lang="en-US" smtClean="0"/>
              <a:t>10/19/19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8350" y="971550"/>
            <a:ext cx="4660900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81125" y="3740150"/>
            <a:ext cx="110553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26375" y="7383463"/>
            <a:ext cx="5988050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EBF24-FE88-6B47-9D9C-3F412F35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FROM&gt;WHERE&gt;SELECT&gt;GROUPBY&gt;ORDERBY</a:t>
            </a:r>
          </a:p>
          <a:p>
            <a:endParaRPr lang="en-US" altLang="zh-CN" dirty="0"/>
          </a:p>
          <a:p>
            <a:r>
              <a:rPr lang="en-US" sz="1200" spc="-5" dirty="0">
                <a:latin typeface="Verdana"/>
                <a:cs typeface="Verdana"/>
              </a:rPr>
              <a:t>ER Diagrams: ENTITIES&gt;ATTRS&gt;RELATIONSHIPS&gt;LINKED TABLES</a:t>
            </a:r>
          </a:p>
          <a:p>
            <a:r>
              <a:rPr lang="en-US" dirty="0"/>
              <a:t>(do not include foreign key which needs !!!; we didn’t put data type and linked in table on it ) </a:t>
            </a:r>
          </a:p>
          <a:p>
            <a:r>
              <a:rPr lang="zh-CN" altLang="en-US" dirty="0"/>
              <a:t>注意符号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>
                <a:latin typeface="Verdana"/>
                <a:cs typeface="Verdana"/>
              </a:rPr>
              <a:t>Normalization (If you made a good design, you don’t have to)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-5" dirty="0">
                <a:latin typeface="Verdana"/>
                <a:cs typeface="Verdana"/>
              </a:rPr>
              <a:t>Query Tree Parse Tree?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pc="-5" dirty="0">
              <a:latin typeface="Verdana"/>
              <a:cs typeface="Verdan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pc="-5" dirty="0">
              <a:latin typeface="Verdana"/>
              <a:cs typeface="Verdana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EBF24-FE88-6B47-9D9C-3F412F350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87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EBF24-FE88-6B47-9D9C-3F412F350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0604" y="259079"/>
            <a:ext cx="13296900" cy="7254240"/>
          </a:xfrm>
          <a:custGeom>
            <a:avLst/>
            <a:gdLst/>
            <a:ahLst/>
            <a:cxnLst/>
            <a:rect l="l" t="t" r="r" b="b"/>
            <a:pathLst>
              <a:path w="13296900" h="7254240">
                <a:moveTo>
                  <a:pt x="0" y="7254240"/>
                </a:moveTo>
                <a:lnTo>
                  <a:pt x="13296900" y="7254240"/>
                </a:lnTo>
                <a:lnTo>
                  <a:pt x="13296900" y="0"/>
                </a:lnTo>
                <a:lnTo>
                  <a:pt x="0" y="0"/>
                </a:lnTo>
                <a:lnTo>
                  <a:pt x="0" y="7254240"/>
                </a:lnTo>
                <a:close/>
              </a:path>
            </a:pathLst>
          </a:custGeom>
          <a:solidFill>
            <a:srgbClr val="A413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63328" y="527304"/>
            <a:ext cx="3697224" cy="6829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86740" y="6664452"/>
            <a:ext cx="4090416" cy="638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1148" y="2556763"/>
            <a:ext cx="12001652" cy="1355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73592" y="4352544"/>
            <a:ext cx="967676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91197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19334" y="1787652"/>
            <a:ext cx="6013418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309347" y="493776"/>
            <a:ext cx="900684" cy="1042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2904" y="589025"/>
            <a:ext cx="1285814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rgbClr val="7E0812"/>
                </a:solidFill>
                <a:latin typeface="Verdana"/>
                <a:cs typeface="Verdan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904" y="1653031"/>
            <a:ext cx="12858140" cy="1786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0143" y="7228332"/>
            <a:ext cx="4423664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1197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53244" y="7228332"/>
            <a:ext cx="317950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148" y="2556763"/>
            <a:ext cx="6483350" cy="13550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360"/>
              </a:spcBef>
            </a:pPr>
            <a:r>
              <a:rPr sz="4400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4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400" dirty="0">
                <a:solidFill>
                  <a:srgbClr val="FFFFFF"/>
                </a:solidFill>
                <a:latin typeface="Verdana"/>
                <a:cs typeface="Verdana"/>
              </a:rPr>
              <a:t>Management  </a:t>
            </a:r>
            <a:r>
              <a:rPr sz="4400" spc="-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1148" y="4058538"/>
            <a:ext cx="7054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5" dirty="0">
                <a:solidFill>
                  <a:srgbClr val="FFFFFF"/>
                </a:solidFill>
                <a:latin typeface="Verdana"/>
                <a:cs typeface="Verdana"/>
              </a:rPr>
              <a:t>Exam Review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9D2B-0A4D-A14B-947F-0658B70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Topic Outline (I)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055-6124-3747-AB4C-3ACC4AE03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04" y="1653031"/>
            <a:ext cx="12858140" cy="6465873"/>
          </a:xfrm>
        </p:spPr>
        <p:txBody>
          <a:bodyPr/>
          <a:lstStyle/>
          <a:p>
            <a:pPr marL="425450" indent="-412750">
              <a:lnSpc>
                <a:spcPct val="100000"/>
              </a:lnSpc>
              <a:spcBef>
                <a:spcPts val="12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lang="en-US" sz="2800" spc="-15" dirty="0">
                <a:latin typeface="Verdana"/>
                <a:cs typeface="Verdana"/>
              </a:rPr>
              <a:t>General DB Structure</a:t>
            </a:r>
          </a:p>
          <a:p>
            <a:pPr marL="754380" lvl="1" indent="-284480"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Tables, rows, columns</a:t>
            </a:r>
          </a:p>
          <a:p>
            <a:pPr marL="754380" lvl="1" indent="-284480"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Data types: String, Number</a:t>
            </a:r>
          </a:p>
          <a:p>
            <a:pPr marL="754380" lvl="1" indent="-284480"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Metadata: data of data</a:t>
            </a:r>
          </a:p>
          <a:p>
            <a:pPr marL="754380" lvl="1" indent="-284480"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Relationships: one-to-one, one-to-many, many-to-many</a:t>
            </a:r>
            <a:endParaRPr lang="en-US" sz="2800" spc="-5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◼"/>
            </a:pPr>
            <a:endParaRPr lang="en-US" sz="2800" dirty="0">
              <a:latin typeface="Times New Roman"/>
              <a:cs typeface="Times New Roman"/>
            </a:endParaRPr>
          </a:p>
          <a:p>
            <a:pPr marL="394970" indent="-382270">
              <a:lnSpc>
                <a:spcPts val="3954"/>
              </a:lnSpc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lang="en-US" sz="2800" spc="-5" dirty="0">
                <a:latin typeface="Verdana"/>
                <a:cs typeface="Verdana"/>
              </a:rPr>
              <a:t>Basic SQL (</a:t>
            </a:r>
            <a:r>
              <a:rPr lang="zh-CN" altLang="en-US" sz="28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Verdana"/>
              </a:rPr>
              <a:t>顺序</a:t>
            </a:r>
            <a:r>
              <a:rPr lang="en-US" altLang="zh-CN" sz="2800" spc="-5" dirty="0">
                <a:latin typeface="Verdana"/>
                <a:cs typeface="Verdana"/>
              </a:rPr>
              <a:t>)</a:t>
            </a:r>
            <a:endParaRPr lang="zh-CN" altLang="en-US" sz="2800" dirty="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r>
              <a:rPr lang="en-US" sz="2800" dirty="0">
                <a:latin typeface="Verdana"/>
                <a:cs typeface="Verdana"/>
              </a:rPr>
              <a:t>SELECT, FROM, WHERE, GROUP BY, ORDER BY</a:t>
            </a:r>
          </a:p>
          <a:p>
            <a:pPr marL="754380" lvl="1" indent="-284480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94970" indent="-382270">
              <a:lnSpc>
                <a:spcPts val="3954"/>
              </a:lnSpc>
              <a:spcBef>
                <a:spcPts val="5"/>
              </a:spcBef>
              <a:buSzPct val="74242"/>
              <a:buFont typeface="Wingdings"/>
              <a:buChar char="◼"/>
              <a:tabLst>
                <a:tab pos="394970" algn="l"/>
                <a:tab pos="395605" algn="l"/>
              </a:tabLst>
            </a:pPr>
            <a:r>
              <a:rPr lang="en-US" sz="2800" spc="-5" dirty="0">
                <a:latin typeface="Verdana"/>
                <a:cs typeface="Verdana"/>
              </a:rPr>
              <a:t>Design</a:t>
            </a:r>
            <a:endParaRPr lang="en-US" sz="2800" dirty="0">
              <a:latin typeface="Verdana"/>
              <a:cs typeface="Verdana"/>
            </a:endParaRPr>
          </a:p>
          <a:p>
            <a:pPr marL="754380" lvl="1" indent="-284480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latin typeface="Verdana"/>
                <a:cs typeface="Verdana"/>
              </a:rPr>
              <a:t>ER Diagrams (</a:t>
            </a:r>
            <a:r>
              <a:rPr lang="zh-CN" altLang="en-US" sz="2800" spc="-5" dirty="0">
                <a:latin typeface="Microsoft YaHei" panose="020B0503020204020204" pitchFamily="34" charset="-122"/>
                <a:ea typeface="Microsoft YaHei" panose="020B0503020204020204" pitchFamily="34" charset="-122"/>
                <a:cs typeface="Verdana"/>
              </a:rPr>
              <a:t>大题顺序</a:t>
            </a:r>
            <a:r>
              <a:rPr lang="en-US" altLang="zh-CN" sz="2800" spc="-5" dirty="0">
                <a:latin typeface="Verdana"/>
                <a:cs typeface="Verdana"/>
              </a:rPr>
              <a:t>)</a:t>
            </a:r>
          </a:p>
          <a:p>
            <a:pPr marL="754380" lvl="1" indent="-284480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r>
              <a:rPr lang="en-US" altLang="zh-CN" sz="2800" spc="-5" dirty="0">
                <a:latin typeface="Verdana"/>
                <a:cs typeface="Verdana"/>
              </a:rPr>
              <a:t>Normalization (3 types)</a:t>
            </a:r>
          </a:p>
          <a:p>
            <a:pPr marL="754380" lvl="1" indent="-284480">
              <a:lnSpc>
                <a:spcPts val="3954"/>
              </a:lnSpc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latin typeface="Verdana"/>
                <a:cs typeface="Verdana"/>
              </a:rPr>
              <a:t>CREATE TABLE, INSERT, UPDATE, DELETE</a:t>
            </a:r>
            <a:endParaRPr lang="en-US" sz="28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3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233F-91F6-674F-B982-25020C62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Topic Outline (II)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9697A-C277-1545-85D2-FC94724F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04" y="1653031"/>
            <a:ext cx="12858140" cy="5993949"/>
          </a:xfrm>
        </p:spPr>
        <p:txBody>
          <a:bodyPr/>
          <a:lstStyle/>
          <a:p>
            <a:pPr marL="425450" indent="-412750">
              <a:lnSpc>
                <a:spcPct val="100000"/>
              </a:lnSpc>
              <a:spcBef>
                <a:spcPts val="12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lang="en-US" sz="2800" spc="-15" dirty="0">
                <a:latin typeface="Verdana"/>
                <a:cs typeface="Verdana"/>
              </a:rPr>
              <a:t>Physical Layer</a:t>
            </a:r>
          </a:p>
          <a:p>
            <a:pPr marL="754380" lvl="1" indent="-284480"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Heap File Structure</a:t>
            </a:r>
          </a:p>
          <a:p>
            <a:pPr marL="754380" lvl="1" indent="-284480"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Insertion and deletion of data</a:t>
            </a:r>
          </a:p>
          <a:p>
            <a:pPr marL="754380" lvl="1" indent="-284480"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Retrieval of data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425450" indent="-412750">
              <a:spcBef>
                <a:spcPts val="12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lang="en-US" sz="2800" spc="-15" dirty="0">
                <a:latin typeface="Verdana"/>
                <a:cs typeface="Verdana"/>
              </a:rPr>
              <a:t>Relations and Constraints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Type of relationships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Primary keys / foreign keys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Triggers ? 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endParaRPr lang="en-US" sz="2800" spc="-15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425450" lvl="1" indent="-412750">
              <a:spcBef>
                <a:spcPts val="125"/>
              </a:spcBef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</a:pPr>
            <a:r>
              <a:rPr lang="en-US" sz="2800" spc="-15" dirty="0">
                <a:solidFill>
                  <a:schemeClr val="tx1"/>
                </a:solidFill>
                <a:latin typeface="Verdana"/>
                <a:cs typeface="Verdana"/>
              </a:rPr>
              <a:t>Relational Operations 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Type of operations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Converting queries to relational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1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64E1-3B06-9743-8C96-5B1E5DDC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/>
              <a:t>Topic Outline </a:t>
            </a:r>
            <a:r>
              <a:rPr lang="en-US" spc="-10"/>
              <a:t>(III)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374-E0CA-CA41-BE09-10EBAF19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04" y="1653031"/>
            <a:ext cx="12858140" cy="3833369"/>
          </a:xfrm>
        </p:spPr>
        <p:txBody>
          <a:bodyPr/>
          <a:lstStyle/>
          <a:p>
            <a:pPr marL="425450" marR="0" lvl="0" indent="-41275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  <a:defRPr/>
            </a:pPr>
            <a:r>
              <a:rPr lang="en-US" sz="2800" spc="-15" dirty="0">
                <a:solidFill>
                  <a:prstClr val="black"/>
                </a:solidFill>
                <a:latin typeface="Verdana"/>
                <a:cs typeface="Verdana"/>
              </a:rPr>
              <a:t>Indexing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Types of indexes (single-layered)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Properties of indexes</a:t>
            </a:r>
          </a:p>
          <a:p>
            <a:pPr marL="754380" lvl="1" indent="-284480">
              <a:spcBef>
                <a:spcPts val="125"/>
              </a:spcBef>
              <a:buSzPct val="74647"/>
              <a:buFont typeface="Times New Roman"/>
              <a:buChar char="–"/>
              <a:tabLst>
                <a:tab pos="755015" algn="l"/>
              </a:tabLst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B+ tree operation</a:t>
            </a:r>
          </a:p>
          <a:p>
            <a:pPr marL="425450" marR="0" lvl="0" indent="-41275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  <a:defRPr/>
            </a:pPr>
            <a:endParaRPr lang="en-US" sz="2800" spc="-5" dirty="0">
              <a:solidFill>
                <a:prstClr val="black"/>
              </a:solidFill>
              <a:latin typeface="Verdana"/>
              <a:cs typeface="Verdana"/>
            </a:endParaRPr>
          </a:p>
          <a:p>
            <a:pPr marL="425450" marR="0" lvl="0" indent="-41275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Pct val="74647"/>
              <a:buFont typeface="Wingdings"/>
              <a:buChar char="◼"/>
              <a:tabLst>
                <a:tab pos="425450" algn="l"/>
                <a:tab pos="426084" algn="l"/>
              </a:tabLst>
              <a:defRPr/>
            </a:pPr>
            <a:r>
              <a:rPr lang="en-US" altLang="zh-CN" sz="2800" spc="-15" dirty="0">
                <a:solidFill>
                  <a:prstClr val="black"/>
                </a:solidFill>
                <a:latin typeface="Verdana"/>
                <a:cs typeface="Verdana"/>
              </a:rPr>
              <a:t>Query optimization</a:t>
            </a:r>
          </a:p>
          <a:p>
            <a:pPr marL="754380" marR="0" lvl="1" indent="-28448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Pct val="74647"/>
              <a:buFont typeface="Times New Roman"/>
              <a:buChar char="–"/>
              <a:tabLst>
                <a:tab pos="755015" algn="l"/>
              </a:tabLst>
              <a:defRPr/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Query tree creation</a:t>
            </a:r>
          </a:p>
          <a:p>
            <a:pPr marL="754380" marR="0" lvl="1" indent="-284480" defTabSz="914400" eaLnBrk="1" fontAlgn="auto" latinLnBrk="0" hangingPunct="1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Tx/>
              <a:buSzPct val="74647"/>
              <a:buFont typeface="Times New Roman"/>
              <a:buChar char="–"/>
              <a:tabLst>
                <a:tab pos="755015" algn="l"/>
              </a:tabLst>
              <a:defRPr/>
            </a:pPr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Optimization heuristic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62BE-C558-3544-A907-EF3F866A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DB Structure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7C3E-1DF7-0947-BEA3-E25DC255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904" y="1653031"/>
            <a:ext cx="12858140" cy="707886"/>
          </a:xfrm>
        </p:spPr>
        <p:txBody>
          <a:bodyPr/>
          <a:lstStyle/>
          <a:p>
            <a:r>
              <a:rPr lang="en-US" sz="2800" spc="-5" dirty="0">
                <a:solidFill>
                  <a:prstClr val="black"/>
                </a:solidFill>
                <a:latin typeface="Verdana"/>
                <a:cs typeface="Verdana"/>
              </a:rPr>
              <a:t>	- Tables, rows, columns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041FBC-1DEE-B64D-8803-5D4EDD66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7" y="2561323"/>
            <a:ext cx="1178972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6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2548</TotalTime>
  <Words>214</Words>
  <Application>Microsoft Macintosh PowerPoint</Application>
  <PresentationFormat>Custom</PresentationFormat>
  <Paragraphs>54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YaHei</vt:lpstr>
      <vt:lpstr>Calibri</vt:lpstr>
      <vt:lpstr>Times New Roman</vt:lpstr>
      <vt:lpstr>Verdana</vt:lpstr>
      <vt:lpstr>Wingdings</vt:lpstr>
      <vt:lpstr>Office Theme</vt:lpstr>
      <vt:lpstr>PowerPoint Presentation</vt:lpstr>
      <vt:lpstr>Topic Outline (I)</vt:lpstr>
      <vt:lpstr>Topic Outline (II)</vt:lpstr>
      <vt:lpstr>Topic Outline (III)</vt:lpstr>
      <vt:lpstr>General DB 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Courses</dc:title>
  <cp:lastModifiedBy>Lan, Hou</cp:lastModifiedBy>
  <cp:revision>65</cp:revision>
  <dcterms:created xsi:type="dcterms:W3CDTF">2019-09-09T16:14:46Z</dcterms:created>
  <dcterms:modified xsi:type="dcterms:W3CDTF">2019-10-19T14:31:18Z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2019-09-09T00:00:00Z</vt:filetime>
  </property>
</Properties>
</file>