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93"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3817600" cy="7772400"/>
  <p:notesSz cx="138176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47"/>
    <p:restoredTop sz="94663"/>
  </p:normalViewPr>
  <p:slideViewPr>
    <p:cSldViewPr>
      <p:cViewPr varScale="1">
        <p:scale>
          <a:sx n="99" d="100"/>
          <a:sy n="99" d="100"/>
        </p:scale>
        <p:origin x="672"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988050"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826375" y="0"/>
            <a:ext cx="5988050" cy="388938"/>
          </a:xfrm>
          <a:prstGeom prst="rect">
            <a:avLst/>
          </a:prstGeom>
        </p:spPr>
        <p:txBody>
          <a:bodyPr vert="horz" lIns="91440" tIns="45720" rIns="91440" bIns="45720" rtlCol="0"/>
          <a:lstStyle>
            <a:lvl1pPr algn="r">
              <a:defRPr sz="1200"/>
            </a:lvl1pPr>
          </a:lstStyle>
          <a:p>
            <a:fld id="{E7366E85-9F3C-8442-A516-8E2110343A50}" type="datetimeFigureOut">
              <a:rPr lang="en-US" smtClean="0"/>
              <a:t>12/12/19</a:t>
            </a:fld>
            <a:endParaRPr lang="en-US"/>
          </a:p>
        </p:txBody>
      </p:sp>
      <p:sp>
        <p:nvSpPr>
          <p:cNvPr id="4" name="Slide Image Placeholder 3"/>
          <p:cNvSpPr>
            <a:spLocks noGrp="1" noRot="1" noChangeAspect="1"/>
          </p:cNvSpPr>
          <p:nvPr>
            <p:ph type="sldImg" idx="2"/>
          </p:nvPr>
        </p:nvSpPr>
        <p:spPr>
          <a:xfrm>
            <a:off x="4578350" y="971550"/>
            <a:ext cx="4660900"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81125" y="3740150"/>
            <a:ext cx="110553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5988050"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826375" y="7383463"/>
            <a:ext cx="5988050" cy="388937"/>
          </a:xfrm>
          <a:prstGeom prst="rect">
            <a:avLst/>
          </a:prstGeom>
        </p:spPr>
        <p:txBody>
          <a:bodyPr vert="horz" lIns="91440" tIns="45720" rIns="91440" bIns="45720" rtlCol="0" anchor="b"/>
          <a:lstStyle>
            <a:lvl1pPr algn="r">
              <a:defRPr sz="1200"/>
            </a:lvl1pPr>
          </a:lstStyle>
          <a:p>
            <a:fld id="{34C42D1F-D7CF-3B4B-87D7-2F3C3D8A0131}" type="slidenum">
              <a:rPr lang="en-US" smtClean="0"/>
              <a:t>‹#›</a:t>
            </a:fld>
            <a:endParaRPr lang="en-US"/>
          </a:p>
        </p:txBody>
      </p:sp>
    </p:spTree>
    <p:extLst>
      <p:ext uri="{BB962C8B-B14F-4D97-AF65-F5344CB8AC3E}">
        <p14:creationId xmlns:p14="http://schemas.microsoft.com/office/powerpoint/2010/main" val="262413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10" dirty="0" err="1">
                <a:latin typeface="Verdana"/>
                <a:cs typeface="Verdana"/>
              </a:rPr>
              <a:t>Sadalage</a:t>
            </a:r>
            <a:r>
              <a:rPr lang="en-US" sz="1200" spc="-10" dirty="0">
                <a:latin typeface="Verdana"/>
                <a:cs typeface="Verdana"/>
              </a:rPr>
              <a:t>, Fowler, “NoSQL Distilled: </a:t>
            </a:r>
            <a:r>
              <a:rPr lang="en-US" sz="1200" dirty="0">
                <a:latin typeface="Verdana"/>
                <a:cs typeface="Verdana"/>
              </a:rPr>
              <a:t>A </a:t>
            </a:r>
            <a:r>
              <a:rPr lang="en-US" sz="1200" spc="-10" dirty="0">
                <a:latin typeface="Verdana"/>
                <a:cs typeface="Verdana"/>
              </a:rPr>
              <a:t>Brief Guide </a:t>
            </a:r>
            <a:r>
              <a:rPr lang="en-US" sz="1200" spc="-5" dirty="0">
                <a:latin typeface="Verdana"/>
                <a:cs typeface="Verdana"/>
              </a:rPr>
              <a:t>to  </a:t>
            </a:r>
            <a:r>
              <a:rPr lang="en-US" sz="1200" spc="-10" dirty="0">
                <a:latin typeface="Verdana"/>
                <a:cs typeface="Verdana"/>
              </a:rPr>
              <a:t>the Emerging World </a:t>
            </a:r>
            <a:r>
              <a:rPr lang="en-US" sz="1200" spc="-5" dirty="0">
                <a:latin typeface="Verdana"/>
                <a:cs typeface="Verdana"/>
              </a:rPr>
              <a:t>of </a:t>
            </a:r>
            <a:r>
              <a:rPr lang="en-US" sz="1200" spc="-10" dirty="0">
                <a:latin typeface="Verdana"/>
                <a:cs typeface="Verdana"/>
              </a:rPr>
              <a:t>Polyglot Persistence”</a:t>
            </a:r>
            <a:r>
              <a:rPr lang="en-US" sz="1200" spc="-15" dirty="0">
                <a:latin typeface="Verdana"/>
                <a:cs typeface="Verdana"/>
              </a:rPr>
              <a:t> </a:t>
            </a:r>
            <a:r>
              <a:rPr lang="en-US" sz="1200" spc="-10" dirty="0">
                <a:latin typeface="Verdana"/>
                <a:cs typeface="Verdana"/>
              </a:rPr>
              <a:t>2012</a:t>
            </a:r>
            <a:endParaRPr lang="en-US" sz="1200" dirty="0">
              <a:latin typeface="Verdana"/>
              <a:cs typeface="Verdana"/>
            </a:endParaRPr>
          </a:p>
          <a:p>
            <a:endParaRPr lang="en-US" dirty="0"/>
          </a:p>
        </p:txBody>
      </p:sp>
      <p:sp>
        <p:nvSpPr>
          <p:cNvPr id="4" name="Slide Number Placeholder 3"/>
          <p:cNvSpPr>
            <a:spLocks noGrp="1"/>
          </p:cNvSpPr>
          <p:nvPr>
            <p:ph type="sldNum" sz="quarter" idx="5"/>
          </p:nvPr>
        </p:nvSpPr>
        <p:spPr/>
        <p:txBody>
          <a:bodyPr/>
          <a:lstStyle/>
          <a:p>
            <a:fld id="{34C42D1F-D7CF-3B4B-87D7-2F3C3D8A0131}" type="slidenum">
              <a:rPr lang="en-US" smtClean="0"/>
              <a:t>1</a:t>
            </a:fld>
            <a:endParaRPr lang="en-US"/>
          </a:p>
        </p:txBody>
      </p:sp>
    </p:spTree>
    <p:extLst>
      <p:ext uri="{BB962C8B-B14F-4D97-AF65-F5344CB8AC3E}">
        <p14:creationId xmlns:p14="http://schemas.microsoft.com/office/powerpoint/2010/main" val="3588171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aggregation </a:t>
            </a:r>
          </a:p>
          <a:p>
            <a:r>
              <a:rPr lang="en-US" dirty="0"/>
              <a:t>Order oriented </a:t>
            </a:r>
          </a:p>
        </p:txBody>
      </p:sp>
      <p:sp>
        <p:nvSpPr>
          <p:cNvPr id="4" name="Slide Number Placeholder 3"/>
          <p:cNvSpPr>
            <a:spLocks noGrp="1"/>
          </p:cNvSpPr>
          <p:nvPr>
            <p:ph type="sldNum" sz="quarter" idx="5"/>
          </p:nvPr>
        </p:nvSpPr>
        <p:spPr/>
        <p:txBody>
          <a:bodyPr/>
          <a:lstStyle/>
          <a:p>
            <a:fld id="{34C42D1F-D7CF-3B4B-87D7-2F3C3D8A0131}" type="slidenum">
              <a:rPr lang="en-US" smtClean="0"/>
              <a:t>8</a:t>
            </a:fld>
            <a:endParaRPr lang="en-US"/>
          </a:p>
        </p:txBody>
      </p:sp>
    </p:spTree>
    <p:extLst>
      <p:ext uri="{BB962C8B-B14F-4D97-AF65-F5344CB8AC3E}">
        <p14:creationId xmlns:p14="http://schemas.microsoft.com/office/powerpoint/2010/main" val="3352156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oriented</a:t>
            </a:r>
          </a:p>
        </p:txBody>
      </p:sp>
      <p:sp>
        <p:nvSpPr>
          <p:cNvPr id="4" name="Slide Number Placeholder 3"/>
          <p:cNvSpPr>
            <a:spLocks noGrp="1"/>
          </p:cNvSpPr>
          <p:nvPr>
            <p:ph type="sldNum" sz="quarter" idx="5"/>
          </p:nvPr>
        </p:nvSpPr>
        <p:spPr/>
        <p:txBody>
          <a:bodyPr/>
          <a:lstStyle/>
          <a:p>
            <a:fld id="{34C42D1F-D7CF-3B4B-87D7-2F3C3D8A0131}" type="slidenum">
              <a:rPr lang="en-US" smtClean="0"/>
              <a:t>10</a:t>
            </a:fld>
            <a:endParaRPr lang="en-US"/>
          </a:p>
        </p:txBody>
      </p:sp>
    </p:spTree>
    <p:extLst>
      <p:ext uri="{BB962C8B-B14F-4D97-AF65-F5344CB8AC3E}">
        <p14:creationId xmlns:p14="http://schemas.microsoft.com/office/powerpoint/2010/main" val="3628044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list []</a:t>
            </a:r>
          </a:p>
          <a:p>
            <a:r>
              <a:rPr lang="en-US" dirty="0"/>
              <a:t>For the embedded documents, we can do query but for relational database we have to do joins, which is really time </a:t>
            </a:r>
            <a:r>
              <a:rPr lang="en-US" dirty="0" err="1"/>
              <a:t>comsuming</a:t>
            </a:r>
            <a:r>
              <a:rPr lang="en-US" dirty="0"/>
              <a:t> </a:t>
            </a:r>
          </a:p>
        </p:txBody>
      </p:sp>
      <p:sp>
        <p:nvSpPr>
          <p:cNvPr id="4" name="Slide Number Placeholder 3"/>
          <p:cNvSpPr>
            <a:spLocks noGrp="1"/>
          </p:cNvSpPr>
          <p:nvPr>
            <p:ph type="sldNum" sz="quarter" idx="5"/>
          </p:nvPr>
        </p:nvSpPr>
        <p:spPr/>
        <p:txBody>
          <a:bodyPr/>
          <a:lstStyle/>
          <a:p>
            <a:fld id="{34C42D1F-D7CF-3B4B-87D7-2F3C3D8A0131}" type="slidenum">
              <a:rPr lang="en-US" smtClean="0"/>
              <a:t>11</a:t>
            </a:fld>
            <a:endParaRPr lang="en-US"/>
          </a:p>
        </p:txBody>
      </p:sp>
    </p:spTree>
    <p:extLst>
      <p:ext uri="{BB962C8B-B14F-4D97-AF65-F5344CB8AC3E}">
        <p14:creationId xmlns:p14="http://schemas.microsoft.com/office/powerpoint/2010/main" val="240167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30504" y="550926"/>
            <a:ext cx="13162940" cy="863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073592" y="4352544"/>
            <a:ext cx="9676765"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rgbClr val="7E081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rgbClr val="7E0812"/>
                </a:solidFill>
                <a:latin typeface="Verdana"/>
                <a:cs typeface="Verdana"/>
              </a:defRPr>
            </a:lvl1pPr>
          </a:lstStyle>
          <a:p>
            <a:endParaRPr/>
          </a:p>
        </p:txBody>
      </p:sp>
      <p:sp>
        <p:nvSpPr>
          <p:cNvPr id="3" name="Holder 3"/>
          <p:cNvSpPr>
            <a:spLocks noGrp="1"/>
          </p:cNvSpPr>
          <p:nvPr>
            <p:ph sz="half" idx="2"/>
          </p:nvPr>
        </p:nvSpPr>
        <p:spPr>
          <a:xfrm>
            <a:off x="691197" y="1787652"/>
            <a:ext cx="6013418"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119334" y="1787652"/>
            <a:ext cx="6013418"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0" b="0" i="0">
                <a:solidFill>
                  <a:srgbClr val="7E081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309347" y="493776"/>
            <a:ext cx="902207" cy="1042415"/>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1193291" y="1080515"/>
            <a:ext cx="10706100" cy="6691881"/>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309347" y="493776"/>
            <a:ext cx="902207" cy="10424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30504" y="436626"/>
            <a:ext cx="13162940" cy="863600"/>
          </a:xfrm>
          <a:prstGeom prst="rect">
            <a:avLst/>
          </a:prstGeom>
        </p:spPr>
        <p:txBody>
          <a:bodyPr wrap="square" lIns="0" tIns="0" rIns="0" bIns="0">
            <a:spAutoFit/>
          </a:bodyPr>
          <a:lstStyle>
            <a:lvl1pPr>
              <a:defRPr sz="5500" b="0" i="0">
                <a:solidFill>
                  <a:srgbClr val="7E0812"/>
                </a:solidFill>
                <a:latin typeface="Verdana"/>
                <a:cs typeface="Verdana"/>
              </a:defRPr>
            </a:lvl1pPr>
          </a:lstStyle>
          <a:p>
            <a:endParaRPr/>
          </a:p>
        </p:txBody>
      </p:sp>
      <p:sp>
        <p:nvSpPr>
          <p:cNvPr id="3" name="Holder 3"/>
          <p:cNvSpPr>
            <a:spLocks noGrp="1"/>
          </p:cNvSpPr>
          <p:nvPr>
            <p:ph type="body" idx="1"/>
          </p:nvPr>
        </p:nvSpPr>
        <p:spPr>
          <a:xfrm>
            <a:off x="160731" y="1576831"/>
            <a:ext cx="13502487" cy="47161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700143" y="7228332"/>
            <a:ext cx="4423664"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91197" y="7228332"/>
            <a:ext cx="3179508"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12/12/19</a:t>
            </a:fld>
            <a:endParaRPr lang="en-US"/>
          </a:p>
        </p:txBody>
      </p:sp>
      <p:sp>
        <p:nvSpPr>
          <p:cNvPr id="6" name="Holder 6"/>
          <p:cNvSpPr>
            <a:spLocks noGrp="1"/>
          </p:cNvSpPr>
          <p:nvPr>
            <p:ph type="sldNum" sz="quarter" idx="7"/>
          </p:nvPr>
        </p:nvSpPr>
        <p:spPr>
          <a:xfrm>
            <a:off x="9953244" y="7228332"/>
            <a:ext cx="3179508"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0604" y="259079"/>
            <a:ext cx="13300075" cy="7254240"/>
            <a:chOff x="260604" y="259079"/>
            <a:chExt cx="13300075" cy="7254240"/>
          </a:xfrm>
        </p:grpSpPr>
        <p:sp>
          <p:nvSpPr>
            <p:cNvPr id="3" name="object 3"/>
            <p:cNvSpPr/>
            <p:nvPr/>
          </p:nvSpPr>
          <p:spPr>
            <a:xfrm>
              <a:off x="260604" y="259079"/>
              <a:ext cx="13296900" cy="7254240"/>
            </a:xfrm>
            <a:custGeom>
              <a:avLst/>
              <a:gdLst/>
              <a:ahLst/>
              <a:cxnLst/>
              <a:rect l="l" t="t" r="r" b="b"/>
              <a:pathLst>
                <a:path w="13296900" h="7254240">
                  <a:moveTo>
                    <a:pt x="13296900" y="0"/>
                  </a:moveTo>
                  <a:lnTo>
                    <a:pt x="0" y="0"/>
                  </a:lnTo>
                  <a:lnTo>
                    <a:pt x="0" y="7254240"/>
                  </a:lnTo>
                  <a:lnTo>
                    <a:pt x="13296900" y="7254240"/>
                  </a:lnTo>
                  <a:lnTo>
                    <a:pt x="13296900" y="0"/>
                  </a:lnTo>
                  <a:close/>
                </a:path>
              </a:pathLst>
            </a:custGeom>
            <a:solidFill>
              <a:srgbClr val="A41317"/>
            </a:solidFill>
          </p:spPr>
          <p:txBody>
            <a:bodyPr wrap="square" lIns="0" tIns="0" rIns="0" bIns="0" rtlCol="0"/>
            <a:lstStyle/>
            <a:p>
              <a:endParaRPr/>
            </a:p>
          </p:txBody>
        </p:sp>
        <p:sp>
          <p:nvSpPr>
            <p:cNvPr id="4" name="object 4"/>
            <p:cNvSpPr/>
            <p:nvPr/>
          </p:nvSpPr>
          <p:spPr>
            <a:xfrm>
              <a:off x="9863327" y="527304"/>
              <a:ext cx="3697224" cy="68290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86740" y="6664451"/>
              <a:ext cx="4090416" cy="638556"/>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p:nvPr/>
        </p:nvSpPr>
        <p:spPr>
          <a:xfrm>
            <a:off x="495706" y="526745"/>
            <a:ext cx="9130030" cy="1994535"/>
          </a:xfrm>
          <a:prstGeom prst="rect">
            <a:avLst/>
          </a:prstGeom>
        </p:spPr>
        <p:txBody>
          <a:bodyPr vert="horz" wrap="square" lIns="0" tIns="11430" rIns="0" bIns="0" rtlCol="0">
            <a:spAutoFit/>
          </a:bodyPr>
          <a:lstStyle/>
          <a:p>
            <a:pPr marL="12700" marR="5080">
              <a:lnSpc>
                <a:spcPct val="100200"/>
              </a:lnSpc>
              <a:spcBef>
                <a:spcPts val="90"/>
              </a:spcBef>
            </a:pPr>
            <a:r>
              <a:rPr sz="6450" dirty="0">
                <a:solidFill>
                  <a:srgbClr val="FFFFFF"/>
                </a:solidFill>
                <a:latin typeface="Verdana"/>
                <a:cs typeface="Verdana"/>
              </a:rPr>
              <a:t>Database  </a:t>
            </a:r>
            <a:r>
              <a:rPr sz="6450" spc="-5" dirty="0">
                <a:solidFill>
                  <a:srgbClr val="FFFFFF"/>
                </a:solidFill>
                <a:latin typeface="Verdana"/>
                <a:cs typeface="Verdana"/>
              </a:rPr>
              <a:t>Management</a:t>
            </a:r>
            <a:r>
              <a:rPr sz="6450" spc="-30" dirty="0">
                <a:solidFill>
                  <a:srgbClr val="FFFFFF"/>
                </a:solidFill>
                <a:latin typeface="Verdana"/>
                <a:cs typeface="Verdana"/>
              </a:rPr>
              <a:t> </a:t>
            </a:r>
            <a:r>
              <a:rPr sz="6450" spc="-15" dirty="0">
                <a:solidFill>
                  <a:srgbClr val="FFFFFF"/>
                </a:solidFill>
                <a:latin typeface="Verdana"/>
                <a:cs typeface="Verdana"/>
              </a:rPr>
              <a:t>Systems</a:t>
            </a:r>
            <a:endParaRPr sz="6450">
              <a:latin typeface="Verdana"/>
              <a:cs typeface="Verdana"/>
            </a:endParaRPr>
          </a:p>
        </p:txBody>
      </p:sp>
      <p:sp>
        <p:nvSpPr>
          <p:cNvPr id="7" name="object 7"/>
          <p:cNvSpPr txBox="1"/>
          <p:nvPr/>
        </p:nvSpPr>
        <p:spPr>
          <a:xfrm>
            <a:off x="393903" y="4844542"/>
            <a:ext cx="2496820" cy="709810"/>
          </a:xfrm>
          <a:prstGeom prst="rect">
            <a:avLst/>
          </a:prstGeom>
        </p:spPr>
        <p:txBody>
          <a:bodyPr vert="horz" wrap="square" lIns="0" tIns="17145" rIns="0" bIns="0" rtlCol="0">
            <a:spAutoFit/>
          </a:bodyPr>
          <a:lstStyle/>
          <a:p>
            <a:pPr marL="12700">
              <a:lnSpc>
                <a:spcPct val="100000"/>
              </a:lnSpc>
              <a:spcBef>
                <a:spcPts val="135"/>
              </a:spcBef>
              <a:tabLst>
                <a:tab pos="535305" algn="l"/>
              </a:tabLst>
            </a:pPr>
            <a:r>
              <a:rPr sz="4500" spc="15" dirty="0">
                <a:solidFill>
                  <a:srgbClr val="FFFFFF"/>
                </a:solidFill>
                <a:latin typeface="Verdana"/>
                <a:cs typeface="Verdana"/>
              </a:rPr>
              <a:t>NoSQL</a:t>
            </a:r>
            <a:endParaRPr sz="45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215900"/>
            <a:ext cx="12674296" cy="858568"/>
          </a:xfrm>
          <a:prstGeom prst="rect">
            <a:avLst/>
          </a:prstGeom>
        </p:spPr>
        <p:txBody>
          <a:bodyPr vert="horz" wrap="square" lIns="0" tIns="12065" rIns="0" bIns="0" rtlCol="0">
            <a:spAutoFit/>
          </a:bodyPr>
          <a:lstStyle/>
          <a:p>
            <a:pPr marL="12700">
              <a:lnSpc>
                <a:spcPct val="100000"/>
              </a:lnSpc>
              <a:spcBef>
                <a:spcPts val="95"/>
              </a:spcBef>
            </a:pPr>
            <a:r>
              <a:rPr spc="-5" dirty="0"/>
              <a:t>A</a:t>
            </a:r>
            <a:r>
              <a:rPr lang="en-US" spc="-5" dirty="0"/>
              <a:t> different </a:t>
            </a:r>
            <a:r>
              <a:rPr spc="-5" dirty="0"/>
              <a:t>aggregate </a:t>
            </a:r>
            <a:r>
              <a:rPr spc="-10" dirty="0"/>
              <a:t>data</a:t>
            </a:r>
            <a:r>
              <a:rPr spc="-50" dirty="0"/>
              <a:t> </a:t>
            </a:r>
            <a:r>
              <a:rPr spc="-5" dirty="0"/>
              <a:t>model</a:t>
            </a:r>
          </a:p>
        </p:txBody>
      </p:sp>
      <p:sp>
        <p:nvSpPr>
          <p:cNvPr id="3" name="object 3"/>
          <p:cNvSpPr/>
          <p:nvPr/>
        </p:nvSpPr>
        <p:spPr>
          <a:xfrm>
            <a:off x="1537698" y="1219200"/>
            <a:ext cx="9496089" cy="628345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84201"/>
            <a:ext cx="5532755" cy="863600"/>
          </a:xfrm>
          <a:prstGeom prst="rect">
            <a:avLst/>
          </a:prstGeom>
        </p:spPr>
        <p:txBody>
          <a:bodyPr vert="horz" wrap="square" lIns="0" tIns="12065" rIns="0" bIns="0" rtlCol="0">
            <a:spAutoFit/>
          </a:bodyPr>
          <a:lstStyle/>
          <a:p>
            <a:pPr marL="12700">
              <a:lnSpc>
                <a:spcPct val="100000"/>
              </a:lnSpc>
              <a:spcBef>
                <a:spcPts val="95"/>
              </a:spcBef>
            </a:pPr>
            <a:r>
              <a:rPr spc="-5" dirty="0"/>
              <a:t>Aggregate</a:t>
            </a:r>
            <a:r>
              <a:rPr spc="-60" dirty="0"/>
              <a:t> </a:t>
            </a:r>
            <a:r>
              <a:rPr spc="-5" dirty="0"/>
              <a:t>Data</a:t>
            </a:r>
          </a:p>
        </p:txBody>
      </p:sp>
      <p:sp>
        <p:nvSpPr>
          <p:cNvPr id="3" name="object 3"/>
          <p:cNvSpPr/>
          <p:nvPr/>
        </p:nvSpPr>
        <p:spPr>
          <a:xfrm>
            <a:off x="355904" y="1006983"/>
            <a:ext cx="5939027" cy="6681216"/>
          </a:xfrm>
          <a:prstGeom prst="rect">
            <a:avLst/>
          </a:prstGeom>
          <a:blipFill>
            <a:blip r:embed="rId3"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880259A7-54DC-0A43-9A26-B3277B7ACC93}"/>
              </a:ext>
            </a:extLst>
          </p:cNvPr>
          <p:cNvSpPr txBox="1"/>
          <p:nvPr/>
        </p:nvSpPr>
        <p:spPr>
          <a:xfrm>
            <a:off x="6603999" y="947801"/>
            <a:ext cx="5532755" cy="3785652"/>
          </a:xfrm>
          <a:prstGeom prst="rect">
            <a:avLst/>
          </a:prstGeom>
          <a:noFill/>
        </p:spPr>
        <p:txBody>
          <a:bodyPr wrap="square" rtlCol="0">
            <a:spAutoFit/>
          </a:bodyPr>
          <a:lstStyle/>
          <a:p>
            <a:r>
              <a:rPr lang="en-US" sz="2000" spc="-10" dirty="0">
                <a:latin typeface="Verdana"/>
                <a:cs typeface="Verdana"/>
              </a:rPr>
              <a:t>In this model, we aggregates based on customers and orders</a:t>
            </a:r>
          </a:p>
          <a:p>
            <a:r>
              <a:rPr lang="en-US" sz="2000" spc="-10" dirty="0">
                <a:latin typeface="Verdana"/>
                <a:cs typeface="Verdana"/>
              </a:rPr>
              <a:t>Pros:  </a:t>
            </a:r>
          </a:p>
          <a:p>
            <a:r>
              <a:rPr lang="en-US" sz="2000" spc="-10" dirty="0">
                <a:latin typeface="Verdana"/>
                <a:cs typeface="Verdana"/>
              </a:rPr>
              <a:t>Cons: </a:t>
            </a:r>
          </a:p>
          <a:p>
            <a:pPr marL="457200" indent="-457200">
              <a:buAutoNum type="arabicPeriod"/>
            </a:pPr>
            <a:r>
              <a:rPr lang="en-US" sz="2000" spc="-10" dirty="0">
                <a:latin typeface="Verdana"/>
                <a:cs typeface="Verdana"/>
              </a:rPr>
              <a:t>If I want to find some specific products, the structure is not quite efficient. We may change the structure then, this makes it very important to decide how we want to use our data</a:t>
            </a:r>
          </a:p>
          <a:p>
            <a:pPr marL="457200" indent="-457200">
              <a:buAutoNum type="arabicPeriod"/>
            </a:pPr>
            <a:r>
              <a:rPr lang="en-US" sz="2000" spc="-10" dirty="0">
                <a:latin typeface="Verdana"/>
                <a:cs typeface="Verdana"/>
              </a:rPr>
              <a:t>The link between aggregates isn’t within either aggregate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304" y="155575"/>
            <a:ext cx="11694160" cy="863600"/>
          </a:xfrm>
          <a:prstGeom prst="rect">
            <a:avLst/>
          </a:prstGeom>
        </p:spPr>
        <p:txBody>
          <a:bodyPr vert="horz" wrap="square" lIns="0" tIns="12065" rIns="0" bIns="0" rtlCol="0">
            <a:spAutoFit/>
          </a:bodyPr>
          <a:lstStyle/>
          <a:p>
            <a:pPr marL="12700">
              <a:lnSpc>
                <a:spcPct val="100000"/>
              </a:lnSpc>
              <a:spcBef>
                <a:spcPts val="95"/>
              </a:spcBef>
            </a:pPr>
            <a:r>
              <a:rPr spc="-5" dirty="0"/>
              <a:t>A </a:t>
            </a:r>
            <a:r>
              <a:rPr spc="-10" dirty="0"/>
              <a:t>different </a:t>
            </a:r>
            <a:r>
              <a:rPr spc="-5" dirty="0"/>
              <a:t>aggregate </a:t>
            </a:r>
            <a:r>
              <a:rPr spc="-10" dirty="0"/>
              <a:t>data</a:t>
            </a:r>
            <a:r>
              <a:rPr spc="40" dirty="0"/>
              <a:t> </a:t>
            </a:r>
            <a:r>
              <a:rPr spc="-10" dirty="0"/>
              <a:t>model</a:t>
            </a:r>
          </a:p>
        </p:txBody>
      </p:sp>
      <p:sp>
        <p:nvSpPr>
          <p:cNvPr id="3" name="object 3"/>
          <p:cNvSpPr/>
          <p:nvPr/>
        </p:nvSpPr>
        <p:spPr>
          <a:xfrm>
            <a:off x="2221860" y="1136902"/>
            <a:ext cx="8676808" cy="65973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107950"/>
            <a:ext cx="7723505" cy="863600"/>
          </a:xfrm>
          <a:prstGeom prst="rect">
            <a:avLst/>
          </a:prstGeom>
        </p:spPr>
        <p:txBody>
          <a:bodyPr vert="horz" wrap="square" lIns="0" tIns="12065" rIns="0" bIns="0" rtlCol="0">
            <a:spAutoFit/>
          </a:bodyPr>
          <a:lstStyle/>
          <a:p>
            <a:pPr marL="12700">
              <a:lnSpc>
                <a:spcPct val="100000"/>
              </a:lnSpc>
              <a:spcBef>
                <a:spcPts val="95"/>
              </a:spcBef>
            </a:pPr>
            <a:r>
              <a:rPr spc="-5" dirty="0"/>
              <a:t>A </a:t>
            </a:r>
            <a:r>
              <a:rPr spc="-10" dirty="0"/>
              <a:t>different </a:t>
            </a:r>
            <a:r>
              <a:rPr spc="-5" dirty="0"/>
              <a:t>set of</a:t>
            </a:r>
            <a:r>
              <a:rPr dirty="0"/>
              <a:t> </a:t>
            </a:r>
            <a:r>
              <a:rPr spc="-10" dirty="0"/>
              <a:t>data</a:t>
            </a:r>
          </a:p>
        </p:txBody>
      </p:sp>
      <p:sp>
        <p:nvSpPr>
          <p:cNvPr id="3" name="object 3"/>
          <p:cNvSpPr/>
          <p:nvPr/>
        </p:nvSpPr>
        <p:spPr>
          <a:xfrm>
            <a:off x="355904" y="971550"/>
            <a:ext cx="7360920" cy="6553200"/>
          </a:xfrm>
          <a:prstGeom prst="rect">
            <a:avLst/>
          </a:prstGeom>
          <a:blipFill>
            <a:blip r:embed="rId2" cstate="print"/>
            <a:stretch>
              <a:fillRect/>
            </a:stretch>
          </a:blipFill>
        </p:spPr>
        <p:txBody>
          <a:bodyPr wrap="square" lIns="0" tIns="0" rIns="0" bIns="0" rtlCol="0"/>
          <a:lstStyle/>
          <a:p>
            <a:endParaRPr/>
          </a:p>
        </p:txBody>
      </p:sp>
      <p:sp>
        <p:nvSpPr>
          <p:cNvPr id="4" name="Rectangle 3">
            <a:extLst>
              <a:ext uri="{FF2B5EF4-FFF2-40B4-BE49-F238E27FC236}">
                <a16:creationId xmlns:a16="http://schemas.microsoft.com/office/drawing/2014/main" id="{D76CB56E-729E-A040-ABB7-62982B02A196}"/>
              </a:ext>
            </a:extLst>
          </p:cNvPr>
          <p:cNvSpPr/>
          <p:nvPr/>
        </p:nvSpPr>
        <p:spPr>
          <a:xfrm>
            <a:off x="7716824" y="1835150"/>
            <a:ext cx="5440376" cy="2308324"/>
          </a:xfrm>
          <a:prstGeom prst="rect">
            <a:avLst/>
          </a:prstGeom>
        </p:spPr>
        <p:txBody>
          <a:bodyPr wrap="square">
            <a:spAutoFit/>
          </a:bodyPr>
          <a:lstStyle/>
          <a:p>
            <a:r>
              <a:rPr lang="en-US" spc="-10" dirty="0">
                <a:latin typeface="Verdana"/>
                <a:cs typeface="Verdana"/>
              </a:rPr>
              <a:t>In this model, we do care more about customers as a unit not the products because otherwise we won’t keep them difficult to access.</a:t>
            </a:r>
          </a:p>
          <a:p>
            <a:r>
              <a:rPr lang="en-US" spc="-10" dirty="0">
                <a:latin typeface="Verdana"/>
                <a:cs typeface="Verdana"/>
              </a:rPr>
              <a:t>Reduce the complexity and make the customer information more useful because I don’t need to match up the customer ID every single 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19176"/>
            <a:ext cx="5033010" cy="863600"/>
          </a:xfrm>
          <a:prstGeom prst="rect">
            <a:avLst/>
          </a:prstGeom>
        </p:spPr>
        <p:txBody>
          <a:bodyPr vert="horz" wrap="square" lIns="0" tIns="12065" rIns="0" bIns="0" rtlCol="0">
            <a:spAutoFit/>
          </a:bodyPr>
          <a:lstStyle/>
          <a:p>
            <a:pPr marL="12700">
              <a:lnSpc>
                <a:spcPct val="100000"/>
              </a:lnSpc>
              <a:spcBef>
                <a:spcPts val="95"/>
              </a:spcBef>
            </a:pPr>
            <a:r>
              <a:rPr spc="-10" dirty="0"/>
              <a:t>Consequences</a:t>
            </a:r>
          </a:p>
        </p:txBody>
      </p:sp>
      <p:sp>
        <p:nvSpPr>
          <p:cNvPr id="3" name="object 3"/>
          <p:cNvSpPr txBox="1"/>
          <p:nvPr/>
        </p:nvSpPr>
        <p:spPr>
          <a:xfrm>
            <a:off x="136956" y="1219200"/>
            <a:ext cx="13680644" cy="6663363"/>
          </a:xfrm>
          <a:prstGeom prst="rect">
            <a:avLst/>
          </a:prstGeom>
        </p:spPr>
        <p:txBody>
          <a:bodyPr vert="horz" wrap="square" lIns="0" tIns="12700" rIns="0" bIns="0" rtlCol="0">
            <a:spAutoFit/>
          </a:bodyPr>
          <a:lstStyle/>
          <a:p>
            <a:pPr marL="12700" marR="5080">
              <a:lnSpc>
                <a:spcPct val="100000"/>
              </a:lnSpc>
              <a:spcBef>
                <a:spcPts val="100"/>
              </a:spcBef>
              <a:buSzPct val="74025"/>
              <a:buFont typeface="Wingdings"/>
              <a:buChar char="◼"/>
              <a:tabLst>
                <a:tab pos="455930" algn="l"/>
                <a:tab pos="456565" algn="l"/>
              </a:tabLst>
            </a:pPr>
            <a:r>
              <a:rPr sz="3850" spc="-5" dirty="0">
                <a:latin typeface="Verdana"/>
                <a:cs typeface="Verdana"/>
              </a:rPr>
              <a:t>How </a:t>
            </a:r>
            <a:r>
              <a:rPr sz="3850" dirty="0">
                <a:latin typeface="Verdana"/>
                <a:cs typeface="Verdana"/>
              </a:rPr>
              <a:t>are </a:t>
            </a:r>
            <a:r>
              <a:rPr sz="3850" spc="-5" dirty="0">
                <a:latin typeface="Verdana"/>
                <a:cs typeface="Verdana"/>
              </a:rPr>
              <a:t>these </a:t>
            </a:r>
            <a:r>
              <a:rPr sz="3850" dirty="0">
                <a:latin typeface="Verdana"/>
                <a:cs typeface="Verdana"/>
              </a:rPr>
              <a:t>aggregates </a:t>
            </a:r>
            <a:r>
              <a:rPr sz="3850" spc="-5" dirty="0">
                <a:latin typeface="Verdana"/>
                <a:cs typeface="Verdana"/>
              </a:rPr>
              <a:t>represented </a:t>
            </a:r>
            <a:r>
              <a:rPr sz="3850" spc="-10" dirty="0">
                <a:latin typeface="Verdana"/>
                <a:cs typeface="Verdana"/>
              </a:rPr>
              <a:t>in</a:t>
            </a:r>
            <a:r>
              <a:rPr sz="3850" spc="-135" dirty="0">
                <a:latin typeface="Verdana"/>
                <a:cs typeface="Verdana"/>
              </a:rPr>
              <a:t> </a:t>
            </a:r>
            <a:r>
              <a:rPr sz="3850" spc="-5" dirty="0">
                <a:latin typeface="Verdana"/>
                <a:cs typeface="Verdana"/>
              </a:rPr>
              <a:t>relational  databases?</a:t>
            </a:r>
            <a:endParaRPr sz="3850" dirty="0">
              <a:latin typeface="Verdana"/>
              <a:cs typeface="Verdana"/>
            </a:endParaRPr>
          </a:p>
          <a:p>
            <a:pPr>
              <a:lnSpc>
                <a:spcPct val="100000"/>
              </a:lnSpc>
              <a:spcBef>
                <a:spcPts val="35"/>
              </a:spcBef>
            </a:pPr>
            <a:r>
              <a:rPr lang="en-US" sz="3900" dirty="0">
                <a:latin typeface="Verdana"/>
                <a:cs typeface="Verdana"/>
              </a:rPr>
              <a:t>- We need to perform Join to aggregate.</a:t>
            </a:r>
            <a:endParaRPr sz="3900" dirty="0">
              <a:latin typeface="Verdana"/>
              <a:cs typeface="Verdana"/>
            </a:endParaRPr>
          </a:p>
          <a:p>
            <a:pPr marL="12700" marR="2147570">
              <a:lnSpc>
                <a:spcPts val="4610"/>
              </a:lnSpc>
              <a:buSzPct val="74025"/>
              <a:buFont typeface="Wingdings"/>
              <a:buChar char="◼"/>
              <a:tabLst>
                <a:tab pos="455930" algn="l"/>
                <a:tab pos="456565" algn="l"/>
              </a:tabLst>
            </a:pPr>
            <a:r>
              <a:rPr sz="3850" spc="-5" dirty="0">
                <a:latin typeface="Verdana"/>
                <a:cs typeface="Verdana"/>
              </a:rPr>
              <a:t>What benefits </a:t>
            </a:r>
            <a:r>
              <a:rPr sz="3850" dirty="0">
                <a:latin typeface="Verdana"/>
                <a:cs typeface="Verdana"/>
              </a:rPr>
              <a:t>are </a:t>
            </a:r>
            <a:r>
              <a:rPr sz="3850" spc="-5" dirty="0">
                <a:latin typeface="Verdana"/>
                <a:cs typeface="Verdana"/>
              </a:rPr>
              <a:t>gained </a:t>
            </a:r>
            <a:r>
              <a:rPr sz="3850" dirty="0">
                <a:latin typeface="Verdana"/>
                <a:cs typeface="Verdana"/>
              </a:rPr>
              <a:t>from </a:t>
            </a:r>
            <a:r>
              <a:rPr sz="3850" spc="-5" dirty="0">
                <a:latin typeface="Verdana"/>
                <a:cs typeface="Verdana"/>
              </a:rPr>
              <a:t>using these  </a:t>
            </a:r>
            <a:r>
              <a:rPr sz="3850" dirty="0">
                <a:latin typeface="Verdana"/>
                <a:cs typeface="Verdana"/>
              </a:rPr>
              <a:t>aggregates </a:t>
            </a:r>
            <a:r>
              <a:rPr sz="3850" spc="-10" dirty="0">
                <a:latin typeface="Verdana"/>
                <a:cs typeface="Verdana"/>
              </a:rPr>
              <a:t>in </a:t>
            </a:r>
            <a:r>
              <a:rPr sz="3850" spc="-5" dirty="0">
                <a:latin typeface="Verdana"/>
                <a:cs typeface="Verdana"/>
              </a:rPr>
              <a:t>this</a:t>
            </a:r>
            <a:r>
              <a:rPr sz="3850" spc="-60" dirty="0">
                <a:latin typeface="Verdana"/>
                <a:cs typeface="Verdana"/>
              </a:rPr>
              <a:t> </a:t>
            </a:r>
            <a:r>
              <a:rPr sz="3850" spc="-15" dirty="0">
                <a:latin typeface="Verdana"/>
                <a:cs typeface="Verdana"/>
              </a:rPr>
              <a:t>way?</a:t>
            </a:r>
            <a:endParaRPr sz="3850" dirty="0">
              <a:latin typeface="Verdana"/>
              <a:cs typeface="Verdana"/>
            </a:endParaRPr>
          </a:p>
          <a:p>
            <a:pPr>
              <a:lnSpc>
                <a:spcPct val="100000"/>
              </a:lnSpc>
            </a:pPr>
            <a:r>
              <a:rPr lang="en-US" sz="3850" spc="-5" dirty="0">
                <a:latin typeface="Verdana"/>
                <a:cs typeface="Verdana"/>
              </a:rPr>
              <a:t>- We don’t need Join anymore </a:t>
            </a:r>
            <a:endParaRPr sz="3850" spc="-5" dirty="0">
              <a:latin typeface="Verdana"/>
              <a:cs typeface="Verdana"/>
            </a:endParaRPr>
          </a:p>
          <a:p>
            <a:pPr marL="455930" indent="-443865">
              <a:lnSpc>
                <a:spcPct val="100000"/>
              </a:lnSpc>
              <a:buSzPct val="74025"/>
              <a:buFont typeface="Wingdings"/>
              <a:buChar char="◼"/>
              <a:tabLst>
                <a:tab pos="455930" algn="l"/>
                <a:tab pos="456565" algn="l"/>
              </a:tabLst>
            </a:pPr>
            <a:r>
              <a:rPr sz="3850" spc="-5" dirty="0">
                <a:latin typeface="Verdana"/>
                <a:cs typeface="Verdana"/>
              </a:rPr>
              <a:t>ACID Transactions</a:t>
            </a:r>
            <a:endParaRPr lang="en-US" sz="3850" spc="-5" dirty="0">
              <a:latin typeface="Verdana"/>
              <a:cs typeface="Verdana"/>
            </a:endParaRPr>
          </a:p>
          <a:p>
            <a:pPr lvl="0"/>
            <a:r>
              <a:rPr lang="en-US" sz="3850" spc="-5" dirty="0">
                <a:latin typeface="Verdana"/>
                <a:cs typeface="Verdana"/>
              </a:rPr>
              <a:t>- We don’t have to do the relation. Like Foreign Key</a:t>
            </a:r>
          </a:p>
          <a:p>
            <a:pPr lvl="0"/>
            <a:r>
              <a:rPr lang="en-US" sz="3850" spc="-5" dirty="0">
                <a:latin typeface="Verdana"/>
                <a:cs typeface="Verdana"/>
              </a:rPr>
              <a:t>Thus we don’t need transactions because if we want to change multiple documents together, they seem unrelated to each other.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91769"/>
            <a:ext cx="8053705" cy="863600"/>
          </a:xfrm>
          <a:prstGeom prst="rect">
            <a:avLst/>
          </a:prstGeom>
        </p:spPr>
        <p:txBody>
          <a:bodyPr vert="horz" wrap="square" lIns="0" tIns="12065" rIns="0" bIns="0" rtlCol="0">
            <a:spAutoFit/>
          </a:bodyPr>
          <a:lstStyle/>
          <a:p>
            <a:pPr marL="12700">
              <a:lnSpc>
                <a:spcPct val="100000"/>
              </a:lnSpc>
              <a:spcBef>
                <a:spcPts val="95"/>
              </a:spcBef>
            </a:pPr>
            <a:r>
              <a:rPr spc="-10" dirty="0"/>
              <a:t>Schemaless</a:t>
            </a:r>
            <a:r>
              <a:rPr spc="15" dirty="0"/>
              <a:t> </a:t>
            </a:r>
            <a:r>
              <a:rPr spc="-10" dirty="0"/>
              <a:t>Databases</a:t>
            </a:r>
          </a:p>
        </p:txBody>
      </p:sp>
      <p:sp>
        <p:nvSpPr>
          <p:cNvPr id="3" name="object 3"/>
          <p:cNvSpPr txBox="1"/>
          <p:nvPr/>
        </p:nvSpPr>
        <p:spPr>
          <a:xfrm>
            <a:off x="136956" y="1322645"/>
            <a:ext cx="13680644" cy="4011355"/>
          </a:xfrm>
          <a:prstGeom prst="rect">
            <a:avLst/>
          </a:prstGeom>
        </p:spPr>
        <p:txBody>
          <a:bodyPr vert="horz" wrap="square" lIns="0" tIns="12700" rIns="0" bIns="0" rtlCol="0">
            <a:spAutoFit/>
          </a:bodyPr>
          <a:lstStyle/>
          <a:p>
            <a:pPr marL="363220" indent="-350520">
              <a:lnSpc>
                <a:spcPct val="100000"/>
              </a:lnSpc>
              <a:spcBef>
                <a:spcPts val="100"/>
              </a:spcBef>
              <a:buSzPct val="58441"/>
              <a:buFont typeface="Wingdings"/>
              <a:buChar char="◼"/>
              <a:tabLst>
                <a:tab pos="362585" algn="l"/>
                <a:tab pos="363220" algn="l"/>
              </a:tabLst>
            </a:pPr>
            <a:r>
              <a:rPr sz="3600" dirty="0">
                <a:latin typeface="Verdana"/>
                <a:cs typeface="Verdana"/>
              </a:rPr>
              <a:t>Under </a:t>
            </a:r>
            <a:r>
              <a:rPr sz="3600" spc="-10" dirty="0">
                <a:latin typeface="Verdana"/>
                <a:cs typeface="Verdana"/>
              </a:rPr>
              <a:t>this </a:t>
            </a:r>
            <a:r>
              <a:rPr sz="3600" dirty="0">
                <a:latin typeface="Verdana"/>
                <a:cs typeface="Verdana"/>
              </a:rPr>
              <a:t>model </a:t>
            </a:r>
            <a:r>
              <a:rPr sz="3600" spc="-5" dirty="0">
                <a:latin typeface="Verdana"/>
                <a:cs typeface="Verdana"/>
              </a:rPr>
              <a:t>we do </a:t>
            </a:r>
            <a:r>
              <a:rPr sz="3600" dirty="0">
                <a:latin typeface="Verdana"/>
                <a:cs typeface="Verdana"/>
              </a:rPr>
              <a:t>not </a:t>
            </a:r>
            <a:r>
              <a:rPr sz="3600" spc="-10" dirty="0">
                <a:latin typeface="Verdana"/>
                <a:cs typeface="Verdana"/>
              </a:rPr>
              <a:t>require </a:t>
            </a:r>
            <a:r>
              <a:rPr sz="3600" dirty="0">
                <a:latin typeface="Verdana"/>
                <a:cs typeface="Verdana"/>
              </a:rPr>
              <a:t>a</a:t>
            </a:r>
            <a:r>
              <a:rPr sz="3600" spc="-130" dirty="0">
                <a:latin typeface="Verdana"/>
                <a:cs typeface="Verdana"/>
              </a:rPr>
              <a:t> </a:t>
            </a:r>
            <a:r>
              <a:rPr sz="3600" spc="-5" dirty="0">
                <a:latin typeface="Verdana"/>
                <a:cs typeface="Verdana"/>
              </a:rPr>
              <a:t>schema</a:t>
            </a:r>
            <a:endParaRPr lang="en-US" sz="3600" spc="-5" dirty="0">
              <a:latin typeface="Verdana"/>
              <a:cs typeface="Verdana"/>
            </a:endParaRPr>
          </a:p>
          <a:p>
            <a:pPr marL="12700">
              <a:lnSpc>
                <a:spcPct val="100000"/>
              </a:lnSpc>
              <a:spcBef>
                <a:spcPts val="100"/>
              </a:spcBef>
              <a:buSzPct val="58441"/>
              <a:tabLst>
                <a:tab pos="362585" algn="l"/>
                <a:tab pos="363220" algn="l"/>
              </a:tabLst>
            </a:pPr>
            <a:r>
              <a:rPr lang="en-US" altLang="zh-CN" sz="3600" spc="-5" dirty="0">
                <a:latin typeface="Verdana"/>
                <a:cs typeface="Verdana"/>
              </a:rPr>
              <a:t>The structure of data: when I put data in the database, it verifies data type matches the schema</a:t>
            </a:r>
            <a:endParaRPr sz="3600" dirty="0">
              <a:latin typeface="Verdana"/>
              <a:cs typeface="Verdana"/>
            </a:endParaRPr>
          </a:p>
          <a:p>
            <a:pPr marL="469900">
              <a:lnSpc>
                <a:spcPts val="4615"/>
              </a:lnSpc>
              <a:spcBef>
                <a:spcPts val="5"/>
              </a:spcBef>
            </a:pPr>
            <a:r>
              <a:rPr sz="3600" spc="75" dirty="0">
                <a:latin typeface="Times New Roman"/>
                <a:cs typeface="Times New Roman"/>
              </a:rPr>
              <a:t>–</a:t>
            </a:r>
            <a:r>
              <a:rPr sz="3600" spc="75" dirty="0">
                <a:latin typeface="Verdana"/>
                <a:cs typeface="Verdana"/>
              </a:rPr>
              <a:t>How </a:t>
            </a:r>
            <a:r>
              <a:rPr sz="3600" spc="-10" dirty="0">
                <a:latin typeface="Verdana"/>
                <a:cs typeface="Verdana"/>
              </a:rPr>
              <a:t>is </a:t>
            </a:r>
            <a:r>
              <a:rPr sz="3600" spc="-5" dirty="0">
                <a:latin typeface="Verdana"/>
                <a:cs typeface="Verdana"/>
              </a:rPr>
              <a:t>this</a:t>
            </a:r>
            <a:r>
              <a:rPr sz="3600" spc="-114" dirty="0">
                <a:latin typeface="Verdana"/>
                <a:cs typeface="Verdana"/>
              </a:rPr>
              <a:t> </a:t>
            </a:r>
            <a:r>
              <a:rPr sz="3600" spc="-10" dirty="0">
                <a:latin typeface="Verdana"/>
                <a:cs typeface="Verdana"/>
              </a:rPr>
              <a:t>possible?</a:t>
            </a:r>
            <a:endParaRPr sz="3600" dirty="0">
              <a:latin typeface="Verdana"/>
              <a:cs typeface="Verdana"/>
            </a:endParaRPr>
          </a:p>
          <a:p>
            <a:pPr marL="1155065" lvl="1" indent="-228600">
              <a:lnSpc>
                <a:spcPts val="4615"/>
              </a:lnSpc>
              <a:buFont typeface="Times New Roman"/>
              <a:buChar char="•"/>
              <a:tabLst>
                <a:tab pos="1155700" algn="l"/>
              </a:tabLst>
            </a:pPr>
            <a:r>
              <a:rPr sz="3600" spc="-10" dirty="0">
                <a:latin typeface="Verdana"/>
                <a:cs typeface="Verdana"/>
              </a:rPr>
              <a:t>Advantages?</a:t>
            </a:r>
            <a:r>
              <a:rPr lang="zh-CN" altLang="en-US" sz="3600" spc="-10" dirty="0">
                <a:latin typeface="Verdana"/>
                <a:cs typeface="Verdana"/>
              </a:rPr>
              <a:t> </a:t>
            </a:r>
            <a:r>
              <a:rPr lang="en-US" altLang="zh-CN" sz="3600" spc="-10" dirty="0">
                <a:latin typeface="Verdana"/>
                <a:cs typeface="Verdana"/>
              </a:rPr>
              <a:t>Flexible and Skip checking step means a lot faster because we don’t need validation</a:t>
            </a:r>
            <a:endParaRPr sz="3600" dirty="0">
              <a:latin typeface="Verdana"/>
              <a:cs typeface="Verdana"/>
            </a:endParaRPr>
          </a:p>
          <a:p>
            <a:pPr marL="1155065" lvl="1" indent="-228600">
              <a:lnSpc>
                <a:spcPct val="100000"/>
              </a:lnSpc>
              <a:buFont typeface="Times New Roman"/>
              <a:buChar char="•"/>
              <a:tabLst>
                <a:tab pos="1155700" algn="l"/>
              </a:tabLst>
            </a:pPr>
            <a:r>
              <a:rPr sz="3600" spc="-5" dirty="0">
                <a:latin typeface="Verdana"/>
                <a:cs typeface="Verdana"/>
              </a:rPr>
              <a:t>Disadvantages?</a:t>
            </a:r>
            <a:r>
              <a:rPr lang="zh-CN" altLang="en-US" sz="3600" spc="-5" dirty="0">
                <a:latin typeface="Verdana"/>
                <a:cs typeface="Verdana"/>
              </a:rPr>
              <a:t> </a:t>
            </a:r>
            <a:r>
              <a:rPr lang="en-US" altLang="zh-CN" sz="3600" spc="-5" dirty="0">
                <a:latin typeface="Verdana"/>
                <a:cs typeface="Verdana"/>
              </a:rPr>
              <a:t>Format</a:t>
            </a:r>
            <a:endParaRPr sz="3600" dirty="0">
              <a:latin typeface="Verdana"/>
              <a:cs typeface="Verdana"/>
            </a:endParaRPr>
          </a:p>
        </p:txBody>
      </p:sp>
      <p:sp>
        <p:nvSpPr>
          <p:cNvPr id="4" name="object 4"/>
          <p:cNvSpPr txBox="1"/>
          <p:nvPr/>
        </p:nvSpPr>
        <p:spPr>
          <a:xfrm>
            <a:off x="136956" y="5378361"/>
            <a:ext cx="13680644" cy="2241639"/>
          </a:xfrm>
          <a:prstGeom prst="rect">
            <a:avLst/>
          </a:prstGeom>
        </p:spPr>
        <p:txBody>
          <a:bodyPr vert="horz" wrap="square" lIns="0" tIns="12700" rIns="0" bIns="0" rtlCol="0">
            <a:spAutoFit/>
          </a:bodyPr>
          <a:lstStyle/>
          <a:p>
            <a:pPr marL="12700">
              <a:lnSpc>
                <a:spcPct val="100000"/>
              </a:lnSpc>
              <a:spcBef>
                <a:spcPts val="100"/>
              </a:spcBef>
              <a:tabLst>
                <a:tab pos="455930" algn="l"/>
              </a:tabLst>
            </a:pPr>
            <a:r>
              <a:rPr sz="2800" spc="1450" dirty="0">
                <a:latin typeface="Wingdings"/>
                <a:cs typeface="Wingdings"/>
              </a:rPr>
              <a:t>◼</a:t>
            </a:r>
            <a:r>
              <a:rPr sz="2800" spc="1450" dirty="0">
                <a:latin typeface="Times New Roman"/>
                <a:cs typeface="Times New Roman"/>
              </a:rPr>
              <a:t>	</a:t>
            </a:r>
            <a:r>
              <a:rPr sz="3600" dirty="0">
                <a:latin typeface="Verdana"/>
                <a:cs typeface="Verdana"/>
              </a:rPr>
              <a:t>Are </a:t>
            </a:r>
            <a:r>
              <a:rPr sz="3600" spc="-10" dirty="0">
                <a:latin typeface="Verdana"/>
                <a:cs typeface="Verdana"/>
              </a:rPr>
              <a:t>they </a:t>
            </a:r>
            <a:r>
              <a:rPr sz="3600" spc="-5" dirty="0">
                <a:latin typeface="Verdana"/>
                <a:cs typeface="Verdana"/>
              </a:rPr>
              <a:t>actually</a:t>
            </a:r>
            <a:r>
              <a:rPr sz="3600" spc="-85" dirty="0">
                <a:latin typeface="Verdana"/>
                <a:cs typeface="Verdana"/>
              </a:rPr>
              <a:t> </a:t>
            </a:r>
            <a:r>
              <a:rPr sz="3600" spc="-5" dirty="0" err="1">
                <a:latin typeface="Verdana"/>
                <a:cs typeface="Verdana"/>
              </a:rPr>
              <a:t>schemaless</a:t>
            </a:r>
            <a:r>
              <a:rPr sz="3600" spc="-5" dirty="0">
                <a:latin typeface="Verdana"/>
                <a:cs typeface="Verdana"/>
              </a:rPr>
              <a:t>?</a:t>
            </a:r>
            <a:endParaRPr lang="en-US" sz="3600" spc="-5" dirty="0">
              <a:latin typeface="Verdana"/>
              <a:cs typeface="Verdana"/>
            </a:endParaRPr>
          </a:p>
          <a:p>
            <a:pPr marL="12700">
              <a:lnSpc>
                <a:spcPct val="100000"/>
              </a:lnSpc>
              <a:spcBef>
                <a:spcPts val="100"/>
              </a:spcBef>
              <a:tabLst>
                <a:tab pos="455930" algn="l"/>
              </a:tabLst>
            </a:pPr>
            <a:r>
              <a:rPr lang="en-US" sz="3600" spc="-5" dirty="0">
                <a:latin typeface="Verdana"/>
                <a:cs typeface="Verdana"/>
              </a:rPr>
              <a:t>- No, implied schema. We programmer need to ensure the database is in schema. We move the schema from the database to the frontend</a:t>
            </a:r>
            <a:endParaRPr sz="3600" dirty="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198501"/>
            <a:ext cx="8862060" cy="863600"/>
          </a:xfrm>
          <a:prstGeom prst="rect">
            <a:avLst/>
          </a:prstGeom>
        </p:spPr>
        <p:txBody>
          <a:bodyPr vert="horz" wrap="square" lIns="0" tIns="12065" rIns="0" bIns="0" rtlCol="0">
            <a:spAutoFit/>
          </a:bodyPr>
          <a:lstStyle/>
          <a:p>
            <a:pPr marL="12700">
              <a:lnSpc>
                <a:spcPct val="100000"/>
              </a:lnSpc>
              <a:spcBef>
                <a:spcPts val="95"/>
              </a:spcBef>
            </a:pPr>
            <a:r>
              <a:rPr spc="-5" dirty="0"/>
              <a:t>Modeling for </a:t>
            </a:r>
            <a:r>
              <a:rPr dirty="0"/>
              <a:t>Data </a:t>
            </a:r>
            <a:r>
              <a:rPr spc="-5" dirty="0"/>
              <a:t>Access</a:t>
            </a:r>
          </a:p>
        </p:txBody>
      </p:sp>
      <p:sp>
        <p:nvSpPr>
          <p:cNvPr id="3" name="object 3"/>
          <p:cNvSpPr/>
          <p:nvPr/>
        </p:nvSpPr>
        <p:spPr>
          <a:xfrm>
            <a:off x="330504" y="1087501"/>
            <a:ext cx="6963156" cy="6368796"/>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DCA3A545-2DD3-EA42-82DE-297BBA5CDAF6}"/>
              </a:ext>
            </a:extLst>
          </p:cNvPr>
          <p:cNvSpPr txBox="1"/>
          <p:nvPr/>
        </p:nvSpPr>
        <p:spPr>
          <a:xfrm>
            <a:off x="8280400" y="1371600"/>
            <a:ext cx="4800600" cy="923330"/>
          </a:xfrm>
          <a:prstGeom prst="rect">
            <a:avLst/>
          </a:prstGeom>
          <a:noFill/>
        </p:spPr>
        <p:txBody>
          <a:bodyPr wrap="square" rtlCol="0">
            <a:spAutoFit/>
          </a:bodyPr>
          <a:lstStyle/>
          <a:p>
            <a:r>
              <a:rPr lang="en-US" spc="-10" dirty="0" err="1">
                <a:latin typeface="Verdana"/>
                <a:cs typeface="Verdana"/>
              </a:rPr>
              <a:t>customerID</a:t>
            </a:r>
            <a:r>
              <a:rPr lang="en-US" spc="-10" dirty="0">
                <a:latin typeface="Verdana"/>
                <a:cs typeface="Verdana"/>
              </a:rPr>
              <a:t> is like foreign key but there’s no referential integrity, it doesn’t </a:t>
            </a:r>
          </a:p>
          <a:p>
            <a:r>
              <a:rPr lang="en-US" spc="-10" dirty="0">
                <a:latin typeface="Verdana"/>
                <a:cs typeface="Verdana"/>
              </a:rPr>
              <a:t>Require </a:t>
            </a:r>
            <a:r>
              <a:rPr lang="en-US" spc="-10" dirty="0" err="1">
                <a:latin typeface="Verdana"/>
                <a:cs typeface="Verdana"/>
              </a:rPr>
              <a:t>customerID</a:t>
            </a:r>
            <a:r>
              <a:rPr lang="en-US" spc="-10" dirty="0">
                <a:latin typeface="Verdana"/>
                <a:cs typeface="Verdana"/>
              </a:rPr>
              <a:t> = 1 to exist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615187"/>
            <a:ext cx="4090670" cy="863600"/>
          </a:xfrm>
          <a:prstGeom prst="rect">
            <a:avLst/>
          </a:prstGeom>
        </p:spPr>
        <p:txBody>
          <a:bodyPr vert="horz" wrap="square" lIns="0" tIns="12065" rIns="0" bIns="0" rtlCol="0">
            <a:spAutoFit/>
          </a:bodyPr>
          <a:lstStyle/>
          <a:p>
            <a:pPr marL="12700">
              <a:lnSpc>
                <a:spcPct val="100000"/>
              </a:lnSpc>
              <a:spcBef>
                <a:spcPts val="95"/>
              </a:spcBef>
            </a:pPr>
            <a:r>
              <a:rPr spc="-10" dirty="0"/>
              <a:t>Distribution</a:t>
            </a:r>
          </a:p>
        </p:txBody>
      </p:sp>
      <p:sp>
        <p:nvSpPr>
          <p:cNvPr id="3" name="object 3"/>
          <p:cNvSpPr txBox="1"/>
          <p:nvPr/>
        </p:nvSpPr>
        <p:spPr>
          <a:xfrm>
            <a:off x="146405" y="1853311"/>
            <a:ext cx="13010795" cy="1199515"/>
          </a:xfrm>
          <a:prstGeom prst="rect">
            <a:avLst/>
          </a:prstGeom>
        </p:spPr>
        <p:txBody>
          <a:bodyPr vert="horz" wrap="square" lIns="0" tIns="12700" rIns="0" bIns="0" rtlCol="0">
            <a:spAutoFit/>
          </a:bodyPr>
          <a:lstStyle/>
          <a:p>
            <a:pPr marL="12700">
              <a:lnSpc>
                <a:spcPct val="100000"/>
              </a:lnSpc>
              <a:spcBef>
                <a:spcPts val="100"/>
              </a:spcBef>
              <a:tabLst>
                <a:tab pos="362585" algn="l"/>
              </a:tabLst>
            </a:pPr>
            <a:r>
              <a:rPr sz="2250" spc="1135" dirty="0">
                <a:latin typeface="Wingdings"/>
                <a:cs typeface="Wingdings"/>
              </a:rPr>
              <a:t>◼</a:t>
            </a:r>
            <a:r>
              <a:rPr sz="3850" spc="-5" dirty="0">
                <a:latin typeface="Verdana"/>
                <a:cs typeface="Verdana"/>
              </a:rPr>
              <a:t>One </a:t>
            </a:r>
            <a:r>
              <a:rPr sz="3850" dirty="0">
                <a:latin typeface="Verdana"/>
                <a:cs typeface="Verdana"/>
              </a:rPr>
              <a:t>of </a:t>
            </a:r>
            <a:r>
              <a:rPr sz="3850" spc="-10" dirty="0">
                <a:latin typeface="Verdana"/>
                <a:cs typeface="Verdana"/>
              </a:rPr>
              <a:t>the </a:t>
            </a:r>
            <a:r>
              <a:rPr sz="3850" dirty="0">
                <a:latin typeface="Verdana"/>
                <a:cs typeface="Verdana"/>
              </a:rPr>
              <a:t>major </a:t>
            </a:r>
            <a:r>
              <a:rPr sz="3850" spc="-5" dirty="0">
                <a:latin typeface="Verdana"/>
                <a:cs typeface="Verdana"/>
              </a:rPr>
              <a:t>benefits </a:t>
            </a:r>
            <a:r>
              <a:rPr sz="3850" dirty="0">
                <a:latin typeface="Verdana"/>
                <a:cs typeface="Verdana"/>
              </a:rPr>
              <a:t>of </a:t>
            </a:r>
            <a:r>
              <a:rPr sz="3850" spc="-10" dirty="0">
                <a:latin typeface="Verdana"/>
                <a:cs typeface="Verdana"/>
              </a:rPr>
              <a:t>NoSQL</a:t>
            </a:r>
            <a:r>
              <a:rPr sz="3850" spc="-135" dirty="0">
                <a:latin typeface="Verdana"/>
                <a:cs typeface="Verdana"/>
              </a:rPr>
              <a:t> </a:t>
            </a:r>
            <a:r>
              <a:rPr sz="3850" spc="-10" dirty="0">
                <a:latin typeface="Verdana"/>
                <a:cs typeface="Verdana"/>
              </a:rPr>
              <a:t>(why?)</a:t>
            </a:r>
            <a:endParaRPr sz="3850" dirty="0">
              <a:latin typeface="Verdana"/>
              <a:cs typeface="Verdana"/>
            </a:endParaRPr>
          </a:p>
          <a:p>
            <a:pPr marL="469900">
              <a:lnSpc>
                <a:spcPct val="100000"/>
              </a:lnSpc>
            </a:pPr>
            <a:r>
              <a:rPr sz="3850" spc="50" dirty="0">
                <a:latin typeface="Times New Roman"/>
                <a:cs typeface="Times New Roman"/>
              </a:rPr>
              <a:t>–</a:t>
            </a:r>
            <a:r>
              <a:rPr sz="3850" spc="50" dirty="0">
                <a:latin typeface="Verdana"/>
                <a:cs typeface="Verdana"/>
              </a:rPr>
              <a:t>Comes </a:t>
            </a:r>
            <a:r>
              <a:rPr sz="3850" spc="-5" dirty="0">
                <a:latin typeface="Verdana"/>
                <a:cs typeface="Verdana"/>
              </a:rPr>
              <a:t>with </a:t>
            </a:r>
            <a:r>
              <a:rPr sz="3850" dirty="0">
                <a:latin typeface="Verdana"/>
                <a:cs typeface="Verdana"/>
              </a:rPr>
              <a:t>one major</a:t>
            </a:r>
            <a:r>
              <a:rPr sz="3850" spc="-155" dirty="0">
                <a:latin typeface="Verdana"/>
                <a:cs typeface="Verdana"/>
              </a:rPr>
              <a:t> </a:t>
            </a:r>
            <a:r>
              <a:rPr sz="3850" spc="-15" dirty="0">
                <a:latin typeface="Verdana"/>
                <a:cs typeface="Verdana"/>
              </a:rPr>
              <a:t>drawback...</a:t>
            </a:r>
            <a:endParaRPr sz="3850" dirty="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91769"/>
            <a:ext cx="4734560" cy="863600"/>
          </a:xfrm>
          <a:prstGeom prst="rect">
            <a:avLst/>
          </a:prstGeom>
        </p:spPr>
        <p:txBody>
          <a:bodyPr vert="horz" wrap="square" lIns="0" tIns="12065" rIns="0" bIns="0" rtlCol="0">
            <a:spAutoFit/>
          </a:bodyPr>
          <a:lstStyle/>
          <a:p>
            <a:pPr marL="12700">
              <a:lnSpc>
                <a:spcPct val="100000"/>
              </a:lnSpc>
              <a:spcBef>
                <a:spcPts val="95"/>
              </a:spcBef>
            </a:pPr>
            <a:r>
              <a:rPr spc="-10" dirty="0"/>
              <a:t>Single</a:t>
            </a:r>
            <a:r>
              <a:rPr spc="-55" dirty="0"/>
              <a:t> </a:t>
            </a:r>
            <a:r>
              <a:rPr spc="-15" dirty="0"/>
              <a:t>Server</a:t>
            </a:r>
          </a:p>
        </p:txBody>
      </p:sp>
      <p:sp>
        <p:nvSpPr>
          <p:cNvPr id="3" name="object 3"/>
          <p:cNvSpPr txBox="1"/>
          <p:nvPr/>
        </p:nvSpPr>
        <p:spPr>
          <a:xfrm>
            <a:off x="165303" y="1805431"/>
            <a:ext cx="9975850" cy="1784985"/>
          </a:xfrm>
          <a:prstGeom prst="rect">
            <a:avLst/>
          </a:prstGeom>
        </p:spPr>
        <p:txBody>
          <a:bodyPr vert="horz" wrap="square" lIns="0" tIns="12700" rIns="0" bIns="0" rtlCol="0">
            <a:spAutoFit/>
          </a:bodyPr>
          <a:lstStyle/>
          <a:p>
            <a:pPr marL="363220" indent="-350520">
              <a:lnSpc>
                <a:spcPct val="100000"/>
              </a:lnSpc>
              <a:spcBef>
                <a:spcPts val="100"/>
              </a:spcBef>
              <a:buSzPct val="58441"/>
              <a:buFont typeface="Wingdings"/>
              <a:buChar char="◼"/>
              <a:tabLst>
                <a:tab pos="362585" algn="l"/>
                <a:tab pos="363220" algn="l"/>
              </a:tabLst>
            </a:pPr>
            <a:r>
              <a:rPr sz="3850" dirty="0">
                <a:latin typeface="Verdana"/>
                <a:cs typeface="Verdana"/>
              </a:rPr>
              <a:t>Is </a:t>
            </a:r>
            <a:r>
              <a:rPr sz="3850" spc="-10" dirty="0">
                <a:latin typeface="Verdana"/>
                <a:cs typeface="Verdana"/>
              </a:rPr>
              <a:t>this </a:t>
            </a:r>
            <a:r>
              <a:rPr sz="3850" spc="-5" dirty="0">
                <a:latin typeface="Verdana"/>
                <a:cs typeface="Verdana"/>
              </a:rPr>
              <a:t>really</a:t>
            </a:r>
            <a:r>
              <a:rPr sz="3850" spc="-20" dirty="0">
                <a:latin typeface="Verdana"/>
                <a:cs typeface="Verdana"/>
              </a:rPr>
              <a:t> </a:t>
            </a:r>
            <a:r>
              <a:rPr sz="3850" spc="-10" dirty="0">
                <a:latin typeface="Verdana"/>
                <a:cs typeface="Verdana"/>
              </a:rPr>
              <a:t>distribution?</a:t>
            </a:r>
            <a:endParaRPr sz="3850">
              <a:latin typeface="Verdana"/>
              <a:cs typeface="Verdana"/>
            </a:endParaRPr>
          </a:p>
          <a:p>
            <a:pPr>
              <a:lnSpc>
                <a:spcPct val="100000"/>
              </a:lnSpc>
              <a:spcBef>
                <a:spcPts val="50"/>
              </a:spcBef>
              <a:buChar char="◼"/>
            </a:pPr>
            <a:endParaRPr sz="3750" dirty="0">
              <a:latin typeface="Verdana"/>
              <a:cs typeface="Verdana"/>
            </a:endParaRPr>
          </a:p>
          <a:p>
            <a:pPr marL="455930" indent="-443865">
              <a:lnSpc>
                <a:spcPct val="100000"/>
              </a:lnSpc>
              <a:spcBef>
                <a:spcPts val="5"/>
              </a:spcBef>
              <a:buSzPct val="74025"/>
              <a:buFont typeface="Wingdings"/>
              <a:buChar char="◼"/>
              <a:tabLst>
                <a:tab pos="455930" algn="l"/>
                <a:tab pos="456565" algn="l"/>
              </a:tabLst>
            </a:pPr>
            <a:r>
              <a:rPr sz="3850" spc="-15" dirty="0">
                <a:latin typeface="Verdana"/>
                <a:cs typeface="Verdana"/>
              </a:rPr>
              <a:t>Why </a:t>
            </a:r>
            <a:r>
              <a:rPr sz="3850" spc="-5" dirty="0">
                <a:latin typeface="Verdana"/>
                <a:cs typeface="Verdana"/>
              </a:rPr>
              <a:t>might </a:t>
            </a:r>
            <a:r>
              <a:rPr sz="3850" spc="-10" dirty="0">
                <a:latin typeface="Verdana"/>
                <a:cs typeface="Verdana"/>
              </a:rPr>
              <a:t>you want to </a:t>
            </a:r>
            <a:r>
              <a:rPr sz="3850" spc="-5" dirty="0">
                <a:latin typeface="Verdana"/>
                <a:cs typeface="Verdana"/>
              </a:rPr>
              <a:t>do </a:t>
            </a:r>
            <a:r>
              <a:rPr sz="3850" spc="-15" dirty="0">
                <a:latin typeface="Verdana"/>
                <a:cs typeface="Verdana"/>
              </a:rPr>
              <a:t>it </a:t>
            </a:r>
            <a:r>
              <a:rPr sz="3850" spc="-5" dirty="0">
                <a:latin typeface="Verdana"/>
                <a:cs typeface="Verdana"/>
              </a:rPr>
              <a:t>this</a:t>
            </a:r>
            <a:r>
              <a:rPr sz="3850" spc="30" dirty="0">
                <a:latin typeface="Verdana"/>
                <a:cs typeface="Verdana"/>
              </a:rPr>
              <a:t> </a:t>
            </a:r>
            <a:r>
              <a:rPr sz="3850" spc="-15" dirty="0">
                <a:latin typeface="Verdana"/>
                <a:cs typeface="Verdana"/>
              </a:rPr>
              <a:t>way?</a:t>
            </a:r>
            <a:endParaRPr sz="3850" dirty="0">
              <a:latin typeface="Verdana"/>
              <a:cs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368300"/>
            <a:ext cx="3163570" cy="863600"/>
          </a:xfrm>
          <a:prstGeom prst="rect">
            <a:avLst/>
          </a:prstGeom>
        </p:spPr>
        <p:txBody>
          <a:bodyPr vert="horz" wrap="square" lIns="0" tIns="12065" rIns="0" bIns="0" rtlCol="0">
            <a:spAutoFit/>
          </a:bodyPr>
          <a:lstStyle/>
          <a:p>
            <a:pPr marL="12700">
              <a:lnSpc>
                <a:spcPct val="100000"/>
              </a:lnSpc>
              <a:spcBef>
                <a:spcPts val="95"/>
              </a:spcBef>
            </a:pPr>
            <a:r>
              <a:rPr spc="-5" dirty="0"/>
              <a:t>Shard</a:t>
            </a:r>
            <a:r>
              <a:rPr spc="-25" dirty="0"/>
              <a:t>i</a:t>
            </a:r>
            <a:r>
              <a:rPr spc="-5" dirty="0"/>
              <a:t>ng</a:t>
            </a:r>
          </a:p>
        </p:txBody>
      </p:sp>
      <p:sp>
        <p:nvSpPr>
          <p:cNvPr id="3" name="object 3"/>
          <p:cNvSpPr/>
          <p:nvPr/>
        </p:nvSpPr>
        <p:spPr>
          <a:xfrm>
            <a:off x="1650492" y="1248154"/>
            <a:ext cx="9938004" cy="65090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0504" y="550926"/>
            <a:ext cx="4552950" cy="863600"/>
          </a:xfrm>
          <a:prstGeom prst="rect">
            <a:avLst/>
          </a:prstGeom>
        </p:spPr>
        <p:txBody>
          <a:bodyPr vert="horz" wrap="square" lIns="0" tIns="12065" rIns="0" bIns="0" rtlCol="0">
            <a:spAutoFit/>
          </a:bodyPr>
          <a:lstStyle/>
          <a:p>
            <a:pPr marL="12700">
              <a:lnSpc>
                <a:spcPct val="100000"/>
              </a:lnSpc>
              <a:spcBef>
                <a:spcPts val="95"/>
              </a:spcBef>
            </a:pPr>
            <a:r>
              <a:rPr sz="5500" spc="-20" dirty="0">
                <a:solidFill>
                  <a:srgbClr val="7E0812"/>
                </a:solidFill>
                <a:latin typeface="Verdana"/>
                <a:cs typeface="Verdana"/>
              </a:rPr>
              <a:t>Why</a:t>
            </a:r>
            <a:r>
              <a:rPr sz="5500" spc="-75" dirty="0">
                <a:solidFill>
                  <a:srgbClr val="7E0812"/>
                </a:solidFill>
                <a:latin typeface="Verdana"/>
                <a:cs typeface="Verdana"/>
              </a:rPr>
              <a:t> </a:t>
            </a:r>
            <a:r>
              <a:rPr sz="5500" spc="-10" dirty="0">
                <a:solidFill>
                  <a:srgbClr val="7E0812"/>
                </a:solidFill>
                <a:latin typeface="Verdana"/>
                <a:cs typeface="Verdana"/>
              </a:rPr>
              <a:t>NoSQL?</a:t>
            </a:r>
            <a:endParaRPr sz="5500" dirty="0">
              <a:latin typeface="Verdana"/>
              <a:cs typeface="Verdana"/>
            </a:endParaRPr>
          </a:p>
        </p:txBody>
      </p:sp>
      <p:sp>
        <p:nvSpPr>
          <p:cNvPr id="3" name="object 3"/>
          <p:cNvSpPr txBox="1"/>
          <p:nvPr/>
        </p:nvSpPr>
        <p:spPr>
          <a:xfrm>
            <a:off x="136956" y="1691131"/>
            <a:ext cx="13477444" cy="6014467"/>
          </a:xfrm>
          <a:prstGeom prst="rect">
            <a:avLst/>
          </a:prstGeom>
        </p:spPr>
        <p:txBody>
          <a:bodyPr vert="horz" wrap="square" lIns="0" tIns="12700" rIns="0" bIns="0" rtlCol="0">
            <a:spAutoFit/>
          </a:bodyPr>
          <a:lstStyle/>
          <a:p>
            <a:pPr marL="12700">
              <a:lnSpc>
                <a:spcPct val="100000"/>
              </a:lnSpc>
              <a:spcBef>
                <a:spcPts val="100"/>
              </a:spcBef>
              <a:tabLst>
                <a:tab pos="455930" algn="l"/>
              </a:tabLst>
            </a:pPr>
            <a:r>
              <a:rPr sz="2850" spc="1450" dirty="0">
                <a:latin typeface="Wingdings"/>
                <a:cs typeface="Wingdings"/>
              </a:rPr>
              <a:t>◼</a:t>
            </a:r>
            <a:r>
              <a:rPr sz="3850" spc="-5" dirty="0">
                <a:latin typeface="Verdana"/>
                <a:cs typeface="Verdana"/>
              </a:rPr>
              <a:t>Better </a:t>
            </a:r>
            <a:r>
              <a:rPr sz="3850" spc="-15" dirty="0">
                <a:latin typeface="Verdana"/>
                <a:cs typeface="Verdana"/>
              </a:rPr>
              <a:t>question: why </a:t>
            </a:r>
            <a:r>
              <a:rPr sz="3850" spc="-10" dirty="0">
                <a:latin typeface="Verdana"/>
                <a:cs typeface="Verdana"/>
              </a:rPr>
              <a:t>relational</a:t>
            </a:r>
            <a:r>
              <a:rPr sz="3850" spc="-65" dirty="0">
                <a:latin typeface="Verdana"/>
                <a:cs typeface="Verdana"/>
              </a:rPr>
              <a:t> </a:t>
            </a:r>
            <a:r>
              <a:rPr sz="3850" spc="-5" dirty="0">
                <a:latin typeface="Verdana"/>
                <a:cs typeface="Verdana"/>
              </a:rPr>
              <a:t>databases?</a:t>
            </a:r>
            <a:endParaRPr lang="en-US" sz="3850" spc="-5" dirty="0">
              <a:latin typeface="Verdana"/>
              <a:cs typeface="Verdana"/>
            </a:endParaRPr>
          </a:p>
          <a:p>
            <a:pPr marL="584200" indent="-571500">
              <a:lnSpc>
                <a:spcPct val="100000"/>
              </a:lnSpc>
              <a:spcBef>
                <a:spcPts val="100"/>
              </a:spcBef>
              <a:buFontTx/>
              <a:buChar char="-"/>
              <a:tabLst>
                <a:tab pos="455930" algn="l"/>
              </a:tabLst>
            </a:pPr>
            <a:r>
              <a:rPr lang="en-US" sz="3850" spc="-5" dirty="0">
                <a:latin typeface="Verdana"/>
                <a:cs typeface="Verdana"/>
              </a:rPr>
              <a:t>Organizational structure is pretty simple and intuitive</a:t>
            </a:r>
          </a:p>
          <a:p>
            <a:pPr marL="584200" indent="-571500">
              <a:lnSpc>
                <a:spcPct val="100000"/>
              </a:lnSpc>
              <a:spcBef>
                <a:spcPts val="100"/>
              </a:spcBef>
              <a:buFontTx/>
              <a:buChar char="-"/>
              <a:tabLst>
                <a:tab pos="455930" algn="l"/>
              </a:tabLst>
            </a:pPr>
            <a:r>
              <a:rPr lang="en-US" sz="3850" spc="-5" dirty="0">
                <a:latin typeface="Verdana"/>
                <a:cs typeface="Verdana"/>
              </a:rPr>
              <a:t>People are familiar with relational database and there are a lot of related resources because of long time dominance</a:t>
            </a:r>
          </a:p>
          <a:p>
            <a:pPr marL="755650" indent="-742950">
              <a:lnSpc>
                <a:spcPct val="100000"/>
              </a:lnSpc>
              <a:spcBef>
                <a:spcPts val="100"/>
              </a:spcBef>
              <a:buAutoNum type="arabicPeriod"/>
              <a:tabLst>
                <a:tab pos="455930" algn="l"/>
              </a:tabLst>
            </a:pPr>
            <a:r>
              <a:rPr lang="en-US" sz="3850" spc="-5" dirty="0">
                <a:latin typeface="Verdana"/>
                <a:cs typeface="Verdana"/>
              </a:rPr>
              <a:t>Keep large amounts of persistent data</a:t>
            </a:r>
          </a:p>
          <a:p>
            <a:pPr marL="755650" indent="-742950">
              <a:lnSpc>
                <a:spcPct val="100000"/>
              </a:lnSpc>
              <a:spcBef>
                <a:spcPts val="100"/>
              </a:spcBef>
              <a:buAutoNum type="arabicPeriod"/>
              <a:tabLst>
                <a:tab pos="455930" algn="l"/>
              </a:tabLst>
            </a:pPr>
            <a:r>
              <a:rPr lang="en-US" sz="3850" spc="-5" dirty="0">
                <a:latin typeface="Verdana"/>
                <a:cs typeface="Verdana"/>
              </a:rPr>
              <a:t>Control concurrency</a:t>
            </a:r>
          </a:p>
          <a:p>
            <a:pPr marL="755650" indent="-742950">
              <a:lnSpc>
                <a:spcPct val="100000"/>
              </a:lnSpc>
              <a:spcBef>
                <a:spcPts val="100"/>
              </a:spcBef>
              <a:buAutoNum type="arabicPeriod"/>
              <a:tabLst>
                <a:tab pos="455930" algn="l"/>
              </a:tabLst>
            </a:pPr>
            <a:r>
              <a:rPr lang="en-US" sz="3850" spc="-5" dirty="0">
                <a:latin typeface="Verdana"/>
                <a:cs typeface="Verdana"/>
              </a:rPr>
              <a:t>Integration: share a single database for application</a:t>
            </a:r>
          </a:p>
          <a:p>
            <a:pPr marL="755650" indent="-742950">
              <a:lnSpc>
                <a:spcPct val="100000"/>
              </a:lnSpc>
              <a:spcBef>
                <a:spcPts val="100"/>
              </a:spcBef>
              <a:buAutoNum type="arabicPeriod"/>
              <a:tabLst>
                <a:tab pos="455930" algn="l"/>
              </a:tabLst>
            </a:pPr>
            <a:r>
              <a:rPr lang="en-US" sz="3850" spc="-5" dirty="0">
                <a:latin typeface="Verdana"/>
                <a:cs typeface="Verdana"/>
              </a:rPr>
              <a:t>A mostly standard model with core mechanism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92962"/>
            <a:ext cx="3163570" cy="863600"/>
          </a:xfrm>
          <a:prstGeom prst="rect">
            <a:avLst/>
          </a:prstGeom>
        </p:spPr>
        <p:txBody>
          <a:bodyPr vert="horz" wrap="square" lIns="0" tIns="12065" rIns="0" bIns="0" rtlCol="0">
            <a:spAutoFit/>
          </a:bodyPr>
          <a:lstStyle/>
          <a:p>
            <a:pPr marL="12700">
              <a:lnSpc>
                <a:spcPct val="100000"/>
              </a:lnSpc>
              <a:spcBef>
                <a:spcPts val="95"/>
              </a:spcBef>
            </a:pPr>
            <a:r>
              <a:rPr spc="-5" dirty="0"/>
              <a:t>Shard</a:t>
            </a:r>
            <a:r>
              <a:rPr spc="-25" dirty="0"/>
              <a:t>i</a:t>
            </a:r>
            <a:r>
              <a:rPr spc="-5" dirty="0"/>
              <a:t>ng</a:t>
            </a:r>
          </a:p>
        </p:txBody>
      </p:sp>
      <p:sp>
        <p:nvSpPr>
          <p:cNvPr id="3" name="object 3"/>
          <p:cNvSpPr txBox="1"/>
          <p:nvPr/>
        </p:nvSpPr>
        <p:spPr>
          <a:xfrm>
            <a:off x="178104" y="1729231"/>
            <a:ext cx="12635230" cy="3543935"/>
          </a:xfrm>
          <a:prstGeom prst="rect">
            <a:avLst/>
          </a:prstGeom>
        </p:spPr>
        <p:txBody>
          <a:bodyPr vert="horz" wrap="square" lIns="0" tIns="12700" rIns="0" bIns="0" rtlCol="0">
            <a:spAutoFit/>
          </a:bodyPr>
          <a:lstStyle/>
          <a:p>
            <a:pPr marL="363220" indent="-350520">
              <a:lnSpc>
                <a:spcPct val="100000"/>
              </a:lnSpc>
              <a:spcBef>
                <a:spcPts val="100"/>
              </a:spcBef>
              <a:buSzPct val="58441"/>
              <a:buFont typeface="Wingdings"/>
              <a:buChar char="◼"/>
              <a:tabLst>
                <a:tab pos="362585" algn="l"/>
                <a:tab pos="363220" algn="l"/>
              </a:tabLst>
            </a:pPr>
            <a:r>
              <a:rPr sz="3850" dirty="0">
                <a:latin typeface="Verdana"/>
                <a:cs typeface="Verdana"/>
              </a:rPr>
              <a:t>What </a:t>
            </a:r>
            <a:r>
              <a:rPr sz="3850" spc="-10" dirty="0">
                <a:latin typeface="Verdana"/>
                <a:cs typeface="Verdana"/>
              </a:rPr>
              <a:t>is </a:t>
            </a:r>
            <a:r>
              <a:rPr sz="3850" spc="-5" dirty="0">
                <a:latin typeface="Verdana"/>
                <a:cs typeface="Verdana"/>
              </a:rPr>
              <a:t>the </a:t>
            </a:r>
            <a:r>
              <a:rPr sz="3850" spc="-20" dirty="0">
                <a:latin typeface="Verdana"/>
                <a:cs typeface="Verdana"/>
              </a:rPr>
              <a:t>ideal </a:t>
            </a:r>
            <a:r>
              <a:rPr sz="3850" dirty="0">
                <a:latin typeface="Verdana"/>
                <a:cs typeface="Verdana"/>
              </a:rPr>
              <a:t>case for # of users /</a:t>
            </a:r>
            <a:r>
              <a:rPr sz="3850" spc="-185" dirty="0">
                <a:latin typeface="Verdana"/>
                <a:cs typeface="Verdana"/>
              </a:rPr>
              <a:t> </a:t>
            </a:r>
            <a:r>
              <a:rPr sz="3850" spc="-10" dirty="0">
                <a:latin typeface="Verdana"/>
                <a:cs typeface="Verdana"/>
              </a:rPr>
              <a:t>servers?</a:t>
            </a:r>
            <a:endParaRPr sz="3850">
              <a:latin typeface="Verdana"/>
              <a:cs typeface="Verdana"/>
            </a:endParaRPr>
          </a:p>
          <a:p>
            <a:pPr>
              <a:lnSpc>
                <a:spcPct val="100000"/>
              </a:lnSpc>
              <a:spcBef>
                <a:spcPts val="50"/>
              </a:spcBef>
              <a:buChar char="◼"/>
            </a:pPr>
            <a:endParaRPr sz="3750">
              <a:latin typeface="Verdana"/>
              <a:cs typeface="Verdana"/>
            </a:endParaRPr>
          </a:p>
          <a:p>
            <a:pPr marL="455930" indent="-443865">
              <a:lnSpc>
                <a:spcPct val="100000"/>
              </a:lnSpc>
              <a:spcBef>
                <a:spcPts val="5"/>
              </a:spcBef>
              <a:buSzPct val="74025"/>
              <a:buFont typeface="Wingdings"/>
              <a:buChar char="◼"/>
              <a:tabLst>
                <a:tab pos="455930" algn="l"/>
                <a:tab pos="456565" algn="l"/>
              </a:tabLst>
            </a:pPr>
            <a:r>
              <a:rPr sz="3850" spc="-5" dirty="0">
                <a:latin typeface="Verdana"/>
                <a:cs typeface="Verdana"/>
              </a:rPr>
              <a:t>How do we decide </a:t>
            </a:r>
            <a:r>
              <a:rPr sz="3850" dirty="0">
                <a:latin typeface="Verdana"/>
                <a:cs typeface="Verdana"/>
              </a:rPr>
              <a:t>how </a:t>
            </a:r>
            <a:r>
              <a:rPr sz="3850" spc="-10" dirty="0">
                <a:latin typeface="Verdana"/>
                <a:cs typeface="Verdana"/>
              </a:rPr>
              <a:t>to split </a:t>
            </a:r>
            <a:r>
              <a:rPr sz="3850" dirty="0">
                <a:latin typeface="Verdana"/>
                <a:cs typeface="Verdana"/>
              </a:rPr>
              <a:t>up </a:t>
            </a:r>
            <a:r>
              <a:rPr sz="3850" spc="-5" dirty="0">
                <a:latin typeface="Verdana"/>
                <a:cs typeface="Verdana"/>
              </a:rPr>
              <a:t>the</a:t>
            </a:r>
            <a:r>
              <a:rPr sz="3850" spc="-55" dirty="0">
                <a:latin typeface="Verdana"/>
                <a:cs typeface="Verdana"/>
              </a:rPr>
              <a:t> </a:t>
            </a:r>
            <a:r>
              <a:rPr sz="3850" spc="-5" dirty="0">
                <a:latin typeface="Verdana"/>
                <a:cs typeface="Verdana"/>
              </a:rPr>
              <a:t>data?</a:t>
            </a:r>
            <a:endParaRPr sz="3850">
              <a:latin typeface="Verdana"/>
              <a:cs typeface="Verdana"/>
            </a:endParaRPr>
          </a:p>
          <a:p>
            <a:pPr marL="469900">
              <a:lnSpc>
                <a:spcPct val="100000"/>
              </a:lnSpc>
            </a:pPr>
            <a:r>
              <a:rPr sz="3850" spc="60" dirty="0">
                <a:latin typeface="Times New Roman"/>
                <a:cs typeface="Times New Roman"/>
              </a:rPr>
              <a:t>–</a:t>
            </a:r>
            <a:r>
              <a:rPr sz="3850" spc="60" dirty="0">
                <a:latin typeface="Verdana"/>
                <a:cs typeface="Verdana"/>
              </a:rPr>
              <a:t>What </a:t>
            </a:r>
            <a:r>
              <a:rPr sz="3850" spc="-5" dirty="0">
                <a:latin typeface="Verdana"/>
                <a:cs typeface="Verdana"/>
              </a:rPr>
              <a:t>data will </a:t>
            </a:r>
            <a:r>
              <a:rPr sz="3850" dirty="0">
                <a:latin typeface="Verdana"/>
                <a:cs typeface="Verdana"/>
              </a:rPr>
              <a:t>commonly be </a:t>
            </a:r>
            <a:r>
              <a:rPr sz="3850" spc="-5" dirty="0">
                <a:latin typeface="Verdana"/>
                <a:cs typeface="Verdana"/>
              </a:rPr>
              <a:t>accessed</a:t>
            </a:r>
            <a:r>
              <a:rPr sz="3850" spc="-200" dirty="0">
                <a:latin typeface="Verdana"/>
                <a:cs typeface="Verdana"/>
              </a:rPr>
              <a:t> </a:t>
            </a:r>
            <a:r>
              <a:rPr sz="3850" spc="-5" dirty="0">
                <a:latin typeface="Verdana"/>
                <a:cs typeface="Verdana"/>
              </a:rPr>
              <a:t>together?</a:t>
            </a:r>
            <a:endParaRPr sz="3850">
              <a:latin typeface="Verdana"/>
              <a:cs typeface="Verdana"/>
            </a:endParaRPr>
          </a:p>
          <a:p>
            <a:pPr>
              <a:lnSpc>
                <a:spcPct val="100000"/>
              </a:lnSpc>
              <a:spcBef>
                <a:spcPts val="50"/>
              </a:spcBef>
            </a:pPr>
            <a:endParaRPr sz="3750">
              <a:latin typeface="Verdana"/>
              <a:cs typeface="Verdana"/>
            </a:endParaRPr>
          </a:p>
          <a:p>
            <a:pPr marL="455930" indent="-443865">
              <a:lnSpc>
                <a:spcPct val="100000"/>
              </a:lnSpc>
              <a:buSzPct val="74025"/>
              <a:buFont typeface="Wingdings"/>
              <a:buChar char="◼"/>
              <a:tabLst>
                <a:tab pos="455930" algn="l"/>
                <a:tab pos="456565" algn="l"/>
              </a:tabLst>
            </a:pPr>
            <a:r>
              <a:rPr sz="3850" dirty="0">
                <a:latin typeface="Verdana"/>
                <a:cs typeface="Verdana"/>
              </a:rPr>
              <a:t>What can </a:t>
            </a:r>
            <a:r>
              <a:rPr sz="3850" spc="-5" dirty="0">
                <a:latin typeface="Verdana"/>
                <a:cs typeface="Verdana"/>
              </a:rPr>
              <a:t>we </a:t>
            </a:r>
            <a:r>
              <a:rPr sz="3850" dirty="0">
                <a:latin typeface="Verdana"/>
                <a:cs typeface="Verdana"/>
              </a:rPr>
              <a:t>use </a:t>
            </a:r>
            <a:r>
              <a:rPr sz="3850" spc="-5" dirty="0">
                <a:latin typeface="Verdana"/>
                <a:cs typeface="Verdana"/>
              </a:rPr>
              <a:t>to </a:t>
            </a:r>
            <a:r>
              <a:rPr sz="3850" dirty="0">
                <a:latin typeface="Verdana"/>
                <a:cs typeface="Verdana"/>
              </a:rPr>
              <a:t>help </a:t>
            </a:r>
            <a:r>
              <a:rPr sz="3850" spc="-10" dirty="0">
                <a:latin typeface="Verdana"/>
                <a:cs typeface="Verdana"/>
              </a:rPr>
              <a:t>us </a:t>
            </a:r>
            <a:r>
              <a:rPr sz="3850" spc="-5" dirty="0">
                <a:latin typeface="Verdana"/>
                <a:cs typeface="Verdana"/>
              </a:rPr>
              <a:t>perform these</a:t>
            </a:r>
            <a:r>
              <a:rPr sz="3850" spc="-180" dirty="0">
                <a:latin typeface="Verdana"/>
                <a:cs typeface="Verdana"/>
              </a:rPr>
              <a:t> </a:t>
            </a:r>
            <a:r>
              <a:rPr sz="3850" spc="-5" dirty="0">
                <a:latin typeface="Verdana"/>
                <a:cs typeface="Verdana"/>
              </a:rPr>
              <a:t>tasks?</a:t>
            </a:r>
            <a:endParaRPr sz="3850">
              <a:latin typeface="Verdana"/>
              <a:cs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487426"/>
            <a:ext cx="10796270" cy="863600"/>
          </a:xfrm>
          <a:prstGeom prst="rect">
            <a:avLst/>
          </a:prstGeom>
        </p:spPr>
        <p:txBody>
          <a:bodyPr vert="horz" wrap="square" lIns="0" tIns="12065" rIns="0" bIns="0" rtlCol="0">
            <a:spAutoFit/>
          </a:bodyPr>
          <a:lstStyle/>
          <a:p>
            <a:pPr marL="12700">
              <a:lnSpc>
                <a:spcPct val="100000"/>
              </a:lnSpc>
              <a:spcBef>
                <a:spcPts val="95"/>
              </a:spcBef>
            </a:pPr>
            <a:r>
              <a:rPr spc="-20" dirty="0"/>
              <a:t>Primary-Secondary</a:t>
            </a:r>
            <a:r>
              <a:rPr spc="70" dirty="0"/>
              <a:t> </a:t>
            </a:r>
            <a:r>
              <a:rPr spc="-20" dirty="0"/>
              <a:t>Replication</a:t>
            </a:r>
          </a:p>
        </p:txBody>
      </p:sp>
      <p:sp>
        <p:nvSpPr>
          <p:cNvPr id="3" name="object 3"/>
          <p:cNvSpPr/>
          <p:nvPr/>
        </p:nvSpPr>
        <p:spPr>
          <a:xfrm>
            <a:off x="2107692" y="1388362"/>
            <a:ext cx="8951976" cy="62651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29589"/>
            <a:ext cx="10796270" cy="863600"/>
          </a:xfrm>
          <a:prstGeom prst="rect">
            <a:avLst/>
          </a:prstGeom>
        </p:spPr>
        <p:txBody>
          <a:bodyPr vert="horz" wrap="square" lIns="0" tIns="12065" rIns="0" bIns="0" rtlCol="0">
            <a:spAutoFit/>
          </a:bodyPr>
          <a:lstStyle/>
          <a:p>
            <a:pPr marL="12700">
              <a:lnSpc>
                <a:spcPct val="100000"/>
              </a:lnSpc>
              <a:spcBef>
                <a:spcPts val="95"/>
              </a:spcBef>
            </a:pPr>
            <a:r>
              <a:rPr spc="-20" dirty="0"/>
              <a:t>Primary-Secondary</a:t>
            </a:r>
            <a:r>
              <a:rPr spc="70" dirty="0"/>
              <a:t> </a:t>
            </a:r>
            <a:r>
              <a:rPr spc="-20" dirty="0"/>
              <a:t>Replication</a:t>
            </a:r>
          </a:p>
        </p:txBody>
      </p:sp>
      <p:sp>
        <p:nvSpPr>
          <p:cNvPr id="3" name="object 3"/>
          <p:cNvSpPr txBox="1"/>
          <p:nvPr/>
        </p:nvSpPr>
        <p:spPr>
          <a:xfrm>
            <a:off x="149453" y="1639900"/>
            <a:ext cx="13054330" cy="2957830"/>
          </a:xfrm>
          <a:prstGeom prst="rect">
            <a:avLst/>
          </a:prstGeom>
        </p:spPr>
        <p:txBody>
          <a:bodyPr vert="horz" wrap="square" lIns="0" tIns="13335" rIns="0" bIns="0" rtlCol="0">
            <a:spAutoFit/>
          </a:bodyPr>
          <a:lstStyle/>
          <a:p>
            <a:pPr marL="363220" indent="-350520">
              <a:lnSpc>
                <a:spcPct val="100000"/>
              </a:lnSpc>
              <a:spcBef>
                <a:spcPts val="105"/>
              </a:spcBef>
              <a:buSzPct val="58441"/>
              <a:buFont typeface="Wingdings"/>
              <a:buChar char="◼"/>
              <a:tabLst>
                <a:tab pos="362585" algn="l"/>
                <a:tab pos="363220" algn="l"/>
              </a:tabLst>
            </a:pPr>
            <a:r>
              <a:rPr sz="3850" spc="-5" dirty="0">
                <a:latin typeface="Verdana"/>
                <a:cs typeface="Verdana"/>
              </a:rPr>
              <a:t>How does </a:t>
            </a:r>
            <a:r>
              <a:rPr sz="3850" spc="-10" dirty="0">
                <a:latin typeface="Verdana"/>
                <a:cs typeface="Verdana"/>
              </a:rPr>
              <a:t>this </a:t>
            </a:r>
            <a:r>
              <a:rPr sz="3850" dirty="0">
                <a:latin typeface="Verdana"/>
                <a:cs typeface="Verdana"/>
              </a:rPr>
              <a:t>affect </a:t>
            </a:r>
            <a:r>
              <a:rPr sz="3850" spc="-5" dirty="0">
                <a:latin typeface="Verdana"/>
                <a:cs typeface="Verdana"/>
              </a:rPr>
              <a:t>performance </a:t>
            </a:r>
            <a:r>
              <a:rPr sz="3850" dirty="0">
                <a:latin typeface="Verdana"/>
                <a:cs typeface="Verdana"/>
              </a:rPr>
              <a:t>of </a:t>
            </a:r>
            <a:r>
              <a:rPr sz="3850" spc="-5" dirty="0">
                <a:latin typeface="Verdana"/>
                <a:cs typeface="Verdana"/>
              </a:rPr>
              <a:t>reads?</a:t>
            </a:r>
            <a:r>
              <a:rPr sz="3850" spc="-135" dirty="0">
                <a:latin typeface="Verdana"/>
                <a:cs typeface="Verdana"/>
              </a:rPr>
              <a:t> </a:t>
            </a:r>
            <a:r>
              <a:rPr sz="3850" spc="-20" dirty="0">
                <a:latin typeface="Verdana"/>
                <a:cs typeface="Verdana"/>
              </a:rPr>
              <a:t>Writes?</a:t>
            </a:r>
            <a:endParaRPr sz="3850">
              <a:latin typeface="Verdana"/>
              <a:cs typeface="Verdana"/>
            </a:endParaRPr>
          </a:p>
          <a:p>
            <a:pPr>
              <a:lnSpc>
                <a:spcPct val="100000"/>
              </a:lnSpc>
              <a:spcBef>
                <a:spcPts val="50"/>
              </a:spcBef>
              <a:buChar char="◼"/>
            </a:pPr>
            <a:endParaRPr sz="3750">
              <a:latin typeface="Verdana"/>
              <a:cs typeface="Verdana"/>
            </a:endParaRPr>
          </a:p>
          <a:p>
            <a:pPr marL="455930" indent="-443865">
              <a:lnSpc>
                <a:spcPct val="100000"/>
              </a:lnSpc>
              <a:buSzPct val="74025"/>
              <a:buFont typeface="Wingdings"/>
              <a:buChar char="◼"/>
              <a:tabLst>
                <a:tab pos="455930" algn="l"/>
                <a:tab pos="456565" algn="l"/>
              </a:tabLst>
            </a:pPr>
            <a:r>
              <a:rPr sz="3850" spc="-5" dirty="0">
                <a:latin typeface="Verdana"/>
                <a:cs typeface="Verdana"/>
              </a:rPr>
              <a:t>How does </a:t>
            </a:r>
            <a:r>
              <a:rPr sz="3850" spc="-10" dirty="0">
                <a:latin typeface="Verdana"/>
                <a:cs typeface="Verdana"/>
              </a:rPr>
              <a:t>this </a:t>
            </a:r>
            <a:r>
              <a:rPr sz="3850" dirty="0">
                <a:latin typeface="Verdana"/>
                <a:cs typeface="Verdana"/>
              </a:rPr>
              <a:t>affect </a:t>
            </a:r>
            <a:r>
              <a:rPr sz="3850" spc="-5" dirty="0">
                <a:latin typeface="Verdana"/>
                <a:cs typeface="Verdana"/>
              </a:rPr>
              <a:t>data</a:t>
            </a:r>
            <a:r>
              <a:rPr sz="3850" spc="-70" dirty="0">
                <a:latin typeface="Verdana"/>
                <a:cs typeface="Verdana"/>
              </a:rPr>
              <a:t> </a:t>
            </a:r>
            <a:r>
              <a:rPr sz="3850" spc="-10" dirty="0">
                <a:latin typeface="Verdana"/>
                <a:cs typeface="Verdana"/>
              </a:rPr>
              <a:t>resilience?</a:t>
            </a:r>
            <a:endParaRPr sz="3850">
              <a:latin typeface="Verdana"/>
              <a:cs typeface="Verdana"/>
            </a:endParaRPr>
          </a:p>
          <a:p>
            <a:pPr>
              <a:lnSpc>
                <a:spcPct val="100000"/>
              </a:lnSpc>
              <a:spcBef>
                <a:spcPts val="55"/>
              </a:spcBef>
              <a:buChar char="◼"/>
            </a:pPr>
            <a:endParaRPr sz="3750">
              <a:latin typeface="Verdana"/>
              <a:cs typeface="Verdana"/>
            </a:endParaRPr>
          </a:p>
          <a:p>
            <a:pPr marL="455930" indent="-443865">
              <a:lnSpc>
                <a:spcPct val="100000"/>
              </a:lnSpc>
              <a:buSzPct val="74025"/>
              <a:buFont typeface="Wingdings"/>
              <a:buChar char="◼"/>
              <a:tabLst>
                <a:tab pos="455930" algn="l"/>
                <a:tab pos="456565" algn="l"/>
              </a:tabLst>
            </a:pPr>
            <a:r>
              <a:rPr sz="3850" dirty="0">
                <a:latin typeface="Verdana"/>
                <a:cs typeface="Verdana"/>
              </a:rPr>
              <a:t>What about</a:t>
            </a:r>
            <a:r>
              <a:rPr sz="3850" spc="-25" dirty="0">
                <a:latin typeface="Verdana"/>
                <a:cs typeface="Verdana"/>
              </a:rPr>
              <a:t> </a:t>
            </a:r>
            <a:r>
              <a:rPr sz="3850" spc="-5" dirty="0">
                <a:latin typeface="Verdana"/>
                <a:cs typeface="Verdana"/>
              </a:rPr>
              <a:t>consistency?</a:t>
            </a:r>
            <a:endParaRPr sz="3850">
              <a:latin typeface="Verdana"/>
              <a:cs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177800"/>
            <a:ext cx="8482330" cy="863600"/>
          </a:xfrm>
          <a:prstGeom prst="rect">
            <a:avLst/>
          </a:prstGeom>
        </p:spPr>
        <p:txBody>
          <a:bodyPr vert="horz" wrap="square" lIns="0" tIns="12065" rIns="0" bIns="0" rtlCol="0">
            <a:spAutoFit/>
          </a:bodyPr>
          <a:lstStyle/>
          <a:p>
            <a:pPr marL="12700">
              <a:lnSpc>
                <a:spcPct val="100000"/>
              </a:lnSpc>
              <a:spcBef>
                <a:spcPts val="95"/>
              </a:spcBef>
            </a:pPr>
            <a:r>
              <a:rPr spc="-30" dirty="0"/>
              <a:t>Peer-to-Peer</a:t>
            </a:r>
            <a:r>
              <a:rPr spc="-95" dirty="0"/>
              <a:t> </a:t>
            </a:r>
            <a:r>
              <a:rPr spc="-15" dirty="0"/>
              <a:t>Replication</a:t>
            </a:r>
          </a:p>
        </p:txBody>
      </p:sp>
      <p:sp>
        <p:nvSpPr>
          <p:cNvPr id="3" name="object 3"/>
          <p:cNvSpPr/>
          <p:nvPr/>
        </p:nvSpPr>
        <p:spPr>
          <a:xfrm>
            <a:off x="1498091" y="947927"/>
            <a:ext cx="9665208" cy="682446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04825"/>
            <a:ext cx="8482330" cy="863600"/>
          </a:xfrm>
          <a:prstGeom prst="rect">
            <a:avLst/>
          </a:prstGeom>
        </p:spPr>
        <p:txBody>
          <a:bodyPr vert="horz" wrap="square" lIns="0" tIns="12065" rIns="0" bIns="0" rtlCol="0">
            <a:spAutoFit/>
          </a:bodyPr>
          <a:lstStyle/>
          <a:p>
            <a:pPr marL="12700">
              <a:lnSpc>
                <a:spcPct val="100000"/>
              </a:lnSpc>
              <a:spcBef>
                <a:spcPts val="95"/>
              </a:spcBef>
            </a:pPr>
            <a:r>
              <a:rPr spc="-30" dirty="0"/>
              <a:t>Peer-to-Peer</a:t>
            </a:r>
            <a:r>
              <a:rPr spc="-95" dirty="0"/>
              <a:t> </a:t>
            </a:r>
            <a:r>
              <a:rPr spc="-15" dirty="0"/>
              <a:t>Replication</a:t>
            </a:r>
          </a:p>
        </p:txBody>
      </p:sp>
      <p:sp>
        <p:nvSpPr>
          <p:cNvPr id="3" name="object 3"/>
          <p:cNvSpPr txBox="1"/>
          <p:nvPr/>
        </p:nvSpPr>
        <p:spPr>
          <a:xfrm>
            <a:off x="146405" y="1576831"/>
            <a:ext cx="13054965" cy="2957195"/>
          </a:xfrm>
          <a:prstGeom prst="rect">
            <a:avLst/>
          </a:prstGeom>
        </p:spPr>
        <p:txBody>
          <a:bodyPr vert="horz" wrap="square" lIns="0" tIns="12700" rIns="0" bIns="0" rtlCol="0">
            <a:spAutoFit/>
          </a:bodyPr>
          <a:lstStyle/>
          <a:p>
            <a:pPr marL="363220" indent="-350520">
              <a:lnSpc>
                <a:spcPct val="100000"/>
              </a:lnSpc>
              <a:spcBef>
                <a:spcPts val="100"/>
              </a:spcBef>
              <a:buSzPct val="58441"/>
              <a:buFont typeface="Wingdings"/>
              <a:buChar char="◼"/>
              <a:tabLst>
                <a:tab pos="362585" algn="l"/>
                <a:tab pos="363220" algn="l"/>
              </a:tabLst>
            </a:pPr>
            <a:r>
              <a:rPr sz="3850" spc="-5" dirty="0">
                <a:latin typeface="Verdana"/>
                <a:cs typeface="Verdana"/>
              </a:rPr>
              <a:t>How does </a:t>
            </a:r>
            <a:r>
              <a:rPr sz="3850" spc="-10" dirty="0">
                <a:latin typeface="Verdana"/>
                <a:cs typeface="Verdana"/>
              </a:rPr>
              <a:t>this </a:t>
            </a:r>
            <a:r>
              <a:rPr sz="3850" dirty="0">
                <a:latin typeface="Verdana"/>
                <a:cs typeface="Verdana"/>
              </a:rPr>
              <a:t>affect </a:t>
            </a:r>
            <a:r>
              <a:rPr sz="3850" spc="-5" dirty="0">
                <a:latin typeface="Verdana"/>
                <a:cs typeface="Verdana"/>
              </a:rPr>
              <a:t>performance </a:t>
            </a:r>
            <a:r>
              <a:rPr sz="3850" dirty="0">
                <a:latin typeface="Verdana"/>
                <a:cs typeface="Verdana"/>
              </a:rPr>
              <a:t>of </a:t>
            </a:r>
            <a:r>
              <a:rPr sz="3850" spc="-5" dirty="0">
                <a:latin typeface="Verdana"/>
                <a:cs typeface="Verdana"/>
              </a:rPr>
              <a:t>reads?</a:t>
            </a:r>
            <a:r>
              <a:rPr sz="3850" spc="-140" dirty="0">
                <a:latin typeface="Verdana"/>
                <a:cs typeface="Verdana"/>
              </a:rPr>
              <a:t> </a:t>
            </a:r>
            <a:r>
              <a:rPr sz="3850" spc="-20" dirty="0">
                <a:latin typeface="Verdana"/>
                <a:cs typeface="Verdana"/>
              </a:rPr>
              <a:t>Writes?</a:t>
            </a:r>
            <a:endParaRPr sz="3850">
              <a:latin typeface="Verdana"/>
              <a:cs typeface="Verdana"/>
            </a:endParaRPr>
          </a:p>
          <a:p>
            <a:pPr>
              <a:lnSpc>
                <a:spcPct val="100000"/>
              </a:lnSpc>
              <a:spcBef>
                <a:spcPts val="50"/>
              </a:spcBef>
              <a:buChar char="◼"/>
            </a:pPr>
            <a:endParaRPr sz="3750">
              <a:latin typeface="Verdana"/>
              <a:cs typeface="Verdana"/>
            </a:endParaRPr>
          </a:p>
          <a:p>
            <a:pPr marL="455930" indent="-443865">
              <a:lnSpc>
                <a:spcPct val="100000"/>
              </a:lnSpc>
              <a:spcBef>
                <a:spcPts val="5"/>
              </a:spcBef>
              <a:buSzPct val="74025"/>
              <a:buFont typeface="Wingdings"/>
              <a:buChar char="◼"/>
              <a:tabLst>
                <a:tab pos="455930" algn="l"/>
                <a:tab pos="456565" algn="l"/>
              </a:tabLst>
            </a:pPr>
            <a:r>
              <a:rPr sz="3850" spc="-5" dirty="0">
                <a:latin typeface="Verdana"/>
                <a:cs typeface="Verdana"/>
              </a:rPr>
              <a:t>How does </a:t>
            </a:r>
            <a:r>
              <a:rPr sz="3850" spc="-10" dirty="0">
                <a:latin typeface="Verdana"/>
                <a:cs typeface="Verdana"/>
              </a:rPr>
              <a:t>this </a:t>
            </a:r>
            <a:r>
              <a:rPr sz="3850" dirty="0">
                <a:latin typeface="Verdana"/>
                <a:cs typeface="Verdana"/>
              </a:rPr>
              <a:t>affect </a:t>
            </a:r>
            <a:r>
              <a:rPr sz="3850" spc="-5" dirty="0">
                <a:latin typeface="Verdana"/>
                <a:cs typeface="Verdana"/>
              </a:rPr>
              <a:t>data</a:t>
            </a:r>
            <a:r>
              <a:rPr sz="3850" spc="-70" dirty="0">
                <a:latin typeface="Verdana"/>
                <a:cs typeface="Verdana"/>
              </a:rPr>
              <a:t> </a:t>
            </a:r>
            <a:r>
              <a:rPr sz="3850" spc="-10" dirty="0">
                <a:latin typeface="Verdana"/>
                <a:cs typeface="Verdana"/>
              </a:rPr>
              <a:t>resilience?</a:t>
            </a:r>
            <a:endParaRPr sz="3850">
              <a:latin typeface="Verdana"/>
              <a:cs typeface="Verdana"/>
            </a:endParaRPr>
          </a:p>
          <a:p>
            <a:pPr>
              <a:lnSpc>
                <a:spcPct val="100000"/>
              </a:lnSpc>
              <a:spcBef>
                <a:spcPts val="50"/>
              </a:spcBef>
              <a:buChar char="◼"/>
            </a:pPr>
            <a:endParaRPr sz="3750">
              <a:latin typeface="Verdana"/>
              <a:cs typeface="Verdana"/>
            </a:endParaRPr>
          </a:p>
          <a:p>
            <a:pPr marL="455930" indent="-443865">
              <a:lnSpc>
                <a:spcPct val="100000"/>
              </a:lnSpc>
              <a:buSzPct val="74025"/>
              <a:buFont typeface="Wingdings"/>
              <a:buChar char="◼"/>
              <a:tabLst>
                <a:tab pos="455930" algn="l"/>
                <a:tab pos="456565" algn="l"/>
              </a:tabLst>
            </a:pPr>
            <a:r>
              <a:rPr sz="3850" dirty="0">
                <a:latin typeface="Verdana"/>
                <a:cs typeface="Verdana"/>
              </a:rPr>
              <a:t>What about</a:t>
            </a:r>
            <a:r>
              <a:rPr sz="3850" spc="-25" dirty="0">
                <a:latin typeface="Verdana"/>
                <a:cs typeface="Verdana"/>
              </a:rPr>
              <a:t> </a:t>
            </a:r>
            <a:r>
              <a:rPr sz="3850" spc="-5" dirty="0">
                <a:latin typeface="Verdana"/>
                <a:cs typeface="Verdana"/>
              </a:rPr>
              <a:t>consistency?</a:t>
            </a:r>
            <a:endParaRPr sz="3850">
              <a:latin typeface="Verdana"/>
              <a:cs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311912"/>
            <a:ext cx="4794885" cy="863600"/>
          </a:xfrm>
          <a:prstGeom prst="rect">
            <a:avLst/>
          </a:prstGeom>
        </p:spPr>
        <p:txBody>
          <a:bodyPr vert="horz" wrap="square" lIns="0" tIns="12065" rIns="0" bIns="0" rtlCol="0">
            <a:spAutoFit/>
          </a:bodyPr>
          <a:lstStyle/>
          <a:p>
            <a:pPr marL="12700">
              <a:lnSpc>
                <a:spcPct val="100000"/>
              </a:lnSpc>
              <a:spcBef>
                <a:spcPts val="95"/>
              </a:spcBef>
            </a:pPr>
            <a:r>
              <a:rPr spc="-10" dirty="0"/>
              <a:t>Combinations</a:t>
            </a:r>
          </a:p>
        </p:txBody>
      </p:sp>
      <p:sp>
        <p:nvSpPr>
          <p:cNvPr id="3" name="object 3"/>
          <p:cNvSpPr/>
          <p:nvPr/>
        </p:nvSpPr>
        <p:spPr>
          <a:xfrm>
            <a:off x="1827276" y="1142998"/>
            <a:ext cx="10140696" cy="654405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621868"/>
            <a:ext cx="6932295" cy="863600"/>
          </a:xfrm>
          <a:prstGeom prst="rect">
            <a:avLst/>
          </a:prstGeom>
        </p:spPr>
        <p:txBody>
          <a:bodyPr vert="horz" wrap="square" lIns="0" tIns="12065" rIns="0" bIns="0" rtlCol="0">
            <a:spAutoFit/>
          </a:bodyPr>
          <a:lstStyle/>
          <a:p>
            <a:pPr marL="12700">
              <a:lnSpc>
                <a:spcPct val="100000"/>
              </a:lnSpc>
              <a:spcBef>
                <a:spcPts val="95"/>
              </a:spcBef>
            </a:pPr>
            <a:r>
              <a:rPr spc="-10" dirty="0"/>
              <a:t>Update</a:t>
            </a:r>
            <a:r>
              <a:rPr spc="-35" dirty="0"/>
              <a:t> </a:t>
            </a:r>
            <a:r>
              <a:rPr spc="-15" dirty="0"/>
              <a:t>Consistency</a:t>
            </a:r>
          </a:p>
        </p:txBody>
      </p:sp>
      <p:sp>
        <p:nvSpPr>
          <p:cNvPr id="3" name="object 3"/>
          <p:cNvSpPr txBox="1"/>
          <p:nvPr/>
        </p:nvSpPr>
        <p:spPr>
          <a:xfrm>
            <a:off x="155854" y="1659381"/>
            <a:ext cx="13163550" cy="3543935"/>
          </a:xfrm>
          <a:prstGeom prst="rect">
            <a:avLst/>
          </a:prstGeom>
        </p:spPr>
        <p:txBody>
          <a:bodyPr vert="horz" wrap="square" lIns="0" tIns="12700" rIns="0" bIns="0" rtlCol="0">
            <a:spAutoFit/>
          </a:bodyPr>
          <a:lstStyle/>
          <a:p>
            <a:pPr marL="12700" marR="5080">
              <a:lnSpc>
                <a:spcPct val="100000"/>
              </a:lnSpc>
              <a:spcBef>
                <a:spcPts val="100"/>
              </a:spcBef>
              <a:buSzPct val="58441"/>
              <a:buFont typeface="Wingdings"/>
              <a:buChar char="◼"/>
              <a:tabLst>
                <a:tab pos="362585" algn="l"/>
                <a:tab pos="363220" algn="l"/>
              </a:tabLst>
            </a:pPr>
            <a:r>
              <a:rPr sz="3850" dirty="0">
                <a:latin typeface="Verdana"/>
                <a:cs typeface="Verdana"/>
              </a:rPr>
              <a:t>Imagine </a:t>
            </a:r>
            <a:r>
              <a:rPr sz="3850" spc="-5" dirty="0">
                <a:latin typeface="Verdana"/>
                <a:cs typeface="Verdana"/>
              </a:rPr>
              <a:t>two people try to </a:t>
            </a:r>
            <a:r>
              <a:rPr sz="3850" dirty="0">
                <a:latin typeface="Verdana"/>
                <a:cs typeface="Verdana"/>
              </a:rPr>
              <a:t>update </a:t>
            </a:r>
            <a:r>
              <a:rPr sz="3850" spc="-5" dirty="0">
                <a:latin typeface="Verdana"/>
                <a:cs typeface="Verdana"/>
              </a:rPr>
              <a:t>the </a:t>
            </a:r>
            <a:r>
              <a:rPr sz="3850" dirty="0">
                <a:latin typeface="Verdana"/>
                <a:cs typeface="Verdana"/>
              </a:rPr>
              <a:t>same </a:t>
            </a:r>
            <a:r>
              <a:rPr sz="3850" spc="-5" dirty="0">
                <a:latin typeface="Verdana"/>
                <a:cs typeface="Verdana"/>
              </a:rPr>
              <a:t>piece</a:t>
            </a:r>
            <a:r>
              <a:rPr sz="3850" spc="-185" dirty="0">
                <a:latin typeface="Verdana"/>
                <a:cs typeface="Verdana"/>
              </a:rPr>
              <a:t> </a:t>
            </a:r>
            <a:r>
              <a:rPr sz="3850" dirty="0">
                <a:latin typeface="Verdana"/>
                <a:cs typeface="Verdana"/>
              </a:rPr>
              <a:t>of  </a:t>
            </a:r>
            <a:r>
              <a:rPr sz="3850" spc="-5" dirty="0">
                <a:latin typeface="Verdana"/>
                <a:cs typeface="Verdana"/>
              </a:rPr>
              <a:t>data </a:t>
            </a:r>
            <a:r>
              <a:rPr sz="3850" dirty="0">
                <a:latin typeface="Verdana"/>
                <a:cs typeface="Verdana"/>
              </a:rPr>
              <a:t>at </a:t>
            </a:r>
            <a:r>
              <a:rPr sz="3850" spc="-5" dirty="0">
                <a:latin typeface="Verdana"/>
                <a:cs typeface="Verdana"/>
              </a:rPr>
              <a:t>the same</a:t>
            </a:r>
            <a:r>
              <a:rPr sz="3850" spc="-90" dirty="0">
                <a:latin typeface="Verdana"/>
                <a:cs typeface="Verdana"/>
              </a:rPr>
              <a:t> </a:t>
            </a:r>
            <a:r>
              <a:rPr sz="3850" spc="-5" dirty="0">
                <a:latin typeface="Verdana"/>
                <a:cs typeface="Verdana"/>
              </a:rPr>
              <a:t>time</a:t>
            </a:r>
            <a:endParaRPr sz="3850">
              <a:latin typeface="Verdana"/>
              <a:cs typeface="Verdana"/>
            </a:endParaRPr>
          </a:p>
          <a:p>
            <a:pPr marL="469900">
              <a:lnSpc>
                <a:spcPts val="4610"/>
              </a:lnSpc>
            </a:pPr>
            <a:r>
              <a:rPr sz="3850" spc="60" dirty="0">
                <a:latin typeface="Times New Roman"/>
                <a:cs typeface="Times New Roman"/>
              </a:rPr>
              <a:t>–</a:t>
            </a:r>
            <a:r>
              <a:rPr sz="3850" spc="60" dirty="0">
                <a:latin typeface="Verdana"/>
                <a:cs typeface="Verdana"/>
              </a:rPr>
              <a:t>What</a:t>
            </a:r>
            <a:r>
              <a:rPr sz="3850" spc="-25" dirty="0">
                <a:latin typeface="Verdana"/>
                <a:cs typeface="Verdana"/>
              </a:rPr>
              <a:t> </a:t>
            </a:r>
            <a:r>
              <a:rPr sz="3850" dirty="0">
                <a:latin typeface="Verdana"/>
                <a:cs typeface="Verdana"/>
              </a:rPr>
              <a:t>happens?</a:t>
            </a:r>
            <a:endParaRPr sz="3850">
              <a:latin typeface="Verdana"/>
              <a:cs typeface="Verdana"/>
            </a:endParaRPr>
          </a:p>
          <a:p>
            <a:pPr marL="469900">
              <a:lnSpc>
                <a:spcPct val="100000"/>
              </a:lnSpc>
            </a:pPr>
            <a:r>
              <a:rPr sz="3850" spc="60" dirty="0">
                <a:latin typeface="Times New Roman"/>
                <a:cs typeface="Times New Roman"/>
              </a:rPr>
              <a:t>–</a:t>
            </a:r>
            <a:r>
              <a:rPr sz="3850" spc="60" dirty="0">
                <a:latin typeface="Verdana"/>
                <a:cs typeface="Verdana"/>
              </a:rPr>
              <a:t>What </a:t>
            </a:r>
            <a:r>
              <a:rPr sz="3850" spc="-5" dirty="0">
                <a:latin typeface="Verdana"/>
                <a:cs typeface="Verdana"/>
              </a:rPr>
              <a:t>do we </a:t>
            </a:r>
            <a:r>
              <a:rPr sz="3850" spc="-10" dirty="0">
                <a:latin typeface="Verdana"/>
                <a:cs typeface="Verdana"/>
              </a:rPr>
              <a:t>want </a:t>
            </a:r>
            <a:r>
              <a:rPr sz="3850" spc="-5" dirty="0">
                <a:latin typeface="Verdana"/>
                <a:cs typeface="Verdana"/>
              </a:rPr>
              <a:t>to</a:t>
            </a:r>
            <a:r>
              <a:rPr sz="3850" spc="-120" dirty="0">
                <a:latin typeface="Verdana"/>
                <a:cs typeface="Verdana"/>
              </a:rPr>
              <a:t> </a:t>
            </a:r>
            <a:r>
              <a:rPr sz="3850" dirty="0">
                <a:latin typeface="Verdana"/>
                <a:cs typeface="Verdana"/>
              </a:rPr>
              <a:t>happen?</a:t>
            </a:r>
            <a:endParaRPr sz="3850">
              <a:latin typeface="Verdana"/>
              <a:cs typeface="Verdana"/>
            </a:endParaRPr>
          </a:p>
          <a:p>
            <a:pPr>
              <a:lnSpc>
                <a:spcPct val="100000"/>
              </a:lnSpc>
              <a:spcBef>
                <a:spcPts val="50"/>
              </a:spcBef>
            </a:pPr>
            <a:endParaRPr sz="3750">
              <a:latin typeface="Verdana"/>
              <a:cs typeface="Verdana"/>
            </a:endParaRPr>
          </a:p>
          <a:p>
            <a:pPr marL="455930" indent="-443865">
              <a:lnSpc>
                <a:spcPct val="100000"/>
              </a:lnSpc>
              <a:spcBef>
                <a:spcPts val="5"/>
              </a:spcBef>
              <a:buSzPct val="74025"/>
              <a:buFont typeface="Wingdings"/>
              <a:buChar char="◼"/>
              <a:tabLst>
                <a:tab pos="455930" algn="l"/>
                <a:tab pos="456565" algn="l"/>
              </a:tabLst>
            </a:pPr>
            <a:r>
              <a:rPr sz="3850" spc="-15" dirty="0">
                <a:latin typeface="Verdana"/>
                <a:cs typeface="Verdana"/>
              </a:rPr>
              <a:t>Pessimistic </a:t>
            </a:r>
            <a:r>
              <a:rPr sz="3850" dirty="0">
                <a:latin typeface="Verdana"/>
                <a:cs typeface="Verdana"/>
              </a:rPr>
              <a:t>vs.</a:t>
            </a:r>
            <a:r>
              <a:rPr sz="3850" spc="-40" dirty="0">
                <a:latin typeface="Verdana"/>
                <a:cs typeface="Verdana"/>
              </a:rPr>
              <a:t> </a:t>
            </a:r>
            <a:r>
              <a:rPr sz="3850" spc="-5" dirty="0">
                <a:latin typeface="Verdana"/>
                <a:cs typeface="Verdana"/>
              </a:rPr>
              <a:t>Optimistic</a:t>
            </a:r>
            <a:endParaRPr sz="3850">
              <a:latin typeface="Verdana"/>
              <a:cs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907" y="84201"/>
            <a:ext cx="6189345" cy="863600"/>
          </a:xfrm>
          <a:prstGeom prst="rect">
            <a:avLst/>
          </a:prstGeom>
        </p:spPr>
        <p:txBody>
          <a:bodyPr vert="horz" wrap="square" lIns="0" tIns="12065" rIns="0" bIns="0" rtlCol="0">
            <a:spAutoFit/>
          </a:bodyPr>
          <a:lstStyle/>
          <a:p>
            <a:pPr marL="12700">
              <a:lnSpc>
                <a:spcPct val="100000"/>
              </a:lnSpc>
              <a:spcBef>
                <a:spcPts val="95"/>
              </a:spcBef>
            </a:pPr>
            <a:r>
              <a:rPr spc="-40" dirty="0"/>
              <a:t>Read</a:t>
            </a:r>
            <a:r>
              <a:rPr spc="-55" dirty="0"/>
              <a:t> </a:t>
            </a:r>
            <a:r>
              <a:rPr spc="-10" dirty="0"/>
              <a:t>Consistency</a:t>
            </a:r>
          </a:p>
        </p:txBody>
      </p:sp>
      <p:sp>
        <p:nvSpPr>
          <p:cNvPr id="3" name="object 3"/>
          <p:cNvSpPr/>
          <p:nvPr/>
        </p:nvSpPr>
        <p:spPr>
          <a:xfrm>
            <a:off x="2031492" y="993647"/>
            <a:ext cx="9369552" cy="65882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601725"/>
            <a:ext cx="6189345" cy="863600"/>
          </a:xfrm>
          <a:prstGeom prst="rect">
            <a:avLst/>
          </a:prstGeom>
        </p:spPr>
        <p:txBody>
          <a:bodyPr vert="horz" wrap="square" lIns="0" tIns="12065" rIns="0" bIns="0" rtlCol="0">
            <a:spAutoFit/>
          </a:bodyPr>
          <a:lstStyle/>
          <a:p>
            <a:pPr marL="12700">
              <a:lnSpc>
                <a:spcPct val="100000"/>
              </a:lnSpc>
              <a:spcBef>
                <a:spcPts val="95"/>
              </a:spcBef>
            </a:pPr>
            <a:r>
              <a:rPr spc="-40" dirty="0"/>
              <a:t>Read</a:t>
            </a:r>
            <a:r>
              <a:rPr spc="-55" dirty="0"/>
              <a:t> </a:t>
            </a:r>
            <a:r>
              <a:rPr spc="-10" dirty="0"/>
              <a:t>Consistency</a:t>
            </a:r>
          </a:p>
        </p:txBody>
      </p:sp>
      <p:sp>
        <p:nvSpPr>
          <p:cNvPr id="3" name="object 3"/>
          <p:cNvSpPr txBox="1"/>
          <p:nvPr/>
        </p:nvSpPr>
        <p:spPr>
          <a:xfrm>
            <a:off x="175056" y="1659381"/>
            <a:ext cx="11288395" cy="4716145"/>
          </a:xfrm>
          <a:prstGeom prst="rect">
            <a:avLst/>
          </a:prstGeom>
        </p:spPr>
        <p:txBody>
          <a:bodyPr vert="horz" wrap="square" lIns="0" tIns="12700" rIns="0" bIns="0" rtlCol="0">
            <a:spAutoFit/>
          </a:bodyPr>
          <a:lstStyle/>
          <a:p>
            <a:pPr marL="363220" indent="-350520">
              <a:lnSpc>
                <a:spcPct val="100000"/>
              </a:lnSpc>
              <a:spcBef>
                <a:spcPts val="100"/>
              </a:spcBef>
              <a:buSzPct val="58441"/>
              <a:buFont typeface="Wingdings"/>
              <a:buChar char="◼"/>
              <a:tabLst>
                <a:tab pos="362585" algn="l"/>
                <a:tab pos="363220" algn="l"/>
              </a:tabLst>
            </a:pPr>
            <a:r>
              <a:rPr sz="3850" dirty="0">
                <a:latin typeface="Verdana"/>
                <a:cs typeface="Verdana"/>
              </a:rPr>
              <a:t>Logical</a:t>
            </a:r>
            <a:r>
              <a:rPr sz="3850" spc="-30" dirty="0">
                <a:latin typeface="Verdana"/>
                <a:cs typeface="Verdana"/>
              </a:rPr>
              <a:t> </a:t>
            </a:r>
            <a:r>
              <a:rPr sz="3850" spc="-5" dirty="0">
                <a:latin typeface="Verdana"/>
                <a:cs typeface="Verdana"/>
              </a:rPr>
              <a:t>consistency</a:t>
            </a:r>
            <a:endParaRPr sz="3850">
              <a:latin typeface="Verdana"/>
              <a:cs typeface="Verdana"/>
            </a:endParaRPr>
          </a:p>
          <a:p>
            <a:pPr marL="469900">
              <a:lnSpc>
                <a:spcPct val="100000"/>
              </a:lnSpc>
            </a:pPr>
            <a:r>
              <a:rPr sz="3850" spc="75" dirty="0">
                <a:latin typeface="Times New Roman"/>
                <a:cs typeface="Times New Roman"/>
              </a:rPr>
              <a:t>–</a:t>
            </a:r>
            <a:r>
              <a:rPr sz="3850" spc="75" dirty="0">
                <a:latin typeface="Verdana"/>
                <a:cs typeface="Verdana"/>
              </a:rPr>
              <a:t>How </a:t>
            </a:r>
            <a:r>
              <a:rPr sz="3850" dirty="0">
                <a:latin typeface="Verdana"/>
                <a:cs typeface="Verdana"/>
              </a:rPr>
              <a:t>do </a:t>
            </a:r>
            <a:r>
              <a:rPr sz="3850" spc="-5" dirty="0">
                <a:latin typeface="Verdana"/>
                <a:cs typeface="Verdana"/>
              </a:rPr>
              <a:t>relational DBs </a:t>
            </a:r>
            <a:r>
              <a:rPr sz="3850" dirty="0">
                <a:latin typeface="Verdana"/>
                <a:cs typeface="Verdana"/>
              </a:rPr>
              <a:t>handle</a:t>
            </a:r>
            <a:r>
              <a:rPr sz="3850" spc="-125" dirty="0">
                <a:latin typeface="Verdana"/>
                <a:cs typeface="Verdana"/>
              </a:rPr>
              <a:t> </a:t>
            </a:r>
            <a:r>
              <a:rPr sz="3850" spc="-5" dirty="0">
                <a:latin typeface="Verdana"/>
                <a:cs typeface="Verdana"/>
              </a:rPr>
              <a:t>this?</a:t>
            </a:r>
            <a:endParaRPr sz="3850">
              <a:latin typeface="Verdana"/>
              <a:cs typeface="Verdana"/>
            </a:endParaRPr>
          </a:p>
          <a:p>
            <a:pPr>
              <a:lnSpc>
                <a:spcPct val="100000"/>
              </a:lnSpc>
              <a:spcBef>
                <a:spcPts val="55"/>
              </a:spcBef>
            </a:pPr>
            <a:endParaRPr sz="3750">
              <a:latin typeface="Verdana"/>
              <a:cs typeface="Verdana"/>
            </a:endParaRPr>
          </a:p>
          <a:p>
            <a:pPr marL="455930" indent="-443865">
              <a:lnSpc>
                <a:spcPts val="4615"/>
              </a:lnSpc>
              <a:buSzPct val="74025"/>
              <a:buFont typeface="Wingdings"/>
              <a:buChar char="◼"/>
              <a:tabLst>
                <a:tab pos="455930" algn="l"/>
                <a:tab pos="456565" algn="l"/>
              </a:tabLst>
            </a:pPr>
            <a:r>
              <a:rPr sz="3850" spc="-5" dirty="0">
                <a:latin typeface="Verdana"/>
                <a:cs typeface="Verdana"/>
              </a:rPr>
              <a:t>How does NoSQL </a:t>
            </a:r>
            <a:r>
              <a:rPr sz="3850" dirty="0">
                <a:latin typeface="Verdana"/>
                <a:cs typeface="Verdana"/>
              </a:rPr>
              <a:t>handle</a:t>
            </a:r>
            <a:r>
              <a:rPr sz="3850" spc="-70" dirty="0">
                <a:latin typeface="Verdana"/>
                <a:cs typeface="Verdana"/>
              </a:rPr>
              <a:t> </a:t>
            </a:r>
            <a:r>
              <a:rPr sz="3850" spc="-15" dirty="0">
                <a:latin typeface="Verdana"/>
                <a:cs typeface="Verdana"/>
              </a:rPr>
              <a:t>it?</a:t>
            </a:r>
            <a:endParaRPr sz="3850">
              <a:latin typeface="Verdana"/>
              <a:cs typeface="Verdana"/>
            </a:endParaRPr>
          </a:p>
          <a:p>
            <a:pPr marL="469900">
              <a:lnSpc>
                <a:spcPts val="4615"/>
              </a:lnSpc>
            </a:pPr>
            <a:r>
              <a:rPr sz="3850" spc="20" dirty="0">
                <a:latin typeface="Times New Roman"/>
                <a:cs typeface="Times New Roman"/>
              </a:rPr>
              <a:t>–</a:t>
            </a:r>
            <a:r>
              <a:rPr sz="3850" spc="20" dirty="0">
                <a:latin typeface="Verdana"/>
                <a:cs typeface="Verdana"/>
              </a:rPr>
              <a:t>Inconsistency</a:t>
            </a:r>
            <a:r>
              <a:rPr sz="3850" spc="-25" dirty="0">
                <a:latin typeface="Verdana"/>
                <a:cs typeface="Verdana"/>
              </a:rPr>
              <a:t> </a:t>
            </a:r>
            <a:r>
              <a:rPr sz="3850" spc="-5" dirty="0">
                <a:latin typeface="Verdana"/>
                <a:cs typeface="Verdana"/>
              </a:rPr>
              <a:t>window</a:t>
            </a:r>
            <a:endParaRPr sz="3850">
              <a:latin typeface="Verdana"/>
              <a:cs typeface="Verdana"/>
            </a:endParaRPr>
          </a:p>
          <a:p>
            <a:pPr>
              <a:lnSpc>
                <a:spcPct val="100000"/>
              </a:lnSpc>
            </a:pPr>
            <a:endParaRPr sz="3800">
              <a:latin typeface="Verdana"/>
              <a:cs typeface="Verdana"/>
            </a:endParaRPr>
          </a:p>
          <a:p>
            <a:pPr marL="12700" marR="5080">
              <a:lnSpc>
                <a:spcPct val="100000"/>
              </a:lnSpc>
              <a:spcBef>
                <a:spcPts val="5"/>
              </a:spcBef>
              <a:buSzPct val="74025"/>
              <a:buFont typeface="Wingdings"/>
              <a:buChar char="◼"/>
              <a:tabLst>
                <a:tab pos="455930" algn="l"/>
                <a:tab pos="456565" algn="l"/>
              </a:tabLst>
            </a:pPr>
            <a:r>
              <a:rPr sz="3850" spc="-5" dirty="0">
                <a:latin typeface="Verdana"/>
                <a:cs typeface="Verdana"/>
              </a:rPr>
              <a:t>How does replication complicate </a:t>
            </a:r>
            <a:r>
              <a:rPr sz="3850" spc="-10" dirty="0">
                <a:latin typeface="Verdana"/>
                <a:cs typeface="Verdana"/>
              </a:rPr>
              <a:t>this </a:t>
            </a:r>
            <a:r>
              <a:rPr sz="3850" dirty="0">
                <a:latin typeface="Verdana"/>
                <a:cs typeface="Verdana"/>
              </a:rPr>
              <a:t>kind of  </a:t>
            </a:r>
            <a:r>
              <a:rPr sz="3850" spc="-5" dirty="0">
                <a:latin typeface="Verdana"/>
                <a:cs typeface="Verdana"/>
              </a:rPr>
              <a:t>consistency?</a:t>
            </a:r>
            <a:endParaRPr sz="3850">
              <a:latin typeface="Verdana"/>
              <a:cs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0436" y="559308"/>
            <a:ext cx="12876276" cy="72130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3131" y="0"/>
            <a:ext cx="6191885" cy="863600"/>
          </a:xfrm>
          <a:prstGeom prst="rect">
            <a:avLst/>
          </a:prstGeom>
        </p:spPr>
        <p:txBody>
          <a:bodyPr vert="horz" wrap="square" lIns="0" tIns="12065" rIns="0" bIns="0" rtlCol="0">
            <a:spAutoFit/>
          </a:bodyPr>
          <a:lstStyle/>
          <a:p>
            <a:pPr marL="12700">
              <a:lnSpc>
                <a:spcPct val="100000"/>
              </a:lnSpc>
              <a:spcBef>
                <a:spcPts val="95"/>
              </a:spcBef>
            </a:pPr>
            <a:r>
              <a:rPr spc="-40" dirty="0"/>
              <a:t>Read</a:t>
            </a:r>
            <a:r>
              <a:rPr spc="-35" dirty="0"/>
              <a:t> </a:t>
            </a:r>
            <a:r>
              <a:rPr spc="-10" dirty="0"/>
              <a:t>Consistency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4CC8-9C92-8A4F-A309-FEC1BE666650}"/>
              </a:ext>
            </a:extLst>
          </p:cNvPr>
          <p:cNvSpPr>
            <a:spLocks noGrp="1"/>
          </p:cNvSpPr>
          <p:nvPr>
            <p:ph type="title"/>
          </p:nvPr>
        </p:nvSpPr>
        <p:spPr>
          <a:xfrm>
            <a:off x="330504" y="436626"/>
            <a:ext cx="13162940" cy="846386"/>
          </a:xfrm>
        </p:spPr>
        <p:txBody>
          <a:bodyPr/>
          <a:lstStyle/>
          <a:p>
            <a:r>
              <a:rPr lang="en-US" spc="-20" dirty="0"/>
              <a:t>Problems with the Relational Model</a:t>
            </a:r>
            <a:endParaRPr lang="en-US" dirty="0"/>
          </a:p>
        </p:txBody>
      </p:sp>
      <p:sp>
        <p:nvSpPr>
          <p:cNvPr id="4" name="object 140">
            <a:extLst>
              <a:ext uri="{FF2B5EF4-FFF2-40B4-BE49-F238E27FC236}">
                <a16:creationId xmlns:a16="http://schemas.microsoft.com/office/drawing/2014/main" id="{EDB66FA0-B3F3-9C42-8164-016074182BED}"/>
              </a:ext>
            </a:extLst>
          </p:cNvPr>
          <p:cNvSpPr txBox="1"/>
          <p:nvPr/>
        </p:nvSpPr>
        <p:spPr>
          <a:xfrm>
            <a:off x="324156" y="1066800"/>
            <a:ext cx="11766244" cy="1305486"/>
          </a:xfrm>
          <a:prstGeom prst="rect">
            <a:avLst/>
          </a:prstGeom>
        </p:spPr>
        <p:txBody>
          <a:bodyPr vert="horz" wrap="square" lIns="0" tIns="12700" rIns="0" bIns="0" rtlCol="0">
            <a:spAutoFit/>
          </a:bodyPr>
          <a:lstStyle/>
          <a:p>
            <a:pPr marL="336550" indent="-323850">
              <a:spcBef>
                <a:spcPts val="100"/>
              </a:spcBef>
              <a:buSzPct val="75000"/>
              <a:buFont typeface="Wingdings"/>
              <a:buChar char=""/>
              <a:tabLst>
                <a:tab pos="336550" algn="l"/>
              </a:tabLst>
            </a:pPr>
            <a:r>
              <a:rPr sz="2800" spc="-10" dirty="0">
                <a:latin typeface="Verdana"/>
                <a:cs typeface="Verdana"/>
              </a:rPr>
              <a:t>Impedance</a:t>
            </a:r>
            <a:r>
              <a:rPr sz="2800" spc="-40" dirty="0">
                <a:latin typeface="Verdana"/>
                <a:cs typeface="Verdana"/>
              </a:rPr>
              <a:t> </a:t>
            </a:r>
            <a:r>
              <a:rPr sz="2800" spc="-10" dirty="0">
                <a:latin typeface="Verdana"/>
                <a:cs typeface="Verdana"/>
              </a:rPr>
              <a:t>Mismatch</a:t>
            </a:r>
            <a:r>
              <a:rPr lang="en-US" sz="2800" spc="-10" dirty="0">
                <a:latin typeface="Verdana"/>
                <a:cs typeface="Verdana"/>
              </a:rPr>
              <a:t>: the difference between the relational model and the in-memory data structures because their structures are richer</a:t>
            </a:r>
            <a:endParaRPr lang="en-US" dirty="0"/>
          </a:p>
        </p:txBody>
      </p:sp>
      <p:sp>
        <p:nvSpPr>
          <p:cNvPr id="7" name="object 141">
            <a:extLst>
              <a:ext uri="{FF2B5EF4-FFF2-40B4-BE49-F238E27FC236}">
                <a16:creationId xmlns:a16="http://schemas.microsoft.com/office/drawing/2014/main" id="{A2463B29-E3D0-0348-B693-FC5DB33B09C8}"/>
              </a:ext>
            </a:extLst>
          </p:cNvPr>
          <p:cNvSpPr/>
          <p:nvPr/>
        </p:nvSpPr>
        <p:spPr>
          <a:xfrm>
            <a:off x="548640" y="2286000"/>
            <a:ext cx="8778240" cy="5486400"/>
          </a:xfrm>
          <a:prstGeom prst="rect">
            <a:avLst/>
          </a:prstGeom>
          <a:blipFill>
            <a:blip r:embed="rId2" cstate="print"/>
            <a:stretch>
              <a:fillRect/>
            </a:stretch>
          </a:blipFill>
        </p:spPr>
        <p:txBody>
          <a:bodyPr wrap="square" lIns="0" tIns="0" rIns="0" bIns="0" rtlCol="0"/>
          <a:lstStyle/>
          <a:p>
            <a:endParaRPr dirty="0"/>
          </a:p>
        </p:txBody>
      </p:sp>
      <p:sp>
        <p:nvSpPr>
          <p:cNvPr id="8" name="TextBox 7">
            <a:extLst>
              <a:ext uri="{FF2B5EF4-FFF2-40B4-BE49-F238E27FC236}">
                <a16:creationId xmlns:a16="http://schemas.microsoft.com/office/drawing/2014/main" id="{F7F77DE4-17F0-B349-BE9E-B934B3901149}"/>
              </a:ext>
            </a:extLst>
          </p:cNvPr>
          <p:cNvSpPr txBox="1"/>
          <p:nvPr/>
        </p:nvSpPr>
        <p:spPr>
          <a:xfrm>
            <a:off x="9652000" y="2103120"/>
            <a:ext cx="3841444" cy="2677656"/>
          </a:xfrm>
          <a:prstGeom prst="rect">
            <a:avLst/>
          </a:prstGeom>
          <a:noFill/>
        </p:spPr>
        <p:txBody>
          <a:bodyPr wrap="square" rtlCol="0">
            <a:spAutoFit/>
          </a:bodyPr>
          <a:lstStyle/>
          <a:p>
            <a:r>
              <a:rPr lang="en-US" sz="2800" spc="-10" dirty="0">
                <a:solidFill>
                  <a:schemeClr val="accent1"/>
                </a:solidFill>
                <a:latin typeface="Verdana"/>
                <a:cs typeface="Verdana"/>
              </a:rPr>
              <a:t>In Relational </a:t>
            </a:r>
            <a:r>
              <a:rPr lang="en-US" sz="2800" spc="-10" dirty="0" err="1">
                <a:solidFill>
                  <a:schemeClr val="accent1"/>
                </a:solidFill>
                <a:latin typeface="Verdana"/>
                <a:cs typeface="Verdana"/>
              </a:rPr>
              <a:t>db</a:t>
            </a:r>
            <a:r>
              <a:rPr lang="en-US" sz="2800" spc="-10" dirty="0">
                <a:solidFill>
                  <a:schemeClr val="accent1"/>
                </a:solidFill>
                <a:latin typeface="Verdana"/>
                <a:cs typeface="Verdana"/>
              </a:rPr>
              <a:t>, we need to break into chunks(table) and stick them together when querying by SQL. </a:t>
            </a:r>
          </a:p>
        </p:txBody>
      </p:sp>
      <p:sp>
        <p:nvSpPr>
          <p:cNvPr id="9" name="Rectangle 8">
            <a:extLst>
              <a:ext uri="{FF2B5EF4-FFF2-40B4-BE49-F238E27FC236}">
                <a16:creationId xmlns:a16="http://schemas.microsoft.com/office/drawing/2014/main" id="{84355D82-A065-7B4A-9095-ED8ED0A33AEA}"/>
              </a:ext>
            </a:extLst>
          </p:cNvPr>
          <p:cNvSpPr/>
          <p:nvPr/>
        </p:nvSpPr>
        <p:spPr>
          <a:xfrm>
            <a:off x="9652000" y="4780776"/>
            <a:ext cx="3911600" cy="646331"/>
          </a:xfrm>
          <a:prstGeom prst="rect">
            <a:avLst/>
          </a:prstGeom>
        </p:spPr>
        <p:txBody>
          <a:bodyPr wrap="square">
            <a:spAutoFit/>
          </a:bodyPr>
          <a:lstStyle/>
          <a:p>
            <a:pPr lvl="0"/>
            <a:r>
              <a:rPr lang="en-US" spc="-10" dirty="0">
                <a:solidFill>
                  <a:schemeClr val="accent1"/>
                </a:solidFill>
                <a:latin typeface="Verdana"/>
                <a:cs typeface="Verdana"/>
              </a:rPr>
              <a:t>- Relational: Normalization </a:t>
            </a:r>
          </a:p>
          <a:p>
            <a:pPr lvl="0"/>
            <a:r>
              <a:rPr lang="en-US" spc="-10" dirty="0">
                <a:solidFill>
                  <a:schemeClr val="accent1"/>
                </a:solidFill>
                <a:latin typeface="Verdana"/>
                <a:cs typeface="Verdana"/>
              </a:rPr>
              <a:t>- NoSQL: Against Normalization</a:t>
            </a:r>
          </a:p>
        </p:txBody>
      </p:sp>
    </p:spTree>
    <p:extLst>
      <p:ext uri="{BB962C8B-B14F-4D97-AF65-F5344CB8AC3E}">
        <p14:creationId xmlns:p14="http://schemas.microsoft.com/office/powerpoint/2010/main" val="2492791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621868"/>
            <a:ext cx="6191885" cy="863600"/>
          </a:xfrm>
          <a:prstGeom prst="rect">
            <a:avLst/>
          </a:prstGeom>
        </p:spPr>
        <p:txBody>
          <a:bodyPr vert="horz" wrap="square" lIns="0" tIns="12065" rIns="0" bIns="0" rtlCol="0">
            <a:spAutoFit/>
          </a:bodyPr>
          <a:lstStyle/>
          <a:p>
            <a:pPr marL="12700">
              <a:lnSpc>
                <a:spcPct val="100000"/>
              </a:lnSpc>
              <a:spcBef>
                <a:spcPts val="95"/>
              </a:spcBef>
            </a:pPr>
            <a:r>
              <a:rPr spc="-40" dirty="0"/>
              <a:t>Read</a:t>
            </a:r>
            <a:r>
              <a:rPr spc="-35" dirty="0"/>
              <a:t> </a:t>
            </a:r>
            <a:r>
              <a:rPr spc="-10" dirty="0"/>
              <a:t>Consistency</a:t>
            </a:r>
          </a:p>
        </p:txBody>
      </p:sp>
      <p:sp>
        <p:nvSpPr>
          <p:cNvPr id="3" name="object 3"/>
          <p:cNvSpPr txBox="1"/>
          <p:nvPr/>
        </p:nvSpPr>
        <p:spPr>
          <a:xfrm>
            <a:off x="178104" y="1659381"/>
            <a:ext cx="7609205" cy="2371725"/>
          </a:xfrm>
          <a:prstGeom prst="rect">
            <a:avLst/>
          </a:prstGeom>
        </p:spPr>
        <p:txBody>
          <a:bodyPr vert="horz" wrap="square" lIns="0" tIns="12700" rIns="0" bIns="0" rtlCol="0">
            <a:spAutoFit/>
          </a:bodyPr>
          <a:lstStyle/>
          <a:p>
            <a:pPr marL="363220" indent="-350520">
              <a:lnSpc>
                <a:spcPct val="100000"/>
              </a:lnSpc>
              <a:spcBef>
                <a:spcPts val="100"/>
              </a:spcBef>
              <a:buSzPct val="58441"/>
              <a:buFont typeface="Wingdings"/>
              <a:buChar char="◼"/>
              <a:tabLst>
                <a:tab pos="362585" algn="l"/>
                <a:tab pos="363220" algn="l"/>
              </a:tabLst>
            </a:pPr>
            <a:r>
              <a:rPr sz="3850" spc="-20" dirty="0">
                <a:latin typeface="Verdana"/>
                <a:cs typeface="Verdana"/>
              </a:rPr>
              <a:t>Read-your-writes</a:t>
            </a:r>
            <a:r>
              <a:rPr sz="3850" spc="-90" dirty="0">
                <a:latin typeface="Verdana"/>
                <a:cs typeface="Verdana"/>
              </a:rPr>
              <a:t> </a:t>
            </a:r>
            <a:r>
              <a:rPr sz="3850" spc="-5" dirty="0">
                <a:latin typeface="Verdana"/>
                <a:cs typeface="Verdana"/>
              </a:rPr>
              <a:t>consistency</a:t>
            </a:r>
            <a:endParaRPr sz="3850">
              <a:latin typeface="Verdana"/>
              <a:cs typeface="Verdana"/>
            </a:endParaRPr>
          </a:p>
          <a:p>
            <a:pPr>
              <a:lnSpc>
                <a:spcPct val="100000"/>
              </a:lnSpc>
              <a:spcBef>
                <a:spcPts val="55"/>
              </a:spcBef>
              <a:buChar char="◼"/>
            </a:pPr>
            <a:endParaRPr sz="3750">
              <a:latin typeface="Verdana"/>
              <a:cs typeface="Verdana"/>
            </a:endParaRPr>
          </a:p>
          <a:p>
            <a:pPr marL="455930" indent="-443865">
              <a:lnSpc>
                <a:spcPct val="100000"/>
              </a:lnSpc>
              <a:buSzPct val="74025"/>
              <a:buFont typeface="Wingdings"/>
              <a:buChar char="◼"/>
              <a:tabLst>
                <a:tab pos="455930" algn="l"/>
                <a:tab pos="456565" algn="l"/>
              </a:tabLst>
            </a:pPr>
            <a:r>
              <a:rPr sz="3850" spc="-5" dirty="0">
                <a:latin typeface="Verdana"/>
                <a:cs typeface="Verdana"/>
              </a:rPr>
              <a:t>Session</a:t>
            </a:r>
            <a:r>
              <a:rPr sz="3850" spc="-25" dirty="0">
                <a:latin typeface="Verdana"/>
                <a:cs typeface="Verdana"/>
              </a:rPr>
              <a:t> </a:t>
            </a:r>
            <a:r>
              <a:rPr sz="3850" spc="-5" dirty="0">
                <a:latin typeface="Verdana"/>
                <a:cs typeface="Verdana"/>
              </a:rPr>
              <a:t>consistency</a:t>
            </a:r>
            <a:endParaRPr sz="3850">
              <a:latin typeface="Verdana"/>
              <a:cs typeface="Verdana"/>
            </a:endParaRPr>
          </a:p>
          <a:p>
            <a:pPr marL="469900">
              <a:lnSpc>
                <a:spcPct val="100000"/>
              </a:lnSpc>
            </a:pPr>
            <a:r>
              <a:rPr sz="3850" spc="35" dirty="0">
                <a:latin typeface="Times New Roman"/>
                <a:cs typeface="Times New Roman"/>
              </a:rPr>
              <a:t>–</a:t>
            </a:r>
            <a:r>
              <a:rPr sz="3850" spc="35" dirty="0">
                <a:latin typeface="Verdana"/>
                <a:cs typeface="Verdana"/>
              </a:rPr>
              <a:t>Sticky</a:t>
            </a:r>
            <a:r>
              <a:rPr sz="3850" spc="-45" dirty="0">
                <a:latin typeface="Verdana"/>
                <a:cs typeface="Verdana"/>
              </a:rPr>
              <a:t> </a:t>
            </a:r>
            <a:r>
              <a:rPr sz="3850" spc="-5" dirty="0">
                <a:latin typeface="Verdana"/>
                <a:cs typeface="Verdana"/>
              </a:rPr>
              <a:t>Sessions</a:t>
            </a:r>
            <a:endParaRPr sz="3850">
              <a:latin typeface="Verdana"/>
              <a:cs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615187"/>
            <a:ext cx="7431405" cy="863600"/>
          </a:xfrm>
          <a:prstGeom prst="rect">
            <a:avLst/>
          </a:prstGeom>
        </p:spPr>
        <p:txBody>
          <a:bodyPr vert="horz" wrap="square" lIns="0" tIns="12065" rIns="0" bIns="0" rtlCol="0">
            <a:spAutoFit/>
          </a:bodyPr>
          <a:lstStyle/>
          <a:p>
            <a:pPr marL="12700">
              <a:lnSpc>
                <a:spcPct val="100000"/>
              </a:lnSpc>
              <a:spcBef>
                <a:spcPts val="95"/>
              </a:spcBef>
            </a:pPr>
            <a:r>
              <a:rPr spc="-25" dirty="0"/>
              <a:t>Relaxing</a:t>
            </a:r>
            <a:r>
              <a:rPr spc="10" dirty="0"/>
              <a:t> </a:t>
            </a:r>
            <a:r>
              <a:rPr spc="-10" dirty="0"/>
              <a:t>Consistency</a:t>
            </a:r>
          </a:p>
        </p:txBody>
      </p:sp>
      <p:sp>
        <p:nvSpPr>
          <p:cNvPr id="3" name="object 3"/>
          <p:cNvSpPr txBox="1"/>
          <p:nvPr/>
        </p:nvSpPr>
        <p:spPr>
          <a:xfrm>
            <a:off x="146405" y="1729231"/>
            <a:ext cx="11839575" cy="1784985"/>
          </a:xfrm>
          <a:prstGeom prst="rect">
            <a:avLst/>
          </a:prstGeom>
        </p:spPr>
        <p:txBody>
          <a:bodyPr vert="horz" wrap="square" lIns="0" tIns="12700" rIns="0" bIns="0" rtlCol="0">
            <a:spAutoFit/>
          </a:bodyPr>
          <a:lstStyle/>
          <a:p>
            <a:pPr marL="12700" marR="5080">
              <a:lnSpc>
                <a:spcPct val="100000"/>
              </a:lnSpc>
              <a:spcBef>
                <a:spcPts val="100"/>
              </a:spcBef>
              <a:tabLst>
                <a:tab pos="362585" algn="l"/>
              </a:tabLst>
            </a:pPr>
            <a:r>
              <a:rPr sz="2250" spc="1135" dirty="0">
                <a:latin typeface="Wingdings"/>
                <a:cs typeface="Wingdings"/>
              </a:rPr>
              <a:t>◼</a:t>
            </a:r>
            <a:r>
              <a:rPr sz="2250" spc="1135" dirty="0">
                <a:latin typeface="Times New Roman"/>
                <a:cs typeface="Times New Roman"/>
              </a:rPr>
              <a:t>	</a:t>
            </a:r>
            <a:r>
              <a:rPr sz="3850" dirty="0">
                <a:latin typeface="Verdana"/>
                <a:cs typeface="Verdana"/>
              </a:rPr>
              <a:t>It </a:t>
            </a:r>
            <a:r>
              <a:rPr sz="3850" spc="-10" dirty="0">
                <a:latin typeface="Verdana"/>
                <a:cs typeface="Verdana"/>
              </a:rPr>
              <a:t>is always </a:t>
            </a:r>
            <a:r>
              <a:rPr sz="3850" spc="-5" dirty="0">
                <a:latin typeface="Verdana"/>
                <a:cs typeface="Verdana"/>
              </a:rPr>
              <a:t>possible to design </a:t>
            </a:r>
            <a:r>
              <a:rPr sz="3850" dirty="0">
                <a:latin typeface="Verdana"/>
                <a:cs typeface="Verdana"/>
              </a:rPr>
              <a:t>a </a:t>
            </a:r>
            <a:r>
              <a:rPr sz="3850" spc="-5" dirty="0">
                <a:latin typeface="Verdana"/>
                <a:cs typeface="Verdana"/>
              </a:rPr>
              <a:t>system that</a:t>
            </a:r>
            <a:r>
              <a:rPr sz="3850" spc="-165" dirty="0">
                <a:latin typeface="Verdana"/>
                <a:cs typeface="Verdana"/>
              </a:rPr>
              <a:t> </a:t>
            </a:r>
            <a:r>
              <a:rPr sz="3850" spc="-20" dirty="0">
                <a:latin typeface="Verdana"/>
                <a:cs typeface="Verdana"/>
              </a:rPr>
              <a:t>is  </a:t>
            </a:r>
            <a:r>
              <a:rPr sz="3850" spc="-5" dirty="0">
                <a:latin typeface="Verdana"/>
                <a:cs typeface="Verdana"/>
              </a:rPr>
              <a:t>consistent</a:t>
            </a:r>
            <a:endParaRPr sz="3850">
              <a:latin typeface="Verdana"/>
              <a:cs typeface="Verdana"/>
            </a:endParaRPr>
          </a:p>
          <a:p>
            <a:pPr marL="469900">
              <a:lnSpc>
                <a:spcPts val="4610"/>
              </a:lnSpc>
            </a:pPr>
            <a:r>
              <a:rPr sz="3850" spc="65" dirty="0">
                <a:latin typeface="Times New Roman"/>
                <a:cs typeface="Times New Roman"/>
              </a:rPr>
              <a:t>–</a:t>
            </a:r>
            <a:r>
              <a:rPr sz="3850" spc="65" dirty="0">
                <a:latin typeface="Verdana"/>
                <a:cs typeface="Verdana"/>
              </a:rPr>
              <a:t>Why </a:t>
            </a:r>
            <a:r>
              <a:rPr sz="3850" dirty="0">
                <a:latin typeface="Verdana"/>
                <a:cs typeface="Verdana"/>
              </a:rPr>
              <a:t>might </a:t>
            </a:r>
            <a:r>
              <a:rPr sz="3850" spc="-5" dirty="0">
                <a:latin typeface="Verdana"/>
                <a:cs typeface="Verdana"/>
              </a:rPr>
              <a:t>we </a:t>
            </a:r>
            <a:r>
              <a:rPr sz="3850" spc="-10" dirty="0">
                <a:latin typeface="Verdana"/>
                <a:cs typeface="Verdana"/>
              </a:rPr>
              <a:t>want </a:t>
            </a:r>
            <a:r>
              <a:rPr sz="3850" spc="-5" dirty="0">
                <a:latin typeface="Verdana"/>
                <a:cs typeface="Verdana"/>
              </a:rPr>
              <a:t>to sacrifice</a:t>
            </a:r>
            <a:r>
              <a:rPr sz="3850" spc="-155" dirty="0">
                <a:latin typeface="Verdana"/>
                <a:cs typeface="Verdana"/>
              </a:rPr>
              <a:t> </a:t>
            </a:r>
            <a:r>
              <a:rPr sz="3850" spc="-5" dirty="0">
                <a:latin typeface="Verdana"/>
                <a:cs typeface="Verdana"/>
              </a:rPr>
              <a:t>this?</a:t>
            </a:r>
            <a:endParaRPr sz="3850">
              <a:latin typeface="Verdana"/>
              <a:cs typeface="Verdana"/>
            </a:endParaRPr>
          </a:p>
        </p:txBody>
      </p:sp>
      <p:sp>
        <p:nvSpPr>
          <p:cNvPr id="4" name="object 4"/>
          <p:cNvSpPr txBox="1"/>
          <p:nvPr/>
        </p:nvSpPr>
        <p:spPr>
          <a:xfrm>
            <a:off x="146405" y="5246954"/>
            <a:ext cx="3783965" cy="613410"/>
          </a:xfrm>
          <a:prstGeom prst="rect">
            <a:avLst/>
          </a:prstGeom>
        </p:spPr>
        <p:txBody>
          <a:bodyPr vert="horz" wrap="square" lIns="0" tIns="13335" rIns="0" bIns="0" rtlCol="0">
            <a:spAutoFit/>
          </a:bodyPr>
          <a:lstStyle/>
          <a:p>
            <a:pPr marL="12700">
              <a:lnSpc>
                <a:spcPct val="100000"/>
              </a:lnSpc>
              <a:spcBef>
                <a:spcPts val="105"/>
              </a:spcBef>
              <a:tabLst>
                <a:tab pos="455930" algn="l"/>
              </a:tabLst>
            </a:pPr>
            <a:r>
              <a:rPr sz="2850" spc="1450" dirty="0">
                <a:latin typeface="Wingdings"/>
                <a:cs typeface="Wingdings"/>
              </a:rPr>
              <a:t>◼</a:t>
            </a:r>
            <a:r>
              <a:rPr sz="2850" spc="1450" dirty="0">
                <a:latin typeface="Times New Roman"/>
                <a:cs typeface="Times New Roman"/>
              </a:rPr>
              <a:t>	</a:t>
            </a:r>
            <a:r>
              <a:rPr sz="3850" spc="-5" dirty="0">
                <a:latin typeface="Verdana"/>
                <a:cs typeface="Verdana"/>
              </a:rPr>
              <a:t>CAP</a:t>
            </a:r>
            <a:r>
              <a:rPr sz="3850" spc="-90" dirty="0">
                <a:latin typeface="Verdana"/>
                <a:cs typeface="Verdana"/>
              </a:rPr>
              <a:t> </a:t>
            </a:r>
            <a:r>
              <a:rPr sz="3850" spc="-5" dirty="0">
                <a:latin typeface="Verdana"/>
                <a:cs typeface="Verdana"/>
              </a:rPr>
              <a:t>Theorem</a:t>
            </a:r>
            <a:endParaRPr sz="3850">
              <a:latin typeface="Verdana"/>
              <a:cs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131" y="382981"/>
            <a:ext cx="6501765" cy="863600"/>
          </a:xfrm>
          <a:prstGeom prst="rect">
            <a:avLst/>
          </a:prstGeom>
        </p:spPr>
        <p:txBody>
          <a:bodyPr vert="horz" wrap="square" lIns="0" tIns="12065" rIns="0" bIns="0" rtlCol="0">
            <a:spAutoFit/>
          </a:bodyPr>
          <a:lstStyle/>
          <a:p>
            <a:pPr marL="12700">
              <a:lnSpc>
                <a:spcPct val="100000"/>
              </a:lnSpc>
              <a:spcBef>
                <a:spcPts val="95"/>
              </a:spcBef>
            </a:pPr>
            <a:r>
              <a:rPr spc="-30" dirty="0"/>
              <a:t>Partition</a:t>
            </a:r>
            <a:r>
              <a:rPr spc="-10" dirty="0"/>
              <a:t> </a:t>
            </a:r>
            <a:r>
              <a:rPr spc="-80" dirty="0"/>
              <a:t>Tolerance</a:t>
            </a:r>
          </a:p>
        </p:txBody>
      </p:sp>
      <p:sp>
        <p:nvSpPr>
          <p:cNvPr id="3" name="object 3"/>
          <p:cNvSpPr/>
          <p:nvPr/>
        </p:nvSpPr>
        <p:spPr>
          <a:xfrm>
            <a:off x="2025395" y="1447798"/>
            <a:ext cx="9543288" cy="62651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74040"/>
            <a:ext cx="4758690" cy="863600"/>
          </a:xfrm>
          <a:prstGeom prst="rect">
            <a:avLst/>
          </a:prstGeom>
        </p:spPr>
        <p:txBody>
          <a:bodyPr vert="horz" wrap="square" lIns="0" tIns="12065" rIns="0" bIns="0" rtlCol="0">
            <a:spAutoFit/>
          </a:bodyPr>
          <a:lstStyle/>
          <a:p>
            <a:pPr marL="12700">
              <a:lnSpc>
                <a:spcPct val="100000"/>
              </a:lnSpc>
              <a:spcBef>
                <a:spcPts val="95"/>
              </a:spcBef>
            </a:pPr>
            <a:r>
              <a:rPr spc="-10" dirty="0"/>
              <a:t>CAP</a:t>
            </a:r>
            <a:r>
              <a:rPr spc="-75" dirty="0"/>
              <a:t> </a:t>
            </a:r>
            <a:r>
              <a:rPr spc="-10" dirty="0"/>
              <a:t>Theorem</a:t>
            </a:r>
          </a:p>
        </p:txBody>
      </p:sp>
      <p:sp>
        <p:nvSpPr>
          <p:cNvPr id="3" name="object 3"/>
          <p:cNvSpPr txBox="1"/>
          <p:nvPr/>
        </p:nvSpPr>
        <p:spPr>
          <a:xfrm>
            <a:off x="160731" y="1576831"/>
            <a:ext cx="12499975" cy="2957195"/>
          </a:xfrm>
          <a:prstGeom prst="rect">
            <a:avLst/>
          </a:prstGeom>
        </p:spPr>
        <p:txBody>
          <a:bodyPr vert="horz" wrap="square" lIns="0" tIns="12700" rIns="0" bIns="0" rtlCol="0">
            <a:spAutoFit/>
          </a:bodyPr>
          <a:lstStyle/>
          <a:p>
            <a:pPr marL="12700" marR="5080">
              <a:lnSpc>
                <a:spcPct val="100000"/>
              </a:lnSpc>
              <a:spcBef>
                <a:spcPts val="100"/>
              </a:spcBef>
              <a:buSzPct val="58441"/>
              <a:buFont typeface="Wingdings"/>
              <a:buChar char="◼"/>
              <a:tabLst>
                <a:tab pos="362585" algn="l"/>
                <a:tab pos="363220" algn="l"/>
              </a:tabLst>
            </a:pPr>
            <a:r>
              <a:rPr sz="3850" dirty="0">
                <a:latin typeface="Verdana"/>
                <a:cs typeface="Verdana"/>
              </a:rPr>
              <a:t>What </a:t>
            </a:r>
            <a:r>
              <a:rPr sz="3850" spc="-10" dirty="0">
                <a:latin typeface="Verdana"/>
                <a:cs typeface="Verdana"/>
              </a:rPr>
              <a:t>is </a:t>
            </a:r>
            <a:r>
              <a:rPr sz="3850" dirty="0">
                <a:latin typeface="Verdana"/>
                <a:cs typeface="Verdana"/>
              </a:rPr>
              <a:t>an </a:t>
            </a:r>
            <a:r>
              <a:rPr sz="3850" spc="-5" dirty="0">
                <a:latin typeface="Verdana"/>
                <a:cs typeface="Verdana"/>
              </a:rPr>
              <a:t>example </a:t>
            </a:r>
            <a:r>
              <a:rPr sz="3850" dirty="0">
                <a:latin typeface="Verdana"/>
                <a:cs typeface="Verdana"/>
              </a:rPr>
              <a:t>of a </a:t>
            </a:r>
            <a:r>
              <a:rPr sz="3850" spc="-5" dirty="0">
                <a:latin typeface="Verdana"/>
                <a:cs typeface="Verdana"/>
              </a:rPr>
              <a:t>system without</a:t>
            </a:r>
            <a:r>
              <a:rPr sz="3850" spc="-125" dirty="0">
                <a:latin typeface="Verdana"/>
                <a:cs typeface="Verdana"/>
              </a:rPr>
              <a:t> </a:t>
            </a:r>
            <a:r>
              <a:rPr sz="3850" spc="-15" dirty="0">
                <a:latin typeface="Verdana"/>
                <a:cs typeface="Verdana"/>
              </a:rPr>
              <a:t>partition  tolerance?</a:t>
            </a:r>
            <a:endParaRPr sz="3850">
              <a:latin typeface="Verdana"/>
              <a:cs typeface="Verdana"/>
            </a:endParaRPr>
          </a:p>
          <a:p>
            <a:pPr marL="469900">
              <a:lnSpc>
                <a:spcPts val="4610"/>
              </a:lnSpc>
            </a:pPr>
            <a:r>
              <a:rPr sz="3850" spc="40" dirty="0">
                <a:latin typeface="Times New Roman"/>
                <a:cs typeface="Times New Roman"/>
              </a:rPr>
              <a:t>–</a:t>
            </a:r>
            <a:r>
              <a:rPr sz="3850" spc="40" dirty="0">
                <a:latin typeface="Verdana"/>
                <a:cs typeface="Verdana"/>
              </a:rPr>
              <a:t>Should </a:t>
            </a:r>
            <a:r>
              <a:rPr sz="3850" spc="-5" dirty="0">
                <a:latin typeface="Verdana"/>
                <a:cs typeface="Verdana"/>
              </a:rPr>
              <a:t>we </a:t>
            </a:r>
            <a:r>
              <a:rPr sz="3850" dirty="0">
                <a:latin typeface="Verdana"/>
                <a:cs typeface="Verdana"/>
              </a:rPr>
              <a:t>aim for</a:t>
            </a:r>
            <a:r>
              <a:rPr sz="3850" spc="-90" dirty="0">
                <a:latin typeface="Verdana"/>
                <a:cs typeface="Verdana"/>
              </a:rPr>
              <a:t> </a:t>
            </a:r>
            <a:r>
              <a:rPr sz="3850" spc="-5" dirty="0">
                <a:latin typeface="Verdana"/>
                <a:cs typeface="Verdana"/>
              </a:rPr>
              <a:t>this?</a:t>
            </a:r>
            <a:endParaRPr sz="3850">
              <a:latin typeface="Verdana"/>
              <a:cs typeface="Verdana"/>
            </a:endParaRPr>
          </a:p>
          <a:p>
            <a:pPr>
              <a:lnSpc>
                <a:spcPct val="100000"/>
              </a:lnSpc>
              <a:spcBef>
                <a:spcPts val="55"/>
              </a:spcBef>
            </a:pPr>
            <a:endParaRPr sz="3750">
              <a:latin typeface="Verdana"/>
              <a:cs typeface="Verdana"/>
            </a:endParaRPr>
          </a:p>
          <a:p>
            <a:pPr marL="455930" indent="-443865">
              <a:lnSpc>
                <a:spcPct val="100000"/>
              </a:lnSpc>
              <a:buSzPct val="74025"/>
              <a:buFont typeface="Wingdings"/>
              <a:buChar char="◼"/>
              <a:tabLst>
                <a:tab pos="455930" algn="l"/>
                <a:tab pos="456565" algn="l"/>
              </a:tabLst>
            </a:pPr>
            <a:r>
              <a:rPr sz="3850" dirty="0">
                <a:latin typeface="Verdana"/>
                <a:cs typeface="Verdana"/>
              </a:rPr>
              <a:t>It </a:t>
            </a:r>
            <a:r>
              <a:rPr sz="3850" spc="-5" dirty="0">
                <a:latin typeface="Verdana"/>
                <a:cs typeface="Verdana"/>
              </a:rPr>
              <a:t>is </a:t>
            </a:r>
            <a:r>
              <a:rPr sz="3850" dirty="0">
                <a:latin typeface="Verdana"/>
                <a:cs typeface="Verdana"/>
              </a:rPr>
              <a:t>all about </a:t>
            </a:r>
            <a:r>
              <a:rPr sz="3850" spc="-10" dirty="0">
                <a:latin typeface="Verdana"/>
                <a:cs typeface="Verdana"/>
              </a:rPr>
              <a:t>the </a:t>
            </a:r>
            <a:r>
              <a:rPr sz="3850" spc="-20" dirty="0">
                <a:latin typeface="Verdana"/>
                <a:cs typeface="Verdana"/>
              </a:rPr>
              <a:t>trade</a:t>
            </a:r>
            <a:r>
              <a:rPr sz="3850" spc="-40" dirty="0">
                <a:latin typeface="Verdana"/>
                <a:cs typeface="Verdana"/>
              </a:rPr>
              <a:t> </a:t>
            </a:r>
            <a:r>
              <a:rPr sz="3850" dirty="0">
                <a:latin typeface="Verdana"/>
                <a:cs typeface="Verdana"/>
              </a:rPr>
              <a:t>off!</a:t>
            </a:r>
            <a:endParaRPr sz="3850">
              <a:latin typeface="Verdana"/>
              <a:cs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615187"/>
            <a:ext cx="4758690" cy="863600"/>
          </a:xfrm>
          <a:prstGeom prst="rect">
            <a:avLst/>
          </a:prstGeom>
        </p:spPr>
        <p:txBody>
          <a:bodyPr vert="horz" wrap="square" lIns="0" tIns="12065" rIns="0" bIns="0" rtlCol="0">
            <a:spAutoFit/>
          </a:bodyPr>
          <a:lstStyle/>
          <a:p>
            <a:pPr marL="12700">
              <a:lnSpc>
                <a:spcPct val="100000"/>
              </a:lnSpc>
              <a:spcBef>
                <a:spcPts val="95"/>
              </a:spcBef>
            </a:pPr>
            <a:r>
              <a:rPr spc="-10" dirty="0"/>
              <a:t>CAP</a:t>
            </a:r>
            <a:r>
              <a:rPr spc="-75" dirty="0"/>
              <a:t> </a:t>
            </a:r>
            <a:r>
              <a:rPr spc="-10" dirty="0"/>
              <a:t>Theorem</a:t>
            </a:r>
          </a:p>
        </p:txBody>
      </p:sp>
      <p:sp>
        <p:nvSpPr>
          <p:cNvPr id="3" name="object 3"/>
          <p:cNvSpPr txBox="1"/>
          <p:nvPr/>
        </p:nvSpPr>
        <p:spPr>
          <a:xfrm>
            <a:off x="146405" y="1881327"/>
            <a:ext cx="8761095" cy="2372360"/>
          </a:xfrm>
          <a:prstGeom prst="rect">
            <a:avLst/>
          </a:prstGeom>
        </p:spPr>
        <p:txBody>
          <a:bodyPr vert="horz" wrap="square" lIns="0" tIns="13335" rIns="0" bIns="0" rtlCol="0">
            <a:spAutoFit/>
          </a:bodyPr>
          <a:lstStyle/>
          <a:p>
            <a:pPr marL="363220" indent="-350520">
              <a:lnSpc>
                <a:spcPct val="100000"/>
              </a:lnSpc>
              <a:spcBef>
                <a:spcPts val="105"/>
              </a:spcBef>
              <a:buSzPct val="58441"/>
              <a:buFont typeface="Wingdings"/>
              <a:buChar char="◼"/>
              <a:tabLst>
                <a:tab pos="362585" algn="l"/>
                <a:tab pos="363220" algn="l"/>
              </a:tabLst>
            </a:pPr>
            <a:r>
              <a:rPr sz="3850" spc="-5" dirty="0">
                <a:latin typeface="Verdana"/>
                <a:cs typeface="Verdana"/>
              </a:rPr>
              <a:t>How </a:t>
            </a:r>
            <a:r>
              <a:rPr sz="3850" dirty="0">
                <a:latin typeface="Verdana"/>
                <a:cs typeface="Verdana"/>
              </a:rPr>
              <a:t>can we </a:t>
            </a:r>
            <a:r>
              <a:rPr sz="3850" spc="-15" dirty="0">
                <a:latin typeface="Verdana"/>
                <a:cs typeface="Verdana"/>
              </a:rPr>
              <a:t>improve</a:t>
            </a:r>
            <a:r>
              <a:rPr sz="3850" spc="-150" dirty="0">
                <a:latin typeface="Verdana"/>
                <a:cs typeface="Verdana"/>
              </a:rPr>
              <a:t> </a:t>
            </a:r>
            <a:r>
              <a:rPr sz="3850" spc="-5" dirty="0">
                <a:latin typeface="Verdana"/>
                <a:cs typeface="Verdana"/>
              </a:rPr>
              <a:t>consistency?</a:t>
            </a:r>
            <a:endParaRPr sz="3850">
              <a:latin typeface="Verdana"/>
              <a:cs typeface="Verdana"/>
            </a:endParaRPr>
          </a:p>
          <a:p>
            <a:pPr>
              <a:lnSpc>
                <a:spcPct val="100000"/>
              </a:lnSpc>
              <a:buChar char="◼"/>
            </a:pPr>
            <a:endParaRPr sz="4700">
              <a:latin typeface="Verdana"/>
              <a:cs typeface="Verdana"/>
            </a:endParaRPr>
          </a:p>
          <a:p>
            <a:pPr marL="455930" indent="-443865">
              <a:lnSpc>
                <a:spcPct val="100000"/>
              </a:lnSpc>
              <a:spcBef>
                <a:spcPts val="3515"/>
              </a:spcBef>
              <a:buSzPct val="74025"/>
              <a:buFont typeface="Wingdings"/>
              <a:buChar char="◼"/>
              <a:tabLst>
                <a:tab pos="455930" algn="l"/>
                <a:tab pos="456565" algn="l"/>
              </a:tabLst>
            </a:pPr>
            <a:r>
              <a:rPr sz="3850" spc="-5" dirty="0">
                <a:latin typeface="Verdana"/>
                <a:cs typeface="Verdana"/>
              </a:rPr>
              <a:t>How </a:t>
            </a:r>
            <a:r>
              <a:rPr sz="3850" dirty="0">
                <a:latin typeface="Verdana"/>
                <a:cs typeface="Verdana"/>
              </a:rPr>
              <a:t>can we </a:t>
            </a:r>
            <a:r>
              <a:rPr sz="3850" spc="-15" dirty="0">
                <a:latin typeface="Verdana"/>
                <a:cs typeface="Verdana"/>
              </a:rPr>
              <a:t>improve</a:t>
            </a:r>
            <a:r>
              <a:rPr sz="3850" spc="-114" dirty="0">
                <a:latin typeface="Verdana"/>
                <a:cs typeface="Verdana"/>
              </a:rPr>
              <a:t> </a:t>
            </a:r>
            <a:r>
              <a:rPr sz="3850" spc="-15" dirty="0">
                <a:latin typeface="Verdana"/>
                <a:cs typeface="Verdana"/>
              </a:rPr>
              <a:t>availability?</a:t>
            </a:r>
            <a:endParaRPr sz="3850">
              <a:latin typeface="Verdana"/>
              <a:cs typeface="Verdana"/>
            </a:endParaRPr>
          </a:p>
        </p:txBody>
      </p:sp>
      <p:sp>
        <p:nvSpPr>
          <p:cNvPr id="4" name="object 4"/>
          <p:cNvSpPr txBox="1"/>
          <p:nvPr/>
        </p:nvSpPr>
        <p:spPr>
          <a:xfrm>
            <a:off x="146405" y="5985128"/>
            <a:ext cx="5408930" cy="1199515"/>
          </a:xfrm>
          <a:prstGeom prst="rect">
            <a:avLst/>
          </a:prstGeom>
        </p:spPr>
        <p:txBody>
          <a:bodyPr vert="horz" wrap="square" lIns="0" tIns="12700" rIns="0" bIns="0" rtlCol="0">
            <a:spAutoFit/>
          </a:bodyPr>
          <a:lstStyle/>
          <a:p>
            <a:pPr marL="12700">
              <a:lnSpc>
                <a:spcPct val="100000"/>
              </a:lnSpc>
              <a:spcBef>
                <a:spcPts val="100"/>
              </a:spcBef>
              <a:tabLst>
                <a:tab pos="455930" algn="l"/>
              </a:tabLst>
            </a:pPr>
            <a:r>
              <a:rPr sz="2850" spc="1450" dirty="0">
                <a:latin typeface="Wingdings"/>
                <a:cs typeface="Wingdings"/>
              </a:rPr>
              <a:t>◼</a:t>
            </a:r>
            <a:r>
              <a:rPr sz="2850" spc="1450" dirty="0">
                <a:latin typeface="Times New Roman"/>
                <a:cs typeface="Times New Roman"/>
              </a:rPr>
              <a:t>	</a:t>
            </a:r>
            <a:r>
              <a:rPr sz="3850" spc="-5" dirty="0">
                <a:latin typeface="Verdana"/>
                <a:cs typeface="Verdana"/>
              </a:rPr>
              <a:t>Inconsistent</a:t>
            </a:r>
            <a:r>
              <a:rPr sz="3850" spc="-20" dirty="0">
                <a:latin typeface="Verdana"/>
                <a:cs typeface="Verdana"/>
              </a:rPr>
              <a:t> </a:t>
            </a:r>
            <a:r>
              <a:rPr sz="3850" spc="-5" dirty="0">
                <a:latin typeface="Verdana"/>
                <a:cs typeface="Verdana"/>
              </a:rPr>
              <a:t>writes</a:t>
            </a:r>
            <a:endParaRPr sz="3850">
              <a:latin typeface="Verdana"/>
              <a:cs typeface="Verdana"/>
            </a:endParaRPr>
          </a:p>
          <a:p>
            <a:pPr marL="469900">
              <a:lnSpc>
                <a:spcPct val="100000"/>
              </a:lnSpc>
            </a:pPr>
            <a:r>
              <a:rPr sz="3850" spc="60" dirty="0">
                <a:latin typeface="Times New Roman"/>
                <a:cs typeface="Times New Roman"/>
              </a:rPr>
              <a:t>–</a:t>
            </a:r>
            <a:r>
              <a:rPr sz="3850" spc="60" dirty="0">
                <a:latin typeface="Verdana"/>
                <a:cs typeface="Verdana"/>
              </a:rPr>
              <a:t>What </a:t>
            </a:r>
            <a:r>
              <a:rPr sz="3850" dirty="0">
                <a:latin typeface="Verdana"/>
                <a:cs typeface="Verdana"/>
              </a:rPr>
              <a:t>about</a:t>
            </a:r>
            <a:r>
              <a:rPr sz="3850" spc="-155" dirty="0">
                <a:latin typeface="Verdana"/>
                <a:cs typeface="Verdana"/>
              </a:rPr>
              <a:t> </a:t>
            </a:r>
            <a:r>
              <a:rPr sz="3850" dirty="0">
                <a:latin typeface="Verdana"/>
                <a:cs typeface="Verdana"/>
              </a:rPr>
              <a:t>reads?</a:t>
            </a:r>
            <a:endParaRPr sz="3850">
              <a:latin typeface="Verdana"/>
              <a:cs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436626"/>
            <a:ext cx="3221990" cy="863600"/>
          </a:xfrm>
          <a:prstGeom prst="rect">
            <a:avLst/>
          </a:prstGeom>
        </p:spPr>
        <p:txBody>
          <a:bodyPr vert="horz" wrap="square" lIns="0" tIns="12065" rIns="0" bIns="0" rtlCol="0">
            <a:spAutoFit/>
          </a:bodyPr>
          <a:lstStyle/>
          <a:p>
            <a:pPr marL="12700">
              <a:lnSpc>
                <a:spcPct val="100000"/>
              </a:lnSpc>
              <a:spcBef>
                <a:spcPts val="95"/>
              </a:spcBef>
            </a:pPr>
            <a:r>
              <a:rPr spc="-10" dirty="0"/>
              <a:t>Quorums</a:t>
            </a:r>
          </a:p>
        </p:txBody>
      </p:sp>
      <p:sp>
        <p:nvSpPr>
          <p:cNvPr id="3" name="object 3"/>
          <p:cNvSpPr txBox="1"/>
          <p:nvPr/>
        </p:nvSpPr>
        <p:spPr>
          <a:xfrm>
            <a:off x="160731" y="1576831"/>
            <a:ext cx="11292840" cy="4716145"/>
          </a:xfrm>
          <a:prstGeom prst="rect">
            <a:avLst/>
          </a:prstGeom>
        </p:spPr>
        <p:txBody>
          <a:bodyPr vert="horz" wrap="square" lIns="0" tIns="12700" rIns="0" bIns="0" rtlCol="0">
            <a:spAutoFit/>
          </a:bodyPr>
          <a:lstStyle/>
          <a:p>
            <a:pPr marL="12700" marR="5080">
              <a:lnSpc>
                <a:spcPct val="100000"/>
              </a:lnSpc>
              <a:spcBef>
                <a:spcPts val="100"/>
              </a:spcBef>
              <a:buSzPct val="58441"/>
              <a:buFont typeface="Wingdings"/>
              <a:buChar char="◼"/>
              <a:tabLst>
                <a:tab pos="362585" algn="l"/>
                <a:tab pos="363220" algn="l"/>
              </a:tabLst>
            </a:pPr>
            <a:r>
              <a:rPr sz="3850" spc="-5" dirty="0">
                <a:latin typeface="Verdana"/>
                <a:cs typeface="Verdana"/>
              </a:rPr>
              <a:t>How </a:t>
            </a:r>
            <a:r>
              <a:rPr sz="3850" spc="-10" dirty="0">
                <a:latin typeface="Verdana"/>
                <a:cs typeface="Verdana"/>
              </a:rPr>
              <a:t>many </a:t>
            </a:r>
            <a:r>
              <a:rPr sz="3850" dirty="0">
                <a:latin typeface="Verdana"/>
                <a:cs typeface="Verdana"/>
              </a:rPr>
              <a:t>nodes </a:t>
            </a:r>
            <a:r>
              <a:rPr sz="3850" spc="-5" dirty="0">
                <a:latin typeface="Verdana"/>
                <a:cs typeface="Verdana"/>
              </a:rPr>
              <a:t>do we actually </a:t>
            </a:r>
            <a:r>
              <a:rPr sz="3850" dirty="0">
                <a:latin typeface="Verdana"/>
                <a:cs typeface="Verdana"/>
              </a:rPr>
              <a:t>need </a:t>
            </a:r>
            <a:r>
              <a:rPr sz="3850" spc="-5" dirty="0">
                <a:latin typeface="Verdana"/>
                <a:cs typeface="Verdana"/>
              </a:rPr>
              <a:t>to</a:t>
            </a:r>
            <a:r>
              <a:rPr sz="3850" spc="-140" dirty="0">
                <a:latin typeface="Verdana"/>
                <a:cs typeface="Verdana"/>
              </a:rPr>
              <a:t> </a:t>
            </a:r>
            <a:r>
              <a:rPr sz="3850" spc="-5" dirty="0">
                <a:latin typeface="Verdana"/>
                <a:cs typeface="Verdana"/>
              </a:rPr>
              <a:t>get  consistency?</a:t>
            </a:r>
            <a:endParaRPr sz="3850">
              <a:latin typeface="Verdana"/>
              <a:cs typeface="Verdana"/>
            </a:endParaRPr>
          </a:p>
          <a:p>
            <a:pPr>
              <a:lnSpc>
                <a:spcPct val="100000"/>
              </a:lnSpc>
              <a:spcBef>
                <a:spcPts val="50"/>
              </a:spcBef>
              <a:buChar char="◼"/>
            </a:pPr>
            <a:endParaRPr sz="3750">
              <a:latin typeface="Verdana"/>
              <a:cs typeface="Verdana"/>
            </a:endParaRPr>
          </a:p>
          <a:p>
            <a:pPr marL="455930" indent="-443865">
              <a:lnSpc>
                <a:spcPct val="100000"/>
              </a:lnSpc>
              <a:spcBef>
                <a:spcPts val="5"/>
              </a:spcBef>
              <a:buSzPct val="74025"/>
              <a:buFont typeface="Wingdings"/>
              <a:buChar char="◼"/>
              <a:tabLst>
                <a:tab pos="455930" algn="l"/>
                <a:tab pos="456565" algn="l"/>
              </a:tabLst>
            </a:pPr>
            <a:r>
              <a:rPr sz="3850" spc="-25" dirty="0">
                <a:latin typeface="Verdana"/>
                <a:cs typeface="Verdana"/>
              </a:rPr>
              <a:t>Write</a:t>
            </a:r>
            <a:r>
              <a:rPr sz="3850" spc="-30" dirty="0">
                <a:latin typeface="Verdana"/>
                <a:cs typeface="Verdana"/>
              </a:rPr>
              <a:t> </a:t>
            </a:r>
            <a:r>
              <a:rPr sz="3850" spc="-5" dirty="0">
                <a:latin typeface="Verdana"/>
                <a:cs typeface="Verdana"/>
              </a:rPr>
              <a:t>quorums</a:t>
            </a:r>
            <a:endParaRPr sz="3850">
              <a:latin typeface="Verdana"/>
              <a:cs typeface="Verdana"/>
            </a:endParaRPr>
          </a:p>
          <a:p>
            <a:pPr>
              <a:lnSpc>
                <a:spcPct val="100000"/>
              </a:lnSpc>
              <a:spcBef>
                <a:spcPts val="50"/>
              </a:spcBef>
              <a:buChar char="◼"/>
            </a:pPr>
            <a:endParaRPr sz="3750">
              <a:latin typeface="Verdana"/>
              <a:cs typeface="Verdana"/>
            </a:endParaRPr>
          </a:p>
          <a:p>
            <a:pPr marL="455930" indent="-443865">
              <a:lnSpc>
                <a:spcPct val="100000"/>
              </a:lnSpc>
              <a:buSzPct val="74025"/>
              <a:buFont typeface="Wingdings"/>
              <a:buChar char="◼"/>
              <a:tabLst>
                <a:tab pos="455930" algn="l"/>
                <a:tab pos="456565" algn="l"/>
              </a:tabLst>
            </a:pPr>
            <a:r>
              <a:rPr sz="3850" spc="-10" dirty="0">
                <a:latin typeface="Verdana"/>
                <a:cs typeface="Verdana"/>
              </a:rPr>
              <a:t>Replication</a:t>
            </a:r>
            <a:r>
              <a:rPr sz="3850" dirty="0">
                <a:latin typeface="Verdana"/>
                <a:cs typeface="Verdana"/>
              </a:rPr>
              <a:t> factor</a:t>
            </a:r>
            <a:endParaRPr sz="3850">
              <a:latin typeface="Verdana"/>
              <a:cs typeface="Verdana"/>
            </a:endParaRPr>
          </a:p>
          <a:p>
            <a:pPr>
              <a:lnSpc>
                <a:spcPct val="100000"/>
              </a:lnSpc>
              <a:spcBef>
                <a:spcPts val="55"/>
              </a:spcBef>
              <a:buChar char="◼"/>
            </a:pPr>
            <a:endParaRPr sz="3750">
              <a:latin typeface="Verdana"/>
              <a:cs typeface="Verdana"/>
            </a:endParaRPr>
          </a:p>
          <a:p>
            <a:pPr marL="455930" indent="-443865">
              <a:lnSpc>
                <a:spcPct val="100000"/>
              </a:lnSpc>
              <a:buSzPct val="74025"/>
              <a:buFont typeface="Wingdings"/>
              <a:buChar char="◼"/>
              <a:tabLst>
                <a:tab pos="455930" algn="l"/>
                <a:tab pos="456565" algn="l"/>
              </a:tabLst>
            </a:pPr>
            <a:r>
              <a:rPr sz="3850" spc="-5" dirty="0">
                <a:latin typeface="Verdana"/>
                <a:cs typeface="Verdana"/>
              </a:rPr>
              <a:t>How does </a:t>
            </a:r>
            <a:r>
              <a:rPr sz="3850" spc="-10" dirty="0">
                <a:latin typeface="Verdana"/>
                <a:cs typeface="Verdana"/>
              </a:rPr>
              <a:t>this </a:t>
            </a:r>
            <a:r>
              <a:rPr sz="3850" dirty="0">
                <a:latin typeface="Verdana"/>
                <a:cs typeface="Verdana"/>
              </a:rPr>
              <a:t>affect</a:t>
            </a:r>
            <a:r>
              <a:rPr sz="3850" spc="-65" dirty="0">
                <a:latin typeface="Verdana"/>
                <a:cs typeface="Verdana"/>
              </a:rPr>
              <a:t> </a:t>
            </a:r>
            <a:r>
              <a:rPr sz="3850" dirty="0">
                <a:latin typeface="Verdana"/>
                <a:cs typeface="Verdana"/>
              </a:rPr>
              <a:t>reads?</a:t>
            </a:r>
            <a:endParaRPr sz="3850">
              <a:latin typeface="Verdana"/>
              <a:cs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436626"/>
            <a:ext cx="6214745" cy="863600"/>
          </a:xfrm>
          <a:prstGeom prst="rect">
            <a:avLst/>
          </a:prstGeom>
        </p:spPr>
        <p:txBody>
          <a:bodyPr vert="horz" wrap="square" lIns="0" tIns="12065" rIns="0" bIns="0" rtlCol="0">
            <a:spAutoFit/>
          </a:bodyPr>
          <a:lstStyle/>
          <a:p>
            <a:pPr marL="12700">
              <a:lnSpc>
                <a:spcPct val="100000"/>
              </a:lnSpc>
              <a:spcBef>
                <a:spcPts val="95"/>
              </a:spcBef>
            </a:pPr>
            <a:r>
              <a:rPr spc="-30" dirty="0"/>
              <a:t>Review </a:t>
            </a:r>
            <a:r>
              <a:rPr spc="-10" dirty="0"/>
              <a:t>Questions</a:t>
            </a:r>
          </a:p>
        </p:txBody>
      </p:sp>
      <p:sp>
        <p:nvSpPr>
          <p:cNvPr id="3" name="object 3"/>
          <p:cNvSpPr txBox="1"/>
          <p:nvPr/>
        </p:nvSpPr>
        <p:spPr>
          <a:xfrm>
            <a:off x="160731" y="1576831"/>
            <a:ext cx="13397230" cy="5302885"/>
          </a:xfrm>
          <a:prstGeom prst="rect">
            <a:avLst/>
          </a:prstGeom>
        </p:spPr>
        <p:txBody>
          <a:bodyPr vert="horz" wrap="square" lIns="0" tIns="12700" rIns="0" bIns="0" rtlCol="0">
            <a:spAutoFit/>
          </a:bodyPr>
          <a:lstStyle/>
          <a:p>
            <a:pPr marL="12700" marR="5080">
              <a:lnSpc>
                <a:spcPct val="100000"/>
              </a:lnSpc>
              <a:spcBef>
                <a:spcPts val="100"/>
              </a:spcBef>
              <a:buSzPct val="58441"/>
              <a:buFont typeface="Wingdings"/>
              <a:buChar char="◼"/>
              <a:tabLst>
                <a:tab pos="362585" algn="l"/>
                <a:tab pos="363220" algn="l"/>
                <a:tab pos="4182745" algn="l"/>
              </a:tabLst>
            </a:pPr>
            <a:r>
              <a:rPr sz="3850" spc="-100" dirty="0">
                <a:latin typeface="Verdana"/>
                <a:cs typeface="Verdana"/>
              </a:rPr>
              <a:t>We </a:t>
            </a:r>
            <a:r>
              <a:rPr sz="3850" spc="-5" dirty="0">
                <a:latin typeface="Verdana"/>
                <a:cs typeface="Verdana"/>
              </a:rPr>
              <a:t>discussed </a:t>
            </a:r>
            <a:r>
              <a:rPr sz="3850" dirty="0">
                <a:latin typeface="Verdana"/>
                <a:cs typeface="Verdana"/>
              </a:rPr>
              <a:t>how </a:t>
            </a:r>
            <a:r>
              <a:rPr sz="3850" spc="-10" dirty="0">
                <a:latin typeface="Verdana"/>
                <a:cs typeface="Verdana"/>
              </a:rPr>
              <a:t>NoSQL </a:t>
            </a:r>
            <a:r>
              <a:rPr sz="3850" spc="-5" dirty="0">
                <a:latin typeface="Verdana"/>
                <a:cs typeface="Verdana"/>
              </a:rPr>
              <a:t>databases </a:t>
            </a:r>
            <a:r>
              <a:rPr sz="3850" spc="-1755" dirty="0">
                <a:latin typeface="Verdana"/>
                <a:cs typeface="Verdana"/>
              </a:rPr>
              <a:t>are</a:t>
            </a:r>
            <a:r>
              <a:rPr sz="3850" spc="-15" dirty="0">
                <a:latin typeface="Verdana"/>
                <a:cs typeface="Verdana"/>
              </a:rPr>
              <a:t> </a:t>
            </a:r>
            <a:r>
              <a:rPr sz="3850" dirty="0">
                <a:latin typeface="Verdana"/>
                <a:cs typeface="Verdana"/>
              </a:rPr>
              <a:t>often  </a:t>
            </a:r>
            <a:r>
              <a:rPr sz="3850" spc="-5" dirty="0">
                <a:latin typeface="Verdana"/>
                <a:cs typeface="Verdana"/>
              </a:rPr>
              <a:t>schemaless, however there </a:t>
            </a:r>
            <a:r>
              <a:rPr sz="3850" spc="-10" dirty="0">
                <a:latin typeface="Verdana"/>
                <a:cs typeface="Verdana"/>
              </a:rPr>
              <a:t>is </a:t>
            </a:r>
            <a:r>
              <a:rPr sz="3850" spc="-5" dirty="0">
                <a:latin typeface="Verdana"/>
                <a:cs typeface="Verdana"/>
              </a:rPr>
              <a:t>often </a:t>
            </a:r>
            <a:r>
              <a:rPr sz="3850" dirty="0">
                <a:latin typeface="Verdana"/>
                <a:cs typeface="Verdana"/>
              </a:rPr>
              <a:t>an </a:t>
            </a:r>
            <a:r>
              <a:rPr sz="3850" spc="-15" dirty="0">
                <a:latin typeface="Verdana"/>
                <a:cs typeface="Verdana"/>
              </a:rPr>
              <a:t>implied  </a:t>
            </a:r>
            <a:r>
              <a:rPr sz="3850" spc="-5" dirty="0">
                <a:latin typeface="Verdana"/>
                <a:cs typeface="Verdana"/>
              </a:rPr>
              <a:t>schema.</a:t>
            </a:r>
            <a:r>
              <a:rPr sz="3850" spc="-10" dirty="0">
                <a:latin typeface="Verdana"/>
                <a:cs typeface="Verdana"/>
              </a:rPr>
              <a:t> </a:t>
            </a:r>
            <a:r>
              <a:rPr sz="3850" spc="-5" dirty="0">
                <a:latin typeface="Verdana"/>
                <a:cs typeface="Verdana"/>
              </a:rPr>
              <a:t>Explain	what </a:t>
            </a:r>
            <a:r>
              <a:rPr sz="3850" spc="-10" dirty="0">
                <a:latin typeface="Verdana"/>
                <a:cs typeface="Verdana"/>
              </a:rPr>
              <a:t>is </a:t>
            </a:r>
            <a:r>
              <a:rPr sz="3850" spc="-5" dirty="0">
                <a:latin typeface="Verdana"/>
                <a:cs typeface="Verdana"/>
              </a:rPr>
              <a:t>meant </a:t>
            </a:r>
            <a:r>
              <a:rPr sz="3850" spc="-10" dirty="0">
                <a:latin typeface="Verdana"/>
                <a:cs typeface="Verdana"/>
              </a:rPr>
              <a:t>by </a:t>
            </a:r>
            <a:r>
              <a:rPr sz="3850" dirty="0">
                <a:latin typeface="Verdana"/>
                <a:cs typeface="Verdana"/>
              </a:rPr>
              <a:t>an </a:t>
            </a:r>
            <a:r>
              <a:rPr sz="3850" spc="-10" dirty="0">
                <a:latin typeface="Verdana"/>
                <a:cs typeface="Verdana"/>
              </a:rPr>
              <a:t>implied</a:t>
            </a:r>
            <a:r>
              <a:rPr sz="3850" spc="-90" dirty="0">
                <a:latin typeface="Verdana"/>
                <a:cs typeface="Verdana"/>
              </a:rPr>
              <a:t> </a:t>
            </a:r>
            <a:r>
              <a:rPr sz="3850" spc="5" dirty="0">
                <a:latin typeface="Verdana"/>
                <a:cs typeface="Verdana"/>
              </a:rPr>
              <a:t>schema.</a:t>
            </a:r>
            <a:endParaRPr sz="3850">
              <a:latin typeface="Verdana"/>
              <a:cs typeface="Verdana"/>
            </a:endParaRPr>
          </a:p>
          <a:p>
            <a:pPr>
              <a:lnSpc>
                <a:spcPct val="100000"/>
              </a:lnSpc>
              <a:spcBef>
                <a:spcPts val="45"/>
              </a:spcBef>
              <a:buChar char="◼"/>
            </a:pPr>
            <a:endParaRPr sz="3750">
              <a:latin typeface="Verdana"/>
              <a:cs typeface="Verdana"/>
            </a:endParaRPr>
          </a:p>
          <a:p>
            <a:pPr marL="12700" marR="154305">
              <a:lnSpc>
                <a:spcPct val="100000"/>
              </a:lnSpc>
              <a:buSzPct val="74025"/>
              <a:buFont typeface="Wingdings"/>
              <a:buChar char="◼"/>
              <a:tabLst>
                <a:tab pos="455930" algn="l"/>
                <a:tab pos="456565" algn="l"/>
              </a:tabLst>
            </a:pPr>
            <a:r>
              <a:rPr sz="3850" spc="-15" dirty="0">
                <a:latin typeface="Verdana"/>
                <a:cs typeface="Verdana"/>
              </a:rPr>
              <a:t>Give </a:t>
            </a:r>
            <a:r>
              <a:rPr sz="3850" dirty="0">
                <a:latin typeface="Verdana"/>
                <a:cs typeface="Verdana"/>
              </a:rPr>
              <a:t>a </a:t>
            </a:r>
            <a:r>
              <a:rPr sz="3850" spc="-5" dirty="0">
                <a:latin typeface="Verdana"/>
                <a:cs typeface="Verdana"/>
              </a:rPr>
              <a:t>brief description </a:t>
            </a:r>
            <a:r>
              <a:rPr sz="3850" dirty="0">
                <a:latin typeface="Verdana"/>
                <a:cs typeface="Verdana"/>
              </a:rPr>
              <a:t>of each of </a:t>
            </a:r>
            <a:r>
              <a:rPr sz="3850" spc="-10" dirty="0">
                <a:latin typeface="Verdana"/>
                <a:cs typeface="Verdana"/>
              </a:rPr>
              <a:t>the </a:t>
            </a:r>
            <a:r>
              <a:rPr sz="3850" spc="-5" dirty="0">
                <a:latin typeface="Verdana"/>
                <a:cs typeface="Verdana"/>
              </a:rPr>
              <a:t>three parts </a:t>
            </a:r>
            <a:r>
              <a:rPr sz="3850" dirty="0">
                <a:latin typeface="Verdana"/>
                <a:cs typeface="Verdana"/>
              </a:rPr>
              <a:t>of  </a:t>
            </a:r>
            <a:r>
              <a:rPr sz="3850" spc="-5" dirty="0">
                <a:latin typeface="Verdana"/>
                <a:cs typeface="Verdana"/>
              </a:rPr>
              <a:t>the CAP</a:t>
            </a:r>
            <a:r>
              <a:rPr sz="3850" spc="-35" dirty="0">
                <a:latin typeface="Verdana"/>
                <a:cs typeface="Verdana"/>
              </a:rPr>
              <a:t> </a:t>
            </a:r>
            <a:r>
              <a:rPr sz="3850" spc="-5" dirty="0">
                <a:latin typeface="Verdana"/>
                <a:cs typeface="Verdana"/>
              </a:rPr>
              <a:t>theorem.</a:t>
            </a:r>
            <a:endParaRPr sz="3850">
              <a:latin typeface="Verdana"/>
              <a:cs typeface="Verdana"/>
            </a:endParaRPr>
          </a:p>
          <a:p>
            <a:pPr>
              <a:lnSpc>
                <a:spcPct val="100000"/>
              </a:lnSpc>
              <a:spcBef>
                <a:spcPts val="50"/>
              </a:spcBef>
              <a:buChar char="◼"/>
            </a:pPr>
            <a:endParaRPr sz="3750">
              <a:latin typeface="Verdana"/>
              <a:cs typeface="Verdana"/>
            </a:endParaRPr>
          </a:p>
          <a:p>
            <a:pPr marL="12700" marR="92710">
              <a:lnSpc>
                <a:spcPct val="100000"/>
              </a:lnSpc>
              <a:buSzPct val="74025"/>
              <a:buFont typeface="Wingdings"/>
              <a:buChar char="◼"/>
              <a:tabLst>
                <a:tab pos="455930" algn="l"/>
                <a:tab pos="456565" algn="l"/>
              </a:tabLst>
            </a:pPr>
            <a:r>
              <a:rPr sz="3850" dirty="0">
                <a:latin typeface="Verdana"/>
                <a:cs typeface="Verdana"/>
              </a:rPr>
              <a:t>What </a:t>
            </a:r>
            <a:r>
              <a:rPr sz="3850" spc="-10" dirty="0">
                <a:latin typeface="Verdana"/>
                <a:cs typeface="Verdana"/>
              </a:rPr>
              <a:t>is </a:t>
            </a:r>
            <a:r>
              <a:rPr sz="3850" spc="-5" dirty="0">
                <a:latin typeface="Verdana"/>
                <a:cs typeface="Verdana"/>
              </a:rPr>
              <a:t>the </a:t>
            </a:r>
            <a:r>
              <a:rPr sz="3850" spc="-10" dirty="0">
                <a:latin typeface="Verdana"/>
                <a:cs typeface="Verdana"/>
              </a:rPr>
              <a:t>practical </a:t>
            </a:r>
            <a:r>
              <a:rPr sz="3850" spc="-5" dirty="0">
                <a:latin typeface="Verdana"/>
                <a:cs typeface="Verdana"/>
              </a:rPr>
              <a:t>implication </a:t>
            </a:r>
            <a:r>
              <a:rPr sz="3850" dirty="0">
                <a:latin typeface="Verdana"/>
                <a:cs typeface="Verdana"/>
              </a:rPr>
              <a:t>of </a:t>
            </a:r>
            <a:r>
              <a:rPr sz="3850" spc="-10" dirty="0">
                <a:latin typeface="Verdana"/>
                <a:cs typeface="Verdana"/>
              </a:rPr>
              <a:t>the </a:t>
            </a:r>
            <a:r>
              <a:rPr sz="3850" spc="-5" dirty="0">
                <a:latin typeface="Verdana"/>
                <a:cs typeface="Verdana"/>
              </a:rPr>
              <a:t>CAP</a:t>
            </a:r>
            <a:r>
              <a:rPr sz="3850" spc="-114" dirty="0">
                <a:latin typeface="Verdana"/>
                <a:cs typeface="Verdana"/>
              </a:rPr>
              <a:t> </a:t>
            </a:r>
            <a:r>
              <a:rPr sz="3850" spc="-5" dirty="0">
                <a:latin typeface="Verdana"/>
                <a:cs typeface="Verdana"/>
              </a:rPr>
              <a:t>theorem  </a:t>
            </a:r>
            <a:r>
              <a:rPr sz="3850" dirty="0">
                <a:latin typeface="Verdana"/>
                <a:cs typeface="Verdana"/>
              </a:rPr>
              <a:t>as </a:t>
            </a:r>
            <a:r>
              <a:rPr sz="3850" spc="-10" dirty="0">
                <a:latin typeface="Verdana"/>
                <a:cs typeface="Verdana"/>
              </a:rPr>
              <a:t>it applies </a:t>
            </a:r>
            <a:r>
              <a:rPr sz="3850" spc="-5" dirty="0">
                <a:latin typeface="Verdana"/>
                <a:cs typeface="Verdana"/>
              </a:rPr>
              <a:t>to </a:t>
            </a:r>
            <a:r>
              <a:rPr sz="3850" dirty="0">
                <a:latin typeface="Verdana"/>
                <a:cs typeface="Verdana"/>
              </a:rPr>
              <a:t>a </a:t>
            </a:r>
            <a:r>
              <a:rPr sz="3850" spc="-5" dirty="0">
                <a:latin typeface="Verdana"/>
                <a:cs typeface="Verdana"/>
              </a:rPr>
              <a:t>distributed</a:t>
            </a:r>
            <a:r>
              <a:rPr sz="3850" spc="-80" dirty="0">
                <a:latin typeface="Verdana"/>
                <a:cs typeface="Verdana"/>
              </a:rPr>
              <a:t> </a:t>
            </a:r>
            <a:r>
              <a:rPr sz="3850" spc="-5" dirty="0">
                <a:latin typeface="Verdana"/>
                <a:cs typeface="Verdana"/>
              </a:rPr>
              <a:t>database?</a:t>
            </a:r>
            <a:endParaRPr sz="385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304" y="491693"/>
            <a:ext cx="9272270" cy="863600"/>
          </a:xfrm>
          <a:prstGeom prst="rect">
            <a:avLst/>
          </a:prstGeom>
        </p:spPr>
        <p:txBody>
          <a:bodyPr vert="horz" wrap="square" lIns="0" tIns="12065" rIns="0" bIns="0" rtlCol="0">
            <a:spAutoFit/>
          </a:bodyPr>
          <a:lstStyle/>
          <a:p>
            <a:pPr marL="12700">
              <a:lnSpc>
                <a:spcPct val="100000"/>
              </a:lnSpc>
              <a:spcBef>
                <a:spcPts val="95"/>
              </a:spcBef>
            </a:pPr>
            <a:r>
              <a:rPr spc="-20" dirty="0"/>
              <a:t>Application </a:t>
            </a:r>
            <a:r>
              <a:rPr spc="-5" dirty="0"/>
              <a:t>vs.</a:t>
            </a:r>
            <a:r>
              <a:rPr spc="-25" dirty="0"/>
              <a:t> </a:t>
            </a:r>
            <a:r>
              <a:rPr spc="-15" dirty="0"/>
              <a:t>Integration</a:t>
            </a:r>
          </a:p>
        </p:txBody>
      </p:sp>
      <p:sp>
        <p:nvSpPr>
          <p:cNvPr id="3" name="object 3"/>
          <p:cNvSpPr txBox="1"/>
          <p:nvPr/>
        </p:nvSpPr>
        <p:spPr>
          <a:xfrm>
            <a:off x="178104" y="1576831"/>
            <a:ext cx="13639496" cy="5818259"/>
          </a:xfrm>
          <a:prstGeom prst="rect">
            <a:avLst/>
          </a:prstGeom>
        </p:spPr>
        <p:txBody>
          <a:bodyPr vert="horz" wrap="square" lIns="0" tIns="12700" rIns="0" bIns="0" rtlCol="0">
            <a:spAutoFit/>
          </a:bodyPr>
          <a:lstStyle/>
          <a:p>
            <a:pPr marL="455930" indent="-443865">
              <a:lnSpc>
                <a:spcPct val="100000"/>
              </a:lnSpc>
              <a:spcBef>
                <a:spcPts val="100"/>
              </a:spcBef>
              <a:buSzPct val="74025"/>
              <a:buFont typeface="Wingdings"/>
              <a:buChar char="◼"/>
              <a:tabLst>
                <a:tab pos="455930" algn="l"/>
                <a:tab pos="456565" algn="l"/>
              </a:tabLst>
            </a:pPr>
            <a:r>
              <a:rPr sz="2800" dirty="0">
                <a:latin typeface="Verdana"/>
                <a:cs typeface="Verdana"/>
              </a:rPr>
              <a:t>What are </a:t>
            </a:r>
            <a:r>
              <a:rPr sz="2800" spc="-15" dirty="0">
                <a:latin typeface="Verdana"/>
                <a:cs typeface="Verdana"/>
              </a:rPr>
              <a:t>you </a:t>
            </a:r>
            <a:r>
              <a:rPr sz="2800" dirty="0">
                <a:latin typeface="Verdana"/>
                <a:cs typeface="Verdana"/>
              </a:rPr>
              <a:t>using </a:t>
            </a:r>
            <a:r>
              <a:rPr sz="2800" spc="-10" dirty="0">
                <a:latin typeface="Verdana"/>
                <a:cs typeface="Verdana"/>
              </a:rPr>
              <a:t>the </a:t>
            </a:r>
            <a:r>
              <a:rPr sz="2800" spc="-5" dirty="0">
                <a:latin typeface="Verdana"/>
                <a:cs typeface="Verdana"/>
              </a:rPr>
              <a:t>database</a:t>
            </a:r>
            <a:r>
              <a:rPr sz="2800" spc="-120" dirty="0">
                <a:latin typeface="Verdana"/>
                <a:cs typeface="Verdana"/>
              </a:rPr>
              <a:t> </a:t>
            </a:r>
            <a:r>
              <a:rPr sz="2800" dirty="0">
                <a:latin typeface="Verdana"/>
                <a:cs typeface="Verdana"/>
              </a:rPr>
              <a:t>for?</a:t>
            </a:r>
            <a:endParaRPr lang="en-US" sz="2800" dirty="0">
              <a:latin typeface="Verdana"/>
              <a:cs typeface="Verdana"/>
            </a:endParaRPr>
          </a:p>
          <a:p>
            <a:pPr marL="12065">
              <a:lnSpc>
                <a:spcPct val="100000"/>
              </a:lnSpc>
              <a:spcBef>
                <a:spcPts val="100"/>
              </a:spcBef>
              <a:buSzPct val="74025"/>
              <a:tabLst>
                <a:tab pos="455930" algn="l"/>
                <a:tab pos="456565" algn="l"/>
              </a:tabLst>
            </a:pPr>
            <a:r>
              <a:rPr lang="en-US" sz="2800" dirty="0">
                <a:latin typeface="Verdana"/>
                <a:cs typeface="Verdana"/>
              </a:rPr>
              <a:t>	- Application database(NoSQL): suit just one particular application</a:t>
            </a:r>
          </a:p>
          <a:p>
            <a:pPr marL="12065">
              <a:lnSpc>
                <a:spcPct val="100000"/>
              </a:lnSpc>
              <a:spcBef>
                <a:spcPts val="100"/>
              </a:spcBef>
              <a:buSzPct val="74025"/>
              <a:tabLst>
                <a:tab pos="455930" algn="l"/>
                <a:tab pos="456565" algn="l"/>
              </a:tabLst>
            </a:pPr>
            <a:r>
              <a:rPr lang="en-US" sz="2800" dirty="0">
                <a:latin typeface="Verdana"/>
                <a:cs typeface="Verdana"/>
              </a:rPr>
              <a:t>	- Integration database(Relational): with multiple applications, usually developer by separate teams, storing data in a common database </a:t>
            </a:r>
          </a:p>
          <a:p>
            <a:pPr marL="469900">
              <a:lnSpc>
                <a:spcPts val="4615"/>
              </a:lnSpc>
            </a:pPr>
            <a:r>
              <a:rPr sz="2800" spc="75" dirty="0">
                <a:latin typeface="Times New Roman"/>
                <a:cs typeface="Times New Roman"/>
              </a:rPr>
              <a:t>–</a:t>
            </a:r>
            <a:r>
              <a:rPr sz="2800" spc="75" dirty="0">
                <a:latin typeface="Verdana"/>
                <a:cs typeface="Verdana"/>
              </a:rPr>
              <a:t>How </a:t>
            </a:r>
            <a:r>
              <a:rPr sz="2800" spc="-5" dirty="0">
                <a:latin typeface="Verdana"/>
                <a:cs typeface="Verdana"/>
              </a:rPr>
              <a:t>does </a:t>
            </a:r>
            <a:r>
              <a:rPr sz="2800" spc="-10" dirty="0">
                <a:latin typeface="Verdana"/>
                <a:cs typeface="Verdana"/>
              </a:rPr>
              <a:t>this</a:t>
            </a:r>
            <a:r>
              <a:rPr sz="2800" spc="-125" dirty="0">
                <a:latin typeface="Verdana"/>
                <a:cs typeface="Verdana"/>
              </a:rPr>
              <a:t> </a:t>
            </a:r>
            <a:r>
              <a:rPr sz="2800" spc="-5" dirty="0">
                <a:latin typeface="Verdana"/>
                <a:cs typeface="Verdana"/>
              </a:rPr>
              <a:t>effect...</a:t>
            </a:r>
            <a:endParaRPr sz="2800" dirty="0">
              <a:latin typeface="Verdana"/>
              <a:cs typeface="Verdana"/>
            </a:endParaRPr>
          </a:p>
          <a:p>
            <a:pPr marL="1155065" lvl="1" indent="-228600">
              <a:lnSpc>
                <a:spcPts val="4615"/>
              </a:lnSpc>
              <a:buFont typeface="Times New Roman"/>
              <a:buChar char="•"/>
              <a:tabLst>
                <a:tab pos="1155700" algn="l"/>
              </a:tabLst>
            </a:pPr>
            <a:r>
              <a:rPr sz="2800" spc="-10" dirty="0">
                <a:latin typeface="Verdana"/>
                <a:cs typeface="Verdana"/>
              </a:rPr>
              <a:t>Complexity?</a:t>
            </a:r>
            <a:r>
              <a:rPr lang="en-US" sz="2800" spc="-10" dirty="0">
                <a:latin typeface="Verdana"/>
                <a:cs typeface="Verdana"/>
              </a:rPr>
              <a:t> Integration database because structure that’s designed to integrate many applications end up being more complex. </a:t>
            </a:r>
            <a:endParaRPr sz="2800" dirty="0">
              <a:latin typeface="Verdana"/>
              <a:cs typeface="Verdana"/>
            </a:endParaRPr>
          </a:p>
          <a:p>
            <a:pPr marL="1155065" lvl="1" indent="-228600">
              <a:lnSpc>
                <a:spcPts val="4615"/>
              </a:lnSpc>
              <a:buFont typeface="Times New Roman"/>
              <a:buChar char="•"/>
              <a:tabLst>
                <a:tab pos="1155700" algn="l"/>
              </a:tabLst>
            </a:pPr>
            <a:r>
              <a:rPr sz="2800" spc="-10" dirty="0">
                <a:latin typeface="Verdana"/>
                <a:cs typeface="Verdana"/>
              </a:rPr>
              <a:t>Performance?</a:t>
            </a:r>
            <a:r>
              <a:rPr lang="en-US" sz="2800" spc="-10" dirty="0">
                <a:latin typeface="Verdana"/>
                <a:cs typeface="Verdana"/>
              </a:rPr>
              <a:t> Integration database is more difficult. If it want to change, it needs to coordinate with other applications using the database</a:t>
            </a:r>
            <a:endParaRPr sz="2800" dirty="0">
              <a:latin typeface="Verdana"/>
              <a:cs typeface="Verdana"/>
            </a:endParaRPr>
          </a:p>
          <a:p>
            <a:pPr marL="1155065" lvl="1" indent="-228600">
              <a:lnSpc>
                <a:spcPts val="4615"/>
              </a:lnSpc>
              <a:buFont typeface="Times New Roman"/>
              <a:buChar char="•"/>
              <a:tabLst>
                <a:tab pos="1155700" algn="l"/>
              </a:tabLst>
            </a:pPr>
            <a:r>
              <a:rPr sz="2800" spc="-5" dirty="0">
                <a:latin typeface="Verdana"/>
                <a:cs typeface="Verdana"/>
              </a:rPr>
              <a:t>Development?</a:t>
            </a:r>
            <a:r>
              <a:rPr lang="en-US" sz="2800" spc="-5" dirty="0">
                <a:latin typeface="Verdana"/>
                <a:cs typeface="Verdana"/>
              </a:rPr>
              <a:t> Application database is more flexible</a:t>
            </a:r>
            <a:endParaRPr sz="280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89025"/>
            <a:ext cx="6438265" cy="863600"/>
          </a:xfrm>
          <a:prstGeom prst="rect">
            <a:avLst/>
          </a:prstGeom>
        </p:spPr>
        <p:txBody>
          <a:bodyPr vert="horz" wrap="square" lIns="0" tIns="12065" rIns="0" bIns="0" rtlCol="0">
            <a:spAutoFit/>
          </a:bodyPr>
          <a:lstStyle/>
          <a:p>
            <a:pPr marL="12700">
              <a:lnSpc>
                <a:spcPct val="100000"/>
              </a:lnSpc>
              <a:spcBef>
                <a:spcPts val="95"/>
              </a:spcBef>
            </a:pPr>
            <a:r>
              <a:rPr spc="-10" dirty="0"/>
              <a:t>The </a:t>
            </a:r>
            <a:r>
              <a:rPr spc="-5" dirty="0"/>
              <a:t>effect of</a:t>
            </a:r>
            <a:r>
              <a:rPr spc="-55" dirty="0"/>
              <a:t> </a:t>
            </a:r>
            <a:r>
              <a:rPr dirty="0"/>
              <a:t>scale</a:t>
            </a:r>
          </a:p>
        </p:txBody>
      </p:sp>
      <p:sp>
        <p:nvSpPr>
          <p:cNvPr id="3" name="object 3"/>
          <p:cNvSpPr txBox="1"/>
          <p:nvPr/>
        </p:nvSpPr>
        <p:spPr>
          <a:xfrm>
            <a:off x="160731" y="1729231"/>
            <a:ext cx="13508355" cy="4737194"/>
          </a:xfrm>
          <a:prstGeom prst="rect">
            <a:avLst/>
          </a:prstGeom>
        </p:spPr>
        <p:txBody>
          <a:bodyPr vert="horz" wrap="square" lIns="0" tIns="12700" rIns="0" bIns="0" rtlCol="0">
            <a:spAutoFit/>
          </a:bodyPr>
          <a:lstStyle/>
          <a:p>
            <a:pPr marL="12700" marR="5080">
              <a:lnSpc>
                <a:spcPct val="100000"/>
              </a:lnSpc>
              <a:spcBef>
                <a:spcPts val="100"/>
              </a:spcBef>
              <a:tabLst>
                <a:tab pos="455930" algn="l"/>
              </a:tabLst>
            </a:pPr>
            <a:r>
              <a:rPr sz="2850" spc="1450" dirty="0">
                <a:latin typeface="Wingdings"/>
                <a:cs typeface="Wingdings"/>
              </a:rPr>
              <a:t>◼</a:t>
            </a:r>
            <a:r>
              <a:rPr sz="3850" spc="-5" dirty="0">
                <a:latin typeface="Verdana"/>
                <a:cs typeface="Verdana"/>
              </a:rPr>
              <a:t>Consider </a:t>
            </a:r>
            <a:r>
              <a:rPr sz="3850" dirty="0">
                <a:latin typeface="Verdana"/>
                <a:cs typeface="Verdana"/>
              </a:rPr>
              <a:t>how </a:t>
            </a:r>
            <a:r>
              <a:rPr sz="3850" spc="-5" dirty="0">
                <a:latin typeface="Verdana"/>
                <a:cs typeface="Verdana"/>
              </a:rPr>
              <a:t>the internet </a:t>
            </a:r>
            <a:r>
              <a:rPr sz="3850" spc="-15" dirty="0">
                <a:latin typeface="Verdana"/>
                <a:cs typeface="Verdana"/>
              </a:rPr>
              <a:t>looks </a:t>
            </a:r>
            <a:r>
              <a:rPr sz="3850" dirty="0">
                <a:latin typeface="Verdana"/>
                <a:cs typeface="Verdana"/>
              </a:rPr>
              <a:t>now </a:t>
            </a:r>
            <a:r>
              <a:rPr sz="3850" spc="-5" dirty="0">
                <a:latin typeface="Verdana"/>
                <a:cs typeface="Verdana"/>
              </a:rPr>
              <a:t>compared to</a:t>
            </a:r>
            <a:r>
              <a:rPr sz="3850" spc="-160" dirty="0">
                <a:latin typeface="Verdana"/>
                <a:cs typeface="Verdana"/>
              </a:rPr>
              <a:t> </a:t>
            </a:r>
            <a:r>
              <a:rPr sz="3850" dirty="0">
                <a:latin typeface="Verdana"/>
                <a:cs typeface="Verdana"/>
              </a:rPr>
              <a:t>15 </a:t>
            </a:r>
            <a:r>
              <a:rPr sz="3850" spc="-10" dirty="0">
                <a:latin typeface="Verdana"/>
                <a:cs typeface="Verdana"/>
              </a:rPr>
              <a:t>years</a:t>
            </a:r>
            <a:r>
              <a:rPr sz="3850" spc="-35" dirty="0">
                <a:latin typeface="Verdana"/>
                <a:cs typeface="Verdana"/>
              </a:rPr>
              <a:t> </a:t>
            </a:r>
            <a:r>
              <a:rPr sz="3850" spc="-5" dirty="0">
                <a:latin typeface="Verdana"/>
                <a:cs typeface="Verdana"/>
              </a:rPr>
              <a:t>ago....</a:t>
            </a:r>
            <a:endParaRPr sz="3850" dirty="0">
              <a:latin typeface="Verdana"/>
              <a:cs typeface="Verdana"/>
            </a:endParaRPr>
          </a:p>
          <a:p>
            <a:pPr marL="469900">
              <a:lnSpc>
                <a:spcPts val="4610"/>
              </a:lnSpc>
            </a:pPr>
            <a:r>
              <a:rPr sz="3850" spc="75" dirty="0">
                <a:latin typeface="Times New Roman"/>
                <a:cs typeface="Times New Roman"/>
              </a:rPr>
              <a:t>–</a:t>
            </a:r>
            <a:r>
              <a:rPr sz="3850" spc="75" dirty="0">
                <a:latin typeface="Verdana"/>
                <a:cs typeface="Verdana"/>
              </a:rPr>
              <a:t>How </a:t>
            </a:r>
            <a:r>
              <a:rPr sz="3850" spc="-5" dirty="0">
                <a:latin typeface="Verdana"/>
                <a:cs typeface="Verdana"/>
              </a:rPr>
              <a:t>did we </a:t>
            </a:r>
            <a:r>
              <a:rPr sz="3850" dirty="0">
                <a:latin typeface="Verdana"/>
                <a:cs typeface="Verdana"/>
              </a:rPr>
              <a:t>come </a:t>
            </a:r>
            <a:r>
              <a:rPr sz="3850" spc="-5" dirty="0">
                <a:latin typeface="Verdana"/>
                <a:cs typeface="Verdana"/>
              </a:rPr>
              <a:t>to meet the </a:t>
            </a:r>
            <a:r>
              <a:rPr sz="3850" spc="-10" dirty="0">
                <a:latin typeface="Verdana"/>
                <a:cs typeface="Verdana"/>
              </a:rPr>
              <a:t>increase in</a:t>
            </a:r>
            <a:r>
              <a:rPr sz="3850" spc="-235" dirty="0">
                <a:latin typeface="Verdana"/>
                <a:cs typeface="Verdana"/>
              </a:rPr>
              <a:t> </a:t>
            </a:r>
            <a:r>
              <a:rPr sz="3850" spc="-5" dirty="0">
                <a:latin typeface="Verdana"/>
                <a:cs typeface="Verdana"/>
              </a:rPr>
              <a:t>demand?</a:t>
            </a:r>
            <a:endParaRPr lang="en-US" sz="3850" spc="-5" dirty="0">
              <a:latin typeface="Verdana"/>
              <a:cs typeface="Verdana"/>
            </a:endParaRPr>
          </a:p>
          <a:p>
            <a:pPr marL="1212850" indent="-742950">
              <a:lnSpc>
                <a:spcPts val="4610"/>
              </a:lnSpc>
              <a:buAutoNum type="arabicPeriod"/>
            </a:pPr>
            <a:r>
              <a:rPr lang="en-US" sz="3850" spc="-5" dirty="0">
                <a:latin typeface="Verdana"/>
                <a:cs typeface="Verdana"/>
              </a:rPr>
              <a:t>To use computer that is more powerful</a:t>
            </a:r>
          </a:p>
          <a:p>
            <a:pPr marL="1212850" indent="-742950">
              <a:lnSpc>
                <a:spcPts val="4610"/>
              </a:lnSpc>
              <a:buAutoNum type="arabicPeriod"/>
            </a:pPr>
            <a:r>
              <a:rPr lang="en-US" sz="3850" spc="-5" dirty="0">
                <a:latin typeface="Verdana"/>
                <a:cs typeface="Verdana"/>
              </a:rPr>
              <a:t>Throw more databases to learn the communicator</a:t>
            </a:r>
          </a:p>
          <a:p>
            <a:pPr marL="469900">
              <a:lnSpc>
                <a:spcPts val="4610"/>
              </a:lnSpc>
            </a:pPr>
            <a:endParaRPr lang="en-US" sz="3850" spc="-5" dirty="0">
              <a:latin typeface="Verdana"/>
              <a:cs typeface="Verdana"/>
            </a:endParaRPr>
          </a:p>
          <a:p>
            <a:pPr marL="469900">
              <a:lnSpc>
                <a:spcPts val="4610"/>
              </a:lnSpc>
            </a:pPr>
            <a:r>
              <a:rPr lang="en-US" sz="3850" spc="-5" dirty="0">
                <a:latin typeface="Verdana"/>
                <a:cs typeface="Verdana"/>
              </a:rPr>
              <a:t>SQL DB cannot really erase this problem, However, NoSQL database do have this scale in mind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519176"/>
            <a:ext cx="6774815" cy="863600"/>
          </a:xfrm>
          <a:prstGeom prst="rect">
            <a:avLst/>
          </a:prstGeom>
        </p:spPr>
        <p:txBody>
          <a:bodyPr vert="horz" wrap="square" lIns="0" tIns="12065" rIns="0" bIns="0" rtlCol="0">
            <a:spAutoFit/>
          </a:bodyPr>
          <a:lstStyle/>
          <a:p>
            <a:pPr marL="12700">
              <a:lnSpc>
                <a:spcPct val="100000"/>
              </a:lnSpc>
              <a:spcBef>
                <a:spcPts val="95"/>
              </a:spcBef>
            </a:pPr>
            <a:r>
              <a:rPr spc="-10" dirty="0"/>
              <a:t>Here </a:t>
            </a:r>
            <a:r>
              <a:rPr spc="-5" dirty="0"/>
              <a:t>comes</a:t>
            </a:r>
            <a:r>
              <a:rPr spc="-70" dirty="0"/>
              <a:t> </a:t>
            </a:r>
            <a:r>
              <a:rPr spc="-10" dirty="0"/>
              <a:t>NoSQL</a:t>
            </a:r>
          </a:p>
        </p:txBody>
      </p:sp>
      <p:sp>
        <p:nvSpPr>
          <p:cNvPr id="3" name="object 3"/>
          <p:cNvSpPr txBox="1"/>
          <p:nvPr/>
        </p:nvSpPr>
        <p:spPr>
          <a:xfrm>
            <a:off x="127203" y="1853311"/>
            <a:ext cx="13690397" cy="5968301"/>
          </a:xfrm>
          <a:prstGeom prst="rect">
            <a:avLst/>
          </a:prstGeom>
        </p:spPr>
        <p:txBody>
          <a:bodyPr vert="horz" wrap="square" lIns="0" tIns="12700" rIns="0" bIns="0" rtlCol="0">
            <a:spAutoFit/>
          </a:bodyPr>
          <a:lstStyle/>
          <a:p>
            <a:pPr marL="455930" indent="-443865">
              <a:lnSpc>
                <a:spcPct val="100000"/>
              </a:lnSpc>
              <a:spcBef>
                <a:spcPts val="100"/>
              </a:spcBef>
              <a:buSzPct val="74025"/>
              <a:buFont typeface="Wingdings"/>
              <a:buChar char="◼"/>
              <a:tabLst>
                <a:tab pos="455930" algn="l"/>
                <a:tab pos="456565" algn="l"/>
              </a:tabLst>
            </a:pPr>
            <a:r>
              <a:rPr sz="3850" dirty="0">
                <a:latin typeface="Verdana"/>
                <a:cs typeface="Verdana"/>
              </a:rPr>
              <a:t>What </a:t>
            </a:r>
            <a:r>
              <a:rPr sz="3850" spc="-15" dirty="0">
                <a:latin typeface="Verdana"/>
                <a:cs typeface="Verdana"/>
              </a:rPr>
              <a:t>is</a:t>
            </a:r>
            <a:r>
              <a:rPr sz="3850" spc="-25" dirty="0">
                <a:latin typeface="Verdana"/>
                <a:cs typeface="Verdana"/>
              </a:rPr>
              <a:t> </a:t>
            </a:r>
            <a:r>
              <a:rPr sz="3850" spc="-10" dirty="0">
                <a:latin typeface="Verdana"/>
                <a:cs typeface="Verdana"/>
              </a:rPr>
              <a:t>it?</a:t>
            </a:r>
            <a:r>
              <a:rPr lang="en-US" sz="3850" spc="-10" dirty="0">
                <a:latin typeface="Verdana"/>
                <a:cs typeface="Verdana"/>
              </a:rPr>
              <a:t> </a:t>
            </a:r>
          </a:p>
          <a:p>
            <a:pPr marL="12065">
              <a:lnSpc>
                <a:spcPct val="100000"/>
              </a:lnSpc>
              <a:spcBef>
                <a:spcPts val="100"/>
              </a:spcBef>
              <a:buSzPct val="74025"/>
              <a:tabLst>
                <a:tab pos="455930" algn="l"/>
                <a:tab pos="456565" algn="l"/>
              </a:tabLst>
            </a:pPr>
            <a:r>
              <a:rPr lang="en-US" sz="3850" spc="-10" dirty="0">
                <a:latin typeface="Verdana"/>
                <a:cs typeface="Verdana"/>
              </a:rPr>
              <a:t>	– Not Relational</a:t>
            </a:r>
            <a:endParaRPr sz="3850" dirty="0">
              <a:latin typeface="Verdana"/>
              <a:cs typeface="Verdana"/>
            </a:endParaRPr>
          </a:p>
          <a:p>
            <a:pPr>
              <a:lnSpc>
                <a:spcPct val="100000"/>
              </a:lnSpc>
              <a:spcBef>
                <a:spcPts val="50"/>
              </a:spcBef>
              <a:buFont typeface="Wingdings"/>
              <a:buChar char="◼"/>
            </a:pPr>
            <a:endParaRPr sz="3750" dirty="0">
              <a:latin typeface="Verdana"/>
              <a:cs typeface="Verdana"/>
            </a:endParaRPr>
          </a:p>
          <a:p>
            <a:pPr marL="455930" indent="-443865">
              <a:buSzPct val="74025"/>
              <a:buFont typeface="Wingdings"/>
              <a:buChar char="◼"/>
              <a:tabLst>
                <a:tab pos="455930" algn="l"/>
                <a:tab pos="456565" algn="l"/>
              </a:tabLst>
            </a:pPr>
            <a:r>
              <a:rPr sz="3850" spc="-5" dirty="0">
                <a:latin typeface="Verdana"/>
                <a:cs typeface="Verdana"/>
              </a:rPr>
              <a:t>How is it</a:t>
            </a:r>
            <a:r>
              <a:rPr sz="3850" spc="-55" dirty="0">
                <a:latin typeface="Verdana"/>
                <a:cs typeface="Verdana"/>
              </a:rPr>
              <a:t> </a:t>
            </a:r>
            <a:r>
              <a:rPr sz="3850" spc="-5" dirty="0">
                <a:latin typeface="Verdana"/>
                <a:cs typeface="Verdana"/>
              </a:rPr>
              <a:t>different?</a:t>
            </a:r>
            <a:r>
              <a:rPr lang="en-US" sz="3850" spc="-5" dirty="0">
                <a:latin typeface="Verdana"/>
                <a:cs typeface="Verdana"/>
              </a:rPr>
              <a:t> </a:t>
            </a:r>
          </a:p>
          <a:p>
            <a:pPr marL="12065">
              <a:buSzPct val="74025"/>
              <a:tabLst>
                <a:tab pos="455930" algn="l"/>
                <a:tab pos="456565" algn="l"/>
              </a:tabLst>
            </a:pPr>
            <a:r>
              <a:rPr lang="en-US" sz="3850" spc="-5" dirty="0">
                <a:latin typeface="Verdana"/>
                <a:cs typeface="Verdana"/>
              </a:rPr>
              <a:t>	– </a:t>
            </a:r>
            <a:r>
              <a:rPr lang="en-US" sz="3850" spc="-10" dirty="0">
                <a:latin typeface="Verdana"/>
                <a:cs typeface="Verdana"/>
              </a:rPr>
              <a:t>To organize data differently based on larger documents. They takes scaling into account and can be much more effective</a:t>
            </a:r>
          </a:p>
          <a:p>
            <a:pPr>
              <a:lnSpc>
                <a:spcPct val="100000"/>
              </a:lnSpc>
              <a:spcBef>
                <a:spcPts val="55"/>
              </a:spcBef>
            </a:pPr>
            <a:endParaRPr sz="3750" dirty="0">
              <a:latin typeface="Verdana"/>
              <a:cs typeface="Verdana"/>
            </a:endParaRPr>
          </a:p>
          <a:p>
            <a:pPr marL="455930" indent="-443865">
              <a:lnSpc>
                <a:spcPct val="100000"/>
              </a:lnSpc>
              <a:buSzPct val="74025"/>
              <a:buFont typeface="Wingdings"/>
              <a:buChar char="◼"/>
              <a:tabLst>
                <a:tab pos="455930" algn="l"/>
                <a:tab pos="456565" algn="l"/>
              </a:tabLst>
            </a:pPr>
            <a:r>
              <a:rPr sz="3850" spc="-15" dirty="0">
                <a:latin typeface="Verdana"/>
                <a:cs typeface="Verdana"/>
              </a:rPr>
              <a:t>Why </a:t>
            </a:r>
            <a:r>
              <a:rPr sz="3850" dirty="0">
                <a:latin typeface="Verdana"/>
                <a:cs typeface="Verdana"/>
              </a:rPr>
              <a:t>should </a:t>
            </a:r>
            <a:r>
              <a:rPr sz="3850" spc="-5" dirty="0">
                <a:latin typeface="Verdana"/>
                <a:cs typeface="Verdana"/>
              </a:rPr>
              <a:t>we be </a:t>
            </a:r>
            <a:r>
              <a:rPr sz="3850" dirty="0">
                <a:latin typeface="Verdana"/>
                <a:cs typeface="Verdana"/>
              </a:rPr>
              <a:t>using</a:t>
            </a:r>
            <a:r>
              <a:rPr sz="3850" spc="-75" dirty="0">
                <a:latin typeface="Verdana"/>
                <a:cs typeface="Verdana"/>
              </a:rPr>
              <a:t> </a:t>
            </a:r>
            <a:r>
              <a:rPr sz="3850" spc="-15" dirty="0">
                <a:latin typeface="Verdana"/>
                <a:cs typeface="Verdana"/>
              </a:rPr>
              <a:t>it?</a:t>
            </a:r>
            <a:endParaRPr lang="en-US" sz="3850" spc="-15" dirty="0">
              <a:latin typeface="Verdana"/>
              <a:cs typeface="Verdana"/>
            </a:endParaRPr>
          </a:p>
          <a:p>
            <a:pPr marL="12065">
              <a:buSzPct val="74025"/>
              <a:tabLst>
                <a:tab pos="455930" algn="l"/>
                <a:tab pos="456565" algn="l"/>
              </a:tabLst>
            </a:pPr>
            <a:r>
              <a:rPr lang="en-US" sz="4000" spc="-5" dirty="0">
                <a:latin typeface="Verdana"/>
                <a:cs typeface="Verdana"/>
              </a:rPr>
              <a:t>	- NoSQL: application oriented </a:t>
            </a:r>
            <a:endParaRPr lang="en-US" sz="400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504" y="497839"/>
            <a:ext cx="3995420" cy="863600"/>
          </a:xfrm>
          <a:prstGeom prst="rect">
            <a:avLst/>
          </a:prstGeom>
        </p:spPr>
        <p:txBody>
          <a:bodyPr vert="horz" wrap="square" lIns="0" tIns="12065" rIns="0" bIns="0" rtlCol="0">
            <a:spAutoFit/>
          </a:bodyPr>
          <a:lstStyle/>
          <a:p>
            <a:pPr marL="12700">
              <a:lnSpc>
                <a:spcPct val="100000"/>
              </a:lnSpc>
              <a:spcBef>
                <a:spcPts val="95"/>
              </a:spcBef>
            </a:pPr>
            <a:r>
              <a:rPr spc="-5" dirty="0"/>
              <a:t>Agg</a:t>
            </a:r>
            <a:r>
              <a:rPr spc="-20" dirty="0"/>
              <a:t>r</a:t>
            </a:r>
            <a:r>
              <a:rPr spc="-5" dirty="0"/>
              <a:t>egates</a:t>
            </a:r>
          </a:p>
        </p:txBody>
      </p:sp>
      <p:sp>
        <p:nvSpPr>
          <p:cNvPr id="3" name="object 3"/>
          <p:cNvSpPr txBox="1"/>
          <p:nvPr/>
        </p:nvSpPr>
        <p:spPr>
          <a:xfrm>
            <a:off x="166826" y="1649983"/>
            <a:ext cx="13650773" cy="2987997"/>
          </a:xfrm>
          <a:prstGeom prst="rect">
            <a:avLst/>
          </a:prstGeom>
        </p:spPr>
        <p:txBody>
          <a:bodyPr vert="horz" wrap="square" lIns="0" tIns="12700" rIns="0" bIns="0" rtlCol="0">
            <a:spAutoFit/>
          </a:bodyPr>
          <a:lstStyle/>
          <a:p>
            <a:pPr marL="12700">
              <a:lnSpc>
                <a:spcPct val="100000"/>
              </a:lnSpc>
              <a:spcBef>
                <a:spcPts val="100"/>
              </a:spcBef>
              <a:tabLst>
                <a:tab pos="455930" algn="l"/>
              </a:tabLst>
            </a:pPr>
            <a:r>
              <a:rPr sz="2850" spc="1450" dirty="0">
                <a:latin typeface="Wingdings"/>
                <a:cs typeface="Wingdings"/>
              </a:rPr>
              <a:t>◼</a:t>
            </a:r>
            <a:r>
              <a:rPr sz="3850" spc="-5" dirty="0">
                <a:latin typeface="Verdana"/>
                <a:cs typeface="Verdana"/>
              </a:rPr>
              <a:t>How does </a:t>
            </a:r>
            <a:r>
              <a:rPr sz="3850" dirty="0">
                <a:latin typeface="Verdana"/>
                <a:cs typeface="Verdana"/>
              </a:rPr>
              <a:t>a </a:t>
            </a:r>
            <a:r>
              <a:rPr sz="3850" spc="-15" dirty="0">
                <a:latin typeface="Verdana"/>
                <a:cs typeface="Verdana"/>
              </a:rPr>
              <a:t>relational </a:t>
            </a:r>
            <a:r>
              <a:rPr sz="3850" spc="-5" dirty="0">
                <a:latin typeface="Verdana"/>
                <a:cs typeface="Verdana"/>
              </a:rPr>
              <a:t>database </a:t>
            </a:r>
            <a:r>
              <a:rPr sz="3850" dirty="0">
                <a:latin typeface="Verdana"/>
                <a:cs typeface="Verdana"/>
              </a:rPr>
              <a:t>store</a:t>
            </a:r>
            <a:r>
              <a:rPr sz="3850" spc="-110" dirty="0">
                <a:latin typeface="Verdana"/>
                <a:cs typeface="Verdana"/>
              </a:rPr>
              <a:t> </a:t>
            </a:r>
            <a:r>
              <a:rPr sz="3850" dirty="0">
                <a:latin typeface="Verdana"/>
                <a:cs typeface="Verdana"/>
              </a:rPr>
              <a:t>records?</a:t>
            </a:r>
            <a:endParaRPr lang="en-US" sz="3850" dirty="0">
              <a:latin typeface="Verdana"/>
              <a:cs typeface="Verdana"/>
            </a:endParaRPr>
          </a:p>
          <a:p>
            <a:pPr marL="12700">
              <a:lnSpc>
                <a:spcPct val="100000"/>
              </a:lnSpc>
              <a:spcBef>
                <a:spcPts val="100"/>
              </a:spcBef>
              <a:tabLst>
                <a:tab pos="455930" algn="l"/>
              </a:tabLst>
            </a:pPr>
            <a:r>
              <a:rPr lang="en-US" sz="3850" dirty="0">
                <a:latin typeface="Verdana"/>
                <a:cs typeface="Verdana"/>
              </a:rPr>
              <a:t>A </a:t>
            </a:r>
            <a:r>
              <a:rPr lang="en-US" sz="3850" spc="-15" dirty="0">
                <a:latin typeface="Verdana"/>
                <a:cs typeface="Verdana"/>
              </a:rPr>
              <a:t>relational </a:t>
            </a:r>
            <a:r>
              <a:rPr lang="en-US" sz="3850" spc="-5" dirty="0">
                <a:latin typeface="Verdana"/>
                <a:cs typeface="Verdana"/>
              </a:rPr>
              <a:t>database store records i</a:t>
            </a:r>
            <a:r>
              <a:rPr lang="en-US" sz="3850" dirty="0">
                <a:latin typeface="Verdana"/>
                <a:cs typeface="Verdana"/>
              </a:rPr>
              <a:t>n tables (columns and rows)</a:t>
            </a:r>
            <a:endParaRPr sz="3850" dirty="0">
              <a:latin typeface="Verdana"/>
              <a:cs typeface="Verdana"/>
            </a:endParaRPr>
          </a:p>
          <a:p>
            <a:pPr marL="469900">
              <a:lnSpc>
                <a:spcPct val="100000"/>
              </a:lnSpc>
            </a:pPr>
            <a:r>
              <a:rPr sz="3850" spc="60" dirty="0">
                <a:latin typeface="Times New Roman"/>
                <a:cs typeface="Times New Roman"/>
              </a:rPr>
              <a:t>–</a:t>
            </a:r>
            <a:r>
              <a:rPr sz="3850" spc="60" dirty="0">
                <a:latin typeface="Verdana"/>
                <a:cs typeface="Verdana"/>
              </a:rPr>
              <a:t>What </a:t>
            </a:r>
            <a:r>
              <a:rPr sz="3850" dirty="0">
                <a:latin typeface="Verdana"/>
                <a:cs typeface="Verdana"/>
              </a:rPr>
              <a:t>are </a:t>
            </a:r>
            <a:r>
              <a:rPr sz="3850" spc="-5" dirty="0">
                <a:latin typeface="Verdana"/>
                <a:cs typeface="Verdana"/>
              </a:rPr>
              <a:t>the </a:t>
            </a:r>
            <a:r>
              <a:rPr sz="3850" spc="-10" dirty="0">
                <a:latin typeface="Verdana"/>
                <a:cs typeface="Verdana"/>
              </a:rPr>
              <a:t>limitations </a:t>
            </a:r>
            <a:r>
              <a:rPr sz="3850" dirty="0">
                <a:latin typeface="Verdana"/>
                <a:cs typeface="Verdana"/>
              </a:rPr>
              <a:t>of</a:t>
            </a:r>
            <a:r>
              <a:rPr sz="3850" spc="-120" dirty="0">
                <a:latin typeface="Verdana"/>
                <a:cs typeface="Verdana"/>
              </a:rPr>
              <a:t> </a:t>
            </a:r>
            <a:r>
              <a:rPr sz="3850" spc="-5" dirty="0">
                <a:latin typeface="Verdana"/>
                <a:cs typeface="Verdana"/>
              </a:rPr>
              <a:t>this?</a:t>
            </a:r>
            <a:endParaRPr lang="en-US" sz="3850" spc="-5" dirty="0">
              <a:latin typeface="Verdana"/>
              <a:cs typeface="Verdana"/>
            </a:endParaRPr>
          </a:p>
          <a:p>
            <a:pPr marL="469900">
              <a:lnSpc>
                <a:spcPct val="100000"/>
              </a:lnSpc>
            </a:pPr>
            <a:r>
              <a:rPr lang="en-US" sz="3850" spc="-5" dirty="0">
                <a:latin typeface="Verdana"/>
                <a:cs typeface="Verdana"/>
              </a:rPr>
              <a:t>It takes some efforts to aggregate data.</a:t>
            </a:r>
            <a:endParaRPr sz="3850" dirty="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830" y="362839"/>
            <a:ext cx="12431370" cy="858568"/>
          </a:xfrm>
          <a:prstGeom prst="rect">
            <a:avLst/>
          </a:prstGeom>
        </p:spPr>
        <p:txBody>
          <a:bodyPr vert="horz" wrap="square" lIns="0" tIns="12065" rIns="0" bIns="0" rtlCol="0">
            <a:spAutoFit/>
          </a:bodyPr>
          <a:lstStyle/>
          <a:p>
            <a:pPr marL="12700">
              <a:lnSpc>
                <a:spcPct val="100000"/>
              </a:lnSpc>
              <a:spcBef>
                <a:spcPts val="95"/>
              </a:spcBef>
            </a:pPr>
            <a:r>
              <a:rPr lang="en-US" spc="-5" dirty="0"/>
              <a:t>Example: </a:t>
            </a:r>
            <a:r>
              <a:rPr spc="-5" dirty="0"/>
              <a:t>A relational </a:t>
            </a:r>
            <a:r>
              <a:rPr spc="-10" dirty="0"/>
              <a:t>data</a:t>
            </a:r>
            <a:r>
              <a:rPr spc="25" dirty="0"/>
              <a:t> </a:t>
            </a:r>
            <a:r>
              <a:rPr spc="-10" dirty="0"/>
              <a:t>model</a:t>
            </a:r>
          </a:p>
        </p:txBody>
      </p:sp>
      <p:sp>
        <p:nvSpPr>
          <p:cNvPr id="3" name="object 3"/>
          <p:cNvSpPr/>
          <p:nvPr/>
        </p:nvSpPr>
        <p:spPr>
          <a:xfrm>
            <a:off x="1595627" y="1338070"/>
            <a:ext cx="9157716" cy="6324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304" y="0"/>
            <a:ext cx="13563296" cy="858568"/>
          </a:xfrm>
          <a:prstGeom prst="rect">
            <a:avLst/>
          </a:prstGeom>
        </p:spPr>
        <p:txBody>
          <a:bodyPr vert="horz" wrap="square" lIns="0" tIns="12065" rIns="0" bIns="0" rtlCol="0">
            <a:spAutoFit/>
          </a:bodyPr>
          <a:lstStyle/>
          <a:p>
            <a:pPr marL="12700">
              <a:lnSpc>
                <a:spcPct val="100000"/>
              </a:lnSpc>
              <a:spcBef>
                <a:spcPts val="95"/>
              </a:spcBef>
            </a:pPr>
            <a:r>
              <a:rPr lang="en-US" spc="-30" dirty="0"/>
              <a:t>Typical data using RDBMS</a:t>
            </a:r>
            <a:r>
              <a:rPr spc="-45" dirty="0"/>
              <a:t> </a:t>
            </a:r>
            <a:r>
              <a:rPr spc="-10" dirty="0"/>
              <a:t>data</a:t>
            </a:r>
            <a:r>
              <a:rPr lang="en-US" spc="-10" dirty="0"/>
              <a:t> model</a:t>
            </a:r>
            <a:endParaRPr spc="-10" dirty="0"/>
          </a:p>
        </p:txBody>
      </p:sp>
      <p:sp>
        <p:nvSpPr>
          <p:cNvPr id="3" name="object 3"/>
          <p:cNvSpPr/>
          <p:nvPr/>
        </p:nvSpPr>
        <p:spPr>
          <a:xfrm>
            <a:off x="254304" y="833168"/>
            <a:ext cx="10552176" cy="6853428"/>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6BF51B2A-9539-A045-B1D1-406CF5EC1DDB}"/>
              </a:ext>
            </a:extLst>
          </p:cNvPr>
          <p:cNvSpPr txBox="1"/>
          <p:nvPr/>
        </p:nvSpPr>
        <p:spPr>
          <a:xfrm>
            <a:off x="11252200" y="1600200"/>
            <a:ext cx="2311096" cy="5324535"/>
          </a:xfrm>
          <a:prstGeom prst="rect">
            <a:avLst/>
          </a:prstGeom>
          <a:noFill/>
        </p:spPr>
        <p:txBody>
          <a:bodyPr wrap="square" rtlCol="0">
            <a:spAutoFit/>
          </a:bodyPr>
          <a:lstStyle/>
          <a:p>
            <a:r>
              <a:rPr lang="en-US" sz="2000" spc="-10" dirty="0">
                <a:latin typeface="Verdana"/>
                <a:cs typeface="Verdana"/>
              </a:rPr>
              <a:t>As we are good relational soldiers, everything is properly normalized, so that no data is repeated multiple tables. We also have referential integrity. A realistic order system would naturally be more involved than this.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TotalTime>
  <Words>1165</Words>
  <Application>Microsoft Macintosh PowerPoint</Application>
  <PresentationFormat>Custom</PresentationFormat>
  <Paragraphs>168</Paragraphs>
  <Slides>36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Times New Roman</vt:lpstr>
      <vt:lpstr>Verdana</vt:lpstr>
      <vt:lpstr>Wingdings</vt:lpstr>
      <vt:lpstr>Office Theme</vt:lpstr>
      <vt:lpstr>PowerPoint Presentation</vt:lpstr>
      <vt:lpstr>PowerPoint Presentation</vt:lpstr>
      <vt:lpstr>Problems with the Relational Model</vt:lpstr>
      <vt:lpstr>Application vs. Integration</vt:lpstr>
      <vt:lpstr>The effect of scale</vt:lpstr>
      <vt:lpstr>Here comes NoSQL</vt:lpstr>
      <vt:lpstr>Aggregates</vt:lpstr>
      <vt:lpstr>Example: A relational data model</vt:lpstr>
      <vt:lpstr>Typical data using RDBMS data model</vt:lpstr>
      <vt:lpstr>A different aggregate data model</vt:lpstr>
      <vt:lpstr>Aggregate Data</vt:lpstr>
      <vt:lpstr>A different aggregate data model</vt:lpstr>
      <vt:lpstr>A different set of data</vt:lpstr>
      <vt:lpstr>Consequences</vt:lpstr>
      <vt:lpstr>Schemaless Databases</vt:lpstr>
      <vt:lpstr>Modeling for Data Access</vt:lpstr>
      <vt:lpstr>Distribution</vt:lpstr>
      <vt:lpstr>Single Server</vt:lpstr>
      <vt:lpstr>Sharding</vt:lpstr>
      <vt:lpstr>Sharding</vt:lpstr>
      <vt:lpstr>Primary-Secondary Replication</vt:lpstr>
      <vt:lpstr>Primary-Secondary Replication</vt:lpstr>
      <vt:lpstr>Peer-to-Peer Replication</vt:lpstr>
      <vt:lpstr>Peer-to-Peer Replication</vt:lpstr>
      <vt:lpstr>Combinations</vt:lpstr>
      <vt:lpstr>Update Consistency</vt:lpstr>
      <vt:lpstr>Read Consistency</vt:lpstr>
      <vt:lpstr>Read Consistency</vt:lpstr>
      <vt:lpstr>Read Consistency</vt:lpstr>
      <vt:lpstr>Read Consistency</vt:lpstr>
      <vt:lpstr>Relaxing Consistency</vt:lpstr>
      <vt:lpstr>Partition Tolerance</vt:lpstr>
      <vt:lpstr>CAP Theorem</vt:lpstr>
      <vt:lpstr>CAP Theorem</vt:lpstr>
      <vt:lpstr>Quorums</vt:lpstr>
      <vt:lpstr>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dc:title>
  <cp:lastModifiedBy>Lan, Hou</cp:lastModifiedBy>
  <cp:revision>127</cp:revision>
  <dcterms:created xsi:type="dcterms:W3CDTF">2019-12-12T18:51:06Z</dcterms:created>
  <dcterms:modified xsi:type="dcterms:W3CDTF">2019-12-12T21:32:49Z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2019-11-11T00:00:00Z</vt:filetime>
  </property>
  <property fmtid="{D5CDD505-2E9C-101B-9397-08002B2CF9AE}" pid="3" name="Creator">
    <vt:lpwstr>Microsoft® PowerPoint® for Office 365</vt:lpwstr>
  </property>
  <property fmtid="{D5CDD505-2E9C-101B-9397-08002B2CF9AE}" pid="4" name="LastSaved">
    <vt:filetime>2019-12-12T00:00:00Z</vt:filetime>
  </property>
</Properties>
</file>