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3817600" cy="7772400"/>
  <p:notesSz cx="138176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694"/>
  </p:normalViewPr>
  <p:slideViewPr>
    <p:cSldViewPr>
      <p:cViewPr varScale="1">
        <p:scale>
          <a:sx n="92" d="100"/>
          <a:sy n="92" d="100"/>
        </p:scale>
        <p:origin x="76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88050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826375" y="0"/>
            <a:ext cx="5988050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7D17C-EBE5-7F42-998E-FA3BD62A9CF0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8350" y="971550"/>
            <a:ext cx="4660900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81125" y="3740150"/>
            <a:ext cx="110553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5988050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826375" y="7383463"/>
            <a:ext cx="5988050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775A2-EA56-9F40-94EC-19DC0F5B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8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Mongo DB is one of the most NoSQL popular database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775A2-EA56-9F40-94EC-19DC0F5B52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16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one is selection second is projection</a:t>
            </a:r>
          </a:p>
          <a:p>
            <a:endParaRPr lang="en-US" dirty="0"/>
          </a:p>
          <a:p>
            <a:r>
              <a:rPr lang="en-US" dirty="0"/>
              <a:t>Title: 1 (Boolean: include this column)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775A2-EA56-9F40-94EC-19DC0F5B52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2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775A2-EA56-9F40-94EC-19DC0F5B52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2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complex structure. (SQL needs to track one piece of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775A2-EA56-9F40-94EC-19DC0F5B5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83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775A2-EA56-9F40-94EC-19DC0F5B52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4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“PRIMARY INDEX” B-PLUS TREE for </a:t>
            </a:r>
            <a:r>
              <a:rPr lang="en-US" dirty="0" err="1"/>
              <a:t>relatiional</a:t>
            </a:r>
            <a:r>
              <a:rPr lang="en-US" dirty="0"/>
              <a:t>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We can choose any index.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775A2-EA56-9F40-94EC-19DC0F5B52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Relational: 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775A2-EA56-9F40-94EC-19DC0F5B52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57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Foreign key relationship for table </a:t>
            </a:r>
          </a:p>
          <a:p>
            <a:r>
              <a:rPr lang="en-US" dirty="0"/>
              <a:t>“trade-off” (“what if I’m interested in a specific track”)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mongo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care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relationship,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embedded</a:t>
            </a:r>
            <a:r>
              <a:rPr lang="zh-CN" altLang="en-US" dirty="0"/>
              <a:t> 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775A2-EA56-9F40-94EC-19DC0F5B52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62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Documents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rows?(we can compare like that to RMDB)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775A2-EA56-9F40-94EC-19DC0F5B52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35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775A2-EA56-9F40-94EC-19DC0F5B52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0504" y="615187"/>
            <a:ext cx="13162940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73592" y="4352544"/>
            <a:ext cx="9676765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1197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19334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309347" y="493776"/>
            <a:ext cx="902207" cy="1042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504" y="-60883"/>
            <a:ext cx="9592310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405" y="1651762"/>
            <a:ext cx="13531138" cy="527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00143" y="7228332"/>
            <a:ext cx="4423664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1197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53244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604" y="259079"/>
            <a:ext cx="13296900" cy="7254240"/>
          </a:xfrm>
          <a:custGeom>
            <a:avLst/>
            <a:gdLst/>
            <a:ahLst/>
            <a:cxnLst/>
            <a:rect l="l" t="t" r="r" b="b"/>
            <a:pathLst>
              <a:path w="13296900" h="7254240">
                <a:moveTo>
                  <a:pt x="0" y="7254240"/>
                </a:moveTo>
                <a:lnTo>
                  <a:pt x="13296900" y="7254240"/>
                </a:lnTo>
                <a:lnTo>
                  <a:pt x="13296900" y="0"/>
                </a:lnTo>
                <a:lnTo>
                  <a:pt x="0" y="0"/>
                </a:lnTo>
                <a:lnTo>
                  <a:pt x="0" y="7254240"/>
                </a:lnTo>
                <a:close/>
              </a:path>
            </a:pathLst>
          </a:custGeom>
          <a:solidFill>
            <a:srgbClr val="A413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63328" y="527304"/>
            <a:ext cx="3697224" cy="6829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740" y="6664452"/>
            <a:ext cx="4090416" cy="63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706" y="526745"/>
            <a:ext cx="9130030" cy="1994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z="6450" dirty="0">
                <a:solidFill>
                  <a:srgbClr val="FFFFFF"/>
                </a:solidFill>
                <a:latin typeface="Verdana"/>
                <a:cs typeface="Verdana"/>
              </a:rPr>
              <a:t>Database  </a:t>
            </a:r>
            <a:r>
              <a:rPr sz="6450" spc="-5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645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50" spc="-1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endParaRPr sz="64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903" y="4844542"/>
            <a:ext cx="3697224" cy="709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35305" algn="l"/>
              </a:tabLst>
            </a:pPr>
            <a:r>
              <a:rPr sz="4500" spc="20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endParaRPr sz="4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04" y="436626"/>
            <a:ext cx="391414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75" dirty="0"/>
              <a:t> </a:t>
            </a:r>
            <a:r>
              <a:rPr spc="-114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104" y="1576831"/>
            <a:ext cx="12369496" cy="591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Null</a:t>
            </a:r>
            <a:endParaRPr sz="3850" dirty="0">
              <a:latin typeface="Verdana"/>
              <a:cs typeface="Verdana"/>
            </a:endParaRPr>
          </a:p>
          <a:p>
            <a:pPr marL="455930" indent="-443865">
              <a:lnSpc>
                <a:spcPts val="4615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Boolean</a:t>
            </a:r>
          </a:p>
          <a:p>
            <a:pPr marL="455930" indent="-443865">
              <a:lnSpc>
                <a:spcPts val="4615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solidFill>
                  <a:srgbClr val="C00000"/>
                </a:solidFill>
                <a:latin typeface="Verdana"/>
                <a:cs typeface="Verdana"/>
              </a:rPr>
              <a:t>Integer</a:t>
            </a:r>
            <a:r>
              <a:rPr sz="3850" spc="-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3850" spc="-10" dirty="0">
                <a:solidFill>
                  <a:srgbClr val="C00000"/>
                </a:solidFill>
                <a:latin typeface="Verdana"/>
                <a:cs typeface="Verdana"/>
              </a:rPr>
              <a:t>(careful!)</a:t>
            </a:r>
            <a:r>
              <a:rPr lang="en-US" sz="3850" spc="-10" dirty="0">
                <a:solidFill>
                  <a:srgbClr val="C00000"/>
                </a:solidFill>
                <a:latin typeface="Verdana"/>
                <a:cs typeface="Verdana"/>
              </a:rPr>
              <a:t>: usually numeric (float)</a:t>
            </a:r>
            <a:endParaRPr sz="385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455930" indent="-443865">
              <a:lnSpc>
                <a:spcPts val="4615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10" dirty="0">
                <a:latin typeface="Verdana"/>
                <a:cs typeface="Verdana"/>
              </a:rPr>
              <a:t>Floating</a:t>
            </a:r>
            <a:r>
              <a:rPr sz="3850" spc="-2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point</a:t>
            </a:r>
            <a:endParaRPr sz="3850" dirty="0">
              <a:latin typeface="Verdana"/>
              <a:cs typeface="Verdana"/>
            </a:endParaRPr>
          </a:p>
          <a:p>
            <a:pPr marL="455930" indent="-443865">
              <a:lnSpc>
                <a:spcPts val="4615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String</a:t>
            </a:r>
            <a:endParaRPr sz="3850" dirty="0">
              <a:latin typeface="Verdana"/>
              <a:cs typeface="Verdana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Date</a:t>
            </a:r>
          </a:p>
          <a:p>
            <a:pPr marL="455930" indent="-443865">
              <a:lnSpc>
                <a:spcPts val="4615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15" dirty="0">
                <a:solidFill>
                  <a:srgbClr val="C00000"/>
                </a:solidFill>
                <a:latin typeface="Verdana"/>
                <a:cs typeface="Verdana"/>
              </a:rPr>
              <a:t>Regular </a:t>
            </a:r>
            <a:r>
              <a:rPr sz="3850" spc="-5" dirty="0">
                <a:solidFill>
                  <a:srgbClr val="C00000"/>
                </a:solidFill>
                <a:latin typeface="Verdana"/>
                <a:cs typeface="Verdana"/>
              </a:rPr>
              <a:t>Expression</a:t>
            </a:r>
            <a:r>
              <a:rPr lang="en-US" sz="3850" spc="-5" dirty="0">
                <a:solidFill>
                  <a:srgbClr val="C00000"/>
                </a:solidFill>
                <a:latin typeface="Verdana"/>
                <a:cs typeface="Verdana"/>
              </a:rPr>
              <a:t>: we can store as String also </a:t>
            </a:r>
            <a:endParaRPr sz="385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455930" indent="-443865">
              <a:lnSpc>
                <a:spcPts val="4615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10" dirty="0">
                <a:solidFill>
                  <a:srgbClr val="C00000"/>
                </a:solidFill>
                <a:latin typeface="Verdana"/>
                <a:cs typeface="Verdana"/>
              </a:rPr>
              <a:t>Javascript</a:t>
            </a:r>
            <a:r>
              <a:rPr sz="3850" spc="-7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3850" dirty="0">
                <a:solidFill>
                  <a:srgbClr val="C00000"/>
                </a:solidFill>
                <a:latin typeface="Verdana"/>
                <a:cs typeface="Verdana"/>
              </a:rPr>
              <a:t>code</a:t>
            </a:r>
          </a:p>
          <a:p>
            <a:pPr marL="455930" indent="-443865">
              <a:lnSpc>
                <a:spcPts val="4615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20" dirty="0">
                <a:latin typeface="Verdana"/>
                <a:cs typeface="Verdana"/>
              </a:rPr>
              <a:t>Array</a:t>
            </a:r>
            <a:endParaRPr sz="3850" dirty="0">
              <a:latin typeface="Verdana"/>
              <a:cs typeface="Verdana"/>
            </a:endParaRPr>
          </a:p>
          <a:p>
            <a:pPr marL="455930" indent="-443865">
              <a:lnSpc>
                <a:spcPts val="4615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Embedded</a:t>
            </a:r>
            <a:r>
              <a:rPr sz="3850" spc="-7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Document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Embedding </a:t>
            </a:r>
            <a:r>
              <a:rPr spc="-5" dirty="0"/>
              <a:t>vs.</a:t>
            </a:r>
            <a:r>
              <a:rPr spc="-30" dirty="0"/>
              <a:t> </a:t>
            </a:r>
            <a:r>
              <a:rPr spc="-15" dirty="0"/>
              <a:t>Referencing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303" y="792226"/>
            <a:ext cx="6045835" cy="6976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</a:pPr>
            <a:r>
              <a:rPr sz="2400" spc="-35" dirty="0">
                <a:latin typeface="Verdana"/>
                <a:cs typeface="Verdana"/>
              </a:rPr>
              <a:t>"Type":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"CD",</a:t>
            </a:r>
            <a:endParaRPr sz="2400">
              <a:latin typeface="Verdana"/>
              <a:cs typeface="Verdana"/>
            </a:endParaRPr>
          </a:p>
          <a:p>
            <a:pPr marL="443865" marR="2357755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"Artist": </a:t>
            </a:r>
            <a:r>
              <a:rPr sz="2400" spc="-10" dirty="0">
                <a:latin typeface="Verdana"/>
                <a:cs typeface="Verdana"/>
              </a:rPr>
              <a:t>"Nirvana",  </a:t>
            </a:r>
            <a:r>
              <a:rPr sz="2400" spc="-5" dirty="0">
                <a:latin typeface="Verdana"/>
                <a:cs typeface="Verdana"/>
              </a:rPr>
              <a:t>"Title":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"Nevermind",  </a:t>
            </a:r>
            <a:r>
              <a:rPr sz="2400" dirty="0">
                <a:latin typeface="Verdana"/>
                <a:cs typeface="Verdana"/>
              </a:rPr>
              <a:t>"Genre":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"Grunge",</a:t>
            </a:r>
            <a:endParaRPr sz="2400">
              <a:latin typeface="Verdana"/>
              <a:cs typeface="Verdana"/>
            </a:endParaRPr>
          </a:p>
          <a:p>
            <a:pPr marL="443865" marR="1057275">
              <a:lnSpc>
                <a:spcPct val="100000"/>
              </a:lnSpc>
            </a:pPr>
            <a:r>
              <a:rPr sz="2400" spc="-10" dirty="0">
                <a:latin typeface="Verdana"/>
                <a:cs typeface="Verdana"/>
              </a:rPr>
              <a:t>"Releasedate": </a:t>
            </a:r>
            <a:r>
              <a:rPr sz="2400" spc="-5" dirty="0">
                <a:latin typeface="Verdana"/>
                <a:cs typeface="Verdana"/>
              </a:rPr>
              <a:t>"1991.09.24",  </a:t>
            </a:r>
            <a:r>
              <a:rPr sz="2400" spc="-30" dirty="0">
                <a:latin typeface="Verdana"/>
                <a:cs typeface="Verdana"/>
              </a:rPr>
              <a:t>"Tracklist":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[</a:t>
            </a:r>
            <a:endParaRPr sz="2400">
              <a:latin typeface="Verdana"/>
              <a:cs typeface="Verdana"/>
            </a:endParaRPr>
          </a:p>
          <a:p>
            <a:pPr marL="87693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876935">
              <a:lnSpc>
                <a:spcPct val="100000"/>
              </a:lnSpc>
            </a:pPr>
            <a:r>
              <a:rPr sz="2400" spc="-45" dirty="0">
                <a:latin typeface="Verdana"/>
                <a:cs typeface="Verdana"/>
              </a:rPr>
              <a:t>"Track" 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"1",</a:t>
            </a:r>
            <a:endParaRPr sz="2400">
              <a:latin typeface="Verdana"/>
              <a:cs typeface="Verdana"/>
            </a:endParaRPr>
          </a:p>
          <a:p>
            <a:pPr marL="876935" marR="508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"Title" </a:t>
            </a:r>
            <a:r>
              <a:rPr sz="2400" dirty="0">
                <a:latin typeface="Verdana"/>
                <a:cs typeface="Verdana"/>
              </a:rPr>
              <a:t>: </a:t>
            </a:r>
            <a:r>
              <a:rPr sz="2400" spc="-5" dirty="0">
                <a:latin typeface="Verdana"/>
                <a:cs typeface="Verdana"/>
              </a:rPr>
              <a:t>"Smells </a:t>
            </a:r>
            <a:r>
              <a:rPr sz="2400" spc="-10" dirty="0">
                <a:latin typeface="Verdana"/>
                <a:cs typeface="Verdana"/>
              </a:rPr>
              <a:t>Like </a:t>
            </a:r>
            <a:r>
              <a:rPr sz="2400" spc="-65" dirty="0">
                <a:latin typeface="Verdana"/>
                <a:cs typeface="Verdana"/>
              </a:rPr>
              <a:t>Teen </a:t>
            </a:r>
            <a:r>
              <a:rPr sz="2400" spc="-10" dirty="0">
                <a:latin typeface="Verdana"/>
                <a:cs typeface="Verdana"/>
              </a:rPr>
              <a:t>Spirit",  </a:t>
            </a:r>
            <a:r>
              <a:rPr sz="2400" dirty="0">
                <a:latin typeface="Verdana"/>
                <a:cs typeface="Verdana"/>
              </a:rPr>
              <a:t>"Length" :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"5:02"</a:t>
            </a:r>
            <a:endParaRPr sz="2400">
              <a:latin typeface="Verdana"/>
              <a:cs typeface="Verdana"/>
            </a:endParaRPr>
          </a:p>
          <a:p>
            <a:pPr marL="876935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},</a:t>
            </a:r>
            <a:endParaRPr sz="2400">
              <a:latin typeface="Verdana"/>
              <a:cs typeface="Verdana"/>
            </a:endParaRPr>
          </a:p>
          <a:p>
            <a:pPr marL="876935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876935">
              <a:lnSpc>
                <a:spcPct val="100000"/>
              </a:lnSpc>
            </a:pPr>
            <a:r>
              <a:rPr sz="2400" spc="-45" dirty="0">
                <a:latin typeface="Verdana"/>
                <a:cs typeface="Verdana"/>
              </a:rPr>
              <a:t>"Track" 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"2",</a:t>
            </a:r>
            <a:endParaRPr sz="2400">
              <a:latin typeface="Verdana"/>
              <a:cs typeface="Verdana"/>
            </a:endParaRPr>
          </a:p>
          <a:p>
            <a:pPr marL="876935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"Title" </a:t>
            </a:r>
            <a:r>
              <a:rPr sz="2400" dirty="0">
                <a:latin typeface="Verdana"/>
                <a:cs typeface="Verdana"/>
              </a:rPr>
              <a:t>: </a:t>
            </a:r>
            <a:r>
              <a:rPr sz="2400" spc="-5" dirty="0">
                <a:latin typeface="Verdana"/>
                <a:cs typeface="Verdana"/>
              </a:rPr>
              <a:t>"In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Bloom",</a:t>
            </a:r>
            <a:endParaRPr sz="2400">
              <a:latin typeface="Verdana"/>
              <a:cs typeface="Verdana"/>
            </a:endParaRPr>
          </a:p>
          <a:p>
            <a:pPr marL="87693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Verdana"/>
                <a:cs typeface="Verdana"/>
              </a:rPr>
              <a:t>"Length" :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"4:15"</a:t>
            </a:r>
            <a:endParaRPr sz="2400">
              <a:latin typeface="Verdana"/>
              <a:cs typeface="Verdana"/>
            </a:endParaRPr>
          </a:p>
          <a:p>
            <a:pPr marL="876935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504" y="615187"/>
            <a:ext cx="339661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-10" dirty="0">
                <a:solidFill>
                  <a:srgbClr val="7E0812"/>
                </a:solidFill>
                <a:latin typeface="Verdana"/>
                <a:cs typeface="Verdana"/>
              </a:rPr>
              <a:t>ObjectIds</a:t>
            </a:r>
            <a:endParaRPr sz="5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405" y="1853311"/>
            <a:ext cx="12245975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850" spc="1450" dirty="0">
                <a:latin typeface="Wingdings"/>
                <a:cs typeface="Wingdings"/>
              </a:rPr>
              <a:t>◼</a:t>
            </a:r>
            <a:r>
              <a:rPr sz="2850" spc="1450" dirty="0">
                <a:latin typeface="Times New Roman"/>
                <a:cs typeface="Times New Roman"/>
              </a:rPr>
              <a:t>	</a:t>
            </a:r>
            <a:r>
              <a:rPr sz="3850" spc="-10" dirty="0">
                <a:latin typeface="Verdana"/>
                <a:cs typeface="Verdana"/>
              </a:rPr>
              <a:t>Special type </a:t>
            </a:r>
            <a:r>
              <a:rPr sz="3850" spc="-5" dirty="0">
                <a:latin typeface="Verdana"/>
                <a:cs typeface="Verdana"/>
              </a:rPr>
              <a:t>that uniquely </a:t>
            </a:r>
            <a:r>
              <a:rPr sz="3850" spc="-10" dirty="0">
                <a:latin typeface="Verdana"/>
                <a:cs typeface="Verdana"/>
              </a:rPr>
              <a:t>identifies </a:t>
            </a:r>
            <a:r>
              <a:rPr sz="3850" spc="-5" dirty="0">
                <a:latin typeface="Verdana"/>
                <a:cs typeface="Verdana"/>
              </a:rPr>
              <a:t>each </a:t>
            </a:r>
            <a:r>
              <a:rPr sz="3850" dirty="0">
                <a:latin typeface="Verdana"/>
                <a:cs typeface="Verdana"/>
              </a:rPr>
              <a:t>object  </a:t>
            </a:r>
            <a:r>
              <a:rPr sz="3850" spc="-5" dirty="0">
                <a:latin typeface="Verdana"/>
                <a:cs typeface="Verdana"/>
              </a:rPr>
              <a:t>within </a:t>
            </a:r>
            <a:r>
              <a:rPr sz="3850" dirty="0">
                <a:latin typeface="Verdana"/>
                <a:cs typeface="Verdana"/>
              </a:rPr>
              <a:t>a</a:t>
            </a:r>
            <a:r>
              <a:rPr sz="3850" spc="-1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collection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6716" y="3450586"/>
            <a:ext cx="6609730" cy="1687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89025"/>
            <a:ext cx="37445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</a:t>
            </a:r>
            <a:r>
              <a:rPr spc="-50" dirty="0"/>
              <a:t>a</a:t>
            </a:r>
            <a:r>
              <a:rPr spc="-5" dirty="0"/>
              <a:t>viga</a:t>
            </a:r>
            <a:r>
              <a:rPr spc="-30" dirty="0"/>
              <a:t>t</a:t>
            </a:r>
            <a:r>
              <a:rPr spc="-20"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104" y="1729231"/>
            <a:ext cx="4011929" cy="295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50" dirty="0">
                <a:latin typeface="Verdana"/>
                <a:cs typeface="Verdana"/>
              </a:rPr>
              <a:t>use</a:t>
            </a:r>
            <a:r>
              <a:rPr sz="3850" spc="-30" dirty="0">
                <a:latin typeface="Verdana"/>
                <a:cs typeface="Verdana"/>
              </a:rPr>
              <a:t> </a:t>
            </a:r>
            <a:r>
              <a:rPr sz="3850" spc="-20" dirty="0">
                <a:latin typeface="Verdana"/>
                <a:cs typeface="Verdana"/>
              </a:rPr>
              <a:t>library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850" dirty="0">
                <a:latin typeface="Verdana"/>
                <a:cs typeface="Verdana"/>
              </a:rPr>
              <a:t>show</a:t>
            </a:r>
            <a:r>
              <a:rPr sz="3850" spc="-2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dbs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850" dirty="0">
                <a:latin typeface="Verdana"/>
                <a:cs typeface="Verdana"/>
              </a:rPr>
              <a:t>show</a:t>
            </a:r>
            <a:r>
              <a:rPr sz="3850" spc="-8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collections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5187"/>
            <a:ext cx="316801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Insert</a:t>
            </a:r>
            <a:r>
              <a:rPr spc="-30" dirty="0"/>
              <a:t>i</a:t>
            </a:r>
            <a:r>
              <a:rPr spc="-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04" y="2599690"/>
            <a:ext cx="13201015" cy="49701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70180">
              <a:lnSpc>
                <a:spcPct val="101099"/>
              </a:lnSpc>
              <a:spcBef>
                <a:spcPts val="50"/>
              </a:spcBef>
            </a:pPr>
            <a:r>
              <a:rPr sz="3600" spc="-5" dirty="0">
                <a:latin typeface="Verdana"/>
                <a:cs typeface="Verdana"/>
              </a:rPr>
              <a:t>document </a:t>
            </a:r>
            <a:r>
              <a:rPr sz="3600" dirty="0">
                <a:latin typeface="Verdana"/>
                <a:cs typeface="Verdana"/>
              </a:rPr>
              <a:t>= </a:t>
            </a:r>
            <a:r>
              <a:rPr sz="3600" spc="-40" dirty="0">
                <a:latin typeface="Verdana"/>
                <a:cs typeface="Verdana"/>
              </a:rPr>
              <a:t>({"Type": </a:t>
            </a:r>
            <a:r>
              <a:rPr sz="3600" dirty="0">
                <a:latin typeface="Verdana"/>
                <a:cs typeface="Verdana"/>
              </a:rPr>
              <a:t>"Book", "Title" : </a:t>
            </a:r>
            <a:r>
              <a:rPr sz="3600" spc="-5" dirty="0">
                <a:latin typeface="Verdana"/>
                <a:cs typeface="Verdana"/>
              </a:rPr>
              <a:t>"Definitive Guide  to MongoDB </a:t>
            </a:r>
            <a:r>
              <a:rPr sz="3600" dirty="0">
                <a:latin typeface="Verdana"/>
                <a:cs typeface="Verdana"/>
              </a:rPr>
              <a:t>3rd </a:t>
            </a:r>
            <a:r>
              <a:rPr sz="3600" spc="-60" dirty="0">
                <a:latin typeface="Verdana"/>
                <a:cs typeface="Verdana"/>
              </a:rPr>
              <a:t>ed., </a:t>
            </a:r>
            <a:r>
              <a:rPr sz="3600" spc="-5" dirty="0">
                <a:latin typeface="Verdana"/>
                <a:cs typeface="Verdana"/>
              </a:rPr>
              <a:t>The", </a:t>
            </a:r>
            <a:r>
              <a:rPr sz="3600" dirty="0">
                <a:latin typeface="Verdana"/>
                <a:cs typeface="Verdana"/>
              </a:rPr>
              <a:t>"ISBN" :</a:t>
            </a:r>
            <a:r>
              <a:rPr sz="3600" spc="15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"978-1-4842-1183-</a:t>
            </a:r>
            <a:endParaRPr sz="3600" dirty="0">
              <a:latin typeface="Verdana"/>
              <a:cs typeface="Verdana"/>
            </a:endParaRPr>
          </a:p>
          <a:p>
            <a:pPr marL="12700" marR="500380">
              <a:lnSpc>
                <a:spcPct val="100000"/>
              </a:lnSpc>
            </a:pPr>
            <a:r>
              <a:rPr sz="3600" dirty="0">
                <a:latin typeface="Verdana"/>
                <a:cs typeface="Verdana"/>
              </a:rPr>
              <a:t>0", "Publisher" : </a:t>
            </a:r>
            <a:r>
              <a:rPr sz="3600" spc="-5" dirty="0">
                <a:latin typeface="Verdana"/>
                <a:cs typeface="Verdana"/>
              </a:rPr>
              <a:t>"Apress", "Author" </a:t>
            </a:r>
            <a:r>
              <a:rPr sz="3600" dirty="0">
                <a:latin typeface="Verdana"/>
                <a:cs typeface="Verdana"/>
              </a:rPr>
              <a:t>: </a:t>
            </a:r>
            <a:r>
              <a:rPr sz="3600" spc="-5" dirty="0">
                <a:latin typeface="Verdana"/>
                <a:cs typeface="Verdana"/>
              </a:rPr>
              <a:t>["Hows, David",  "Plugge, Eelco", </a:t>
            </a:r>
            <a:r>
              <a:rPr sz="3600" spc="-35" dirty="0">
                <a:latin typeface="Verdana"/>
                <a:cs typeface="Verdana"/>
              </a:rPr>
              <a:t>"Membrey, </a:t>
            </a:r>
            <a:r>
              <a:rPr sz="3600" spc="-15" dirty="0">
                <a:latin typeface="Verdana"/>
                <a:cs typeface="Verdana"/>
              </a:rPr>
              <a:t>Peter", </a:t>
            </a:r>
            <a:r>
              <a:rPr sz="3600" spc="-10" dirty="0">
                <a:latin typeface="Verdana"/>
                <a:cs typeface="Verdana"/>
              </a:rPr>
              <a:t>"Hawkins, </a:t>
            </a:r>
            <a:r>
              <a:rPr sz="3600" spc="-5" dirty="0">
                <a:latin typeface="Verdana"/>
                <a:cs typeface="Verdana"/>
              </a:rPr>
              <a:t>Tim"] </a:t>
            </a:r>
            <a:r>
              <a:rPr sz="3600" dirty="0">
                <a:latin typeface="Verdana"/>
                <a:cs typeface="Verdana"/>
              </a:rPr>
              <a:t>}</a:t>
            </a:r>
            <a:r>
              <a:rPr sz="3600" spc="-3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)</a:t>
            </a:r>
          </a:p>
          <a:p>
            <a:pPr marL="172720" marR="2230120">
              <a:lnSpc>
                <a:spcPts val="8640"/>
              </a:lnSpc>
              <a:spcBef>
                <a:spcPts val="1010"/>
              </a:spcBef>
            </a:pPr>
            <a:r>
              <a:rPr sz="3600" spc="-5" dirty="0">
                <a:latin typeface="Verdana"/>
                <a:cs typeface="Verdana"/>
              </a:rPr>
              <a:t>db.media.insertOne(document)  db.media.insertOne( </a:t>
            </a:r>
            <a:r>
              <a:rPr sz="3600" dirty="0">
                <a:latin typeface="Verdana"/>
                <a:cs typeface="Verdana"/>
              </a:rPr>
              <a:t>{ </a:t>
            </a:r>
            <a:r>
              <a:rPr sz="3600" spc="-60" dirty="0">
                <a:latin typeface="Verdana"/>
                <a:cs typeface="Verdana"/>
              </a:rPr>
              <a:t>"Type" </a:t>
            </a:r>
            <a:r>
              <a:rPr sz="3600" dirty="0">
                <a:latin typeface="Verdana"/>
                <a:cs typeface="Verdana"/>
              </a:rPr>
              <a:t>: "CD", "Artist"</a:t>
            </a:r>
            <a:r>
              <a:rPr sz="3600" spc="-3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:</a:t>
            </a:r>
          </a:p>
          <a:p>
            <a:pPr marL="12700">
              <a:lnSpc>
                <a:spcPts val="3315"/>
              </a:lnSpc>
            </a:pPr>
            <a:r>
              <a:rPr sz="3600" spc="-10" dirty="0">
                <a:latin typeface="Verdana"/>
                <a:cs typeface="Verdana"/>
              </a:rPr>
              <a:t>"Nirvana", </a:t>
            </a:r>
            <a:r>
              <a:rPr sz="3600" dirty="0">
                <a:latin typeface="Verdana"/>
                <a:cs typeface="Verdana"/>
              </a:rPr>
              <a:t>"Title" : </a:t>
            </a:r>
            <a:r>
              <a:rPr sz="3600" spc="-5" dirty="0">
                <a:latin typeface="Verdana"/>
                <a:cs typeface="Verdana"/>
              </a:rPr>
              <a:t>"Nevermind"</a:t>
            </a:r>
            <a:r>
              <a:rPr sz="3600" spc="-7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})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04825"/>
            <a:ext cx="32111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Querying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029" y="1865756"/>
            <a:ext cx="12098020" cy="530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50" spc="-5" dirty="0">
                <a:latin typeface="Verdana"/>
                <a:cs typeface="Verdana"/>
              </a:rPr>
              <a:t>db.media.find()</a:t>
            </a:r>
            <a:endParaRPr sz="3850" dirty="0">
              <a:latin typeface="Verdana"/>
              <a:cs typeface="Verdana"/>
            </a:endParaRPr>
          </a:p>
          <a:p>
            <a:pPr marL="12700" marR="182880">
              <a:lnSpc>
                <a:spcPct val="199800"/>
              </a:lnSpc>
            </a:pPr>
            <a:r>
              <a:rPr sz="3850" spc="-5" dirty="0">
                <a:latin typeface="Verdana"/>
                <a:cs typeface="Verdana"/>
              </a:rPr>
              <a:t>db.media.find </a:t>
            </a:r>
            <a:r>
              <a:rPr sz="3850" dirty="0">
                <a:latin typeface="Verdana"/>
                <a:cs typeface="Verdana"/>
              </a:rPr>
              <a:t>( { </a:t>
            </a:r>
            <a:r>
              <a:rPr sz="3850" spc="-5" dirty="0">
                <a:latin typeface="Verdana"/>
                <a:cs typeface="Verdana"/>
              </a:rPr>
              <a:t>Artist </a:t>
            </a:r>
            <a:r>
              <a:rPr sz="3850" dirty="0">
                <a:latin typeface="Verdana"/>
                <a:cs typeface="Verdana"/>
              </a:rPr>
              <a:t>: </a:t>
            </a:r>
            <a:r>
              <a:rPr sz="3850" spc="-15" dirty="0">
                <a:latin typeface="Verdana"/>
                <a:cs typeface="Verdana"/>
              </a:rPr>
              <a:t>"Nirvana" </a:t>
            </a:r>
            <a:r>
              <a:rPr sz="3850" dirty="0">
                <a:latin typeface="Verdana"/>
                <a:cs typeface="Verdana"/>
              </a:rPr>
              <a:t>} ) </a:t>
            </a:r>
            <a:r>
              <a:rPr lang="en-US" sz="3850" dirty="0">
                <a:latin typeface="Verdana"/>
                <a:cs typeface="Verdana"/>
              </a:rPr>
              <a:t> - select</a:t>
            </a:r>
            <a:r>
              <a:rPr sz="385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db.media.find </a:t>
            </a:r>
            <a:r>
              <a:rPr sz="3850" dirty="0">
                <a:latin typeface="Verdana"/>
                <a:cs typeface="Verdana"/>
              </a:rPr>
              <a:t>( </a:t>
            </a:r>
            <a:r>
              <a:rPr sz="3850" spc="-5" dirty="0">
                <a:latin typeface="Verdana"/>
                <a:cs typeface="Verdana"/>
              </a:rPr>
              <a:t>{Artist </a:t>
            </a:r>
            <a:r>
              <a:rPr sz="3850" dirty="0">
                <a:latin typeface="Verdana"/>
                <a:cs typeface="Verdana"/>
              </a:rPr>
              <a:t>: </a:t>
            </a:r>
            <a:r>
              <a:rPr sz="3850" spc="-10" dirty="0">
                <a:latin typeface="Verdana"/>
                <a:cs typeface="Verdana"/>
              </a:rPr>
              <a:t>"Nirvana"}, </a:t>
            </a:r>
            <a:r>
              <a:rPr sz="3850" spc="-5" dirty="0">
                <a:latin typeface="Verdana"/>
                <a:cs typeface="Verdana"/>
              </a:rPr>
              <a:t>{Title: </a:t>
            </a:r>
            <a:r>
              <a:rPr sz="3850" dirty="0">
                <a:latin typeface="Verdana"/>
                <a:cs typeface="Verdana"/>
              </a:rPr>
              <a:t>1}</a:t>
            </a:r>
            <a:r>
              <a:rPr sz="3850" spc="-12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)</a:t>
            </a:r>
          </a:p>
          <a:p>
            <a:pPr marL="12700" marR="5080">
              <a:lnSpc>
                <a:spcPct val="199800"/>
              </a:lnSpc>
              <a:spcBef>
                <a:spcPts val="10"/>
              </a:spcBef>
            </a:pPr>
            <a:r>
              <a:rPr sz="3850" spc="-5" dirty="0">
                <a:latin typeface="Verdana"/>
                <a:cs typeface="Verdana"/>
              </a:rPr>
              <a:t>db.media.find( </a:t>
            </a:r>
            <a:r>
              <a:rPr sz="3850" dirty="0">
                <a:latin typeface="Verdana"/>
                <a:cs typeface="Verdana"/>
              </a:rPr>
              <a:t>{ </a:t>
            </a:r>
            <a:r>
              <a:rPr sz="3850" spc="-5" dirty="0">
                <a:latin typeface="Verdana"/>
                <a:cs typeface="Verdana"/>
              </a:rPr>
              <a:t>"Author" </a:t>
            </a:r>
            <a:r>
              <a:rPr sz="3850" dirty="0">
                <a:latin typeface="Verdana"/>
                <a:cs typeface="Verdana"/>
              </a:rPr>
              <a:t>: </a:t>
            </a:r>
            <a:r>
              <a:rPr sz="3850" spc="-45" dirty="0">
                <a:latin typeface="Verdana"/>
                <a:cs typeface="Verdana"/>
              </a:rPr>
              <a:t>"Membrey, </a:t>
            </a:r>
            <a:r>
              <a:rPr sz="3850" spc="-20" dirty="0">
                <a:latin typeface="Verdana"/>
                <a:cs typeface="Verdana"/>
              </a:rPr>
              <a:t>Peter" </a:t>
            </a:r>
            <a:r>
              <a:rPr sz="3850" dirty="0">
                <a:latin typeface="Verdana"/>
                <a:cs typeface="Verdana"/>
              </a:rPr>
              <a:t>}</a:t>
            </a:r>
            <a:r>
              <a:rPr sz="3850" spc="-10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)  </a:t>
            </a:r>
            <a:r>
              <a:rPr sz="3850" spc="-5" dirty="0">
                <a:latin typeface="Verdana"/>
                <a:cs typeface="Verdana"/>
              </a:rPr>
              <a:t>db.media.find().sort( </a:t>
            </a:r>
            <a:r>
              <a:rPr sz="3850" dirty="0">
                <a:latin typeface="Verdana"/>
                <a:cs typeface="Verdana"/>
              </a:rPr>
              <a:t>{ </a:t>
            </a:r>
            <a:r>
              <a:rPr sz="3850" spc="-15" dirty="0">
                <a:latin typeface="Verdana"/>
                <a:cs typeface="Verdana"/>
              </a:rPr>
              <a:t>Title: </a:t>
            </a:r>
            <a:r>
              <a:rPr sz="3850" dirty="0">
                <a:latin typeface="Verdana"/>
                <a:cs typeface="Verdana"/>
              </a:rPr>
              <a:t>1</a:t>
            </a:r>
            <a:r>
              <a:rPr sz="3850" spc="-7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})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208026"/>
            <a:ext cx="399542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Agg</a:t>
            </a:r>
            <a:r>
              <a:rPr spc="-20" dirty="0"/>
              <a:t>r</a:t>
            </a:r>
            <a:r>
              <a:rPr spc="-5" dirty="0"/>
              <a:t>egates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956" y="1351279"/>
            <a:ext cx="3122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Verdana"/>
                <a:cs typeface="Verdana"/>
              </a:rPr>
              <a:t>db.media.count()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956" y="2204415"/>
            <a:ext cx="9628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Verdana"/>
                <a:cs typeface="Verdana"/>
              </a:rPr>
              <a:t>db.media.find( </a:t>
            </a:r>
            <a:r>
              <a:rPr sz="2800" spc="-5" dirty="0">
                <a:latin typeface="Verdana"/>
                <a:cs typeface="Verdana"/>
              </a:rPr>
              <a:t>{ </a:t>
            </a:r>
            <a:r>
              <a:rPr sz="2800" spc="-10" dirty="0">
                <a:latin typeface="Verdana"/>
                <a:cs typeface="Verdana"/>
              </a:rPr>
              <a:t>Publisher </a:t>
            </a:r>
            <a:r>
              <a:rPr sz="2800" spc="-5" dirty="0">
                <a:latin typeface="Verdana"/>
                <a:cs typeface="Verdana"/>
              </a:rPr>
              <a:t>: "Apress", </a:t>
            </a:r>
            <a:r>
              <a:rPr sz="2800" spc="-60" dirty="0">
                <a:latin typeface="Verdana"/>
                <a:cs typeface="Verdana"/>
              </a:rPr>
              <a:t>Type: </a:t>
            </a:r>
            <a:r>
              <a:rPr sz="2800" spc="-5" dirty="0">
                <a:latin typeface="Verdana"/>
                <a:cs typeface="Verdana"/>
              </a:rPr>
              <a:t>"Book"</a:t>
            </a:r>
            <a:r>
              <a:rPr sz="2800" spc="29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15701" y="2204415"/>
            <a:ext cx="1626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Verdana"/>
                <a:cs typeface="Verdana"/>
              </a:rPr>
              <a:t>).count()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656" y="3058413"/>
            <a:ext cx="591375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Verdana"/>
                <a:cs typeface="Verdana"/>
              </a:rPr>
              <a:t>db.media.group</a:t>
            </a:r>
            <a:r>
              <a:rPr sz="2800" spc="5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(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Verdana"/>
                <a:cs typeface="Verdana"/>
              </a:rPr>
              <a:t>{</a:t>
            </a:r>
            <a:endParaRPr sz="2800">
              <a:latin typeface="Verdana"/>
              <a:cs typeface="Verdana"/>
            </a:endParaRPr>
          </a:p>
          <a:p>
            <a:pPr marL="501015" marR="1999614">
              <a:lnSpc>
                <a:spcPct val="100000"/>
              </a:lnSpc>
            </a:pPr>
            <a:r>
              <a:rPr sz="2800" spc="-10" dirty="0">
                <a:latin typeface="Verdana"/>
                <a:cs typeface="Verdana"/>
              </a:rPr>
              <a:t>key: </a:t>
            </a:r>
            <a:r>
              <a:rPr sz="2800" spc="-5" dirty="0">
                <a:latin typeface="Verdana"/>
                <a:cs typeface="Verdana"/>
              </a:rPr>
              <a:t>{Title : </a:t>
            </a:r>
            <a:r>
              <a:rPr sz="2800" spc="-10" dirty="0">
                <a:latin typeface="Verdana"/>
                <a:cs typeface="Verdana"/>
              </a:rPr>
              <a:t>true},  </a:t>
            </a:r>
            <a:r>
              <a:rPr sz="2800" spc="-15" dirty="0">
                <a:latin typeface="Verdana"/>
                <a:cs typeface="Verdana"/>
              </a:rPr>
              <a:t>initial: </a:t>
            </a:r>
            <a:r>
              <a:rPr sz="2800" spc="-55" dirty="0">
                <a:latin typeface="Verdana"/>
                <a:cs typeface="Verdana"/>
              </a:rPr>
              <a:t>{Total </a:t>
            </a:r>
            <a:r>
              <a:rPr sz="2800" spc="-5" dirty="0">
                <a:latin typeface="Verdana"/>
                <a:cs typeface="Verdana"/>
              </a:rPr>
              <a:t>:</a:t>
            </a:r>
            <a:r>
              <a:rPr sz="2800" spc="9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0},</a:t>
            </a:r>
            <a:endParaRPr sz="2800">
              <a:latin typeface="Verdana"/>
              <a:cs typeface="Verdana"/>
            </a:endParaRPr>
          </a:p>
          <a:p>
            <a:pPr marL="50101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Verdana"/>
                <a:cs typeface="Verdana"/>
              </a:rPr>
              <a:t>reduce : </a:t>
            </a:r>
            <a:r>
              <a:rPr sz="2800" spc="-10" dirty="0">
                <a:latin typeface="Verdana"/>
                <a:cs typeface="Verdana"/>
              </a:rPr>
              <a:t>function</a:t>
            </a:r>
            <a:r>
              <a:rPr sz="2800" spc="4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(items,prev)</a:t>
            </a:r>
            <a:endParaRPr sz="2800">
              <a:latin typeface="Verdana"/>
              <a:cs typeface="Verdana"/>
            </a:endParaRPr>
          </a:p>
          <a:p>
            <a:pPr marL="501015">
              <a:lnSpc>
                <a:spcPct val="100000"/>
              </a:lnSpc>
            </a:pPr>
            <a:r>
              <a:rPr sz="2800" spc="-5" dirty="0">
                <a:latin typeface="Verdana"/>
                <a:cs typeface="Verdana"/>
              </a:rPr>
              <a:t>{</a:t>
            </a:r>
            <a:endParaRPr sz="2800">
              <a:latin typeface="Verdana"/>
              <a:cs typeface="Verdana"/>
            </a:endParaRPr>
          </a:p>
          <a:p>
            <a:pPr marL="1002665">
              <a:lnSpc>
                <a:spcPct val="100000"/>
              </a:lnSpc>
            </a:pPr>
            <a:r>
              <a:rPr sz="2800" spc="-60" dirty="0">
                <a:latin typeface="Verdana"/>
                <a:cs typeface="Verdana"/>
              </a:rPr>
              <a:t>prev.Total </a:t>
            </a:r>
            <a:r>
              <a:rPr sz="2800" spc="-10" dirty="0">
                <a:latin typeface="Verdana"/>
                <a:cs typeface="Verdana"/>
              </a:rPr>
              <a:t>+=</a:t>
            </a:r>
            <a:r>
              <a:rPr sz="2800" spc="6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1</a:t>
            </a:r>
            <a:endParaRPr sz="2800">
              <a:latin typeface="Verdana"/>
              <a:cs typeface="Verdana"/>
            </a:endParaRPr>
          </a:p>
          <a:p>
            <a:pPr marL="501015">
              <a:lnSpc>
                <a:spcPct val="100000"/>
              </a:lnSpc>
            </a:pPr>
            <a:r>
              <a:rPr sz="2800" spc="-5" dirty="0"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19176"/>
            <a:ext cx="430784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Conditionals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456" y="2035251"/>
            <a:ext cx="1316355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206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Verdana"/>
                <a:cs typeface="Verdana"/>
              </a:rPr>
              <a:t>dvd </a:t>
            </a:r>
            <a:r>
              <a:rPr sz="3200" spc="5" dirty="0">
                <a:latin typeface="Verdana"/>
                <a:cs typeface="Verdana"/>
              </a:rPr>
              <a:t>= </a:t>
            </a:r>
            <a:r>
              <a:rPr sz="3200" dirty="0">
                <a:latin typeface="Verdana"/>
                <a:cs typeface="Verdana"/>
              </a:rPr>
              <a:t>( { </a:t>
            </a:r>
            <a:r>
              <a:rPr sz="3200" spc="-55" dirty="0">
                <a:latin typeface="Verdana"/>
                <a:cs typeface="Verdana"/>
              </a:rPr>
              <a:t>"Type" </a:t>
            </a:r>
            <a:r>
              <a:rPr sz="3200" dirty="0">
                <a:latin typeface="Verdana"/>
                <a:cs typeface="Verdana"/>
              </a:rPr>
              <a:t>: "DVD", "Title" : </a:t>
            </a:r>
            <a:r>
              <a:rPr sz="3200" spc="-5" dirty="0">
                <a:latin typeface="Verdana"/>
                <a:cs typeface="Verdana"/>
              </a:rPr>
              <a:t>"Matrix, The", "Released" </a:t>
            </a:r>
            <a:r>
              <a:rPr sz="3200" dirty="0">
                <a:latin typeface="Verdana"/>
                <a:cs typeface="Verdana"/>
              </a:rPr>
              <a:t>:  1999, "Cast" : </a:t>
            </a:r>
            <a:r>
              <a:rPr sz="3200" spc="-15" dirty="0">
                <a:latin typeface="Verdana"/>
                <a:cs typeface="Verdana"/>
              </a:rPr>
              <a:t>["Keanu </a:t>
            </a:r>
            <a:r>
              <a:rPr sz="3200" spc="-10" dirty="0">
                <a:latin typeface="Verdana"/>
                <a:cs typeface="Verdana"/>
              </a:rPr>
              <a:t>Reeves","Carrie-Anne </a:t>
            </a:r>
            <a:r>
              <a:rPr sz="3200" dirty="0">
                <a:latin typeface="Verdana"/>
                <a:cs typeface="Verdana"/>
              </a:rPr>
              <a:t>Moss","Laurence  Fishburne","Hugo </a:t>
            </a:r>
            <a:r>
              <a:rPr sz="3200" spc="-10" dirty="0">
                <a:latin typeface="Verdana"/>
                <a:cs typeface="Verdana"/>
              </a:rPr>
              <a:t>Weaving","Gloria </a:t>
            </a:r>
            <a:r>
              <a:rPr sz="3200" spc="-5" dirty="0">
                <a:latin typeface="Verdana"/>
                <a:cs typeface="Verdana"/>
              </a:rPr>
              <a:t>Foster","Joe </a:t>
            </a:r>
            <a:r>
              <a:rPr sz="3200" spc="-10" dirty="0">
                <a:latin typeface="Verdana"/>
                <a:cs typeface="Verdana"/>
              </a:rPr>
              <a:t>Pantoliano"] </a:t>
            </a:r>
            <a:r>
              <a:rPr sz="3200" dirty="0">
                <a:latin typeface="Verdana"/>
                <a:cs typeface="Verdana"/>
              </a:rPr>
              <a:t>}</a:t>
            </a:r>
            <a:r>
              <a:rPr sz="3200" spc="-10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)  </a:t>
            </a:r>
            <a:r>
              <a:rPr sz="3200" spc="-5" dirty="0">
                <a:latin typeface="Verdana"/>
                <a:cs typeface="Verdana"/>
              </a:rPr>
              <a:t>db.media.insertOne(dvd)</a:t>
            </a:r>
            <a:endParaRPr sz="3200" dirty="0">
              <a:latin typeface="Verdana"/>
              <a:cs typeface="Verdana"/>
            </a:endParaRPr>
          </a:p>
          <a:p>
            <a:pPr marL="12700" marR="77724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Verdana"/>
                <a:cs typeface="Verdana"/>
              </a:rPr>
              <a:t>dvd </a:t>
            </a:r>
            <a:r>
              <a:rPr sz="3200" dirty="0">
                <a:latin typeface="Verdana"/>
                <a:cs typeface="Verdana"/>
              </a:rPr>
              <a:t>= ( { </a:t>
            </a:r>
            <a:r>
              <a:rPr sz="3200" spc="-50" dirty="0">
                <a:latin typeface="Verdana"/>
                <a:cs typeface="Verdana"/>
              </a:rPr>
              <a:t>"Type" </a:t>
            </a:r>
            <a:r>
              <a:rPr sz="3200" dirty="0">
                <a:latin typeface="Verdana"/>
                <a:cs typeface="Verdana"/>
              </a:rPr>
              <a:t>: "DVD", </a:t>
            </a:r>
            <a:r>
              <a:rPr sz="3200" spc="-5" dirty="0">
                <a:latin typeface="Verdana"/>
                <a:cs typeface="Verdana"/>
              </a:rPr>
              <a:t>Title </a:t>
            </a:r>
            <a:r>
              <a:rPr sz="3200" dirty="0">
                <a:latin typeface="Verdana"/>
                <a:cs typeface="Verdana"/>
              </a:rPr>
              <a:t>: "Blade </a:t>
            </a:r>
            <a:r>
              <a:rPr sz="3200" spc="-5" dirty="0">
                <a:latin typeface="Verdana"/>
                <a:cs typeface="Verdana"/>
              </a:rPr>
              <a:t>Runner", </a:t>
            </a:r>
            <a:r>
              <a:rPr sz="3200" spc="-10" dirty="0">
                <a:latin typeface="Verdana"/>
                <a:cs typeface="Verdana"/>
              </a:rPr>
              <a:t>Released </a:t>
            </a:r>
            <a:r>
              <a:rPr sz="3200" dirty="0">
                <a:latin typeface="Verdana"/>
                <a:cs typeface="Verdana"/>
              </a:rPr>
              <a:t>:  1982 }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Verdana"/>
                <a:cs typeface="Verdana"/>
              </a:rPr>
              <a:t>db.media.insertOne(dvd)</a:t>
            </a:r>
            <a:endParaRPr sz="3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Verdana"/>
                <a:cs typeface="Verdana"/>
              </a:rPr>
              <a:t>dvd </a:t>
            </a:r>
            <a:r>
              <a:rPr sz="3200" spc="5" dirty="0">
                <a:latin typeface="Verdana"/>
                <a:cs typeface="Verdana"/>
              </a:rPr>
              <a:t>= </a:t>
            </a:r>
            <a:r>
              <a:rPr sz="3200" dirty="0">
                <a:latin typeface="Verdana"/>
                <a:cs typeface="Verdana"/>
              </a:rPr>
              <a:t>( { </a:t>
            </a:r>
            <a:r>
              <a:rPr sz="3200" spc="-55" dirty="0">
                <a:latin typeface="Verdana"/>
                <a:cs typeface="Verdana"/>
              </a:rPr>
              <a:t>"Type" </a:t>
            </a:r>
            <a:r>
              <a:rPr sz="3200" dirty="0">
                <a:latin typeface="Verdana"/>
                <a:cs typeface="Verdana"/>
              </a:rPr>
              <a:t>: "DVD", </a:t>
            </a:r>
            <a:r>
              <a:rPr sz="3200" spc="-5" dirty="0">
                <a:latin typeface="Verdana"/>
                <a:cs typeface="Verdana"/>
              </a:rPr>
              <a:t>Title </a:t>
            </a:r>
            <a:r>
              <a:rPr sz="3200" dirty="0">
                <a:latin typeface="Verdana"/>
                <a:cs typeface="Verdana"/>
              </a:rPr>
              <a:t>: </a:t>
            </a:r>
            <a:r>
              <a:rPr sz="3200" spc="-90" dirty="0">
                <a:latin typeface="Verdana"/>
                <a:cs typeface="Verdana"/>
              </a:rPr>
              <a:t>"Toy </a:t>
            </a:r>
            <a:r>
              <a:rPr sz="3200" dirty="0">
                <a:latin typeface="Verdana"/>
                <a:cs typeface="Verdana"/>
              </a:rPr>
              <a:t>Story 3", </a:t>
            </a:r>
            <a:r>
              <a:rPr sz="3200" spc="-10" dirty="0">
                <a:latin typeface="Verdana"/>
                <a:cs typeface="Verdana"/>
              </a:rPr>
              <a:t>Released </a:t>
            </a:r>
            <a:r>
              <a:rPr sz="3200" dirty="0">
                <a:latin typeface="Verdana"/>
                <a:cs typeface="Verdana"/>
              </a:rPr>
              <a:t>:</a:t>
            </a:r>
            <a:r>
              <a:rPr sz="3200" spc="14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2010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Verdana"/>
                <a:cs typeface="Verdana"/>
              </a:rPr>
              <a:t>}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Verdana"/>
                <a:cs typeface="Verdana"/>
              </a:rPr>
              <a:t>db.media.insertOne(dvd)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304" y="611250"/>
            <a:ext cx="430784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Conditionals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378" y="1298192"/>
            <a:ext cx="13660222" cy="64742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Verdana"/>
                <a:cs typeface="Verdana"/>
              </a:rPr>
              <a:t>db.media.find </a:t>
            </a:r>
            <a:r>
              <a:rPr sz="3200" dirty="0">
                <a:latin typeface="Verdana"/>
                <a:cs typeface="Verdana"/>
              </a:rPr>
              <a:t>( { </a:t>
            </a:r>
            <a:r>
              <a:rPr sz="3200" spc="-10" dirty="0">
                <a:latin typeface="Verdana"/>
                <a:cs typeface="Verdana"/>
              </a:rPr>
              <a:t>Released </a:t>
            </a:r>
            <a:r>
              <a:rPr sz="3200" dirty="0">
                <a:latin typeface="Verdana"/>
                <a:cs typeface="Verdana"/>
              </a:rPr>
              <a:t>: </a:t>
            </a:r>
            <a:r>
              <a:rPr sz="3200" spc="-5" dirty="0">
                <a:latin typeface="Verdana"/>
                <a:cs typeface="Verdana"/>
              </a:rPr>
              <a:t>{$gt </a:t>
            </a:r>
            <a:r>
              <a:rPr sz="3200" dirty="0">
                <a:latin typeface="Verdana"/>
                <a:cs typeface="Verdana"/>
              </a:rPr>
              <a:t>: 2000} }, { "Cast" : 0 }</a:t>
            </a:r>
            <a:r>
              <a:rPr sz="3200" spc="9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Verdana"/>
                <a:cs typeface="Verdana"/>
              </a:rPr>
              <a:t>db.media.find </a:t>
            </a:r>
            <a:r>
              <a:rPr sz="3200" dirty="0">
                <a:latin typeface="Verdana"/>
                <a:cs typeface="Verdana"/>
              </a:rPr>
              <a:t>( { </a:t>
            </a:r>
            <a:r>
              <a:rPr sz="3200" spc="-10" dirty="0">
                <a:latin typeface="Verdana"/>
                <a:cs typeface="Verdana"/>
              </a:rPr>
              <a:t>Released </a:t>
            </a:r>
            <a:r>
              <a:rPr sz="3200" dirty="0">
                <a:latin typeface="Verdana"/>
                <a:cs typeface="Verdana"/>
              </a:rPr>
              <a:t>: </a:t>
            </a:r>
            <a:r>
              <a:rPr sz="3200" spc="-5" dirty="0">
                <a:latin typeface="Verdana"/>
                <a:cs typeface="Verdana"/>
              </a:rPr>
              <a:t>{$gte </a:t>
            </a:r>
            <a:r>
              <a:rPr sz="3200" dirty="0">
                <a:latin typeface="Verdana"/>
                <a:cs typeface="Verdana"/>
              </a:rPr>
              <a:t>: 1999 } }, { "Cast" : 0 }</a:t>
            </a:r>
            <a:r>
              <a:rPr sz="3200" spc="2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Verdana"/>
                <a:cs typeface="Verdana"/>
              </a:rPr>
              <a:t>db.media.find </a:t>
            </a:r>
            <a:r>
              <a:rPr sz="3200" dirty="0">
                <a:latin typeface="Verdana"/>
                <a:cs typeface="Verdana"/>
              </a:rPr>
              <a:t>( { </a:t>
            </a:r>
            <a:r>
              <a:rPr sz="3200" spc="-10" dirty="0">
                <a:latin typeface="Verdana"/>
                <a:cs typeface="Verdana"/>
              </a:rPr>
              <a:t>Released </a:t>
            </a:r>
            <a:r>
              <a:rPr sz="3200" dirty="0">
                <a:latin typeface="Verdana"/>
                <a:cs typeface="Verdana"/>
              </a:rPr>
              <a:t>: </a:t>
            </a:r>
            <a:r>
              <a:rPr sz="3200" spc="-5" dirty="0">
                <a:latin typeface="Verdana"/>
                <a:cs typeface="Verdana"/>
              </a:rPr>
              <a:t>{$lt </a:t>
            </a:r>
            <a:r>
              <a:rPr sz="3200" dirty="0">
                <a:latin typeface="Verdana"/>
                <a:cs typeface="Verdana"/>
              </a:rPr>
              <a:t>: 1999 } }, { "Cast" : 0 }</a:t>
            </a:r>
            <a:r>
              <a:rPr sz="3200" spc="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 marR="722630">
              <a:lnSpc>
                <a:spcPct val="100000"/>
              </a:lnSpc>
            </a:pPr>
            <a:r>
              <a:rPr sz="3200" spc="-5" dirty="0">
                <a:latin typeface="Verdana"/>
                <a:cs typeface="Verdana"/>
              </a:rPr>
              <a:t>db.media.find( </a:t>
            </a:r>
            <a:r>
              <a:rPr sz="3200" spc="-10" dirty="0">
                <a:latin typeface="Verdana"/>
                <a:cs typeface="Verdana"/>
              </a:rPr>
              <a:t>{Released </a:t>
            </a:r>
            <a:r>
              <a:rPr sz="3200" dirty="0">
                <a:latin typeface="Verdana"/>
                <a:cs typeface="Verdana"/>
              </a:rPr>
              <a:t>: {$in : </a:t>
            </a:r>
            <a:r>
              <a:rPr sz="3200" spc="-5" dirty="0">
                <a:latin typeface="Verdana"/>
                <a:cs typeface="Verdana"/>
              </a:rPr>
              <a:t>[1999,2008,2009] </a:t>
            </a:r>
            <a:r>
              <a:rPr sz="3200" dirty="0">
                <a:latin typeface="Verdana"/>
                <a:cs typeface="Verdana"/>
              </a:rPr>
              <a:t>} </a:t>
            </a:r>
            <a:r>
              <a:rPr sz="3200" spc="-10" dirty="0">
                <a:latin typeface="Verdana"/>
                <a:cs typeface="Verdana"/>
              </a:rPr>
              <a:t>}, </a:t>
            </a:r>
            <a:r>
              <a:rPr sz="3200" dirty="0">
                <a:latin typeface="Verdana"/>
                <a:cs typeface="Verdana"/>
              </a:rPr>
              <a:t>{  "Cast" : 0 }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)</a:t>
            </a:r>
            <a:r>
              <a:rPr lang="en-US" sz="3200" dirty="0">
                <a:latin typeface="Verdana"/>
                <a:cs typeface="Verdana"/>
              </a:rPr>
              <a:t> // at least one of the record have Released = 1999 or 2008 or 2009</a:t>
            </a:r>
            <a:endParaRPr sz="3200" dirty="0">
              <a:latin typeface="Verdana"/>
              <a:cs typeface="Verdana"/>
            </a:endParaRPr>
          </a:p>
          <a:p>
            <a:r>
              <a:rPr lang="en-US" sz="3200" dirty="0">
                <a:latin typeface="Verdana"/>
                <a:cs typeface="Verdana"/>
              </a:rPr>
              <a:t>SELECT * FROM media WHERE Released in (1999, 2008, 2009) </a:t>
            </a:r>
          </a:p>
          <a:p>
            <a:endParaRPr sz="3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Verdana"/>
                <a:cs typeface="Verdana"/>
              </a:rPr>
              <a:t>db.media.find({ </a:t>
            </a:r>
            <a:r>
              <a:rPr sz="3200" dirty="0">
                <a:latin typeface="Verdana"/>
                <a:cs typeface="Verdana"/>
              </a:rPr>
              <a:t>$or : [ { "Title" : </a:t>
            </a:r>
            <a:r>
              <a:rPr sz="3200" spc="-95" dirty="0">
                <a:latin typeface="Verdana"/>
                <a:cs typeface="Verdana"/>
              </a:rPr>
              <a:t>"Toy </a:t>
            </a:r>
            <a:r>
              <a:rPr sz="3200" dirty="0">
                <a:latin typeface="Verdana"/>
                <a:cs typeface="Verdana"/>
              </a:rPr>
              <a:t>Story 3" }, {</a:t>
            </a:r>
            <a:r>
              <a:rPr sz="3200" spc="6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"ISBN"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Verdana"/>
                <a:cs typeface="Verdana"/>
              </a:rPr>
              <a:t>:"978-1-4842-1183-0" } ] }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389001"/>
            <a:ext cx="287782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Updates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273556"/>
            <a:ext cx="13474700" cy="65691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Verdana"/>
                <a:cs typeface="Verdana"/>
              </a:rPr>
              <a:t>db.media.updateOne( </a:t>
            </a:r>
            <a:r>
              <a:rPr sz="3200" dirty="0">
                <a:latin typeface="Verdana"/>
                <a:cs typeface="Verdana"/>
              </a:rPr>
              <a:t>{ "Title" : "Matrix, </a:t>
            </a:r>
            <a:r>
              <a:rPr sz="3200" spc="-5" dirty="0">
                <a:latin typeface="Verdana"/>
                <a:cs typeface="Verdana"/>
              </a:rPr>
              <a:t>The"}, </a:t>
            </a:r>
            <a:r>
              <a:rPr sz="3200" spc="-45" dirty="0">
                <a:latin typeface="Verdana"/>
                <a:cs typeface="Verdana"/>
              </a:rPr>
              <a:t>{"Type" </a:t>
            </a:r>
            <a:r>
              <a:rPr sz="3200" dirty="0">
                <a:latin typeface="Verdana"/>
                <a:cs typeface="Verdana"/>
              </a:rPr>
              <a:t>:</a:t>
            </a:r>
            <a:r>
              <a:rPr sz="3200" spc="10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"DVD",</a:t>
            </a:r>
          </a:p>
          <a:p>
            <a:pPr marL="12700" marR="241300">
              <a:lnSpc>
                <a:spcPct val="100000"/>
              </a:lnSpc>
            </a:pPr>
            <a:r>
              <a:rPr sz="3200" spc="-5" dirty="0">
                <a:latin typeface="Verdana"/>
                <a:cs typeface="Verdana"/>
              </a:rPr>
              <a:t>"Title" </a:t>
            </a:r>
            <a:r>
              <a:rPr sz="3200" dirty="0">
                <a:latin typeface="Verdana"/>
                <a:cs typeface="Verdana"/>
              </a:rPr>
              <a:t>: "Matrix, </a:t>
            </a:r>
            <a:r>
              <a:rPr sz="3200" spc="-5" dirty="0">
                <a:latin typeface="Verdana"/>
                <a:cs typeface="Verdana"/>
              </a:rPr>
              <a:t>The", </a:t>
            </a:r>
            <a:r>
              <a:rPr sz="3200" spc="-10" dirty="0">
                <a:latin typeface="Verdana"/>
                <a:cs typeface="Verdana"/>
              </a:rPr>
              <a:t>"Released" </a:t>
            </a:r>
            <a:r>
              <a:rPr sz="3200" dirty="0">
                <a:latin typeface="Verdana"/>
                <a:cs typeface="Verdana"/>
              </a:rPr>
              <a:t>: 1999, "Genre" : "Action"}, {  upsert: </a:t>
            </a:r>
            <a:r>
              <a:rPr sz="3200" spc="-5" dirty="0">
                <a:latin typeface="Verdana"/>
                <a:cs typeface="Verdana"/>
              </a:rPr>
              <a:t>true}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)</a:t>
            </a:r>
            <a:r>
              <a:rPr lang="en-US" sz="3200" dirty="0">
                <a:latin typeface="Verdana"/>
                <a:cs typeface="Verdana"/>
              </a:rPr>
              <a:t> // if key doesn’t exist</a:t>
            </a:r>
            <a:r>
              <a:rPr lang="en-US" sz="3200">
                <a:latin typeface="Verdana"/>
                <a:cs typeface="Verdana"/>
              </a:rPr>
              <a:t>, create a new k/v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Verdana"/>
                <a:cs typeface="Verdana"/>
              </a:rPr>
              <a:t>db.media.updateMany( </a:t>
            </a:r>
            <a:r>
              <a:rPr sz="3200" dirty="0">
                <a:latin typeface="Verdana"/>
                <a:cs typeface="Verdana"/>
              </a:rPr>
              <a:t>{ </a:t>
            </a:r>
            <a:r>
              <a:rPr sz="3200" spc="-5" dirty="0">
                <a:latin typeface="Verdana"/>
                <a:cs typeface="Verdana"/>
              </a:rPr>
              <a:t>"Title" </a:t>
            </a:r>
            <a:r>
              <a:rPr sz="3200" dirty="0">
                <a:latin typeface="Verdana"/>
                <a:cs typeface="Verdana"/>
              </a:rPr>
              <a:t>: "Matrix, The"}, {$set:</a:t>
            </a:r>
            <a:r>
              <a:rPr sz="3200" spc="60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{"Type"</a:t>
            </a:r>
            <a:endParaRPr sz="3200" dirty="0">
              <a:latin typeface="Verdana"/>
              <a:cs typeface="Verdana"/>
            </a:endParaRPr>
          </a:p>
          <a:p>
            <a:pPr marL="12700" marR="927735">
              <a:lnSpc>
                <a:spcPct val="100000"/>
              </a:lnSpc>
            </a:pPr>
            <a:r>
              <a:rPr sz="3200" dirty="0">
                <a:latin typeface="Verdana"/>
                <a:cs typeface="Verdana"/>
              </a:rPr>
              <a:t>: "DVD", "Title" : </a:t>
            </a:r>
            <a:r>
              <a:rPr sz="3200" spc="-5" dirty="0">
                <a:latin typeface="Verdana"/>
                <a:cs typeface="Verdana"/>
              </a:rPr>
              <a:t>"Matrix, The", "Released" </a:t>
            </a:r>
            <a:r>
              <a:rPr sz="3200" dirty="0">
                <a:latin typeface="Verdana"/>
                <a:cs typeface="Verdana"/>
              </a:rPr>
              <a:t>: 1999, "Genre" :  "Action"} }, </a:t>
            </a:r>
            <a:r>
              <a:rPr sz="3200" spc="-5" dirty="0">
                <a:latin typeface="Verdana"/>
                <a:cs typeface="Verdana"/>
              </a:rPr>
              <a:t>{upsert: true}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Verdana"/>
                <a:cs typeface="Verdana"/>
              </a:rPr>
              <a:t>db.media.update </a:t>
            </a:r>
            <a:r>
              <a:rPr sz="3200" dirty="0">
                <a:latin typeface="Verdana"/>
                <a:cs typeface="Verdana"/>
              </a:rPr>
              <a:t>( { "Title" : </a:t>
            </a:r>
            <a:r>
              <a:rPr sz="3200" spc="-5" dirty="0">
                <a:latin typeface="Verdana"/>
                <a:cs typeface="Verdana"/>
              </a:rPr>
              <a:t>"Matrix, The" </a:t>
            </a:r>
            <a:r>
              <a:rPr sz="3200" dirty="0">
                <a:latin typeface="Verdana"/>
                <a:cs typeface="Verdana"/>
              </a:rPr>
              <a:t>}, {$set : {</a:t>
            </a:r>
            <a:r>
              <a:rPr sz="3200" spc="8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Genre</a:t>
            </a:r>
            <a:endParaRPr sz="3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Verdana"/>
                <a:cs typeface="Verdana"/>
              </a:rPr>
              <a:t>:"Sci-Fi" </a:t>
            </a:r>
            <a:r>
              <a:rPr sz="3200" dirty="0">
                <a:latin typeface="Verdana"/>
                <a:cs typeface="Verdana"/>
              </a:rPr>
              <a:t>} }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)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 marR="1248410">
              <a:lnSpc>
                <a:spcPct val="100000"/>
              </a:lnSpc>
            </a:pPr>
            <a:r>
              <a:rPr sz="3200" spc="-10" dirty="0">
                <a:latin typeface="Verdana"/>
                <a:cs typeface="Verdana"/>
              </a:rPr>
              <a:t>db.media.updateOne </a:t>
            </a:r>
            <a:r>
              <a:rPr sz="3200" dirty="0">
                <a:latin typeface="Verdana"/>
                <a:cs typeface="Verdana"/>
              </a:rPr>
              <a:t>( {"Title": "Matrix, </a:t>
            </a:r>
            <a:r>
              <a:rPr sz="3200" spc="-5" dirty="0">
                <a:latin typeface="Verdana"/>
                <a:cs typeface="Verdana"/>
              </a:rPr>
              <a:t>The"}, </a:t>
            </a:r>
            <a:r>
              <a:rPr sz="3200" dirty="0">
                <a:latin typeface="Verdana"/>
                <a:cs typeface="Verdana"/>
              </a:rPr>
              <a:t>{$unset : {  "Genre" : 1 } }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)</a:t>
            </a:r>
            <a:r>
              <a:rPr lang="en-US" sz="3200" dirty="0">
                <a:latin typeface="Verdana"/>
                <a:cs typeface="Verdana"/>
              </a:rPr>
              <a:t> // unset means remove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368300"/>
            <a:ext cx="61067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Document</a:t>
            </a:r>
            <a:r>
              <a:rPr spc="-75" dirty="0"/>
              <a:t> </a:t>
            </a:r>
            <a:r>
              <a:rPr spc="-5" dirty="0"/>
              <a:t>Stores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576831"/>
            <a:ext cx="13550900" cy="23955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850" spc="1450" dirty="0">
                <a:latin typeface="Wingdings"/>
                <a:cs typeface="Wingdings"/>
              </a:rPr>
              <a:t>◼</a:t>
            </a:r>
            <a:r>
              <a:rPr sz="3850" dirty="0">
                <a:latin typeface="Verdana"/>
                <a:cs typeface="Verdana"/>
              </a:rPr>
              <a:t>What </a:t>
            </a:r>
            <a:r>
              <a:rPr sz="3850" spc="-10" dirty="0">
                <a:latin typeface="Verdana"/>
                <a:cs typeface="Verdana"/>
              </a:rPr>
              <a:t>is </a:t>
            </a:r>
            <a:r>
              <a:rPr sz="3850" dirty="0">
                <a:latin typeface="Verdana"/>
                <a:cs typeface="Verdana"/>
              </a:rPr>
              <a:t>a</a:t>
            </a:r>
            <a:r>
              <a:rPr sz="3850" spc="-12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document?</a:t>
            </a:r>
            <a:endParaRPr lang="en-US" sz="3850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lang="en-US" sz="3850" spc="60" dirty="0">
                <a:latin typeface="Times New Roman"/>
                <a:cs typeface="Times New Roman"/>
              </a:rPr>
              <a:t>	 –</a:t>
            </a:r>
            <a:r>
              <a:rPr lang="en-US" sz="3850" spc="-10" dirty="0">
                <a:latin typeface="Verdana"/>
                <a:cs typeface="Verdana"/>
              </a:rPr>
              <a:t>the smallest unit that we can present in NoSQL DB, not like RMDB rows and columns, we think highly about key/value pairs </a:t>
            </a:r>
            <a:endParaRPr sz="3850" spc="-1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845" y="5935471"/>
            <a:ext cx="13550900" cy="178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50" spc="1450" dirty="0">
                <a:latin typeface="Wingdings"/>
                <a:cs typeface="Wingdings"/>
              </a:rPr>
              <a:t>◼</a:t>
            </a:r>
            <a:r>
              <a:rPr sz="2850" spc="1450" dirty="0">
                <a:latin typeface="Times New Roman"/>
                <a:cs typeface="Times New Roman"/>
              </a:rPr>
              <a:t> </a:t>
            </a:r>
            <a:r>
              <a:rPr sz="3850" dirty="0">
                <a:latin typeface="Verdana"/>
                <a:cs typeface="Verdana"/>
              </a:rPr>
              <a:t>“The </a:t>
            </a:r>
            <a:r>
              <a:rPr sz="3850" spc="-10" dirty="0">
                <a:latin typeface="Verdana"/>
                <a:cs typeface="Verdana"/>
              </a:rPr>
              <a:t>Definitive </a:t>
            </a:r>
            <a:r>
              <a:rPr sz="3850" spc="-5" dirty="0">
                <a:latin typeface="Verdana"/>
                <a:cs typeface="Verdana"/>
              </a:rPr>
              <a:t>Guide </a:t>
            </a:r>
            <a:r>
              <a:rPr sz="3850" spc="-10" dirty="0">
                <a:latin typeface="Verdana"/>
                <a:cs typeface="Verdana"/>
              </a:rPr>
              <a:t>to </a:t>
            </a:r>
            <a:r>
              <a:rPr sz="3850" spc="-5" dirty="0">
                <a:latin typeface="Verdana"/>
                <a:cs typeface="Verdana"/>
              </a:rPr>
              <a:t>MongoDB: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5" dirty="0">
                <a:latin typeface="Verdana"/>
                <a:cs typeface="Verdana"/>
              </a:rPr>
              <a:t>complete</a:t>
            </a:r>
            <a:r>
              <a:rPr sz="3850" spc="-850" dirty="0">
                <a:latin typeface="Verdana"/>
                <a:cs typeface="Verdana"/>
              </a:rPr>
              <a:t> </a:t>
            </a:r>
            <a:r>
              <a:rPr sz="3850" spc="-330" dirty="0">
                <a:latin typeface="Verdana"/>
                <a:cs typeface="Verdana"/>
              </a:rPr>
              <a:t>guide  </a:t>
            </a:r>
            <a:r>
              <a:rPr sz="3850" spc="-5" dirty="0">
                <a:latin typeface="Verdana"/>
                <a:cs typeface="Verdana"/>
              </a:rPr>
              <a:t>to dealing with </a:t>
            </a:r>
            <a:r>
              <a:rPr sz="3850" dirty="0">
                <a:latin typeface="Verdana"/>
                <a:cs typeface="Verdana"/>
              </a:rPr>
              <a:t>Big </a:t>
            </a:r>
            <a:r>
              <a:rPr sz="3850" spc="-5" dirty="0">
                <a:latin typeface="Verdana"/>
                <a:cs typeface="Verdana"/>
              </a:rPr>
              <a:t>Data using </a:t>
            </a:r>
            <a:r>
              <a:rPr sz="3850" spc="-45" dirty="0">
                <a:latin typeface="Verdana"/>
                <a:cs typeface="Verdana"/>
              </a:rPr>
              <a:t>MongoDB”, </a:t>
            </a:r>
            <a:r>
              <a:rPr sz="3850" spc="-5" dirty="0">
                <a:latin typeface="Verdana"/>
                <a:cs typeface="Verdana"/>
              </a:rPr>
              <a:t>David Hows;  </a:t>
            </a:r>
            <a:r>
              <a:rPr sz="3850" spc="-25" dirty="0">
                <a:latin typeface="Verdana"/>
                <a:cs typeface="Verdana"/>
              </a:rPr>
              <a:t>Peter </a:t>
            </a:r>
            <a:r>
              <a:rPr sz="3850" dirty="0">
                <a:latin typeface="Verdana"/>
                <a:cs typeface="Verdana"/>
              </a:rPr>
              <a:t>Membrey; </a:t>
            </a:r>
            <a:r>
              <a:rPr sz="3850" spc="-5" dirty="0">
                <a:latin typeface="Verdana"/>
                <a:cs typeface="Verdana"/>
              </a:rPr>
              <a:t>Eelco Plugge; Tim </a:t>
            </a:r>
            <a:r>
              <a:rPr sz="3850" spc="-10" dirty="0">
                <a:latin typeface="Verdana"/>
                <a:cs typeface="Verdana"/>
              </a:rPr>
              <a:t>Hawkins,</a:t>
            </a:r>
            <a:r>
              <a:rPr sz="3850" spc="-10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2015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25856"/>
            <a:ext cx="291338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</a:t>
            </a:r>
            <a:r>
              <a:rPr spc="-25" dirty="0"/>
              <a:t>t</a:t>
            </a:r>
            <a:r>
              <a:rPr spc="-20"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659381"/>
            <a:ext cx="13471525" cy="48218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850" spc="-5" dirty="0">
                <a:latin typeface="Verdana"/>
                <a:cs typeface="Verdana"/>
              </a:rPr>
              <a:t>db.newname.deleteOne( </a:t>
            </a:r>
            <a:r>
              <a:rPr sz="3850" dirty="0">
                <a:latin typeface="Verdana"/>
                <a:cs typeface="Verdana"/>
              </a:rPr>
              <a:t>{ </a:t>
            </a:r>
            <a:r>
              <a:rPr sz="3850" spc="-10" dirty="0">
                <a:latin typeface="Verdana"/>
                <a:cs typeface="Verdana"/>
              </a:rPr>
              <a:t>"Title" </a:t>
            </a:r>
            <a:r>
              <a:rPr sz="3850" dirty="0">
                <a:latin typeface="Verdana"/>
                <a:cs typeface="Verdana"/>
              </a:rPr>
              <a:t>: </a:t>
            </a:r>
            <a:r>
              <a:rPr sz="3850" spc="-5" dirty="0">
                <a:latin typeface="Verdana"/>
                <a:cs typeface="Verdana"/>
              </a:rPr>
              <a:t>"Different </a:t>
            </a:r>
            <a:r>
              <a:rPr sz="3850" spc="-10" dirty="0">
                <a:latin typeface="Verdana"/>
                <a:cs typeface="Verdana"/>
              </a:rPr>
              <a:t>Title" </a:t>
            </a:r>
            <a:r>
              <a:rPr sz="3850" dirty="0">
                <a:latin typeface="Verdana"/>
                <a:cs typeface="Verdana"/>
              </a:rPr>
              <a:t>}</a:t>
            </a:r>
            <a:r>
              <a:rPr sz="3850" spc="-8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)</a:t>
            </a:r>
          </a:p>
          <a:p>
            <a:endParaRPr lang="en-US" sz="3850" spc="-10" dirty="0">
              <a:latin typeface="Verdana"/>
              <a:cs typeface="Verdana"/>
            </a:endParaRPr>
          </a:p>
          <a:p>
            <a:r>
              <a:rPr sz="3850" spc="-10" dirty="0" err="1">
                <a:latin typeface="Verdana"/>
                <a:cs typeface="Verdana"/>
              </a:rPr>
              <a:t>db.newname.deleteMany</a:t>
            </a:r>
            <a:r>
              <a:rPr sz="3850" spc="-10" dirty="0">
                <a:latin typeface="Verdana"/>
                <a:cs typeface="Verdana"/>
              </a:rPr>
              <a:t>({}) </a:t>
            </a:r>
            <a:r>
              <a:rPr lang="en-US" sz="3850" spc="-10" dirty="0">
                <a:latin typeface="Verdana"/>
                <a:cs typeface="Verdana"/>
              </a:rPr>
              <a:t>// </a:t>
            </a:r>
            <a:r>
              <a:rPr lang="en-US" sz="4000" dirty="0"/>
              <a:t>Removes all documents that match the </a:t>
            </a:r>
            <a:r>
              <a:rPr lang="en-US" sz="4000" i="1" dirty="0"/>
              <a:t>filter</a:t>
            </a:r>
            <a:r>
              <a:rPr lang="en-US" sz="4000" dirty="0"/>
              <a:t> from a collection.</a:t>
            </a:r>
          </a:p>
          <a:p>
            <a:endParaRPr lang="en-US" sz="3850" spc="-10" dirty="0">
              <a:latin typeface="Verdana"/>
              <a:cs typeface="Verdana"/>
            </a:endParaRPr>
          </a:p>
          <a:p>
            <a:pPr marL="12700" marR="6252210">
              <a:spcBef>
                <a:spcPts val="5"/>
              </a:spcBef>
            </a:pPr>
            <a:r>
              <a:rPr sz="3850" spc="-5" dirty="0" err="1">
                <a:latin typeface="Verdana"/>
                <a:cs typeface="Verdana"/>
              </a:rPr>
              <a:t>db.newname.drop</a:t>
            </a:r>
            <a:r>
              <a:rPr sz="3850" spc="-5" dirty="0">
                <a:latin typeface="Verdana"/>
                <a:cs typeface="Verdana"/>
              </a:rPr>
              <a:t>()</a:t>
            </a:r>
            <a:endParaRPr sz="3850" dirty="0">
              <a:latin typeface="Verdana"/>
              <a:cs typeface="Verdana"/>
            </a:endParaRPr>
          </a:p>
          <a:p>
            <a:pPr>
              <a:spcBef>
                <a:spcPts val="2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3850" spc="-5" dirty="0">
                <a:latin typeface="Verdana"/>
                <a:cs typeface="Verdana"/>
              </a:rPr>
              <a:t>db.dropDatabase()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25856"/>
            <a:ext cx="292290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70" dirty="0"/>
              <a:t>x</a:t>
            </a:r>
            <a:r>
              <a:rPr spc="-5" dirty="0"/>
              <a:t>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651762"/>
            <a:ext cx="11934825" cy="5273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“videogames” database has </a:t>
            </a:r>
            <a:r>
              <a:rPr sz="3200" dirty="0">
                <a:latin typeface="Arial"/>
                <a:cs typeface="Arial"/>
              </a:rPr>
              <a:t>a collection </a:t>
            </a:r>
            <a:r>
              <a:rPr sz="3200" spc="-5" dirty="0">
                <a:latin typeface="Arial"/>
                <a:cs typeface="Arial"/>
              </a:rPr>
              <a:t>called “nintendo”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with  documents that look </a:t>
            </a:r>
            <a:r>
              <a:rPr sz="3200" dirty="0">
                <a:latin typeface="Arial"/>
                <a:cs typeface="Arial"/>
              </a:rPr>
              <a:t>like </a:t>
            </a:r>
            <a:r>
              <a:rPr sz="3200" spc="-5" dirty="0">
                <a:latin typeface="Arial"/>
                <a:cs typeface="Arial"/>
              </a:rPr>
              <a:t>the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following: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927100" marR="686435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Title: </a:t>
            </a:r>
            <a:r>
              <a:rPr sz="2800" spc="-5" dirty="0">
                <a:latin typeface="Arial"/>
                <a:cs typeface="Arial"/>
              </a:rPr>
              <a:t>The Legend of Zelda  </a:t>
            </a:r>
            <a:r>
              <a:rPr sz="2800" spc="-55" dirty="0">
                <a:latin typeface="Arial"/>
                <a:cs typeface="Arial"/>
              </a:rPr>
              <a:t>Year: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1986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Character:</a:t>
            </a:r>
            <a:r>
              <a:rPr sz="2800" spc="-5" dirty="0">
                <a:latin typeface="Arial"/>
                <a:cs typeface="Arial"/>
              </a:rPr>
              <a:t> {</a:t>
            </a:r>
            <a:endParaRPr sz="2800">
              <a:latin typeface="Arial"/>
              <a:cs typeface="Arial"/>
            </a:endParaRPr>
          </a:p>
          <a:p>
            <a:pPr marL="1841500" marR="828548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Name: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Link  Age: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12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Ratings: </a:t>
            </a:r>
            <a:r>
              <a:rPr sz="2800" spc="-5" dirty="0">
                <a:latin typeface="Arial"/>
                <a:cs typeface="Arial"/>
              </a:rPr>
              <a:t>[ 10, </a:t>
            </a:r>
            <a:r>
              <a:rPr sz="2800" dirty="0">
                <a:latin typeface="Arial"/>
                <a:cs typeface="Arial"/>
              </a:rPr>
              <a:t>9, </a:t>
            </a:r>
            <a:r>
              <a:rPr sz="2800" spc="-5" dirty="0">
                <a:latin typeface="Arial"/>
                <a:cs typeface="Arial"/>
              </a:rPr>
              <a:t>8, 9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]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25856"/>
            <a:ext cx="292290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70" dirty="0"/>
              <a:t>x</a:t>
            </a:r>
            <a:r>
              <a:rPr spc="-5" dirty="0"/>
              <a:t>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659381"/>
            <a:ext cx="13353415" cy="471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50" spc="-25" dirty="0">
                <a:latin typeface="Verdana"/>
                <a:cs typeface="Verdana"/>
              </a:rPr>
              <a:t>Write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5" dirty="0">
                <a:latin typeface="Verdana"/>
                <a:cs typeface="Verdana"/>
              </a:rPr>
              <a:t>query that will </a:t>
            </a:r>
            <a:r>
              <a:rPr sz="3850" spc="-10" dirty="0">
                <a:latin typeface="Verdana"/>
                <a:cs typeface="Verdana"/>
              </a:rPr>
              <a:t>retrieve </a:t>
            </a:r>
            <a:r>
              <a:rPr sz="3850" spc="-5" dirty="0">
                <a:latin typeface="Verdana"/>
                <a:cs typeface="Verdana"/>
              </a:rPr>
              <a:t>the document </a:t>
            </a:r>
            <a:r>
              <a:rPr sz="3850" dirty="0">
                <a:latin typeface="Verdana"/>
                <a:cs typeface="Verdana"/>
              </a:rPr>
              <a:t>for</a:t>
            </a:r>
            <a:r>
              <a:rPr sz="3850" spc="-13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the</a:t>
            </a: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850" spc="-5" dirty="0">
                <a:latin typeface="Verdana"/>
                <a:cs typeface="Verdana"/>
              </a:rPr>
              <a:t>game </a:t>
            </a:r>
            <a:r>
              <a:rPr sz="3850" spc="-10" dirty="0">
                <a:latin typeface="Verdana"/>
                <a:cs typeface="Verdana"/>
              </a:rPr>
              <a:t>titled </a:t>
            </a:r>
            <a:r>
              <a:rPr sz="3850" spc="-5" dirty="0">
                <a:latin typeface="Verdana"/>
                <a:cs typeface="Verdana"/>
              </a:rPr>
              <a:t>“Bubble</a:t>
            </a:r>
            <a:r>
              <a:rPr sz="3850" spc="-7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Bobble”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150">
              <a:latin typeface="Times New Roman"/>
              <a:cs typeface="Times New Roman"/>
            </a:endParaRPr>
          </a:p>
          <a:p>
            <a:pPr marL="12700" marR="5080">
              <a:lnSpc>
                <a:spcPts val="4610"/>
              </a:lnSpc>
            </a:pPr>
            <a:r>
              <a:rPr sz="3850" spc="-25" dirty="0">
                <a:latin typeface="Verdana"/>
                <a:cs typeface="Verdana"/>
              </a:rPr>
              <a:t>Write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5" dirty="0">
                <a:latin typeface="Verdana"/>
                <a:cs typeface="Verdana"/>
              </a:rPr>
              <a:t>query that will </a:t>
            </a:r>
            <a:r>
              <a:rPr sz="3850" spc="-10" dirty="0">
                <a:latin typeface="Verdana"/>
                <a:cs typeface="Verdana"/>
              </a:rPr>
              <a:t>retrieve </a:t>
            </a:r>
            <a:r>
              <a:rPr sz="3850" spc="-5" dirty="0">
                <a:latin typeface="Verdana"/>
                <a:cs typeface="Verdana"/>
              </a:rPr>
              <a:t>the </a:t>
            </a:r>
            <a:r>
              <a:rPr sz="3850" spc="-15" dirty="0">
                <a:latin typeface="Verdana"/>
                <a:cs typeface="Verdana"/>
              </a:rPr>
              <a:t>titles </a:t>
            </a:r>
            <a:r>
              <a:rPr sz="3850" spc="-5" dirty="0">
                <a:latin typeface="Verdana"/>
                <a:cs typeface="Verdana"/>
              </a:rPr>
              <a:t>(and </a:t>
            </a:r>
            <a:r>
              <a:rPr sz="3850" dirty="0">
                <a:latin typeface="Verdana"/>
                <a:cs typeface="Verdana"/>
              </a:rPr>
              <a:t>only </a:t>
            </a:r>
            <a:r>
              <a:rPr sz="3850" spc="-5" dirty="0">
                <a:latin typeface="Verdana"/>
                <a:cs typeface="Verdana"/>
              </a:rPr>
              <a:t>the  </a:t>
            </a:r>
            <a:r>
              <a:rPr sz="3850" spc="-10" dirty="0">
                <a:latin typeface="Verdana"/>
                <a:cs typeface="Verdana"/>
              </a:rPr>
              <a:t>titles) </a:t>
            </a:r>
            <a:r>
              <a:rPr sz="3850" dirty="0">
                <a:latin typeface="Verdana"/>
                <a:cs typeface="Verdana"/>
              </a:rPr>
              <a:t>for all </a:t>
            </a:r>
            <a:r>
              <a:rPr sz="3850" spc="-5" dirty="0">
                <a:latin typeface="Verdana"/>
                <a:cs typeface="Verdana"/>
              </a:rPr>
              <a:t>games that </a:t>
            </a:r>
            <a:r>
              <a:rPr sz="3850" spc="-20" dirty="0">
                <a:latin typeface="Verdana"/>
                <a:cs typeface="Verdana"/>
              </a:rPr>
              <a:t>have </a:t>
            </a:r>
            <a:r>
              <a:rPr sz="3850" dirty="0">
                <a:latin typeface="Verdana"/>
                <a:cs typeface="Verdana"/>
              </a:rPr>
              <a:t>Link as a</a:t>
            </a:r>
            <a:r>
              <a:rPr sz="3850" spc="-110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character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 marR="110489">
              <a:lnSpc>
                <a:spcPct val="100000"/>
              </a:lnSpc>
            </a:pPr>
            <a:r>
              <a:rPr sz="3850" spc="-25" dirty="0">
                <a:latin typeface="Verdana"/>
                <a:cs typeface="Verdana"/>
              </a:rPr>
              <a:t>Write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5" dirty="0">
                <a:latin typeface="Verdana"/>
                <a:cs typeface="Verdana"/>
              </a:rPr>
              <a:t>query that will </a:t>
            </a:r>
            <a:r>
              <a:rPr sz="3850" spc="-10" dirty="0">
                <a:latin typeface="Verdana"/>
                <a:cs typeface="Verdana"/>
              </a:rPr>
              <a:t>retrieve </a:t>
            </a:r>
            <a:r>
              <a:rPr sz="3850" dirty="0">
                <a:latin typeface="Verdana"/>
                <a:cs typeface="Verdana"/>
              </a:rPr>
              <a:t>all </a:t>
            </a:r>
            <a:r>
              <a:rPr sz="3850" spc="-5" dirty="0">
                <a:latin typeface="Verdana"/>
                <a:cs typeface="Verdana"/>
              </a:rPr>
              <a:t>games that </a:t>
            </a:r>
            <a:r>
              <a:rPr sz="3850" spc="-15" dirty="0">
                <a:latin typeface="Verdana"/>
                <a:cs typeface="Verdana"/>
              </a:rPr>
              <a:t>have </a:t>
            </a:r>
            <a:r>
              <a:rPr sz="3850" dirty="0">
                <a:latin typeface="Verdana"/>
                <a:cs typeface="Verdana"/>
              </a:rPr>
              <a:t>at  </a:t>
            </a:r>
            <a:r>
              <a:rPr sz="3850" spc="-10" dirty="0">
                <a:latin typeface="Verdana"/>
                <a:cs typeface="Verdana"/>
              </a:rPr>
              <a:t>least </a:t>
            </a:r>
            <a:r>
              <a:rPr sz="3850" dirty="0">
                <a:latin typeface="Verdana"/>
                <a:cs typeface="Verdana"/>
              </a:rPr>
              <a:t>one </a:t>
            </a:r>
            <a:r>
              <a:rPr sz="3850" spc="-15" dirty="0">
                <a:latin typeface="Verdana"/>
                <a:cs typeface="Verdana"/>
              </a:rPr>
              <a:t>rating </a:t>
            </a:r>
            <a:r>
              <a:rPr sz="3850" dirty="0">
                <a:latin typeface="Verdana"/>
                <a:cs typeface="Verdana"/>
              </a:rPr>
              <a:t>of 9 or</a:t>
            </a:r>
            <a:r>
              <a:rPr sz="3850" spc="-6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greater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444500"/>
            <a:ext cx="328612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65" dirty="0"/>
              <a:t>x</a:t>
            </a:r>
            <a:r>
              <a:rPr spc="-5" dirty="0"/>
              <a:t>ercises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956" y="1500631"/>
            <a:ext cx="13153390" cy="471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10" dirty="0">
                <a:latin typeface="Verdana"/>
                <a:cs typeface="Verdana"/>
              </a:rPr>
              <a:t>Design </a:t>
            </a:r>
            <a:r>
              <a:rPr sz="3850" dirty="0">
                <a:latin typeface="Verdana"/>
                <a:cs typeface="Verdana"/>
              </a:rPr>
              <a:t>a </a:t>
            </a:r>
            <a:r>
              <a:rPr sz="3850" spc="-5" dirty="0">
                <a:latin typeface="Verdana"/>
                <a:cs typeface="Verdana"/>
              </a:rPr>
              <a:t>schema to be </a:t>
            </a:r>
            <a:r>
              <a:rPr sz="3850" dirty="0">
                <a:latin typeface="Verdana"/>
                <a:cs typeface="Verdana"/>
              </a:rPr>
              <a:t>used </a:t>
            </a:r>
            <a:r>
              <a:rPr sz="3850" spc="-5" dirty="0">
                <a:latin typeface="Verdana"/>
                <a:cs typeface="Verdana"/>
              </a:rPr>
              <a:t>to </a:t>
            </a:r>
            <a:r>
              <a:rPr sz="3850" dirty="0">
                <a:latin typeface="Verdana"/>
                <a:cs typeface="Verdana"/>
              </a:rPr>
              <a:t>hold </a:t>
            </a:r>
            <a:r>
              <a:rPr sz="3850" spc="-5" dirty="0">
                <a:latin typeface="Verdana"/>
                <a:cs typeface="Verdana"/>
              </a:rPr>
              <a:t>users </a:t>
            </a:r>
            <a:r>
              <a:rPr sz="3850" dirty="0">
                <a:latin typeface="Verdana"/>
                <a:cs typeface="Verdana"/>
              </a:rPr>
              <a:t>and</a:t>
            </a:r>
            <a:r>
              <a:rPr sz="3850" spc="-105" dirty="0">
                <a:latin typeface="Verdana"/>
                <a:cs typeface="Verdana"/>
              </a:rPr>
              <a:t> </a:t>
            </a:r>
            <a:r>
              <a:rPr sz="3850" spc="-15" dirty="0">
                <a:latin typeface="Verdana"/>
                <a:cs typeface="Verdana"/>
              </a:rPr>
              <a:t>their  </a:t>
            </a:r>
            <a:r>
              <a:rPr sz="3850" dirty="0">
                <a:latin typeface="Verdana"/>
                <a:cs typeface="Verdana"/>
              </a:rPr>
              <a:t>reviews of </a:t>
            </a:r>
            <a:r>
              <a:rPr sz="3850" spc="-10" dirty="0">
                <a:latin typeface="Verdana"/>
                <a:cs typeface="Verdana"/>
              </a:rPr>
              <a:t>various </a:t>
            </a:r>
            <a:r>
              <a:rPr sz="3850" spc="-5" dirty="0">
                <a:latin typeface="Verdana"/>
                <a:cs typeface="Verdana"/>
              </a:rPr>
              <a:t>books. Create </a:t>
            </a:r>
            <a:r>
              <a:rPr sz="3850" dirty="0">
                <a:latin typeface="Verdana"/>
                <a:cs typeface="Verdana"/>
              </a:rPr>
              <a:t>a few </a:t>
            </a:r>
            <a:r>
              <a:rPr sz="3850" spc="-10" dirty="0">
                <a:latin typeface="Verdana"/>
                <a:cs typeface="Verdana"/>
              </a:rPr>
              <a:t>fake </a:t>
            </a:r>
            <a:r>
              <a:rPr sz="3850" spc="-5" dirty="0">
                <a:latin typeface="Verdana"/>
                <a:cs typeface="Verdana"/>
              </a:rPr>
              <a:t>users  </a:t>
            </a:r>
            <a:r>
              <a:rPr sz="3850" dirty="0">
                <a:latin typeface="Verdana"/>
                <a:cs typeface="Verdana"/>
              </a:rPr>
              <a:t>and </a:t>
            </a:r>
            <a:r>
              <a:rPr sz="3850" spc="-5" dirty="0">
                <a:latin typeface="Verdana"/>
                <a:cs typeface="Verdana"/>
              </a:rPr>
              <a:t>reviews </a:t>
            </a:r>
            <a:r>
              <a:rPr sz="3850" dirty="0">
                <a:latin typeface="Verdana"/>
                <a:cs typeface="Verdana"/>
              </a:rPr>
              <a:t>and </a:t>
            </a:r>
            <a:r>
              <a:rPr sz="3850" spc="-5" dirty="0">
                <a:latin typeface="Verdana"/>
                <a:cs typeface="Verdana"/>
              </a:rPr>
              <a:t>put them </a:t>
            </a:r>
            <a:r>
              <a:rPr sz="3850" spc="-10" dirty="0">
                <a:latin typeface="Verdana"/>
                <a:cs typeface="Verdana"/>
              </a:rPr>
              <a:t>in </a:t>
            </a:r>
            <a:r>
              <a:rPr sz="3850" spc="-5" dirty="0">
                <a:latin typeface="Verdana"/>
                <a:cs typeface="Verdana"/>
              </a:rPr>
              <a:t>the</a:t>
            </a:r>
            <a:r>
              <a:rPr sz="3850" spc="-90" dirty="0">
                <a:latin typeface="Verdana"/>
                <a:cs typeface="Verdana"/>
              </a:rPr>
              <a:t> </a:t>
            </a:r>
            <a:r>
              <a:rPr sz="3850" spc="-15" dirty="0">
                <a:latin typeface="Verdana"/>
                <a:cs typeface="Verdana"/>
              </a:rPr>
              <a:t>DB.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Wingdings"/>
              <a:buChar char="◼"/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Using </a:t>
            </a:r>
            <a:r>
              <a:rPr sz="3850" spc="-15" dirty="0">
                <a:latin typeface="Verdana"/>
                <a:cs typeface="Verdana"/>
              </a:rPr>
              <a:t>your </a:t>
            </a:r>
            <a:r>
              <a:rPr sz="3850" spc="-5" dirty="0">
                <a:latin typeface="Verdana"/>
                <a:cs typeface="Verdana"/>
              </a:rPr>
              <a:t>schema </a:t>
            </a:r>
            <a:r>
              <a:rPr sz="3850" dirty="0">
                <a:latin typeface="Verdana"/>
                <a:cs typeface="Verdana"/>
              </a:rPr>
              <a:t>can </a:t>
            </a:r>
            <a:r>
              <a:rPr sz="3850" spc="-15" dirty="0">
                <a:latin typeface="Verdana"/>
                <a:cs typeface="Verdana"/>
              </a:rPr>
              <a:t>you</a:t>
            </a:r>
            <a:r>
              <a:rPr sz="3850" spc="-6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find: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850" spc="75" dirty="0">
                <a:latin typeface="Times New Roman"/>
                <a:cs typeface="Times New Roman"/>
              </a:rPr>
              <a:t>–</a:t>
            </a:r>
            <a:r>
              <a:rPr sz="3850" spc="75" dirty="0">
                <a:latin typeface="Verdana"/>
                <a:cs typeface="Verdana"/>
              </a:rPr>
              <a:t>The </a:t>
            </a:r>
            <a:r>
              <a:rPr sz="3850" spc="-20" dirty="0">
                <a:latin typeface="Verdana"/>
                <a:cs typeface="Verdana"/>
              </a:rPr>
              <a:t>average </a:t>
            </a:r>
            <a:r>
              <a:rPr sz="3850" spc="-5" dirty="0">
                <a:latin typeface="Verdana"/>
                <a:cs typeface="Verdana"/>
              </a:rPr>
              <a:t>review </a:t>
            </a:r>
            <a:r>
              <a:rPr sz="3850" dirty="0">
                <a:latin typeface="Verdana"/>
                <a:cs typeface="Verdana"/>
              </a:rPr>
              <a:t>of a</a:t>
            </a:r>
            <a:r>
              <a:rPr sz="3850" spc="-14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book?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75" dirty="0">
                <a:latin typeface="Times New Roman"/>
                <a:cs typeface="Times New Roman"/>
              </a:rPr>
              <a:t>–</a:t>
            </a:r>
            <a:r>
              <a:rPr sz="3850" spc="75" dirty="0">
                <a:latin typeface="Verdana"/>
                <a:cs typeface="Verdana"/>
              </a:rPr>
              <a:t>The </a:t>
            </a:r>
            <a:r>
              <a:rPr sz="3850" spc="-20" dirty="0">
                <a:latin typeface="Verdana"/>
                <a:cs typeface="Verdana"/>
              </a:rPr>
              <a:t>average </a:t>
            </a:r>
            <a:r>
              <a:rPr sz="3850" spc="-5" dirty="0">
                <a:latin typeface="Verdana"/>
                <a:cs typeface="Verdana"/>
              </a:rPr>
              <a:t>review </a:t>
            </a:r>
            <a:r>
              <a:rPr sz="3850" dirty="0">
                <a:latin typeface="Verdana"/>
                <a:cs typeface="Verdana"/>
              </a:rPr>
              <a:t>of a</a:t>
            </a:r>
            <a:r>
              <a:rPr sz="3850" spc="-14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user?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75" dirty="0">
                <a:latin typeface="Times New Roman"/>
                <a:cs typeface="Times New Roman"/>
              </a:rPr>
              <a:t>–</a:t>
            </a:r>
            <a:r>
              <a:rPr sz="3850" spc="75" dirty="0">
                <a:latin typeface="Verdana"/>
                <a:cs typeface="Verdana"/>
              </a:rPr>
              <a:t>The </a:t>
            </a:r>
            <a:r>
              <a:rPr sz="3850" spc="-5" dirty="0">
                <a:latin typeface="Verdana"/>
                <a:cs typeface="Verdana"/>
              </a:rPr>
              <a:t>number </a:t>
            </a:r>
            <a:r>
              <a:rPr sz="3850" dirty="0">
                <a:latin typeface="Verdana"/>
                <a:cs typeface="Verdana"/>
              </a:rPr>
              <a:t>of </a:t>
            </a:r>
            <a:r>
              <a:rPr sz="3850" spc="-5" dirty="0">
                <a:latin typeface="Verdana"/>
                <a:cs typeface="Verdana"/>
              </a:rPr>
              <a:t>books </a:t>
            </a:r>
            <a:r>
              <a:rPr sz="3850" spc="-10" dirty="0">
                <a:latin typeface="Verdana"/>
                <a:cs typeface="Verdana"/>
              </a:rPr>
              <a:t>in </a:t>
            </a:r>
            <a:r>
              <a:rPr sz="3850" spc="-5" dirty="0">
                <a:latin typeface="Verdana"/>
                <a:cs typeface="Verdana"/>
              </a:rPr>
              <a:t>the</a:t>
            </a:r>
            <a:r>
              <a:rPr sz="3850" spc="-16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system?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53669"/>
            <a:ext cx="396938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Documen</a:t>
            </a:r>
            <a:r>
              <a:rPr spc="-25" dirty="0"/>
              <a:t>t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655" y="1729231"/>
            <a:ext cx="8578215" cy="4130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Made up of </a:t>
            </a:r>
            <a:r>
              <a:rPr sz="3850" spc="-30" dirty="0">
                <a:latin typeface="Verdana"/>
                <a:cs typeface="Verdana"/>
              </a:rPr>
              <a:t>key-value</a:t>
            </a:r>
            <a:r>
              <a:rPr sz="3850" spc="-11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pairs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  <a:spcBef>
                <a:spcPts val="5"/>
              </a:spcBef>
            </a:pPr>
            <a:r>
              <a:rPr sz="3850" spc="60" dirty="0">
                <a:latin typeface="Times New Roman"/>
                <a:cs typeface="Times New Roman"/>
              </a:rPr>
              <a:t>–</a:t>
            </a:r>
            <a:r>
              <a:rPr sz="3850" spc="60" dirty="0">
                <a:latin typeface="Verdana"/>
                <a:cs typeface="Verdana"/>
              </a:rPr>
              <a:t>Each </a:t>
            </a:r>
            <a:r>
              <a:rPr sz="3850" dirty="0">
                <a:latin typeface="Verdana"/>
                <a:cs typeface="Verdana"/>
              </a:rPr>
              <a:t>has a</a:t>
            </a:r>
            <a:r>
              <a:rPr sz="3850" spc="-100" dirty="0">
                <a:latin typeface="Verdana"/>
                <a:cs typeface="Verdana"/>
              </a:rPr>
              <a:t> </a:t>
            </a:r>
            <a:r>
              <a:rPr sz="3850" spc="-15" dirty="0">
                <a:latin typeface="Verdana"/>
                <a:cs typeface="Verdana"/>
              </a:rPr>
              <a:t>type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50" dirty="0">
                <a:latin typeface="Times New Roman"/>
                <a:cs typeface="Times New Roman"/>
              </a:rPr>
              <a:t>–</a:t>
            </a:r>
            <a:r>
              <a:rPr sz="3850" spc="50" dirty="0">
                <a:latin typeface="Verdana"/>
                <a:cs typeface="Verdana"/>
              </a:rPr>
              <a:t>Order </a:t>
            </a:r>
            <a:r>
              <a:rPr sz="3850" spc="-5" dirty="0">
                <a:latin typeface="Verdana"/>
                <a:cs typeface="Verdana"/>
              </a:rPr>
              <a:t>matters (kind</a:t>
            </a:r>
            <a:r>
              <a:rPr sz="3850" spc="-145" dirty="0">
                <a:latin typeface="Verdana"/>
                <a:cs typeface="Verdana"/>
              </a:rPr>
              <a:t> </a:t>
            </a:r>
            <a:r>
              <a:rPr sz="3850" spc="60" dirty="0">
                <a:latin typeface="Verdana"/>
                <a:cs typeface="Verdana"/>
              </a:rPr>
              <a:t>of)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95" dirty="0">
                <a:latin typeface="Verdana"/>
                <a:cs typeface="Verdana"/>
              </a:rPr>
              <a:t>Type </a:t>
            </a:r>
            <a:r>
              <a:rPr sz="3850" spc="-10" dirty="0">
                <a:latin typeface="Verdana"/>
                <a:cs typeface="Verdana"/>
              </a:rPr>
              <a:t>sensitive </a:t>
            </a:r>
            <a:r>
              <a:rPr sz="3850" dirty="0">
                <a:latin typeface="Verdana"/>
                <a:cs typeface="Verdana"/>
              </a:rPr>
              <a:t>and case</a:t>
            </a:r>
            <a:r>
              <a:rPr sz="3850" spc="-40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sensitive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◼"/>
            </a:pPr>
            <a:endParaRPr sz="4000" dirty="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No </a:t>
            </a:r>
            <a:r>
              <a:rPr sz="3850" spc="-5" dirty="0">
                <a:latin typeface="Verdana"/>
                <a:cs typeface="Verdana"/>
              </a:rPr>
              <a:t>duplicate </a:t>
            </a:r>
            <a:r>
              <a:rPr sz="3850" spc="-10" dirty="0">
                <a:latin typeface="Verdana"/>
                <a:cs typeface="Verdana"/>
              </a:rPr>
              <a:t>keys</a:t>
            </a:r>
            <a:r>
              <a:rPr sz="3850" spc="-7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allowed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656" y="553669"/>
            <a:ext cx="396938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Documen</a:t>
            </a:r>
            <a:r>
              <a:rPr spc="-25" dirty="0"/>
              <a:t>t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230" y="1729231"/>
            <a:ext cx="6692900" cy="471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50" dirty="0">
                <a:latin typeface="Verdana"/>
                <a:cs typeface="Verdana"/>
              </a:rPr>
              <a:t>{</a:t>
            </a:r>
            <a:endParaRPr sz="3850">
              <a:latin typeface="Verdana"/>
              <a:cs typeface="Verdana"/>
            </a:endParaRPr>
          </a:p>
          <a:p>
            <a:pPr marL="698500" marR="5080">
              <a:lnSpc>
                <a:spcPct val="99900"/>
              </a:lnSpc>
              <a:spcBef>
                <a:spcPts val="5"/>
              </a:spcBef>
            </a:pPr>
            <a:r>
              <a:rPr sz="3850" spc="-5" dirty="0">
                <a:latin typeface="Verdana"/>
                <a:cs typeface="Verdana"/>
              </a:rPr>
              <a:t>"firstname": </a:t>
            </a:r>
            <a:r>
              <a:rPr sz="3850" spc="-15" dirty="0">
                <a:latin typeface="Verdana"/>
                <a:cs typeface="Verdana"/>
              </a:rPr>
              <a:t>"Peter",  </a:t>
            </a:r>
            <a:r>
              <a:rPr sz="3850" spc="-5" dirty="0">
                <a:latin typeface="Verdana"/>
                <a:cs typeface="Verdana"/>
              </a:rPr>
              <a:t>"lastname":</a:t>
            </a:r>
            <a:r>
              <a:rPr sz="3850" spc="-70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"Membrey",  "phone_numbers":</a:t>
            </a:r>
            <a:r>
              <a:rPr sz="3850" spc="-5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[</a:t>
            </a:r>
            <a:endParaRPr sz="3850">
              <a:latin typeface="Verdana"/>
              <a:cs typeface="Verdana"/>
            </a:endParaRPr>
          </a:p>
          <a:p>
            <a:pPr marL="1383665">
              <a:lnSpc>
                <a:spcPts val="4610"/>
              </a:lnSpc>
            </a:pPr>
            <a:r>
              <a:rPr sz="3850" dirty="0">
                <a:latin typeface="Verdana"/>
                <a:cs typeface="Verdana"/>
              </a:rPr>
              <a:t>"+852 1234</a:t>
            </a:r>
            <a:r>
              <a:rPr sz="3850" spc="-5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5678",</a:t>
            </a:r>
            <a:endParaRPr sz="3850">
              <a:latin typeface="Verdana"/>
              <a:cs typeface="Verdana"/>
            </a:endParaRPr>
          </a:p>
          <a:p>
            <a:pPr marL="1383665">
              <a:lnSpc>
                <a:spcPct val="100000"/>
              </a:lnSpc>
            </a:pPr>
            <a:r>
              <a:rPr sz="3850" dirty="0">
                <a:latin typeface="Verdana"/>
                <a:cs typeface="Verdana"/>
              </a:rPr>
              <a:t>"+44 1234 565</a:t>
            </a:r>
            <a:r>
              <a:rPr sz="3850" spc="-8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555"</a:t>
            </a:r>
            <a:endParaRPr sz="3850">
              <a:latin typeface="Verdana"/>
              <a:cs typeface="Verdana"/>
            </a:endParaRPr>
          </a:p>
          <a:p>
            <a:pPr marL="698500">
              <a:lnSpc>
                <a:spcPts val="4615"/>
              </a:lnSpc>
            </a:pPr>
            <a:r>
              <a:rPr sz="3850" dirty="0">
                <a:latin typeface="Verdana"/>
                <a:cs typeface="Verdana"/>
              </a:rPr>
              <a:t>]</a:t>
            </a:r>
            <a:endParaRPr sz="3850">
              <a:latin typeface="Verdana"/>
              <a:cs typeface="Verdana"/>
            </a:endParaRPr>
          </a:p>
          <a:p>
            <a:pPr marL="12700">
              <a:lnSpc>
                <a:spcPts val="4615"/>
              </a:lnSpc>
            </a:pPr>
            <a:r>
              <a:rPr sz="3850" dirty="0">
                <a:latin typeface="Verdana"/>
                <a:cs typeface="Verdana"/>
              </a:rPr>
              <a:t>}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615187"/>
            <a:ext cx="379285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Collections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104" y="1665858"/>
            <a:ext cx="9422130" cy="2371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Collections </a:t>
            </a:r>
            <a:r>
              <a:rPr sz="3850" dirty="0">
                <a:latin typeface="Verdana"/>
                <a:cs typeface="Verdana"/>
              </a:rPr>
              <a:t>are </a:t>
            </a:r>
            <a:r>
              <a:rPr sz="3850" spc="-5" dirty="0">
                <a:latin typeface="Verdana"/>
                <a:cs typeface="Verdana"/>
              </a:rPr>
              <a:t>groups </a:t>
            </a:r>
            <a:r>
              <a:rPr sz="3850" dirty="0">
                <a:latin typeface="Verdana"/>
                <a:cs typeface="Verdana"/>
              </a:rPr>
              <a:t>of</a:t>
            </a:r>
            <a:r>
              <a:rPr sz="3850" spc="-10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documents</a:t>
            </a:r>
            <a:endParaRPr sz="38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850" spc="105" dirty="0">
                <a:latin typeface="Times New Roman"/>
                <a:cs typeface="Times New Roman"/>
              </a:rPr>
              <a:t>–</a:t>
            </a:r>
            <a:r>
              <a:rPr sz="3850" spc="105" dirty="0">
                <a:latin typeface="Verdana"/>
                <a:cs typeface="Verdana"/>
              </a:rPr>
              <a:t>Is </a:t>
            </a:r>
            <a:r>
              <a:rPr sz="3850" spc="-5" dirty="0">
                <a:latin typeface="Verdana"/>
                <a:cs typeface="Verdana"/>
              </a:rPr>
              <a:t>there </a:t>
            </a:r>
            <a:r>
              <a:rPr sz="3850" dirty="0">
                <a:latin typeface="Verdana"/>
                <a:cs typeface="Verdana"/>
              </a:rPr>
              <a:t>a</a:t>
            </a:r>
            <a:r>
              <a:rPr sz="3850" spc="-13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schema?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dirty="0">
                <a:latin typeface="Verdana"/>
                <a:cs typeface="Verdana"/>
              </a:rPr>
              <a:t>Sub </a:t>
            </a:r>
            <a:r>
              <a:rPr sz="3850" spc="-5" dirty="0">
                <a:latin typeface="Verdana"/>
                <a:cs typeface="Verdana"/>
              </a:rPr>
              <a:t>collections </a:t>
            </a:r>
            <a:r>
              <a:rPr sz="3850" dirty="0">
                <a:latin typeface="Verdana"/>
                <a:cs typeface="Verdana"/>
              </a:rPr>
              <a:t>are also</a:t>
            </a:r>
            <a:r>
              <a:rPr sz="3850" spc="-6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allowed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55751"/>
            <a:ext cx="309118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Indexing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1695957"/>
            <a:ext cx="12553595" cy="2993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10" dirty="0">
                <a:latin typeface="Verdana"/>
                <a:cs typeface="Verdana"/>
              </a:rPr>
              <a:t>Automatically </a:t>
            </a:r>
            <a:r>
              <a:rPr sz="3850" spc="-5" dirty="0">
                <a:latin typeface="Verdana"/>
                <a:cs typeface="Verdana"/>
              </a:rPr>
              <a:t>created </a:t>
            </a:r>
            <a:r>
              <a:rPr sz="3850" dirty="0">
                <a:latin typeface="Verdana"/>
                <a:cs typeface="Verdana"/>
              </a:rPr>
              <a:t>on</a:t>
            </a:r>
            <a:r>
              <a:rPr sz="3850" spc="-55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ID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◼"/>
            </a:pPr>
            <a:endParaRPr sz="4000" dirty="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buSzPct val="74025"/>
              <a:buFont typeface="Wingdings"/>
              <a:buChar char="◼"/>
              <a:tabLst>
                <a:tab pos="455930" algn="l"/>
                <a:tab pos="456565" algn="l"/>
              </a:tabLst>
            </a:pPr>
            <a:r>
              <a:rPr sz="3850" spc="-5" dirty="0">
                <a:latin typeface="Verdana"/>
                <a:cs typeface="Verdana"/>
              </a:rPr>
              <a:t>Can create </a:t>
            </a:r>
            <a:r>
              <a:rPr sz="3850" spc="-10" dirty="0">
                <a:latin typeface="Verdana"/>
                <a:cs typeface="Verdana"/>
              </a:rPr>
              <a:t>your</a:t>
            </a:r>
            <a:r>
              <a:rPr sz="3850" spc="-50" dirty="0">
                <a:latin typeface="Verdana"/>
                <a:cs typeface="Verdana"/>
              </a:rPr>
              <a:t> </a:t>
            </a:r>
            <a:r>
              <a:rPr sz="3850" dirty="0">
                <a:latin typeface="Verdana"/>
                <a:cs typeface="Verdana"/>
              </a:rPr>
              <a:t>own</a:t>
            </a:r>
          </a:p>
          <a:p>
            <a:pPr marL="469900">
              <a:lnSpc>
                <a:spcPts val="4615"/>
              </a:lnSpc>
            </a:pPr>
            <a:r>
              <a:rPr sz="3850" spc="30" dirty="0">
                <a:latin typeface="Times New Roman"/>
                <a:cs typeface="Times New Roman"/>
              </a:rPr>
              <a:t>–</a:t>
            </a:r>
            <a:r>
              <a:rPr sz="3850" spc="30" dirty="0">
                <a:latin typeface="Verdana"/>
                <a:cs typeface="Verdana"/>
              </a:rPr>
              <a:t>Embedded</a:t>
            </a:r>
            <a:r>
              <a:rPr sz="3850" spc="-45" dirty="0">
                <a:latin typeface="Verdana"/>
                <a:cs typeface="Verdana"/>
              </a:rPr>
              <a:t> </a:t>
            </a:r>
            <a:r>
              <a:rPr sz="3850" spc="-5" dirty="0">
                <a:latin typeface="Verdana"/>
                <a:cs typeface="Verdana"/>
              </a:rPr>
              <a:t>documents</a:t>
            </a:r>
            <a:endParaRPr sz="3850" dirty="0">
              <a:latin typeface="Verdana"/>
              <a:cs typeface="Verdana"/>
            </a:endParaRPr>
          </a:p>
          <a:p>
            <a:pPr marL="469900">
              <a:lnSpc>
                <a:spcPts val="4615"/>
              </a:lnSpc>
            </a:pPr>
            <a:r>
              <a:rPr sz="3850" spc="25" dirty="0">
                <a:latin typeface="Times New Roman"/>
                <a:cs typeface="Times New Roman"/>
              </a:rPr>
              <a:t>–</a:t>
            </a:r>
            <a:r>
              <a:rPr sz="3850" spc="25" dirty="0">
                <a:latin typeface="Verdana"/>
                <a:cs typeface="Verdana"/>
              </a:rPr>
              <a:t>Composite</a:t>
            </a:r>
            <a:r>
              <a:rPr sz="3850" spc="-50" dirty="0">
                <a:latin typeface="Verdana"/>
                <a:cs typeface="Verdana"/>
              </a:rPr>
              <a:t> </a:t>
            </a:r>
            <a:r>
              <a:rPr sz="3850" spc="-10" dirty="0">
                <a:latin typeface="Verdana"/>
                <a:cs typeface="Verdana"/>
              </a:rPr>
              <a:t>Indexes</a:t>
            </a:r>
            <a:r>
              <a:rPr lang="en-US" sz="3850" spc="-10" dirty="0">
                <a:latin typeface="Verdana"/>
                <a:cs typeface="Verdana"/>
              </a:rPr>
              <a:t> (more than one k/v pair )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296926"/>
            <a:ext cx="241300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829" y="1044956"/>
            <a:ext cx="13381355" cy="670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905" algn="l"/>
              </a:tabLst>
            </a:pPr>
            <a:r>
              <a:rPr sz="2400" spc="1180" dirty="0">
                <a:latin typeface="Wingdings"/>
                <a:cs typeface="Wingdings"/>
              </a:rPr>
              <a:t>◼</a:t>
            </a:r>
            <a:r>
              <a:rPr sz="2400" spc="118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Verdana"/>
                <a:cs typeface="Verdana"/>
              </a:rPr>
              <a:t>The database </a:t>
            </a:r>
            <a:r>
              <a:rPr sz="3200" spc="-10" dirty="0">
                <a:latin typeface="Verdana"/>
                <a:cs typeface="Verdana"/>
              </a:rPr>
              <a:t>is </a:t>
            </a:r>
            <a:r>
              <a:rPr sz="3200" spc="-5" dirty="0">
                <a:latin typeface="Verdana"/>
                <a:cs typeface="Verdana"/>
              </a:rPr>
              <a:t>so</a:t>
            </a:r>
            <a:r>
              <a:rPr sz="3200" spc="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flexible</a:t>
            </a:r>
            <a:endParaRPr sz="3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– </a:t>
            </a:r>
            <a:r>
              <a:rPr sz="3200" spc="-5" dirty="0">
                <a:latin typeface="Verdana"/>
                <a:cs typeface="Verdana"/>
              </a:rPr>
              <a:t>How </a:t>
            </a:r>
            <a:r>
              <a:rPr sz="3200" dirty="0">
                <a:latin typeface="Verdana"/>
                <a:cs typeface="Verdana"/>
              </a:rPr>
              <a:t>do we choose a </a:t>
            </a:r>
            <a:r>
              <a:rPr sz="3200" spc="-5" dirty="0">
                <a:latin typeface="Verdana"/>
                <a:cs typeface="Verdana"/>
              </a:rPr>
              <a:t>good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design?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Verdana"/>
                <a:cs typeface="Verdana"/>
              </a:rPr>
              <a:t>{</a:t>
            </a:r>
            <a:endParaRPr sz="2800">
              <a:latin typeface="Verdana"/>
              <a:cs typeface="Verdana"/>
            </a:endParaRPr>
          </a:p>
          <a:p>
            <a:pPr marL="513715">
              <a:lnSpc>
                <a:spcPct val="100000"/>
              </a:lnSpc>
            </a:pPr>
            <a:r>
              <a:rPr sz="2800" spc="-5" dirty="0">
                <a:latin typeface="Verdana"/>
                <a:cs typeface="Verdana"/>
              </a:rPr>
              <a:t>"type":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"Book",</a:t>
            </a:r>
            <a:endParaRPr sz="2800">
              <a:latin typeface="Verdana"/>
              <a:cs typeface="Verdana"/>
            </a:endParaRPr>
          </a:p>
          <a:p>
            <a:pPr marL="12700" marR="5080" indent="501015">
              <a:lnSpc>
                <a:spcPct val="100000"/>
              </a:lnSpc>
            </a:pPr>
            <a:r>
              <a:rPr sz="2800" spc="-5" dirty="0">
                <a:latin typeface="Verdana"/>
                <a:cs typeface="Verdana"/>
              </a:rPr>
              <a:t>"Title": </a:t>
            </a:r>
            <a:r>
              <a:rPr sz="2800" spc="-10" dirty="0">
                <a:latin typeface="Verdana"/>
                <a:cs typeface="Verdana"/>
              </a:rPr>
              <a:t>"Definitive Guide </a:t>
            </a:r>
            <a:r>
              <a:rPr sz="2800" spc="-5" dirty="0">
                <a:latin typeface="Verdana"/>
                <a:cs typeface="Verdana"/>
              </a:rPr>
              <a:t>to </a:t>
            </a:r>
            <a:r>
              <a:rPr sz="2800" spc="-10" dirty="0">
                <a:latin typeface="Verdana"/>
                <a:cs typeface="Verdana"/>
              </a:rPr>
              <a:t>MongoDB: </a:t>
            </a:r>
            <a:r>
              <a:rPr sz="2800" spc="-5" dirty="0">
                <a:latin typeface="Verdana"/>
                <a:cs typeface="Verdana"/>
              </a:rPr>
              <a:t>A complete </a:t>
            </a:r>
            <a:r>
              <a:rPr sz="2800" spc="-10" dirty="0">
                <a:latin typeface="Verdana"/>
                <a:cs typeface="Verdana"/>
              </a:rPr>
              <a:t>guide </a:t>
            </a:r>
            <a:r>
              <a:rPr sz="2800" spc="-5" dirty="0">
                <a:latin typeface="Verdana"/>
                <a:cs typeface="Verdana"/>
              </a:rPr>
              <a:t>to </a:t>
            </a:r>
            <a:r>
              <a:rPr sz="2800" spc="-10" dirty="0">
                <a:latin typeface="Verdana"/>
                <a:cs typeface="Verdana"/>
              </a:rPr>
              <a:t>dealing with  </a:t>
            </a:r>
            <a:r>
              <a:rPr sz="2800" spc="-5" dirty="0">
                <a:latin typeface="Verdana"/>
                <a:cs typeface="Verdana"/>
              </a:rPr>
              <a:t>Big Data </a:t>
            </a:r>
            <a:r>
              <a:rPr sz="2800" spc="-10" dirty="0">
                <a:latin typeface="Verdana"/>
                <a:cs typeface="Verdana"/>
              </a:rPr>
              <a:t>using MongoDB 3rd </a:t>
            </a:r>
            <a:r>
              <a:rPr sz="2800" spc="-50" dirty="0">
                <a:latin typeface="Verdana"/>
                <a:cs typeface="Verdana"/>
              </a:rPr>
              <a:t>ed.,</a:t>
            </a:r>
            <a:r>
              <a:rPr sz="2800" spc="1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The",</a:t>
            </a:r>
            <a:endParaRPr sz="2800">
              <a:latin typeface="Verdana"/>
              <a:cs typeface="Verdana"/>
            </a:endParaRPr>
          </a:p>
          <a:p>
            <a:pPr marL="51371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Verdana"/>
                <a:cs typeface="Verdana"/>
              </a:rPr>
              <a:t>"ISBN":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"978-1-4842-1183-0",</a:t>
            </a:r>
            <a:endParaRPr sz="2800">
              <a:latin typeface="Verdana"/>
              <a:cs typeface="Verdana"/>
            </a:endParaRPr>
          </a:p>
          <a:p>
            <a:pPr marL="513715" marR="8963025">
              <a:lnSpc>
                <a:spcPct val="100000"/>
              </a:lnSpc>
            </a:pPr>
            <a:r>
              <a:rPr sz="2800" spc="-5" dirty="0">
                <a:latin typeface="Verdana"/>
                <a:cs typeface="Verdana"/>
              </a:rPr>
              <a:t>"Publisher": "Apress",  </a:t>
            </a:r>
            <a:r>
              <a:rPr sz="2800" spc="-10" dirty="0">
                <a:latin typeface="Verdana"/>
                <a:cs typeface="Verdana"/>
              </a:rPr>
              <a:t>"Author":</a:t>
            </a:r>
            <a:r>
              <a:rPr sz="2800" spc="5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[</a:t>
            </a:r>
            <a:endParaRPr sz="2800">
              <a:latin typeface="Verdana"/>
              <a:cs typeface="Verdana"/>
            </a:endParaRPr>
          </a:p>
          <a:p>
            <a:pPr marL="1015365" marR="9105265">
              <a:lnSpc>
                <a:spcPct val="100000"/>
              </a:lnSpc>
              <a:tabLst>
                <a:tab pos="4085590" algn="l"/>
              </a:tabLst>
            </a:pPr>
            <a:r>
              <a:rPr sz="2800" spc="-10" dirty="0">
                <a:latin typeface="Verdana"/>
                <a:cs typeface="Verdana"/>
              </a:rPr>
              <a:t>"Hows, David"  "Plugge, Eelco",  </a:t>
            </a:r>
            <a:r>
              <a:rPr sz="2800" spc="-35" dirty="0">
                <a:latin typeface="Verdana"/>
                <a:cs typeface="Verdana"/>
              </a:rPr>
              <a:t>"Membrey, </a:t>
            </a:r>
            <a:r>
              <a:rPr sz="2800" spc="-15" dirty="0">
                <a:latin typeface="Verdana"/>
                <a:cs typeface="Verdana"/>
              </a:rPr>
              <a:t>Peter",  </a:t>
            </a:r>
            <a:r>
              <a:rPr sz="2800" spc="-10" dirty="0">
                <a:latin typeface="Verdana"/>
                <a:cs typeface="Verdana"/>
              </a:rPr>
              <a:t>"Hawkins,</a:t>
            </a:r>
            <a:r>
              <a:rPr sz="2800" spc="3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Tim	]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0"/>
            <a:ext cx="24142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405" y="792226"/>
            <a:ext cx="5937885" cy="6976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</a:pPr>
            <a:r>
              <a:rPr sz="2400" spc="-35" dirty="0">
                <a:latin typeface="Verdana"/>
                <a:cs typeface="Verdana"/>
              </a:rPr>
              <a:t>"Type":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"CD",</a:t>
            </a:r>
            <a:endParaRPr sz="2400">
              <a:latin typeface="Verdana"/>
              <a:cs typeface="Verdana"/>
            </a:endParaRPr>
          </a:p>
          <a:p>
            <a:pPr marL="443865" marR="2249805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"Artist": </a:t>
            </a:r>
            <a:r>
              <a:rPr sz="2400" spc="-10" dirty="0">
                <a:latin typeface="Verdana"/>
                <a:cs typeface="Verdana"/>
              </a:rPr>
              <a:t>"Nirvana",  </a:t>
            </a:r>
            <a:r>
              <a:rPr sz="2400" spc="-5" dirty="0">
                <a:latin typeface="Verdana"/>
                <a:cs typeface="Verdana"/>
              </a:rPr>
              <a:t>"Title":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"Nevermind",  </a:t>
            </a:r>
            <a:r>
              <a:rPr sz="2400" dirty="0">
                <a:latin typeface="Verdana"/>
                <a:cs typeface="Verdana"/>
              </a:rPr>
              <a:t>"Genre":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"Grunge",</a:t>
            </a:r>
            <a:endParaRPr sz="2400">
              <a:latin typeface="Verdana"/>
              <a:cs typeface="Verdana"/>
            </a:endParaRPr>
          </a:p>
          <a:p>
            <a:pPr marL="443865" marR="949325">
              <a:lnSpc>
                <a:spcPct val="100000"/>
              </a:lnSpc>
            </a:pPr>
            <a:r>
              <a:rPr sz="2400" spc="-10" dirty="0">
                <a:latin typeface="Verdana"/>
                <a:cs typeface="Verdana"/>
              </a:rPr>
              <a:t>"Releasedate": </a:t>
            </a:r>
            <a:r>
              <a:rPr sz="2400" spc="-5" dirty="0">
                <a:latin typeface="Verdana"/>
                <a:cs typeface="Verdana"/>
              </a:rPr>
              <a:t>"1991.09.24",  </a:t>
            </a:r>
            <a:r>
              <a:rPr sz="2400" spc="-30" dirty="0">
                <a:latin typeface="Verdana"/>
                <a:cs typeface="Verdana"/>
              </a:rPr>
              <a:t>"Tracklist":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[</a:t>
            </a:r>
            <a:endParaRPr sz="2400">
              <a:latin typeface="Verdana"/>
              <a:cs typeface="Verdana"/>
            </a:endParaRPr>
          </a:p>
          <a:p>
            <a:pPr marL="8763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876300">
              <a:lnSpc>
                <a:spcPct val="100000"/>
              </a:lnSpc>
            </a:pPr>
            <a:r>
              <a:rPr sz="2400" spc="-40" dirty="0">
                <a:latin typeface="Verdana"/>
                <a:cs typeface="Verdana"/>
              </a:rPr>
              <a:t>"Track":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"1",</a:t>
            </a:r>
            <a:endParaRPr sz="2400">
              <a:latin typeface="Verdana"/>
              <a:cs typeface="Verdana"/>
            </a:endParaRPr>
          </a:p>
          <a:p>
            <a:pPr marL="876300" marR="508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"Title": "Smells </a:t>
            </a:r>
            <a:r>
              <a:rPr sz="2400" spc="-10" dirty="0">
                <a:latin typeface="Verdana"/>
                <a:cs typeface="Verdana"/>
              </a:rPr>
              <a:t>Like </a:t>
            </a:r>
            <a:r>
              <a:rPr sz="2400" spc="-65" dirty="0">
                <a:latin typeface="Verdana"/>
                <a:cs typeface="Verdana"/>
              </a:rPr>
              <a:t>Teen </a:t>
            </a:r>
            <a:r>
              <a:rPr sz="2400" spc="-10" dirty="0">
                <a:latin typeface="Verdana"/>
                <a:cs typeface="Verdana"/>
              </a:rPr>
              <a:t>Spirit",  </a:t>
            </a:r>
            <a:r>
              <a:rPr sz="2400" dirty="0">
                <a:latin typeface="Verdana"/>
                <a:cs typeface="Verdana"/>
              </a:rPr>
              <a:t>"Length":</a:t>
            </a:r>
            <a:r>
              <a:rPr sz="2400" spc="-5" dirty="0">
                <a:latin typeface="Verdana"/>
                <a:cs typeface="Verdana"/>
              </a:rPr>
              <a:t> "5:02"</a:t>
            </a:r>
            <a:endParaRPr sz="2400">
              <a:latin typeface="Verdana"/>
              <a:cs typeface="Verdana"/>
            </a:endParaRPr>
          </a:p>
          <a:p>
            <a:pPr marL="876300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},</a:t>
            </a:r>
            <a:endParaRPr sz="2400">
              <a:latin typeface="Verdana"/>
              <a:cs typeface="Verdana"/>
            </a:endParaRPr>
          </a:p>
          <a:p>
            <a:pPr marL="876300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876300">
              <a:lnSpc>
                <a:spcPct val="100000"/>
              </a:lnSpc>
            </a:pPr>
            <a:r>
              <a:rPr sz="2400" spc="-40" dirty="0">
                <a:latin typeface="Verdana"/>
                <a:cs typeface="Verdana"/>
              </a:rPr>
              <a:t>"Track":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"2",</a:t>
            </a:r>
            <a:endParaRPr sz="2400">
              <a:latin typeface="Verdana"/>
              <a:cs typeface="Verdana"/>
            </a:endParaRPr>
          </a:p>
          <a:p>
            <a:pPr marL="87630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"Title": "In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Bloom",</a:t>
            </a:r>
            <a:endParaRPr sz="2400">
              <a:latin typeface="Verdana"/>
              <a:cs typeface="Verdana"/>
            </a:endParaRPr>
          </a:p>
          <a:p>
            <a:pPr marL="8763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Verdana"/>
                <a:cs typeface="Verdana"/>
              </a:rPr>
              <a:t>"Length":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"4:15"</a:t>
            </a:r>
            <a:endParaRPr sz="2400">
              <a:latin typeface="Verdana"/>
              <a:cs typeface="Verdana"/>
            </a:endParaRPr>
          </a:p>
          <a:p>
            <a:pPr marL="876300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  <a:p>
            <a:pPr marL="443865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553339"/>
            <a:ext cx="684593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</a:t>
            </a:r>
            <a:r>
              <a:rPr spc="-60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3403091" y="1842516"/>
            <a:ext cx="5647944" cy="5213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4233</TotalTime>
  <Words>1519</Words>
  <Application>Microsoft Macintosh PowerPoint</Application>
  <PresentationFormat>Custom</PresentationFormat>
  <Paragraphs>202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Verdana</vt:lpstr>
      <vt:lpstr>Wingdings</vt:lpstr>
      <vt:lpstr>Office Theme</vt:lpstr>
      <vt:lpstr>PowerPoint Presentation</vt:lpstr>
      <vt:lpstr>Document Stores</vt:lpstr>
      <vt:lpstr>Documents</vt:lpstr>
      <vt:lpstr>Documents</vt:lpstr>
      <vt:lpstr>Collections</vt:lpstr>
      <vt:lpstr>Indexing</vt:lpstr>
      <vt:lpstr>Design</vt:lpstr>
      <vt:lpstr>Design</vt:lpstr>
      <vt:lpstr>Database Structure</vt:lpstr>
      <vt:lpstr>Data Types</vt:lpstr>
      <vt:lpstr>Embedding vs. Referencing</vt:lpstr>
      <vt:lpstr>PowerPoint Presentation</vt:lpstr>
      <vt:lpstr>Navigation</vt:lpstr>
      <vt:lpstr>Insertion</vt:lpstr>
      <vt:lpstr>Querying</vt:lpstr>
      <vt:lpstr>Aggregates</vt:lpstr>
      <vt:lpstr>Conditionals</vt:lpstr>
      <vt:lpstr>Conditionals</vt:lpstr>
      <vt:lpstr>Updates</vt:lpstr>
      <vt:lpstr>Deletion</vt:lpstr>
      <vt:lpstr>Exercise</vt:lpstr>
      <vt:lpstr>Exercise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</dc:title>
  <cp:lastModifiedBy>Lan, Hou</cp:lastModifiedBy>
  <cp:revision>36</cp:revision>
  <dcterms:created xsi:type="dcterms:W3CDTF">2019-11-25T20:08:11Z</dcterms:created>
  <dcterms:modified xsi:type="dcterms:W3CDTF">2019-12-15T10:44:53Z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2019-11-25T00:00:00Z</vt:filetime>
  </property>
</Properties>
</file>