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0" r:id="rId3"/>
    <p:sldId id="261" r:id="rId4"/>
    <p:sldId id="262" r:id="rId5"/>
    <p:sldId id="263" r:id="rId6"/>
    <p:sldId id="266" r:id="rId7"/>
    <p:sldId id="264" r:id="rId8"/>
    <p:sldId id="265" r:id="rId9"/>
    <p:sldId id="257" r:id="rId10"/>
    <p:sldId id="258" r:id="rId11"/>
    <p:sldId id="259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8"/>
    <p:restoredTop sz="77298"/>
  </p:normalViewPr>
  <p:slideViewPr>
    <p:cSldViewPr>
      <p:cViewPr varScale="1">
        <p:scale>
          <a:sx n="47" d="100"/>
          <a:sy n="47" d="100"/>
        </p:scale>
        <p:origin x="208" y="10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B1345-870C-0D4B-8439-638BE5D520ED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509D3-5C43-534A-8432-0ED752CBC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2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P1</a:t>
            </a:r>
          </a:p>
          <a:p>
            <a:r>
              <a:rPr lang="en-US" dirty="0" err="1"/>
              <a:t>E.g</a:t>
            </a:r>
            <a:r>
              <a:rPr lang="en-US" dirty="0"/>
              <a:t> accounts (centralized storage center)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09D3-5C43-534A-8432-0ED752CBCC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02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P9</a:t>
            </a:r>
          </a:p>
          <a:p>
            <a:r>
              <a:rPr lang="en-US" dirty="0"/>
              <a:t>If I have more copies, it’s easier for me to find data for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09D3-5C43-534A-8432-0ED752CBCC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11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P10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09D3-5C43-534A-8432-0ED752CBCC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6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P11 </a:t>
            </a:r>
          </a:p>
          <a:p>
            <a:r>
              <a:rPr lang="en-US" dirty="0" err="1"/>
              <a:t>Quatifiable</a:t>
            </a:r>
            <a:r>
              <a:rPr lang="en-US" dirty="0"/>
              <a:t> pieces of data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Composite primary keys (linking table)</a:t>
            </a:r>
          </a:p>
          <a:p>
            <a:pPr marL="171450" indent="-171450">
              <a:buFontTx/>
              <a:buChar char="-"/>
            </a:pPr>
            <a:r>
              <a:rPr lang="en-US" dirty="0"/>
              <a:t>Many-to-Many relationship? I wouldn’t use this terminology (Granularity: quantity sold and dollar sales amount for a date key, what if I can change the granularity) change date to hour(small) or month(large)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09D3-5C43-534A-8432-0ED752CBCC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03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P12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09D3-5C43-534A-8432-0ED752CBCC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68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in reversible data, if we have small grain data, we can do.</a:t>
            </a:r>
          </a:p>
          <a:p>
            <a:endParaRPr lang="en-US" dirty="0"/>
          </a:p>
          <a:p>
            <a:r>
              <a:rPr lang="en-US" dirty="0"/>
              <a:t>Data warehouse doesn’t care too much about space (many copies actually)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09D3-5C43-534A-8432-0ED752CBCC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99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09D3-5C43-534A-8432-0ED752CBCC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98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Dimension data(hierarchy)</a:t>
            </a:r>
          </a:p>
          <a:p>
            <a:r>
              <a:rPr lang="en-US" dirty="0"/>
              <a:t>Why this is important to us?(trying to answer analytical questions)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09D3-5C43-534A-8432-0ED752CBCC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61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09D3-5C43-534A-8432-0ED752CBCC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0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09D3-5C43-534A-8432-0ED752CBCC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48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practice, we care about</a:t>
            </a:r>
          </a:p>
          <a:p>
            <a:r>
              <a:rPr lang="en-US" dirty="0"/>
              <a:t>Slice(</a:t>
            </a:r>
            <a:r>
              <a:rPr lang="en-US" dirty="0" err="1"/>
              <a:t>sliices</a:t>
            </a:r>
            <a:r>
              <a:rPr lang="en-US" dirty="0"/>
              <a:t>) vs. Dice (smaller cubes)</a:t>
            </a:r>
          </a:p>
          <a:p>
            <a:r>
              <a:rPr lang="en-US" dirty="0"/>
              <a:t>Roll-up vs. drill down(hierarchy)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09D3-5C43-534A-8432-0ED752CBCC2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75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P2</a:t>
            </a:r>
          </a:p>
          <a:p>
            <a:r>
              <a:rPr lang="en-US" dirty="0"/>
              <a:t>Integrate data from different sources and clean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09D3-5C43-534A-8432-0ED752CBCC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80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“confusing slide”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09D3-5C43-534A-8432-0ED752CBCC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20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Multidimensional way converted to  RDBs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09D3-5C43-534A-8432-0ED752CBCC2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28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from Fact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09D3-5C43-534A-8432-0ED752CBCC2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318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“problematic slide”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09D3-5C43-534A-8432-0ED752CBCC2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96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don’t normalization in this case we embrace data redundancy. </a:t>
            </a:r>
          </a:p>
          <a:p>
            <a:endParaRPr lang="en-US" dirty="0"/>
          </a:p>
          <a:p>
            <a:r>
              <a:rPr lang="en-US" dirty="0"/>
              <a:t>Normalize Dimension (</a:t>
            </a:r>
            <a:r>
              <a:rPr lang="en-US" dirty="0" err="1"/>
              <a:t>e.g</a:t>
            </a:r>
            <a:r>
              <a:rPr lang="en-US" dirty="0"/>
              <a:t> location. Snowflake way NORMALIZE in next slide ) “trade-off”</a:t>
            </a:r>
          </a:p>
          <a:p>
            <a:endParaRPr lang="en-US" dirty="0"/>
          </a:p>
          <a:p>
            <a:r>
              <a:rPr lang="en-US" dirty="0"/>
              <a:t>”spaces is cheap” so star way is dominating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09D3-5C43-534A-8432-0ED752CBCC2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71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Trade-off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09D3-5C43-534A-8432-0ED752CBCC2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95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Either way: Dimension table because it has more columns while fact table because it is growing faster</a:t>
            </a:r>
          </a:p>
          <a:p>
            <a:pPr marL="228600" indent="-228600">
              <a:buAutoNum type="arabicPeriod"/>
            </a:pPr>
            <a:r>
              <a:rPr lang="en-US" dirty="0"/>
              <a:t>Small grain prefer more detailed data, small grained since it can produce large grained data</a:t>
            </a:r>
          </a:p>
          <a:p>
            <a:pPr marL="228600" indent="-228600">
              <a:buAutoNum type="arabicPeriod"/>
            </a:pPr>
            <a:r>
              <a:rPr lang="en-US" dirty="0"/>
              <a:t>Actually 1 to many is pretty common. (one product can appear in the same store for many times, one dimension and many is fact)</a:t>
            </a:r>
          </a:p>
          <a:p>
            <a:pPr marL="228600" indent="-228600">
              <a:buAutoNum type="arabicPeriod"/>
            </a:pPr>
            <a:r>
              <a:rPr lang="en-US" dirty="0"/>
              <a:t>Because we want to get analytical data over time(perform </a:t>
            </a:r>
            <a:r>
              <a:rPr lang="en-US"/>
              <a:t>operations)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09D3-5C43-534A-8432-0ED752CBCC2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87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09D3-5C43-534A-8432-0ED752CBCC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21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P4</a:t>
            </a:r>
          </a:p>
          <a:p>
            <a:r>
              <a:rPr lang="en-US" dirty="0"/>
              <a:t>Pay attention to data direction for </a:t>
            </a:r>
            <a:r>
              <a:rPr lang="en-US" dirty="0" err="1"/>
              <a:t>db</a:t>
            </a:r>
            <a:r>
              <a:rPr lang="en-US" dirty="0"/>
              <a:t> and dm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09D3-5C43-534A-8432-0ED752CBCC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1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P5</a:t>
            </a:r>
          </a:p>
          <a:p>
            <a:r>
              <a:rPr lang="en-US" dirty="0"/>
              <a:t>Subject oriented: twitter users name changed over time not an exact one</a:t>
            </a:r>
          </a:p>
          <a:p>
            <a:r>
              <a:rPr lang="en-US" dirty="0"/>
              <a:t>OLTP AND OLAP both have different </a:t>
            </a:r>
            <a:r>
              <a:rPr lang="en-US" dirty="0" err="1"/>
              <a:t>characteristsics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09D3-5C43-534A-8432-0ED752CBCC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33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P6</a:t>
            </a:r>
          </a:p>
          <a:p>
            <a:r>
              <a:rPr lang="en-US" dirty="0"/>
              <a:t>Big picture about analytical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09D3-5C43-534A-8432-0ED752CBCC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55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ETL is like data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09D3-5C43-534A-8432-0ED752CBCC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48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09D3-5C43-534A-8432-0ED752CBCC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79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P8</a:t>
            </a:r>
          </a:p>
          <a:p>
            <a:r>
              <a:rPr lang="en-US" dirty="0"/>
              <a:t>For inconsistency (fast insertion)</a:t>
            </a:r>
          </a:p>
          <a:p>
            <a:r>
              <a:rPr lang="en-US" dirty="0"/>
              <a:t>Trade-off: normalization means that we create more tables (joins)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09D3-5C43-534A-8432-0ED752CBCC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1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7E07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7E07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58400" cy="706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0" y="289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-1270" y="304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-1270" y="320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1270" y="335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-1270" y="350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-1270" y="365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-1270" y="381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-1270" y="3962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-1270" y="4114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-1270" y="4267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-1270" y="4419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-1270" y="457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-1270" y="472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-1270" y="487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-1270" y="502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-1270" y="518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-1270" y="533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-1270" y="548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-1270" y="563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-1270" y="579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-1270" y="594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-1270" y="609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-1270" y="624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-1270" y="640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-1270" y="655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-1270" y="670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-1270" y="685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-1270" y="701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-1270" y="716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-1270" y="731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-1270" y="746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-1270" y="762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-1270" y="91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-1270" y="106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-1270" y="121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-1270" y="137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-1270" y="152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-1270" y="167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-1270" y="182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-1270" y="198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-1270" y="213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-1270" y="228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-1270" y="243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-1270" y="259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-1270" y="274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-1270" y="76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-1270" y="609600"/>
            <a:ext cx="6764020" cy="1270"/>
          </a:xfrm>
          <a:custGeom>
            <a:avLst/>
            <a:gdLst/>
            <a:ahLst/>
            <a:cxnLst/>
            <a:rect l="l" t="t" r="r" b="b"/>
            <a:pathLst>
              <a:path w="6764020" h="1270">
                <a:moveTo>
                  <a:pt x="676402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6704330" y="590550"/>
            <a:ext cx="1270" cy="7183120"/>
          </a:xfrm>
          <a:custGeom>
            <a:avLst/>
            <a:gdLst/>
            <a:ahLst/>
            <a:cxnLst/>
            <a:rect l="l" t="t" r="r" b="b"/>
            <a:pathLst>
              <a:path w="1270" h="7183120">
                <a:moveTo>
                  <a:pt x="0" y="0"/>
                </a:moveTo>
                <a:lnTo>
                  <a:pt x="1270" y="718312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6856730" y="676909"/>
            <a:ext cx="1270" cy="7095490"/>
          </a:xfrm>
          <a:custGeom>
            <a:avLst/>
            <a:gdLst/>
            <a:ahLst/>
            <a:cxnLst/>
            <a:rect l="l" t="t" r="r" b="b"/>
            <a:pathLst>
              <a:path w="1270" h="7095490">
                <a:moveTo>
                  <a:pt x="0" y="0"/>
                </a:moveTo>
                <a:lnTo>
                  <a:pt x="1270" y="709549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7009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7161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7313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7466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7618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7771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7923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8075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8228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8380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8533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8685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8837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8990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9142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9295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9447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9599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9752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9904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608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760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9131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10655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1217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1370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1522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167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182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197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213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228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243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258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2741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2894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3046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3199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3351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3503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3656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3808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396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411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4265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4418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4570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4723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4875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5027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5180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15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30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455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594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609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624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639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6551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5332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548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563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578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6893559" y="124460"/>
            <a:ext cx="3166110" cy="1270"/>
          </a:xfrm>
          <a:custGeom>
            <a:avLst/>
            <a:gdLst/>
            <a:ahLst/>
            <a:cxnLst/>
            <a:rect l="l" t="t" r="r" b="b"/>
            <a:pathLst>
              <a:path w="3166109" h="1269">
                <a:moveTo>
                  <a:pt x="316611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6856730" y="0"/>
            <a:ext cx="1270" cy="116839"/>
          </a:xfrm>
          <a:custGeom>
            <a:avLst/>
            <a:gdLst/>
            <a:ahLst/>
            <a:cxnLst/>
            <a:rect l="l" t="t" r="r" b="b"/>
            <a:pathLst>
              <a:path w="1270" h="116839">
                <a:moveTo>
                  <a:pt x="635" y="-6289"/>
                </a:moveTo>
                <a:lnTo>
                  <a:pt x="635" y="12312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70091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71615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73139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7466330" y="1270"/>
            <a:ext cx="1270" cy="153670"/>
          </a:xfrm>
          <a:custGeom>
            <a:avLst/>
            <a:gdLst/>
            <a:ahLst/>
            <a:cxnLst/>
            <a:rect l="l" t="t" r="r" b="b"/>
            <a:pathLst>
              <a:path w="1270" h="153670">
                <a:moveTo>
                  <a:pt x="0" y="0"/>
                </a:moveTo>
                <a:lnTo>
                  <a:pt x="1270" y="1536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7617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77685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7922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8074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82257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8379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8531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86829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8836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8989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91401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9293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9446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95973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9751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9903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9404350" y="7526019"/>
            <a:ext cx="654050" cy="199390"/>
          </a:xfrm>
          <a:custGeom>
            <a:avLst/>
            <a:gdLst/>
            <a:ahLst/>
            <a:cxnLst/>
            <a:rect l="l" t="t" r="r" b="b"/>
            <a:pathLst>
              <a:path w="654050" h="199390">
                <a:moveTo>
                  <a:pt x="458470" y="199389"/>
                </a:moveTo>
                <a:lnTo>
                  <a:pt x="0" y="199389"/>
                </a:lnTo>
                <a:lnTo>
                  <a:pt x="0" y="0"/>
                </a:lnTo>
                <a:lnTo>
                  <a:pt x="65405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9862819" y="772540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195579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7E07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58400" cy="706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0" y="289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-1270" y="304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-1270" y="320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1270" y="335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-1270" y="350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-1270" y="365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-1270" y="381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-1270" y="3962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-1270" y="4114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-1270" y="4267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-1270" y="4419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-1270" y="457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-1270" y="472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-1270" y="487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-1270" y="502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-1270" y="518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-1270" y="533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-1270" y="548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-1270" y="563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-1270" y="579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-1270" y="594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-1270" y="609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-1270" y="624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-1270" y="640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-1270" y="655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-1270" y="670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-1270" y="685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-1270" y="701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-1270" y="716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-1270" y="731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-1270" y="746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-1270" y="762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-1270" y="91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-1270" y="106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-1270" y="121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-1270" y="137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-1270" y="152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-1270" y="167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-1270" y="182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-1270" y="198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-1270" y="213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-1270" y="228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-1270" y="243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-1270" y="259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-1270" y="274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-1270" y="76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-1270" y="609600"/>
            <a:ext cx="6764020" cy="1270"/>
          </a:xfrm>
          <a:custGeom>
            <a:avLst/>
            <a:gdLst/>
            <a:ahLst/>
            <a:cxnLst/>
            <a:rect l="l" t="t" r="r" b="b"/>
            <a:pathLst>
              <a:path w="6764020" h="1270">
                <a:moveTo>
                  <a:pt x="676402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6704330" y="590550"/>
            <a:ext cx="1270" cy="7183120"/>
          </a:xfrm>
          <a:custGeom>
            <a:avLst/>
            <a:gdLst/>
            <a:ahLst/>
            <a:cxnLst/>
            <a:rect l="l" t="t" r="r" b="b"/>
            <a:pathLst>
              <a:path w="1270" h="7183120">
                <a:moveTo>
                  <a:pt x="0" y="0"/>
                </a:moveTo>
                <a:lnTo>
                  <a:pt x="1270" y="718312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6856730" y="676909"/>
            <a:ext cx="1270" cy="7095490"/>
          </a:xfrm>
          <a:custGeom>
            <a:avLst/>
            <a:gdLst/>
            <a:ahLst/>
            <a:cxnLst/>
            <a:rect l="l" t="t" r="r" b="b"/>
            <a:pathLst>
              <a:path w="1270" h="7095490">
                <a:moveTo>
                  <a:pt x="0" y="0"/>
                </a:moveTo>
                <a:lnTo>
                  <a:pt x="1270" y="709549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7009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7161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7313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7466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7618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7771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7923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8075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8228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8380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8533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8685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8837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8990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9142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9295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9447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9599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9752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9904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608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760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9131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10655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1217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1370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1522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167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182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197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213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228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243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258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2741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2894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3046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3199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3351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3503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3656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3808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396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411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4265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4418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4570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4723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4875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5027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5180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15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30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455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594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609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624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639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6551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5332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548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563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578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6893559" y="124460"/>
            <a:ext cx="3166110" cy="1270"/>
          </a:xfrm>
          <a:custGeom>
            <a:avLst/>
            <a:gdLst/>
            <a:ahLst/>
            <a:cxnLst/>
            <a:rect l="l" t="t" r="r" b="b"/>
            <a:pathLst>
              <a:path w="3166109" h="1269">
                <a:moveTo>
                  <a:pt x="316611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6856730" y="0"/>
            <a:ext cx="1270" cy="116839"/>
          </a:xfrm>
          <a:custGeom>
            <a:avLst/>
            <a:gdLst/>
            <a:ahLst/>
            <a:cxnLst/>
            <a:rect l="l" t="t" r="r" b="b"/>
            <a:pathLst>
              <a:path w="1270" h="116839">
                <a:moveTo>
                  <a:pt x="635" y="-6289"/>
                </a:moveTo>
                <a:lnTo>
                  <a:pt x="635" y="12312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70091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71615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73139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7466330" y="1270"/>
            <a:ext cx="1270" cy="153670"/>
          </a:xfrm>
          <a:custGeom>
            <a:avLst/>
            <a:gdLst/>
            <a:ahLst/>
            <a:cxnLst/>
            <a:rect l="l" t="t" r="r" b="b"/>
            <a:pathLst>
              <a:path w="1270" h="153670">
                <a:moveTo>
                  <a:pt x="0" y="0"/>
                </a:moveTo>
                <a:lnTo>
                  <a:pt x="1270" y="1536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7617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77685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7922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8074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82257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8379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8531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86829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8836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8989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91401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9293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9446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95973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9751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9903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9404350" y="7526019"/>
            <a:ext cx="654050" cy="199390"/>
          </a:xfrm>
          <a:custGeom>
            <a:avLst/>
            <a:gdLst/>
            <a:ahLst/>
            <a:cxnLst/>
            <a:rect l="l" t="t" r="r" b="b"/>
            <a:pathLst>
              <a:path w="654050" h="199390">
                <a:moveTo>
                  <a:pt x="458470" y="199389"/>
                </a:moveTo>
                <a:lnTo>
                  <a:pt x="0" y="199389"/>
                </a:lnTo>
                <a:lnTo>
                  <a:pt x="0" y="0"/>
                </a:lnTo>
                <a:lnTo>
                  <a:pt x="65405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9862819" y="772540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195579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58400" cy="7061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870" y="1441450"/>
            <a:ext cx="6914515" cy="741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rgbClr val="7E07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940" y="1631950"/>
            <a:ext cx="10002519" cy="3437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78950" y="7512432"/>
            <a:ext cx="260350" cy="226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4015" y="584260"/>
            <a:ext cx="0" cy="3302000"/>
          </a:xfrm>
          <a:custGeom>
            <a:avLst/>
            <a:gdLst/>
            <a:ahLst/>
            <a:cxnLst/>
            <a:rect l="l" t="t" r="r" b="b"/>
            <a:pathLst>
              <a:path h="3302000">
                <a:moveTo>
                  <a:pt x="0" y="0"/>
                </a:moveTo>
                <a:lnTo>
                  <a:pt x="0" y="33019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7365" y="670620"/>
            <a:ext cx="0" cy="3215640"/>
          </a:xfrm>
          <a:custGeom>
            <a:avLst/>
            <a:gdLst/>
            <a:ahLst/>
            <a:cxnLst/>
            <a:rect l="l" t="t" r="r" b="b"/>
            <a:pathLst>
              <a:path h="3215640">
                <a:moveTo>
                  <a:pt x="0" y="0"/>
                </a:moveTo>
                <a:lnTo>
                  <a:pt x="0" y="321557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09765" y="711260"/>
            <a:ext cx="0" cy="3175000"/>
          </a:xfrm>
          <a:custGeom>
            <a:avLst/>
            <a:gdLst/>
            <a:ahLst/>
            <a:cxnLst/>
            <a:rect l="l" t="t" r="r" b="b"/>
            <a:pathLst>
              <a:path h="3175000">
                <a:moveTo>
                  <a:pt x="0" y="0"/>
                </a:moveTo>
                <a:lnTo>
                  <a:pt x="0" y="31749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2165" y="711260"/>
            <a:ext cx="0" cy="3175000"/>
          </a:xfrm>
          <a:custGeom>
            <a:avLst/>
            <a:gdLst/>
            <a:ahLst/>
            <a:cxnLst/>
            <a:rect l="l" t="t" r="r" b="b"/>
            <a:pathLst>
              <a:path h="3175000">
                <a:moveTo>
                  <a:pt x="0" y="0"/>
                </a:moveTo>
                <a:lnTo>
                  <a:pt x="0" y="31749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4565" y="711260"/>
            <a:ext cx="0" cy="3175000"/>
          </a:xfrm>
          <a:custGeom>
            <a:avLst/>
            <a:gdLst/>
            <a:ahLst/>
            <a:cxnLst/>
            <a:rect l="l" t="t" r="r" b="b"/>
            <a:pathLst>
              <a:path h="3175000">
                <a:moveTo>
                  <a:pt x="0" y="0"/>
                </a:moveTo>
                <a:lnTo>
                  <a:pt x="0" y="31749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66965" y="711260"/>
            <a:ext cx="0" cy="3175000"/>
          </a:xfrm>
          <a:custGeom>
            <a:avLst/>
            <a:gdLst/>
            <a:ahLst/>
            <a:cxnLst/>
            <a:rect l="l" t="t" r="r" b="b"/>
            <a:pathLst>
              <a:path h="3175000">
                <a:moveTo>
                  <a:pt x="0" y="0"/>
                </a:moveTo>
                <a:lnTo>
                  <a:pt x="0" y="31749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9365" y="711260"/>
            <a:ext cx="0" cy="3175000"/>
          </a:xfrm>
          <a:custGeom>
            <a:avLst/>
            <a:gdLst/>
            <a:ahLst/>
            <a:cxnLst/>
            <a:rect l="l" t="t" r="r" b="b"/>
            <a:pathLst>
              <a:path h="3175000">
                <a:moveTo>
                  <a:pt x="0" y="0"/>
                </a:moveTo>
                <a:lnTo>
                  <a:pt x="0" y="31749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71765" y="711260"/>
            <a:ext cx="0" cy="3175000"/>
          </a:xfrm>
          <a:custGeom>
            <a:avLst/>
            <a:gdLst/>
            <a:ahLst/>
            <a:cxnLst/>
            <a:rect l="l" t="t" r="r" b="b"/>
            <a:pathLst>
              <a:path h="3175000">
                <a:moveTo>
                  <a:pt x="0" y="0"/>
                </a:moveTo>
                <a:lnTo>
                  <a:pt x="0" y="31749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24165" y="711260"/>
            <a:ext cx="0" cy="3175000"/>
          </a:xfrm>
          <a:custGeom>
            <a:avLst/>
            <a:gdLst/>
            <a:ahLst/>
            <a:cxnLst/>
            <a:rect l="l" t="t" r="r" b="b"/>
            <a:pathLst>
              <a:path h="3175000">
                <a:moveTo>
                  <a:pt x="0" y="0"/>
                </a:moveTo>
                <a:lnTo>
                  <a:pt x="0" y="31749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76565" y="711260"/>
            <a:ext cx="0" cy="3175000"/>
          </a:xfrm>
          <a:custGeom>
            <a:avLst/>
            <a:gdLst/>
            <a:ahLst/>
            <a:cxnLst/>
            <a:rect l="l" t="t" r="r" b="b"/>
            <a:pathLst>
              <a:path h="3175000">
                <a:moveTo>
                  <a:pt x="0" y="0"/>
                </a:moveTo>
                <a:lnTo>
                  <a:pt x="0" y="31749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28965" y="711260"/>
            <a:ext cx="0" cy="3175000"/>
          </a:xfrm>
          <a:custGeom>
            <a:avLst/>
            <a:gdLst/>
            <a:ahLst/>
            <a:cxnLst/>
            <a:rect l="l" t="t" r="r" b="b"/>
            <a:pathLst>
              <a:path h="3175000">
                <a:moveTo>
                  <a:pt x="0" y="0"/>
                </a:moveTo>
                <a:lnTo>
                  <a:pt x="0" y="31749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81365" y="711260"/>
            <a:ext cx="0" cy="3175000"/>
          </a:xfrm>
          <a:custGeom>
            <a:avLst/>
            <a:gdLst/>
            <a:ahLst/>
            <a:cxnLst/>
            <a:rect l="l" t="t" r="r" b="b"/>
            <a:pathLst>
              <a:path h="3175000">
                <a:moveTo>
                  <a:pt x="0" y="0"/>
                </a:moveTo>
                <a:lnTo>
                  <a:pt x="0" y="31749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33765" y="711260"/>
            <a:ext cx="0" cy="3175000"/>
          </a:xfrm>
          <a:custGeom>
            <a:avLst/>
            <a:gdLst/>
            <a:ahLst/>
            <a:cxnLst/>
            <a:rect l="l" t="t" r="r" b="b"/>
            <a:pathLst>
              <a:path h="3175000">
                <a:moveTo>
                  <a:pt x="0" y="0"/>
                </a:moveTo>
                <a:lnTo>
                  <a:pt x="0" y="31749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6165" y="711260"/>
            <a:ext cx="0" cy="3175000"/>
          </a:xfrm>
          <a:custGeom>
            <a:avLst/>
            <a:gdLst/>
            <a:ahLst/>
            <a:cxnLst/>
            <a:rect l="l" t="t" r="r" b="b"/>
            <a:pathLst>
              <a:path h="3175000">
                <a:moveTo>
                  <a:pt x="0" y="0"/>
                </a:moveTo>
                <a:lnTo>
                  <a:pt x="0" y="31749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38565" y="711260"/>
            <a:ext cx="0" cy="3175000"/>
          </a:xfrm>
          <a:custGeom>
            <a:avLst/>
            <a:gdLst/>
            <a:ahLst/>
            <a:cxnLst/>
            <a:rect l="l" t="t" r="r" b="b"/>
            <a:pathLst>
              <a:path h="3175000">
                <a:moveTo>
                  <a:pt x="0" y="0"/>
                </a:moveTo>
                <a:lnTo>
                  <a:pt x="0" y="31749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90965" y="711260"/>
            <a:ext cx="0" cy="3175000"/>
          </a:xfrm>
          <a:custGeom>
            <a:avLst/>
            <a:gdLst/>
            <a:ahLst/>
            <a:cxnLst/>
            <a:rect l="l" t="t" r="r" b="b"/>
            <a:pathLst>
              <a:path h="3175000">
                <a:moveTo>
                  <a:pt x="0" y="0"/>
                </a:moveTo>
                <a:lnTo>
                  <a:pt x="0" y="31749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43365" y="711260"/>
            <a:ext cx="0" cy="3175000"/>
          </a:xfrm>
          <a:custGeom>
            <a:avLst/>
            <a:gdLst/>
            <a:ahLst/>
            <a:cxnLst/>
            <a:rect l="l" t="t" r="r" b="b"/>
            <a:pathLst>
              <a:path h="3175000">
                <a:moveTo>
                  <a:pt x="0" y="0"/>
                </a:moveTo>
                <a:lnTo>
                  <a:pt x="0" y="31749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95765" y="711260"/>
            <a:ext cx="0" cy="3175000"/>
          </a:xfrm>
          <a:custGeom>
            <a:avLst/>
            <a:gdLst/>
            <a:ahLst/>
            <a:cxnLst/>
            <a:rect l="l" t="t" r="r" b="b"/>
            <a:pathLst>
              <a:path h="3175000">
                <a:moveTo>
                  <a:pt x="0" y="0"/>
                </a:moveTo>
                <a:lnTo>
                  <a:pt x="0" y="31749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48165" y="711260"/>
            <a:ext cx="0" cy="3175000"/>
          </a:xfrm>
          <a:custGeom>
            <a:avLst/>
            <a:gdLst/>
            <a:ahLst/>
            <a:cxnLst/>
            <a:rect l="l" t="t" r="r" b="b"/>
            <a:pathLst>
              <a:path h="3175000">
                <a:moveTo>
                  <a:pt x="0" y="0"/>
                </a:moveTo>
                <a:lnTo>
                  <a:pt x="0" y="31749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00565" y="711260"/>
            <a:ext cx="0" cy="3175000"/>
          </a:xfrm>
          <a:custGeom>
            <a:avLst/>
            <a:gdLst/>
            <a:ahLst/>
            <a:cxnLst/>
            <a:rect l="l" t="t" r="r" b="b"/>
            <a:pathLst>
              <a:path h="3175000">
                <a:moveTo>
                  <a:pt x="0" y="0"/>
                </a:moveTo>
                <a:lnTo>
                  <a:pt x="0" y="31749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752965" y="711260"/>
            <a:ext cx="0" cy="3175000"/>
          </a:xfrm>
          <a:custGeom>
            <a:avLst/>
            <a:gdLst/>
            <a:ahLst/>
            <a:cxnLst/>
            <a:rect l="l" t="t" r="r" b="b"/>
            <a:pathLst>
              <a:path h="3175000">
                <a:moveTo>
                  <a:pt x="0" y="0"/>
                </a:moveTo>
                <a:lnTo>
                  <a:pt x="0" y="31749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05365" y="711260"/>
            <a:ext cx="0" cy="3175000"/>
          </a:xfrm>
          <a:custGeom>
            <a:avLst/>
            <a:gdLst/>
            <a:ahLst/>
            <a:cxnLst/>
            <a:rect l="l" t="t" r="r" b="b"/>
            <a:pathLst>
              <a:path h="3175000">
                <a:moveTo>
                  <a:pt x="0" y="0"/>
                </a:moveTo>
                <a:lnTo>
                  <a:pt x="0" y="31749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8965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1365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3764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66164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18564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70964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23364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75764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8164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80564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32964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85364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37764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90164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42564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94964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47364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99764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52165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04565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56965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09365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61765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14165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66565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18965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71365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23765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876165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28565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80965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552450"/>
            <a:ext cx="1270" cy="7197090"/>
          </a:xfrm>
          <a:custGeom>
            <a:avLst/>
            <a:gdLst/>
            <a:ahLst/>
            <a:cxnLst/>
            <a:rect l="l" t="t" r="r" b="b"/>
            <a:pathLst>
              <a:path w="1270" h="7197090">
                <a:moveTo>
                  <a:pt x="0" y="0"/>
                </a:moveTo>
                <a:lnTo>
                  <a:pt x="1270" y="719709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1764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4165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56565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42965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95365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47765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400165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552565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33365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485765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638165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790565" y="546160"/>
            <a:ext cx="0" cy="3340100"/>
          </a:xfrm>
          <a:custGeom>
            <a:avLst/>
            <a:gdLst/>
            <a:ahLst/>
            <a:cxnLst/>
            <a:rect l="l" t="t" r="r" b="b"/>
            <a:pathLst>
              <a:path h="3340100">
                <a:moveTo>
                  <a:pt x="0" y="0"/>
                </a:moveTo>
                <a:lnTo>
                  <a:pt x="0" y="334003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-1270" y="2887979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-1270" y="3040379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-1270" y="3192779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-1270" y="3324859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-1270" y="3495040"/>
            <a:ext cx="10060940" cy="2540"/>
          </a:xfrm>
          <a:custGeom>
            <a:avLst/>
            <a:gdLst/>
            <a:ahLst/>
            <a:cxnLst/>
            <a:rect l="l" t="t" r="r" b="b"/>
            <a:pathLst>
              <a:path w="10060940" h="2539">
                <a:moveTo>
                  <a:pt x="10060940" y="0"/>
                </a:moveTo>
                <a:lnTo>
                  <a:pt x="0" y="253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-1270" y="3648709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-1270" y="3782059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-1270" y="91313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-1270" y="106553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-1270" y="121666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-1270" y="1367789"/>
            <a:ext cx="10060940" cy="2540"/>
          </a:xfrm>
          <a:custGeom>
            <a:avLst/>
            <a:gdLst/>
            <a:ahLst/>
            <a:cxnLst/>
            <a:rect l="l" t="t" r="r" b="b"/>
            <a:pathLst>
              <a:path w="10060940" h="2540">
                <a:moveTo>
                  <a:pt x="10060940" y="0"/>
                </a:moveTo>
                <a:lnTo>
                  <a:pt x="0" y="253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-1270" y="152146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-1270" y="167386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-1270" y="182372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-1270" y="1976120"/>
            <a:ext cx="10060940" cy="2540"/>
          </a:xfrm>
          <a:custGeom>
            <a:avLst/>
            <a:gdLst/>
            <a:ahLst/>
            <a:cxnLst/>
            <a:rect l="l" t="t" r="r" b="b"/>
            <a:pathLst>
              <a:path w="10060940" h="2539">
                <a:moveTo>
                  <a:pt x="10060940" y="0"/>
                </a:moveTo>
                <a:lnTo>
                  <a:pt x="0" y="253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-1270" y="2128520"/>
            <a:ext cx="10060940" cy="2540"/>
          </a:xfrm>
          <a:custGeom>
            <a:avLst/>
            <a:gdLst/>
            <a:ahLst/>
            <a:cxnLst/>
            <a:rect l="l" t="t" r="r" b="b"/>
            <a:pathLst>
              <a:path w="10060940" h="2539">
                <a:moveTo>
                  <a:pt x="10060940" y="0"/>
                </a:moveTo>
                <a:lnTo>
                  <a:pt x="0" y="253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-1270" y="226187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-1270" y="243205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-1270" y="258445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-1270" y="2717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-1270" y="74168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-1270" y="609600"/>
            <a:ext cx="6761480" cy="1270"/>
          </a:xfrm>
          <a:custGeom>
            <a:avLst/>
            <a:gdLst/>
            <a:ahLst/>
            <a:cxnLst/>
            <a:rect l="l" t="t" r="r" b="b"/>
            <a:pathLst>
              <a:path w="6761480" h="1270">
                <a:moveTo>
                  <a:pt x="676148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873240" y="125729"/>
            <a:ext cx="3186430" cy="1270"/>
          </a:xfrm>
          <a:custGeom>
            <a:avLst/>
            <a:gdLst/>
            <a:ahLst/>
            <a:cxnLst/>
            <a:rect l="l" t="t" r="r" b="b"/>
            <a:pathLst>
              <a:path w="3186429" h="1269">
                <a:moveTo>
                  <a:pt x="3186429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854190" y="1270"/>
            <a:ext cx="5080" cy="110489"/>
          </a:xfrm>
          <a:custGeom>
            <a:avLst/>
            <a:gdLst/>
            <a:ahLst/>
            <a:cxnLst/>
            <a:rect l="l" t="t" r="r" b="b"/>
            <a:pathLst>
              <a:path w="5079" h="110489">
                <a:moveTo>
                  <a:pt x="2540" y="-6289"/>
                </a:moveTo>
                <a:lnTo>
                  <a:pt x="2540" y="116779"/>
                </a:lnTo>
              </a:path>
            </a:pathLst>
          </a:custGeom>
          <a:ln w="1765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009130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161530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313930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466330" y="3810"/>
            <a:ext cx="1270" cy="153670"/>
          </a:xfrm>
          <a:custGeom>
            <a:avLst/>
            <a:gdLst/>
            <a:ahLst/>
            <a:cxnLst/>
            <a:rect l="l" t="t" r="r" b="b"/>
            <a:pathLst>
              <a:path w="1270" h="153670">
                <a:moveTo>
                  <a:pt x="0" y="0"/>
                </a:moveTo>
                <a:lnTo>
                  <a:pt x="1270" y="1536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617459" y="3810"/>
            <a:ext cx="1270" cy="151130"/>
          </a:xfrm>
          <a:custGeom>
            <a:avLst/>
            <a:gdLst/>
            <a:ahLst/>
            <a:cxnLst/>
            <a:rect l="l" t="t" r="r" b="b"/>
            <a:pathLst>
              <a:path w="1270" h="151130">
                <a:moveTo>
                  <a:pt x="0" y="0"/>
                </a:moveTo>
                <a:lnTo>
                  <a:pt x="1270" y="15113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768590" y="3810"/>
            <a:ext cx="2540" cy="151130"/>
          </a:xfrm>
          <a:custGeom>
            <a:avLst/>
            <a:gdLst/>
            <a:ahLst/>
            <a:cxnLst/>
            <a:rect l="l" t="t" r="r" b="b"/>
            <a:pathLst>
              <a:path w="2540" h="151130">
                <a:moveTo>
                  <a:pt x="0" y="0"/>
                </a:moveTo>
                <a:lnTo>
                  <a:pt x="2539" y="15113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22259" y="3810"/>
            <a:ext cx="1270" cy="151130"/>
          </a:xfrm>
          <a:custGeom>
            <a:avLst/>
            <a:gdLst/>
            <a:ahLst/>
            <a:cxnLst/>
            <a:rect l="l" t="t" r="r" b="b"/>
            <a:pathLst>
              <a:path w="1270" h="151130">
                <a:moveTo>
                  <a:pt x="0" y="0"/>
                </a:moveTo>
                <a:lnTo>
                  <a:pt x="1270" y="15113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074659" y="3810"/>
            <a:ext cx="1270" cy="151130"/>
          </a:xfrm>
          <a:custGeom>
            <a:avLst/>
            <a:gdLst/>
            <a:ahLst/>
            <a:cxnLst/>
            <a:rect l="l" t="t" r="r" b="b"/>
            <a:pathLst>
              <a:path w="1270" h="151130">
                <a:moveTo>
                  <a:pt x="0" y="0"/>
                </a:moveTo>
                <a:lnTo>
                  <a:pt x="1270" y="15113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225790" y="3810"/>
            <a:ext cx="2540" cy="151130"/>
          </a:xfrm>
          <a:custGeom>
            <a:avLst/>
            <a:gdLst/>
            <a:ahLst/>
            <a:cxnLst/>
            <a:rect l="l" t="t" r="r" b="b"/>
            <a:pathLst>
              <a:path w="2540" h="151130">
                <a:moveTo>
                  <a:pt x="0" y="0"/>
                </a:moveTo>
                <a:lnTo>
                  <a:pt x="2539" y="15113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379459" y="3810"/>
            <a:ext cx="1270" cy="151130"/>
          </a:xfrm>
          <a:custGeom>
            <a:avLst/>
            <a:gdLst/>
            <a:ahLst/>
            <a:cxnLst/>
            <a:rect l="l" t="t" r="r" b="b"/>
            <a:pathLst>
              <a:path w="1270" h="151130">
                <a:moveTo>
                  <a:pt x="0" y="0"/>
                </a:moveTo>
                <a:lnTo>
                  <a:pt x="1270" y="15113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531859" y="3810"/>
            <a:ext cx="1270" cy="151130"/>
          </a:xfrm>
          <a:custGeom>
            <a:avLst/>
            <a:gdLst/>
            <a:ahLst/>
            <a:cxnLst/>
            <a:rect l="l" t="t" r="r" b="b"/>
            <a:pathLst>
              <a:path w="1270" h="151130">
                <a:moveTo>
                  <a:pt x="0" y="0"/>
                </a:moveTo>
                <a:lnTo>
                  <a:pt x="1270" y="15113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682990" y="3810"/>
            <a:ext cx="2540" cy="151130"/>
          </a:xfrm>
          <a:custGeom>
            <a:avLst/>
            <a:gdLst/>
            <a:ahLst/>
            <a:cxnLst/>
            <a:rect l="l" t="t" r="r" b="b"/>
            <a:pathLst>
              <a:path w="2540" h="151130">
                <a:moveTo>
                  <a:pt x="0" y="0"/>
                </a:moveTo>
                <a:lnTo>
                  <a:pt x="2539" y="15113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836659" y="3810"/>
            <a:ext cx="1270" cy="151130"/>
          </a:xfrm>
          <a:custGeom>
            <a:avLst/>
            <a:gdLst/>
            <a:ahLst/>
            <a:cxnLst/>
            <a:rect l="l" t="t" r="r" b="b"/>
            <a:pathLst>
              <a:path w="1270" h="151130">
                <a:moveTo>
                  <a:pt x="0" y="0"/>
                </a:moveTo>
                <a:lnTo>
                  <a:pt x="1270" y="15113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989059" y="3810"/>
            <a:ext cx="1270" cy="151130"/>
          </a:xfrm>
          <a:custGeom>
            <a:avLst/>
            <a:gdLst/>
            <a:ahLst/>
            <a:cxnLst/>
            <a:rect l="l" t="t" r="r" b="b"/>
            <a:pathLst>
              <a:path w="1270" h="151130">
                <a:moveTo>
                  <a:pt x="0" y="0"/>
                </a:moveTo>
                <a:lnTo>
                  <a:pt x="1270" y="15113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140190" y="3810"/>
            <a:ext cx="2540" cy="151130"/>
          </a:xfrm>
          <a:custGeom>
            <a:avLst/>
            <a:gdLst/>
            <a:ahLst/>
            <a:cxnLst/>
            <a:rect l="l" t="t" r="r" b="b"/>
            <a:pathLst>
              <a:path w="2540" h="151130">
                <a:moveTo>
                  <a:pt x="0" y="0"/>
                </a:moveTo>
                <a:lnTo>
                  <a:pt x="2539" y="15113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293859" y="3810"/>
            <a:ext cx="1270" cy="151130"/>
          </a:xfrm>
          <a:custGeom>
            <a:avLst/>
            <a:gdLst/>
            <a:ahLst/>
            <a:cxnLst/>
            <a:rect l="l" t="t" r="r" b="b"/>
            <a:pathLst>
              <a:path w="1270" h="151130">
                <a:moveTo>
                  <a:pt x="0" y="0"/>
                </a:moveTo>
                <a:lnTo>
                  <a:pt x="1270" y="15113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446259" y="3810"/>
            <a:ext cx="1270" cy="151130"/>
          </a:xfrm>
          <a:custGeom>
            <a:avLst/>
            <a:gdLst/>
            <a:ahLst/>
            <a:cxnLst/>
            <a:rect l="l" t="t" r="r" b="b"/>
            <a:pathLst>
              <a:path w="1270" h="151130">
                <a:moveTo>
                  <a:pt x="0" y="0"/>
                </a:moveTo>
                <a:lnTo>
                  <a:pt x="1270" y="15113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597390" y="3810"/>
            <a:ext cx="2540" cy="151130"/>
          </a:xfrm>
          <a:custGeom>
            <a:avLst/>
            <a:gdLst/>
            <a:ahLst/>
            <a:cxnLst/>
            <a:rect l="l" t="t" r="r" b="b"/>
            <a:pathLst>
              <a:path w="2540" h="151130">
                <a:moveTo>
                  <a:pt x="0" y="0"/>
                </a:moveTo>
                <a:lnTo>
                  <a:pt x="2539" y="15113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751059" y="3810"/>
            <a:ext cx="1270" cy="151130"/>
          </a:xfrm>
          <a:custGeom>
            <a:avLst/>
            <a:gdLst/>
            <a:ahLst/>
            <a:cxnLst/>
            <a:rect l="l" t="t" r="r" b="b"/>
            <a:pathLst>
              <a:path w="1270" h="151130">
                <a:moveTo>
                  <a:pt x="0" y="0"/>
                </a:moveTo>
                <a:lnTo>
                  <a:pt x="1270" y="15113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903459" y="3810"/>
            <a:ext cx="1270" cy="151130"/>
          </a:xfrm>
          <a:custGeom>
            <a:avLst/>
            <a:gdLst/>
            <a:ahLst/>
            <a:cxnLst/>
            <a:rect l="l" t="t" r="r" b="b"/>
            <a:pathLst>
              <a:path w="1270" h="151130">
                <a:moveTo>
                  <a:pt x="0" y="0"/>
                </a:moveTo>
                <a:lnTo>
                  <a:pt x="1270" y="15113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0" y="3886200"/>
            <a:ext cx="10058400" cy="3886200"/>
          </a:xfrm>
          <a:custGeom>
            <a:avLst/>
            <a:gdLst/>
            <a:ahLst/>
            <a:cxnLst/>
            <a:rect l="l" t="t" r="r" b="b"/>
            <a:pathLst>
              <a:path w="10058400" h="3886200">
                <a:moveTo>
                  <a:pt x="10058400" y="0"/>
                </a:moveTo>
                <a:lnTo>
                  <a:pt x="0" y="0"/>
                </a:lnTo>
                <a:lnTo>
                  <a:pt x="0" y="3886200"/>
                </a:lnTo>
                <a:lnTo>
                  <a:pt x="10058400" y="38862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7E07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Database</a:t>
            </a:r>
            <a:r>
              <a:rPr spc="-8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114" name="object 114"/>
          <p:cNvSpPr txBox="1"/>
          <p:nvPr/>
        </p:nvSpPr>
        <p:spPr>
          <a:xfrm>
            <a:off x="356870" y="2157729"/>
            <a:ext cx="257937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dirty="0">
                <a:solidFill>
                  <a:srgbClr val="7E0712"/>
                </a:solidFill>
                <a:latin typeface="Verdana"/>
                <a:cs typeface="Verdana"/>
              </a:rPr>
              <a:t>S</a:t>
            </a:r>
            <a:r>
              <a:rPr sz="4700" spc="-5" dirty="0">
                <a:solidFill>
                  <a:srgbClr val="7E0712"/>
                </a:solidFill>
                <a:latin typeface="Verdana"/>
                <a:cs typeface="Verdana"/>
              </a:rPr>
              <a:t>yst</a:t>
            </a:r>
            <a:r>
              <a:rPr sz="4700" spc="5" dirty="0">
                <a:solidFill>
                  <a:srgbClr val="7E0712"/>
                </a:solidFill>
                <a:latin typeface="Verdana"/>
                <a:cs typeface="Verdana"/>
              </a:rPr>
              <a:t>e</a:t>
            </a:r>
            <a:r>
              <a:rPr sz="4700" spc="-5" dirty="0">
                <a:solidFill>
                  <a:srgbClr val="7E0712"/>
                </a:solidFill>
                <a:latin typeface="Verdana"/>
                <a:cs typeface="Verdana"/>
              </a:rPr>
              <a:t>ms</a:t>
            </a:r>
            <a:endParaRPr sz="4700">
              <a:latin typeface="Verdana"/>
              <a:cs typeface="Verdana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57809" y="4582159"/>
            <a:ext cx="61410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415" indent="-234950">
              <a:lnSpc>
                <a:spcPct val="100000"/>
              </a:lnSpc>
              <a:spcBef>
                <a:spcPts val="100"/>
              </a:spcBef>
              <a:buSzPct val="71212"/>
              <a:buFont typeface="Wingdings"/>
              <a:buChar char=""/>
              <a:tabLst>
                <a:tab pos="273050" algn="l"/>
              </a:tabLst>
            </a:pPr>
            <a:r>
              <a:rPr sz="3300" spc="-5" dirty="0">
                <a:solidFill>
                  <a:srgbClr val="FFFFFF"/>
                </a:solidFill>
                <a:latin typeface="Verdana"/>
                <a:cs typeface="Verdana"/>
              </a:rPr>
              <a:t>What is </a:t>
            </a:r>
            <a:r>
              <a:rPr sz="33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300" spc="-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33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Verdana"/>
                <a:cs typeface="Verdana"/>
              </a:rPr>
              <a:t>Warehouse?</a:t>
            </a:r>
            <a:endParaRPr sz="3300" dirty="0">
              <a:latin typeface="Verdana"/>
              <a:cs typeface="Verdana"/>
            </a:endParaRPr>
          </a:p>
          <a:p>
            <a:pPr marL="272415" indent="-234950">
              <a:lnSpc>
                <a:spcPct val="100000"/>
              </a:lnSpc>
              <a:buSzPct val="71212"/>
              <a:buFont typeface="Wingdings"/>
              <a:buChar char=""/>
              <a:tabLst>
                <a:tab pos="273050" algn="l"/>
                <a:tab pos="2994025" algn="l"/>
              </a:tabLst>
            </a:pPr>
            <a:r>
              <a:rPr sz="3300" spc="-5" dirty="0">
                <a:solidFill>
                  <a:srgbClr val="FFFFFF"/>
                </a:solidFill>
                <a:latin typeface="Verdana"/>
                <a:cs typeface="Verdana"/>
              </a:rPr>
              <a:t>Dimensional	Modeling</a:t>
            </a:r>
            <a:endParaRPr sz="3300" dirty="0">
              <a:latin typeface="Verdana"/>
              <a:cs typeface="Verdana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31470" y="7044690"/>
            <a:ext cx="18821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FFFFFF"/>
                </a:solidFill>
                <a:latin typeface="Verdana"/>
                <a:cs typeface="Verdana"/>
              </a:rPr>
              <a:t>Doug</a:t>
            </a:r>
            <a:r>
              <a:rPr sz="2400" i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Verdana"/>
                <a:cs typeface="Verdana"/>
              </a:rPr>
              <a:t>Shook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89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304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20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35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350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365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381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3962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4114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4267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4419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270" y="457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472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487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502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270" y="518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533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270" y="548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563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270" y="579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594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270" y="609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624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270" y="640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655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270" y="670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685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270" y="701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716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270" y="731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746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270" y="762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91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270" y="106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121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270" y="137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152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1270" y="167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182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270" y="198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213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270" y="228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243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-1270" y="259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274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-1270" y="76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609600"/>
            <a:ext cx="6764020" cy="1270"/>
          </a:xfrm>
          <a:custGeom>
            <a:avLst/>
            <a:gdLst/>
            <a:ahLst/>
            <a:cxnLst/>
            <a:rect l="l" t="t" r="r" b="b"/>
            <a:pathLst>
              <a:path w="6764020" h="1270">
                <a:moveTo>
                  <a:pt x="676402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04330" y="590550"/>
            <a:ext cx="1270" cy="7183120"/>
          </a:xfrm>
          <a:custGeom>
            <a:avLst/>
            <a:gdLst/>
            <a:ahLst/>
            <a:cxnLst/>
            <a:rect l="l" t="t" r="r" b="b"/>
            <a:pathLst>
              <a:path w="1270" h="7183120">
                <a:moveTo>
                  <a:pt x="0" y="0"/>
                </a:moveTo>
                <a:lnTo>
                  <a:pt x="1270" y="718312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6730" y="676909"/>
            <a:ext cx="1270" cy="7095490"/>
          </a:xfrm>
          <a:custGeom>
            <a:avLst/>
            <a:gdLst/>
            <a:ahLst/>
            <a:cxnLst/>
            <a:rect l="l" t="t" r="r" b="b"/>
            <a:pathLst>
              <a:path w="1270" h="7095490">
                <a:moveTo>
                  <a:pt x="0" y="0"/>
                </a:moveTo>
                <a:lnTo>
                  <a:pt x="1270" y="709549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09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61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3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66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18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71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3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75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28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80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33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85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37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90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42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95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47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99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52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4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8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0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31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655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17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70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2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7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2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7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3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3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8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41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94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46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99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51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03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56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08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6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1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65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18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70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23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75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27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80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5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4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9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4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9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51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32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8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3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8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93559" y="124460"/>
            <a:ext cx="3166110" cy="1270"/>
          </a:xfrm>
          <a:custGeom>
            <a:avLst/>
            <a:gdLst/>
            <a:ahLst/>
            <a:cxnLst/>
            <a:rect l="l" t="t" r="r" b="b"/>
            <a:pathLst>
              <a:path w="3166109" h="1269">
                <a:moveTo>
                  <a:pt x="316611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56730" y="0"/>
            <a:ext cx="1270" cy="116839"/>
          </a:xfrm>
          <a:custGeom>
            <a:avLst/>
            <a:gdLst/>
            <a:ahLst/>
            <a:cxnLst/>
            <a:rect l="l" t="t" r="r" b="b"/>
            <a:pathLst>
              <a:path w="1270" h="116839">
                <a:moveTo>
                  <a:pt x="635" y="-6289"/>
                </a:moveTo>
                <a:lnTo>
                  <a:pt x="635" y="12312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091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615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3139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66330" y="1270"/>
            <a:ext cx="1270" cy="153670"/>
          </a:xfrm>
          <a:custGeom>
            <a:avLst/>
            <a:gdLst/>
            <a:ahLst/>
            <a:cxnLst/>
            <a:rect l="l" t="t" r="r" b="b"/>
            <a:pathLst>
              <a:path w="1270" h="153670">
                <a:moveTo>
                  <a:pt x="0" y="0"/>
                </a:moveTo>
                <a:lnTo>
                  <a:pt x="1270" y="1536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17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685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22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74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257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79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31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829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836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989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401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293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446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5973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751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903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404350" y="7526019"/>
            <a:ext cx="654050" cy="199390"/>
          </a:xfrm>
          <a:custGeom>
            <a:avLst/>
            <a:gdLst/>
            <a:ahLst/>
            <a:cxnLst/>
            <a:rect l="l" t="t" r="r" b="b"/>
            <a:pathLst>
              <a:path w="654050" h="199390">
                <a:moveTo>
                  <a:pt x="458470" y="199389"/>
                </a:moveTo>
                <a:lnTo>
                  <a:pt x="0" y="199389"/>
                </a:lnTo>
                <a:lnTo>
                  <a:pt x="0" y="0"/>
                </a:lnTo>
                <a:lnTo>
                  <a:pt x="65405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862819" y="772540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195579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76682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Query Based </a:t>
            </a:r>
            <a:r>
              <a:rPr sz="4000" spc="-5" dirty="0"/>
              <a:t>Data</a:t>
            </a:r>
            <a:r>
              <a:rPr sz="4000" spc="-60" dirty="0"/>
              <a:t> </a:t>
            </a:r>
            <a:r>
              <a:rPr sz="4000" spc="-10" dirty="0"/>
              <a:t>Integration</a:t>
            </a:r>
            <a:endParaRPr sz="4000" dirty="0"/>
          </a:p>
        </p:txBody>
      </p:sp>
      <p:sp>
        <p:nvSpPr>
          <p:cNvPr id="141" name="object 141"/>
          <p:cNvSpPr txBox="1"/>
          <p:nvPr/>
        </p:nvSpPr>
        <p:spPr>
          <a:xfrm>
            <a:off x="9378950" y="7512432"/>
            <a:ext cx="156210" cy="226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300" dirty="0">
                <a:latin typeface="Verdana"/>
                <a:cs typeface="Verdana"/>
              </a:rPr>
              <a:t>10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15240" y="1631950"/>
            <a:ext cx="6914515" cy="429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252729">
              <a:lnSpc>
                <a:spcPct val="100000"/>
              </a:lnSpc>
              <a:spcBef>
                <a:spcPts val="100"/>
              </a:spcBef>
              <a:buSzPct val="58928"/>
              <a:buFont typeface="Wingdings"/>
              <a:buChar char=""/>
              <a:tabLst>
                <a:tab pos="354330" algn="l"/>
              </a:tabLst>
            </a:pPr>
            <a:r>
              <a:rPr sz="2800" spc="-5" dirty="0">
                <a:latin typeface="Verdana"/>
                <a:cs typeface="Verdana"/>
              </a:rPr>
              <a:t>Data is </a:t>
            </a:r>
            <a:r>
              <a:rPr sz="2800" spc="-10" dirty="0">
                <a:latin typeface="Verdana"/>
                <a:cs typeface="Verdana"/>
              </a:rPr>
              <a:t>integrated </a:t>
            </a:r>
            <a:r>
              <a:rPr sz="2800" spc="-5" dirty="0">
                <a:latin typeface="Verdana"/>
                <a:cs typeface="Verdana"/>
              </a:rPr>
              <a:t>on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demand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"/>
            </a:pPr>
            <a:endParaRPr sz="2900" dirty="0">
              <a:latin typeface="Times New Roman"/>
              <a:cs typeface="Times New Roman"/>
            </a:endParaRPr>
          </a:p>
          <a:p>
            <a:pPr marL="425450" indent="-323850">
              <a:lnSpc>
                <a:spcPct val="100000"/>
              </a:lnSpc>
              <a:buSzPct val="75000"/>
              <a:buFont typeface="Wingdings"/>
              <a:buChar char=""/>
              <a:tabLst>
                <a:tab pos="425450" algn="l"/>
              </a:tabLst>
            </a:pPr>
            <a:r>
              <a:rPr sz="2800" spc="-10" dirty="0">
                <a:latin typeface="Verdana"/>
                <a:cs typeface="Verdana"/>
              </a:rPr>
              <a:t>Pros:</a:t>
            </a:r>
            <a:endParaRPr sz="2800" dirty="0">
              <a:latin typeface="Verdana"/>
              <a:cs typeface="Verdana"/>
            </a:endParaRPr>
          </a:p>
          <a:p>
            <a:pPr marL="843280" lvl="1" indent="-284480">
              <a:lnSpc>
                <a:spcPct val="100000"/>
              </a:lnSpc>
              <a:buFont typeface="Times New Roman"/>
              <a:buChar char="–"/>
              <a:tabLst>
                <a:tab pos="843280" algn="l"/>
              </a:tabLst>
            </a:pPr>
            <a:r>
              <a:rPr sz="2800" spc="-10" dirty="0">
                <a:latin typeface="Verdana"/>
                <a:cs typeface="Verdana"/>
              </a:rPr>
              <a:t>Access </a:t>
            </a:r>
            <a:r>
              <a:rPr sz="2800" dirty="0">
                <a:latin typeface="Verdana"/>
                <a:cs typeface="Verdana"/>
              </a:rPr>
              <a:t>to </a:t>
            </a:r>
            <a:r>
              <a:rPr sz="2800" spc="-5" dirty="0">
                <a:latin typeface="Verdana"/>
                <a:cs typeface="Verdana"/>
              </a:rPr>
              <a:t>up-to-date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data</a:t>
            </a:r>
            <a:endParaRPr sz="2800" dirty="0">
              <a:latin typeface="Verdana"/>
              <a:cs typeface="Verdana"/>
            </a:endParaRPr>
          </a:p>
          <a:p>
            <a:pPr marL="843280" lvl="1" indent="-284480">
              <a:lnSpc>
                <a:spcPct val="100000"/>
              </a:lnSpc>
              <a:buFont typeface="Times New Roman"/>
              <a:buChar char="–"/>
              <a:tabLst>
                <a:tab pos="843280" algn="l"/>
              </a:tabLst>
            </a:pPr>
            <a:r>
              <a:rPr sz="2800" spc="-5" dirty="0">
                <a:latin typeface="Verdana"/>
                <a:cs typeface="Verdana"/>
              </a:rPr>
              <a:t>No data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duplication</a:t>
            </a:r>
            <a:endParaRPr sz="28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imes New Roman"/>
              <a:buChar char="–"/>
            </a:pPr>
            <a:endParaRPr sz="2900" dirty="0">
              <a:latin typeface="Times New Roman"/>
              <a:cs typeface="Times New Roman"/>
            </a:endParaRPr>
          </a:p>
          <a:p>
            <a:pPr marL="425450" indent="-323850">
              <a:lnSpc>
                <a:spcPct val="100000"/>
              </a:lnSpc>
              <a:buSzPct val="75000"/>
              <a:buFont typeface="Wingdings"/>
              <a:buChar char=""/>
              <a:tabLst>
                <a:tab pos="425450" algn="l"/>
              </a:tabLst>
            </a:pPr>
            <a:r>
              <a:rPr sz="2800" spc="-10" dirty="0">
                <a:latin typeface="Verdana"/>
                <a:cs typeface="Verdana"/>
              </a:rPr>
              <a:t>Cons:</a:t>
            </a:r>
            <a:endParaRPr sz="2800" dirty="0">
              <a:latin typeface="Verdana"/>
              <a:cs typeface="Verdana"/>
            </a:endParaRPr>
          </a:p>
          <a:p>
            <a:pPr marL="843280" lvl="1" indent="-284480">
              <a:lnSpc>
                <a:spcPct val="100000"/>
              </a:lnSpc>
              <a:buFont typeface="Times New Roman"/>
              <a:buChar char="–"/>
              <a:tabLst>
                <a:tab pos="843280" algn="l"/>
              </a:tabLst>
            </a:pPr>
            <a:r>
              <a:rPr sz="2800" spc="-5" dirty="0">
                <a:latin typeface="Verdana"/>
                <a:cs typeface="Verdana"/>
              </a:rPr>
              <a:t>Delay </a:t>
            </a:r>
            <a:r>
              <a:rPr sz="2800" spc="-10" dirty="0">
                <a:latin typeface="Verdana"/>
                <a:cs typeface="Verdana"/>
              </a:rPr>
              <a:t>in query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processing</a:t>
            </a:r>
            <a:endParaRPr sz="2800" dirty="0">
              <a:latin typeface="Verdana"/>
              <a:cs typeface="Verdana"/>
            </a:endParaRPr>
          </a:p>
          <a:p>
            <a:pPr marL="843280" lvl="1" indent="-284480">
              <a:lnSpc>
                <a:spcPct val="100000"/>
              </a:lnSpc>
              <a:buFont typeface="Times New Roman"/>
              <a:buChar char="–"/>
              <a:tabLst>
                <a:tab pos="843280" algn="l"/>
              </a:tabLst>
            </a:pPr>
            <a:r>
              <a:rPr sz="2800" spc="-5" dirty="0">
                <a:latin typeface="Verdana"/>
                <a:cs typeface="Verdana"/>
              </a:rPr>
              <a:t>Competes with </a:t>
            </a:r>
            <a:r>
              <a:rPr sz="2800" spc="-10" dirty="0">
                <a:latin typeface="Verdana"/>
                <a:cs typeface="Verdana"/>
              </a:rPr>
              <a:t>existing</a:t>
            </a:r>
            <a:r>
              <a:rPr sz="2800" spc="-8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processes</a:t>
            </a:r>
            <a:endParaRPr sz="2800" dirty="0">
              <a:latin typeface="Verdana"/>
              <a:cs typeface="Verdana"/>
            </a:endParaRPr>
          </a:p>
          <a:p>
            <a:pPr marL="843280" lvl="1" indent="-284480">
              <a:lnSpc>
                <a:spcPct val="100000"/>
              </a:lnSpc>
              <a:buFont typeface="Times New Roman"/>
              <a:buChar char="–"/>
              <a:tabLst>
                <a:tab pos="843280" algn="l"/>
              </a:tabLst>
            </a:pPr>
            <a:r>
              <a:rPr sz="2800" spc="-5" dirty="0">
                <a:latin typeface="Verdana"/>
                <a:cs typeface="Verdana"/>
              </a:rPr>
              <a:t>Data </a:t>
            </a:r>
            <a:r>
              <a:rPr sz="2800" spc="-10" dirty="0">
                <a:latin typeface="Verdana"/>
                <a:cs typeface="Verdana"/>
              </a:rPr>
              <a:t>losses cannot </a:t>
            </a:r>
            <a:r>
              <a:rPr sz="2800" spc="-5" dirty="0">
                <a:latin typeface="Verdana"/>
                <a:cs typeface="Verdana"/>
              </a:rPr>
              <a:t>be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recovered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89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304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20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35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350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365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381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3962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4114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4267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4419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270" y="457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472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487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502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270" y="518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533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270" y="548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563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270" y="579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594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270" y="609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624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270" y="640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655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270" y="670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685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270" y="701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716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270" y="731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746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270" y="762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91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270" y="106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121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270" y="137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152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1270" y="167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182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270" y="198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213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270" y="228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243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-1270" y="259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274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-1270" y="76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609600"/>
            <a:ext cx="6764020" cy="1270"/>
          </a:xfrm>
          <a:custGeom>
            <a:avLst/>
            <a:gdLst/>
            <a:ahLst/>
            <a:cxnLst/>
            <a:rect l="l" t="t" r="r" b="b"/>
            <a:pathLst>
              <a:path w="6764020" h="1270">
                <a:moveTo>
                  <a:pt x="676402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04330" y="590550"/>
            <a:ext cx="1270" cy="7183120"/>
          </a:xfrm>
          <a:custGeom>
            <a:avLst/>
            <a:gdLst/>
            <a:ahLst/>
            <a:cxnLst/>
            <a:rect l="l" t="t" r="r" b="b"/>
            <a:pathLst>
              <a:path w="1270" h="7183120">
                <a:moveTo>
                  <a:pt x="0" y="0"/>
                </a:moveTo>
                <a:lnTo>
                  <a:pt x="1270" y="718312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6730" y="676909"/>
            <a:ext cx="1270" cy="7095490"/>
          </a:xfrm>
          <a:custGeom>
            <a:avLst/>
            <a:gdLst/>
            <a:ahLst/>
            <a:cxnLst/>
            <a:rect l="l" t="t" r="r" b="b"/>
            <a:pathLst>
              <a:path w="1270" h="7095490">
                <a:moveTo>
                  <a:pt x="0" y="0"/>
                </a:moveTo>
                <a:lnTo>
                  <a:pt x="1270" y="709549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09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61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3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66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18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71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3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75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28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80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33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85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37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90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42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95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47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99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52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4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8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0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31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655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17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70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2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7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2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7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3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3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8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41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94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46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99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51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03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56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08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6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1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65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18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70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23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75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27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80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5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4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9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4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9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51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32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8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3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8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93559" y="124460"/>
            <a:ext cx="3166110" cy="1270"/>
          </a:xfrm>
          <a:custGeom>
            <a:avLst/>
            <a:gdLst/>
            <a:ahLst/>
            <a:cxnLst/>
            <a:rect l="l" t="t" r="r" b="b"/>
            <a:pathLst>
              <a:path w="3166109" h="1269">
                <a:moveTo>
                  <a:pt x="316611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56730" y="0"/>
            <a:ext cx="1270" cy="116839"/>
          </a:xfrm>
          <a:custGeom>
            <a:avLst/>
            <a:gdLst/>
            <a:ahLst/>
            <a:cxnLst/>
            <a:rect l="l" t="t" r="r" b="b"/>
            <a:pathLst>
              <a:path w="1270" h="116839">
                <a:moveTo>
                  <a:pt x="635" y="-6289"/>
                </a:moveTo>
                <a:lnTo>
                  <a:pt x="635" y="12312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091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615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3139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66330" y="1270"/>
            <a:ext cx="1270" cy="153670"/>
          </a:xfrm>
          <a:custGeom>
            <a:avLst/>
            <a:gdLst/>
            <a:ahLst/>
            <a:cxnLst/>
            <a:rect l="l" t="t" r="r" b="b"/>
            <a:pathLst>
              <a:path w="1270" h="153670">
                <a:moveTo>
                  <a:pt x="0" y="0"/>
                </a:moveTo>
                <a:lnTo>
                  <a:pt x="1270" y="1536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17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685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22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74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257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79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31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829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836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989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401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293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446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5973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751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903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404350" y="7526019"/>
            <a:ext cx="654050" cy="199390"/>
          </a:xfrm>
          <a:custGeom>
            <a:avLst/>
            <a:gdLst/>
            <a:ahLst/>
            <a:cxnLst/>
            <a:rect l="l" t="t" r="r" b="b"/>
            <a:pathLst>
              <a:path w="654050" h="199390">
                <a:moveTo>
                  <a:pt x="458470" y="199389"/>
                </a:moveTo>
                <a:lnTo>
                  <a:pt x="0" y="199389"/>
                </a:lnTo>
                <a:lnTo>
                  <a:pt x="0" y="0"/>
                </a:lnTo>
                <a:lnTo>
                  <a:pt x="65405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862819" y="772540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195579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89700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Warehouse Based </a:t>
            </a:r>
            <a:r>
              <a:rPr sz="4000" spc="-5" dirty="0"/>
              <a:t>Data</a:t>
            </a:r>
            <a:r>
              <a:rPr sz="4000" spc="-55" dirty="0"/>
              <a:t> </a:t>
            </a:r>
            <a:r>
              <a:rPr sz="4000" spc="-10" dirty="0"/>
              <a:t>Integration</a:t>
            </a:r>
            <a:endParaRPr sz="4000" dirty="0"/>
          </a:p>
        </p:txBody>
      </p:sp>
      <p:sp>
        <p:nvSpPr>
          <p:cNvPr id="141" name="object 141"/>
          <p:cNvSpPr txBox="1"/>
          <p:nvPr/>
        </p:nvSpPr>
        <p:spPr>
          <a:xfrm>
            <a:off x="9378950" y="7512432"/>
            <a:ext cx="156210" cy="226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300" dirty="0">
                <a:latin typeface="Verdana"/>
                <a:cs typeface="Verdana"/>
              </a:rPr>
              <a:t>11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27940" y="1631950"/>
            <a:ext cx="8529955" cy="3864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indent="-252729">
              <a:lnSpc>
                <a:spcPct val="100000"/>
              </a:lnSpc>
              <a:spcBef>
                <a:spcPts val="100"/>
              </a:spcBef>
              <a:buSzPct val="58928"/>
              <a:buFont typeface="Wingdings"/>
              <a:buChar char=""/>
              <a:tabLst>
                <a:tab pos="341630" algn="l"/>
              </a:tabLst>
            </a:pPr>
            <a:r>
              <a:rPr sz="2800" spc="-5" dirty="0">
                <a:latin typeface="Verdana"/>
                <a:cs typeface="Verdana"/>
              </a:rPr>
              <a:t>Data is </a:t>
            </a:r>
            <a:r>
              <a:rPr sz="2800" spc="-10" dirty="0">
                <a:latin typeface="Verdana"/>
                <a:cs typeface="Verdana"/>
              </a:rPr>
              <a:t>integrated </a:t>
            </a:r>
            <a:r>
              <a:rPr sz="2800" spc="-5" dirty="0">
                <a:latin typeface="Verdana"/>
                <a:cs typeface="Verdana"/>
              </a:rPr>
              <a:t>in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advance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"/>
            </a:pPr>
            <a:endParaRPr sz="2900" dirty="0">
              <a:latin typeface="Times New Roman"/>
              <a:cs typeface="Times New Roman"/>
            </a:endParaRPr>
          </a:p>
          <a:p>
            <a:pPr marL="412750" indent="-323850">
              <a:lnSpc>
                <a:spcPct val="100000"/>
              </a:lnSpc>
              <a:buSzPct val="75000"/>
              <a:buFont typeface="Wingdings"/>
              <a:buChar char=""/>
              <a:tabLst>
                <a:tab pos="412750" algn="l"/>
              </a:tabLst>
            </a:pPr>
            <a:r>
              <a:rPr sz="2800" spc="-10" dirty="0">
                <a:latin typeface="Verdana"/>
                <a:cs typeface="Verdana"/>
              </a:rPr>
              <a:t>Pros:</a:t>
            </a:r>
            <a:endParaRPr sz="2800" dirty="0">
              <a:latin typeface="Verdana"/>
              <a:cs typeface="Verdana"/>
            </a:endParaRPr>
          </a:p>
          <a:p>
            <a:pPr marL="830580" lvl="1" indent="-284480">
              <a:lnSpc>
                <a:spcPct val="100000"/>
              </a:lnSpc>
              <a:buFont typeface="Times New Roman"/>
              <a:buChar char="–"/>
              <a:tabLst>
                <a:tab pos="830580" algn="l"/>
              </a:tabLst>
            </a:pPr>
            <a:r>
              <a:rPr sz="2800" spc="-5" dirty="0">
                <a:latin typeface="Verdana"/>
                <a:cs typeface="Verdana"/>
              </a:rPr>
              <a:t>Better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performance</a:t>
            </a:r>
            <a:endParaRPr sz="2800" dirty="0">
              <a:latin typeface="Verdana"/>
              <a:cs typeface="Verdana"/>
            </a:endParaRPr>
          </a:p>
          <a:p>
            <a:pPr marL="830580" lvl="1" indent="-284480">
              <a:lnSpc>
                <a:spcPct val="100000"/>
              </a:lnSpc>
              <a:buFont typeface="Times New Roman"/>
              <a:buChar char="–"/>
              <a:tabLst>
                <a:tab pos="830580" algn="l"/>
              </a:tabLst>
            </a:pPr>
            <a:r>
              <a:rPr sz="2800" spc="-5" dirty="0">
                <a:latin typeface="Verdana"/>
                <a:cs typeface="Verdana"/>
              </a:rPr>
              <a:t>Does </a:t>
            </a:r>
            <a:r>
              <a:rPr sz="2800" spc="-10" dirty="0">
                <a:latin typeface="Verdana"/>
                <a:cs typeface="Verdana"/>
              </a:rPr>
              <a:t>not interfere with business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processes</a:t>
            </a:r>
            <a:endParaRPr sz="28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imes New Roman"/>
              <a:buChar char="–"/>
            </a:pPr>
            <a:endParaRPr sz="2900" dirty="0">
              <a:latin typeface="Times New Roman"/>
              <a:cs typeface="Times New Roman"/>
            </a:endParaRPr>
          </a:p>
          <a:p>
            <a:pPr marL="412750" indent="-323850">
              <a:lnSpc>
                <a:spcPct val="100000"/>
              </a:lnSpc>
              <a:buSzPct val="75000"/>
              <a:buFont typeface="Wingdings"/>
              <a:buChar char=""/>
              <a:tabLst>
                <a:tab pos="412750" algn="l"/>
              </a:tabLst>
            </a:pPr>
            <a:r>
              <a:rPr sz="2800" spc="-10" dirty="0">
                <a:latin typeface="Verdana"/>
                <a:cs typeface="Verdana"/>
              </a:rPr>
              <a:t>Cons:</a:t>
            </a:r>
            <a:endParaRPr sz="2800" dirty="0">
              <a:latin typeface="Verdana"/>
              <a:cs typeface="Verdana"/>
            </a:endParaRPr>
          </a:p>
          <a:p>
            <a:pPr marL="830580" lvl="1" indent="-284480">
              <a:lnSpc>
                <a:spcPct val="100000"/>
              </a:lnSpc>
              <a:buFont typeface="Times New Roman"/>
              <a:buChar char="–"/>
              <a:tabLst>
                <a:tab pos="830580" algn="l"/>
              </a:tabLst>
            </a:pPr>
            <a:r>
              <a:rPr sz="2800" spc="-10" dirty="0">
                <a:latin typeface="Verdana"/>
                <a:cs typeface="Verdana"/>
              </a:rPr>
              <a:t>Duplication </a:t>
            </a:r>
            <a:r>
              <a:rPr sz="2800" spc="-5" dirty="0">
                <a:latin typeface="Verdana"/>
                <a:cs typeface="Verdana"/>
              </a:rPr>
              <a:t>of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data</a:t>
            </a:r>
            <a:endParaRPr sz="2800" dirty="0">
              <a:latin typeface="Verdana"/>
              <a:cs typeface="Verdana"/>
            </a:endParaRPr>
          </a:p>
          <a:p>
            <a:pPr marL="830580" lvl="1" indent="-284480">
              <a:lnSpc>
                <a:spcPct val="100000"/>
              </a:lnSpc>
              <a:buFont typeface="Times New Roman"/>
              <a:buChar char="–"/>
              <a:tabLst>
                <a:tab pos="830580" algn="l"/>
              </a:tabLst>
            </a:pPr>
            <a:r>
              <a:rPr sz="2800" spc="-5" dirty="0">
                <a:latin typeface="Verdana"/>
                <a:cs typeface="Verdana"/>
              </a:rPr>
              <a:t>Updates not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immediate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89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304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20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35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350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365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381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3962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4114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4267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4419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270" y="457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472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487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502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270" y="518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533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270" y="548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563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270" y="579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594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270" y="609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624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270" y="640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655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270" y="670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685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270" y="701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716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270" y="731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746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270" y="762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91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270" y="106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121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270" y="137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152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1270" y="167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182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270" y="198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213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270" y="228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243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-1270" y="259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274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-1270" y="76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609600"/>
            <a:ext cx="6764020" cy="1270"/>
          </a:xfrm>
          <a:custGeom>
            <a:avLst/>
            <a:gdLst/>
            <a:ahLst/>
            <a:cxnLst/>
            <a:rect l="l" t="t" r="r" b="b"/>
            <a:pathLst>
              <a:path w="6764020" h="1270">
                <a:moveTo>
                  <a:pt x="676402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04330" y="590550"/>
            <a:ext cx="1270" cy="7183120"/>
          </a:xfrm>
          <a:custGeom>
            <a:avLst/>
            <a:gdLst/>
            <a:ahLst/>
            <a:cxnLst/>
            <a:rect l="l" t="t" r="r" b="b"/>
            <a:pathLst>
              <a:path w="1270" h="7183120">
                <a:moveTo>
                  <a:pt x="0" y="0"/>
                </a:moveTo>
                <a:lnTo>
                  <a:pt x="1270" y="718312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6730" y="676909"/>
            <a:ext cx="1270" cy="7095490"/>
          </a:xfrm>
          <a:custGeom>
            <a:avLst/>
            <a:gdLst/>
            <a:ahLst/>
            <a:cxnLst/>
            <a:rect l="l" t="t" r="r" b="b"/>
            <a:pathLst>
              <a:path w="1270" h="7095490">
                <a:moveTo>
                  <a:pt x="0" y="0"/>
                </a:moveTo>
                <a:lnTo>
                  <a:pt x="1270" y="709549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09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61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3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66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18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71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3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75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28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80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33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85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37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90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42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95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47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99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52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4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8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0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31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655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17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70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2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7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2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7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3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3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8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41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94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46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99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51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03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56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08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6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1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65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18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70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23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75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27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80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5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4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9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4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9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51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32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8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3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8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93559" y="124460"/>
            <a:ext cx="3166110" cy="1270"/>
          </a:xfrm>
          <a:custGeom>
            <a:avLst/>
            <a:gdLst/>
            <a:ahLst/>
            <a:cxnLst/>
            <a:rect l="l" t="t" r="r" b="b"/>
            <a:pathLst>
              <a:path w="3166109" h="1269">
                <a:moveTo>
                  <a:pt x="316611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56730" y="0"/>
            <a:ext cx="1270" cy="116839"/>
          </a:xfrm>
          <a:custGeom>
            <a:avLst/>
            <a:gdLst/>
            <a:ahLst/>
            <a:cxnLst/>
            <a:rect l="l" t="t" r="r" b="b"/>
            <a:pathLst>
              <a:path w="1270" h="116839">
                <a:moveTo>
                  <a:pt x="635" y="-6289"/>
                </a:moveTo>
                <a:lnTo>
                  <a:pt x="635" y="12312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091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615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3139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66330" y="1270"/>
            <a:ext cx="1270" cy="153670"/>
          </a:xfrm>
          <a:custGeom>
            <a:avLst/>
            <a:gdLst/>
            <a:ahLst/>
            <a:cxnLst/>
            <a:rect l="l" t="t" r="r" b="b"/>
            <a:pathLst>
              <a:path w="1270" h="153670">
                <a:moveTo>
                  <a:pt x="0" y="0"/>
                </a:moveTo>
                <a:lnTo>
                  <a:pt x="1270" y="1536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17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685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22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74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257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79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31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829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836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989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401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293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446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5973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751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903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404350" y="7526019"/>
            <a:ext cx="654050" cy="199390"/>
          </a:xfrm>
          <a:custGeom>
            <a:avLst/>
            <a:gdLst/>
            <a:ahLst/>
            <a:cxnLst/>
            <a:rect l="l" t="t" r="r" b="b"/>
            <a:pathLst>
              <a:path w="654050" h="199390">
                <a:moveTo>
                  <a:pt x="458470" y="199389"/>
                </a:moveTo>
                <a:lnTo>
                  <a:pt x="0" y="199389"/>
                </a:lnTo>
                <a:lnTo>
                  <a:pt x="0" y="0"/>
                </a:lnTo>
                <a:lnTo>
                  <a:pt x="65405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862819" y="772540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195579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67386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Multidimensional</a:t>
            </a:r>
            <a:r>
              <a:rPr sz="4000" spc="-60" dirty="0"/>
              <a:t> </a:t>
            </a:r>
            <a:r>
              <a:rPr sz="4000" spc="-10" dirty="0"/>
              <a:t>Modeling</a:t>
            </a:r>
            <a:endParaRPr sz="4000"/>
          </a:p>
        </p:txBody>
      </p:sp>
      <p:sp>
        <p:nvSpPr>
          <p:cNvPr id="141" name="object 1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40" name="object 140"/>
          <p:cNvSpPr txBox="1"/>
          <p:nvPr/>
        </p:nvSpPr>
        <p:spPr>
          <a:xfrm>
            <a:off x="66039" y="1631950"/>
            <a:ext cx="9416415" cy="343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30" indent="-252729">
              <a:lnSpc>
                <a:spcPct val="100000"/>
              </a:lnSpc>
              <a:spcBef>
                <a:spcPts val="100"/>
              </a:spcBef>
              <a:buSzPct val="58928"/>
              <a:buFont typeface="Wingdings"/>
              <a:buChar char=""/>
              <a:tabLst>
                <a:tab pos="303530" algn="l"/>
              </a:tabLst>
            </a:pPr>
            <a:r>
              <a:rPr sz="2800" spc="-10" dirty="0">
                <a:latin typeface="Verdana"/>
                <a:cs typeface="Verdana"/>
              </a:rPr>
              <a:t>Relational Databases typically use normalized </a:t>
            </a:r>
            <a:r>
              <a:rPr sz="2800" spc="-5" dirty="0">
                <a:latin typeface="Verdana"/>
                <a:cs typeface="Verdana"/>
              </a:rPr>
              <a:t>data</a:t>
            </a:r>
            <a:endParaRPr sz="2800">
              <a:latin typeface="Verdana"/>
              <a:cs typeface="Verdana"/>
            </a:endParaRPr>
          </a:p>
          <a:p>
            <a:pPr marL="792480" lvl="1" indent="-284480">
              <a:lnSpc>
                <a:spcPct val="100000"/>
              </a:lnSpc>
              <a:buFont typeface="Times New Roman"/>
              <a:buChar char="–"/>
              <a:tabLst>
                <a:tab pos="792480" algn="l"/>
              </a:tabLst>
            </a:pPr>
            <a:r>
              <a:rPr sz="2800" spc="-10" dirty="0">
                <a:latin typeface="Verdana"/>
                <a:cs typeface="Verdana"/>
              </a:rPr>
              <a:t>Eliminates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redundancies</a:t>
            </a:r>
            <a:endParaRPr sz="2800">
              <a:latin typeface="Verdana"/>
              <a:cs typeface="Verdana"/>
            </a:endParaRPr>
          </a:p>
          <a:p>
            <a:pPr marL="792480" lvl="1" indent="-284480">
              <a:lnSpc>
                <a:spcPct val="100000"/>
              </a:lnSpc>
              <a:buFont typeface="Times New Roman"/>
              <a:buChar char="–"/>
              <a:tabLst>
                <a:tab pos="792480" algn="l"/>
              </a:tabLst>
            </a:pPr>
            <a:r>
              <a:rPr sz="2800" spc="-10" dirty="0">
                <a:latin typeface="Verdana"/>
                <a:cs typeface="Verdana"/>
              </a:rPr>
              <a:t>Provides </a:t>
            </a:r>
            <a:r>
              <a:rPr sz="2800" spc="-5" dirty="0">
                <a:latin typeface="Verdana"/>
                <a:cs typeface="Verdana"/>
              </a:rPr>
              <a:t>for fast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insertions</a:t>
            </a:r>
            <a:endParaRPr sz="2800">
              <a:latin typeface="Verdana"/>
              <a:cs typeface="Verdana"/>
            </a:endParaRPr>
          </a:p>
          <a:p>
            <a:pPr marL="792480" lvl="1" indent="-284480">
              <a:lnSpc>
                <a:spcPct val="100000"/>
              </a:lnSpc>
              <a:buFont typeface="Times New Roman"/>
              <a:buChar char="–"/>
              <a:tabLst>
                <a:tab pos="792480" algn="l"/>
              </a:tabLst>
            </a:pPr>
            <a:r>
              <a:rPr sz="2800" spc="-10" dirty="0">
                <a:latin typeface="Verdana"/>
                <a:cs typeface="Verdana"/>
              </a:rPr>
              <a:t>Modeled through </a:t>
            </a:r>
            <a:r>
              <a:rPr sz="2800" spc="-5" dirty="0">
                <a:latin typeface="Verdana"/>
                <a:cs typeface="Verdana"/>
              </a:rPr>
              <a:t>ER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diagrams</a:t>
            </a:r>
            <a:endParaRPr sz="2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imes New Roman"/>
              <a:buChar char="–"/>
            </a:pPr>
            <a:endParaRPr sz="2900">
              <a:latin typeface="Times New Roman"/>
              <a:cs typeface="Times New Roman"/>
            </a:endParaRPr>
          </a:p>
          <a:p>
            <a:pPr marL="374650" marR="97790" indent="-374650">
              <a:lnSpc>
                <a:spcPct val="100000"/>
              </a:lnSpc>
              <a:buSzPct val="75000"/>
              <a:buFont typeface="Wingdings"/>
              <a:buChar char=""/>
              <a:tabLst>
                <a:tab pos="374650" algn="l"/>
              </a:tabLst>
            </a:pPr>
            <a:r>
              <a:rPr sz="2800" spc="-10" dirty="0">
                <a:latin typeface="Verdana"/>
                <a:cs typeface="Verdana"/>
              </a:rPr>
              <a:t>This approach </a:t>
            </a:r>
            <a:r>
              <a:rPr sz="2800" spc="-5" dirty="0">
                <a:latin typeface="Verdana"/>
                <a:cs typeface="Verdana"/>
              </a:rPr>
              <a:t>works </a:t>
            </a:r>
            <a:r>
              <a:rPr sz="2800" spc="-10" dirty="0">
                <a:latin typeface="Verdana"/>
                <a:cs typeface="Verdana"/>
              </a:rPr>
              <a:t>well </a:t>
            </a:r>
            <a:r>
              <a:rPr sz="2800" spc="-5" dirty="0">
                <a:latin typeface="Verdana"/>
                <a:cs typeface="Verdana"/>
              </a:rPr>
              <a:t>for </a:t>
            </a:r>
            <a:r>
              <a:rPr sz="2800" spc="-10" dirty="0">
                <a:latin typeface="Verdana"/>
                <a:cs typeface="Verdana"/>
              </a:rPr>
              <a:t>operational systems,  </a:t>
            </a:r>
            <a:r>
              <a:rPr sz="2800" spc="-5" dirty="0">
                <a:latin typeface="Verdana"/>
                <a:cs typeface="Verdana"/>
              </a:rPr>
              <a:t>but </a:t>
            </a:r>
            <a:r>
              <a:rPr sz="2800" spc="-10" dirty="0">
                <a:latin typeface="Verdana"/>
                <a:cs typeface="Verdana"/>
              </a:rPr>
              <a:t>poorly </a:t>
            </a:r>
            <a:r>
              <a:rPr sz="2800" spc="-5" dirty="0">
                <a:latin typeface="Verdana"/>
                <a:cs typeface="Verdana"/>
              </a:rPr>
              <a:t>for data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warehouses</a:t>
            </a:r>
            <a:endParaRPr sz="2800">
              <a:latin typeface="Verdana"/>
              <a:cs typeface="Verdana"/>
            </a:endParaRPr>
          </a:p>
          <a:p>
            <a:pPr marL="792480" lvl="1" indent="-284480">
              <a:lnSpc>
                <a:spcPct val="100000"/>
              </a:lnSpc>
              <a:buFont typeface="Times New Roman"/>
              <a:buChar char="–"/>
              <a:tabLst>
                <a:tab pos="792480" algn="l"/>
              </a:tabLst>
            </a:pPr>
            <a:r>
              <a:rPr sz="2800" spc="-10" dirty="0">
                <a:latin typeface="Verdana"/>
                <a:cs typeface="Verdana"/>
              </a:rPr>
              <a:t>Why?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89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304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20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35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350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365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381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3962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4114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4267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4419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270" y="457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472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487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502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270" y="518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533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270" y="548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563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270" y="579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594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270" y="609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624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270" y="640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655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270" y="670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685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270" y="701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716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270" y="731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746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270" y="762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91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270" y="106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121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270" y="137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152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1270" y="167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182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270" y="198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213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270" y="228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243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-1270" y="259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274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-1270" y="76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609600"/>
            <a:ext cx="6764020" cy="1270"/>
          </a:xfrm>
          <a:custGeom>
            <a:avLst/>
            <a:gdLst/>
            <a:ahLst/>
            <a:cxnLst/>
            <a:rect l="l" t="t" r="r" b="b"/>
            <a:pathLst>
              <a:path w="6764020" h="1270">
                <a:moveTo>
                  <a:pt x="676402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04330" y="590550"/>
            <a:ext cx="1270" cy="7183120"/>
          </a:xfrm>
          <a:custGeom>
            <a:avLst/>
            <a:gdLst/>
            <a:ahLst/>
            <a:cxnLst/>
            <a:rect l="l" t="t" r="r" b="b"/>
            <a:pathLst>
              <a:path w="1270" h="7183120">
                <a:moveTo>
                  <a:pt x="0" y="0"/>
                </a:moveTo>
                <a:lnTo>
                  <a:pt x="1270" y="718312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6730" y="676909"/>
            <a:ext cx="1270" cy="7095490"/>
          </a:xfrm>
          <a:custGeom>
            <a:avLst/>
            <a:gdLst/>
            <a:ahLst/>
            <a:cxnLst/>
            <a:rect l="l" t="t" r="r" b="b"/>
            <a:pathLst>
              <a:path w="1270" h="7095490">
                <a:moveTo>
                  <a:pt x="0" y="0"/>
                </a:moveTo>
                <a:lnTo>
                  <a:pt x="1270" y="709549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09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61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3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66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18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71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3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75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28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80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33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85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37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90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42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95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47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99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52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4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8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0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31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655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17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70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2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7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2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7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3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3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8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41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94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46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99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51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03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56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08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6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1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65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18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70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23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75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27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80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5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4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9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4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9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51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32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8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3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8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93559" y="124460"/>
            <a:ext cx="3166110" cy="1270"/>
          </a:xfrm>
          <a:custGeom>
            <a:avLst/>
            <a:gdLst/>
            <a:ahLst/>
            <a:cxnLst/>
            <a:rect l="l" t="t" r="r" b="b"/>
            <a:pathLst>
              <a:path w="3166109" h="1269">
                <a:moveTo>
                  <a:pt x="316611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56730" y="0"/>
            <a:ext cx="1270" cy="116839"/>
          </a:xfrm>
          <a:custGeom>
            <a:avLst/>
            <a:gdLst/>
            <a:ahLst/>
            <a:cxnLst/>
            <a:rect l="l" t="t" r="r" b="b"/>
            <a:pathLst>
              <a:path w="1270" h="116839">
                <a:moveTo>
                  <a:pt x="635" y="-6289"/>
                </a:moveTo>
                <a:lnTo>
                  <a:pt x="635" y="12312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091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615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3139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66330" y="1270"/>
            <a:ext cx="1270" cy="153670"/>
          </a:xfrm>
          <a:custGeom>
            <a:avLst/>
            <a:gdLst/>
            <a:ahLst/>
            <a:cxnLst/>
            <a:rect l="l" t="t" r="r" b="b"/>
            <a:pathLst>
              <a:path w="1270" h="153670">
                <a:moveTo>
                  <a:pt x="0" y="0"/>
                </a:moveTo>
                <a:lnTo>
                  <a:pt x="1270" y="1536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17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685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22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74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257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79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31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829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836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989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401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293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446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5973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751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903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404350" y="7526019"/>
            <a:ext cx="654050" cy="199390"/>
          </a:xfrm>
          <a:custGeom>
            <a:avLst/>
            <a:gdLst/>
            <a:ahLst/>
            <a:cxnLst/>
            <a:rect l="l" t="t" r="r" b="b"/>
            <a:pathLst>
              <a:path w="654050" h="199390">
                <a:moveTo>
                  <a:pt x="458470" y="199389"/>
                </a:moveTo>
                <a:lnTo>
                  <a:pt x="0" y="199389"/>
                </a:lnTo>
                <a:lnTo>
                  <a:pt x="0" y="0"/>
                </a:lnTo>
                <a:lnTo>
                  <a:pt x="65405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862819" y="772540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195579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60737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ER vs.</a:t>
            </a:r>
            <a:r>
              <a:rPr sz="4000" spc="-65" dirty="0"/>
              <a:t> </a:t>
            </a:r>
            <a:r>
              <a:rPr sz="4000" spc="-10" dirty="0"/>
              <a:t>Multidimensional</a:t>
            </a:r>
            <a:endParaRPr sz="4000"/>
          </a:p>
        </p:txBody>
      </p:sp>
      <p:sp>
        <p:nvSpPr>
          <p:cNvPr id="141" name="object 1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40" name="object 140"/>
          <p:cNvSpPr txBox="1"/>
          <p:nvPr/>
        </p:nvSpPr>
        <p:spPr>
          <a:xfrm>
            <a:off x="40640" y="1631950"/>
            <a:ext cx="5619750" cy="471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930" indent="-252729">
              <a:lnSpc>
                <a:spcPct val="100000"/>
              </a:lnSpc>
              <a:spcBef>
                <a:spcPts val="100"/>
              </a:spcBef>
              <a:buSzPct val="58928"/>
              <a:buFont typeface="Wingdings"/>
              <a:buChar char=""/>
              <a:tabLst>
                <a:tab pos="328930" algn="l"/>
              </a:tabLst>
            </a:pPr>
            <a:r>
              <a:rPr sz="2800" spc="-5" dirty="0">
                <a:latin typeface="Verdana"/>
                <a:cs typeface="Verdana"/>
              </a:rPr>
              <a:t>ER</a:t>
            </a:r>
            <a:endParaRPr sz="2800">
              <a:latin typeface="Verdana"/>
              <a:cs typeface="Verdana"/>
            </a:endParaRPr>
          </a:p>
          <a:p>
            <a:pPr marL="817880" lvl="1" indent="-284480">
              <a:lnSpc>
                <a:spcPct val="100000"/>
              </a:lnSpc>
              <a:buFont typeface="Times New Roman"/>
              <a:buChar char="–"/>
              <a:tabLst>
                <a:tab pos="817880" algn="l"/>
              </a:tabLst>
            </a:pPr>
            <a:r>
              <a:rPr sz="2800" spc="-10" dirty="0">
                <a:latin typeface="Verdana"/>
                <a:cs typeface="Verdana"/>
              </a:rPr>
              <a:t>One table </a:t>
            </a:r>
            <a:r>
              <a:rPr sz="2800" spc="-5" dirty="0">
                <a:latin typeface="Verdana"/>
                <a:cs typeface="Verdana"/>
              </a:rPr>
              <a:t>per</a:t>
            </a:r>
            <a:r>
              <a:rPr sz="2800" spc="-10" dirty="0">
                <a:latin typeface="Verdana"/>
                <a:cs typeface="Verdana"/>
              </a:rPr>
              <a:t> entity</a:t>
            </a:r>
            <a:endParaRPr sz="2800">
              <a:latin typeface="Verdana"/>
              <a:cs typeface="Verdana"/>
            </a:endParaRPr>
          </a:p>
          <a:p>
            <a:pPr marL="817880" lvl="1" indent="-284480">
              <a:lnSpc>
                <a:spcPct val="100000"/>
              </a:lnSpc>
              <a:buFont typeface="Times New Roman"/>
              <a:buChar char="–"/>
              <a:tabLst>
                <a:tab pos="817880" algn="l"/>
              </a:tabLst>
            </a:pPr>
            <a:r>
              <a:rPr sz="2800" spc="-10" dirty="0">
                <a:latin typeface="Verdana"/>
                <a:cs typeface="Verdana"/>
              </a:rPr>
              <a:t>Minimize </a:t>
            </a:r>
            <a:r>
              <a:rPr sz="2800" spc="-5" dirty="0">
                <a:latin typeface="Verdana"/>
                <a:cs typeface="Verdana"/>
              </a:rPr>
              <a:t>data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redundancy</a:t>
            </a:r>
            <a:endParaRPr sz="2800">
              <a:latin typeface="Verdana"/>
              <a:cs typeface="Verdana"/>
            </a:endParaRPr>
          </a:p>
          <a:p>
            <a:pPr marL="817880" lvl="1" indent="-284480">
              <a:lnSpc>
                <a:spcPct val="100000"/>
              </a:lnSpc>
              <a:buFont typeface="Times New Roman"/>
              <a:buChar char="–"/>
              <a:tabLst>
                <a:tab pos="817880" algn="l"/>
              </a:tabLst>
            </a:pPr>
            <a:r>
              <a:rPr sz="2800" spc="-10" dirty="0">
                <a:latin typeface="Verdana"/>
                <a:cs typeface="Verdana"/>
              </a:rPr>
              <a:t>Optimize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update</a:t>
            </a:r>
            <a:endParaRPr sz="2800">
              <a:latin typeface="Verdana"/>
              <a:cs typeface="Verdana"/>
            </a:endParaRPr>
          </a:p>
          <a:p>
            <a:pPr marL="817880" lvl="1" indent="-284480">
              <a:lnSpc>
                <a:spcPct val="100000"/>
              </a:lnSpc>
              <a:buFont typeface="Times New Roman"/>
              <a:buChar char="–"/>
              <a:tabLst>
                <a:tab pos="817880" algn="l"/>
              </a:tabLst>
            </a:pPr>
            <a:r>
              <a:rPr sz="2800" spc="-5" dirty="0">
                <a:latin typeface="Verdana"/>
                <a:cs typeface="Verdana"/>
              </a:rPr>
              <a:t>OTLP</a:t>
            </a:r>
            <a:endParaRPr sz="2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imes New Roman"/>
              <a:buChar char="–"/>
            </a:pPr>
            <a:endParaRPr sz="2900">
              <a:latin typeface="Times New Roman"/>
              <a:cs typeface="Times New Roman"/>
            </a:endParaRPr>
          </a:p>
          <a:p>
            <a:pPr marL="400050" indent="-323850">
              <a:lnSpc>
                <a:spcPct val="100000"/>
              </a:lnSpc>
              <a:buSzPct val="75000"/>
              <a:buFont typeface="Wingdings"/>
              <a:buChar char=""/>
              <a:tabLst>
                <a:tab pos="400050" algn="l"/>
              </a:tabLst>
            </a:pPr>
            <a:r>
              <a:rPr sz="2800" spc="-10" dirty="0">
                <a:latin typeface="Verdana"/>
                <a:cs typeface="Verdana"/>
              </a:rPr>
              <a:t>Multidimensional</a:t>
            </a:r>
            <a:endParaRPr sz="2800">
              <a:latin typeface="Verdana"/>
              <a:cs typeface="Verdana"/>
            </a:endParaRPr>
          </a:p>
          <a:p>
            <a:pPr marL="817880" lvl="1" indent="-284480">
              <a:lnSpc>
                <a:spcPct val="100000"/>
              </a:lnSpc>
              <a:buFont typeface="Times New Roman"/>
              <a:buChar char="–"/>
              <a:tabLst>
                <a:tab pos="817880" algn="l"/>
              </a:tabLst>
            </a:pPr>
            <a:r>
              <a:rPr sz="2800" spc="-10" dirty="0">
                <a:latin typeface="Verdana"/>
                <a:cs typeface="Verdana"/>
              </a:rPr>
              <a:t>One </a:t>
            </a:r>
            <a:r>
              <a:rPr sz="2800" spc="-5" dirty="0">
                <a:latin typeface="Verdana"/>
                <a:cs typeface="Verdana"/>
              </a:rPr>
              <a:t>fact </a:t>
            </a:r>
            <a:r>
              <a:rPr sz="2800" spc="-10" dirty="0">
                <a:latin typeface="Verdana"/>
                <a:cs typeface="Verdana"/>
              </a:rPr>
              <a:t>table </a:t>
            </a:r>
            <a:r>
              <a:rPr sz="2800" spc="-5" dirty="0">
                <a:latin typeface="Verdana"/>
                <a:cs typeface="Verdana"/>
              </a:rPr>
              <a:t>per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process</a:t>
            </a:r>
            <a:endParaRPr sz="2800">
              <a:latin typeface="Verdana"/>
              <a:cs typeface="Verdana"/>
            </a:endParaRPr>
          </a:p>
          <a:p>
            <a:pPr marL="817880" lvl="1" indent="-284480">
              <a:lnSpc>
                <a:spcPct val="100000"/>
              </a:lnSpc>
              <a:buFont typeface="Times New Roman"/>
              <a:buChar char="–"/>
              <a:tabLst>
                <a:tab pos="817880" algn="l"/>
              </a:tabLst>
            </a:pPr>
            <a:r>
              <a:rPr sz="2800" spc="-10" dirty="0">
                <a:latin typeface="Verdana"/>
                <a:cs typeface="Verdana"/>
              </a:rPr>
              <a:t>Maximize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understandibility</a:t>
            </a:r>
            <a:endParaRPr sz="2800">
              <a:latin typeface="Verdana"/>
              <a:cs typeface="Verdana"/>
            </a:endParaRPr>
          </a:p>
          <a:p>
            <a:pPr marL="817880" lvl="1" indent="-284480">
              <a:lnSpc>
                <a:spcPct val="100000"/>
              </a:lnSpc>
              <a:buFont typeface="Times New Roman"/>
              <a:buChar char="–"/>
              <a:tabLst>
                <a:tab pos="817880" algn="l"/>
              </a:tabLst>
            </a:pPr>
            <a:r>
              <a:rPr sz="2800" spc="-10" dirty="0">
                <a:latin typeface="Verdana"/>
                <a:cs typeface="Verdana"/>
              </a:rPr>
              <a:t>Optimized </a:t>
            </a:r>
            <a:r>
              <a:rPr sz="2800" spc="-5" dirty="0">
                <a:latin typeface="Verdana"/>
                <a:cs typeface="Verdana"/>
              </a:rPr>
              <a:t>for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retrieval</a:t>
            </a:r>
            <a:endParaRPr sz="2800">
              <a:latin typeface="Verdana"/>
              <a:cs typeface="Verdana"/>
            </a:endParaRPr>
          </a:p>
          <a:p>
            <a:pPr marL="817880" lvl="1" indent="-284480">
              <a:lnSpc>
                <a:spcPct val="100000"/>
              </a:lnSpc>
              <a:buFont typeface="Times New Roman"/>
              <a:buChar char="–"/>
              <a:tabLst>
                <a:tab pos="817880" algn="l"/>
              </a:tabLst>
            </a:pPr>
            <a:r>
              <a:rPr sz="2800" spc="-5" dirty="0">
                <a:latin typeface="Verdana"/>
                <a:cs typeface="Verdana"/>
              </a:rPr>
              <a:t>OLAP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89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304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20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35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350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365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381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3962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4114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4267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4419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270" y="457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472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487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502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270" y="518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533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270" y="548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563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270" y="579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594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270" y="609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624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270" y="640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655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270" y="670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685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270" y="701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716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270" y="731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746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270" y="762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91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270" y="106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121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270" y="137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152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1270" y="167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182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270" y="198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213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270" y="228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243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-1270" y="259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274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-1270" y="76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609600"/>
            <a:ext cx="6764020" cy="1270"/>
          </a:xfrm>
          <a:custGeom>
            <a:avLst/>
            <a:gdLst/>
            <a:ahLst/>
            <a:cxnLst/>
            <a:rect l="l" t="t" r="r" b="b"/>
            <a:pathLst>
              <a:path w="6764020" h="1270">
                <a:moveTo>
                  <a:pt x="676402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04330" y="590550"/>
            <a:ext cx="1270" cy="7183120"/>
          </a:xfrm>
          <a:custGeom>
            <a:avLst/>
            <a:gdLst/>
            <a:ahLst/>
            <a:cxnLst/>
            <a:rect l="l" t="t" r="r" b="b"/>
            <a:pathLst>
              <a:path w="1270" h="7183120">
                <a:moveTo>
                  <a:pt x="0" y="0"/>
                </a:moveTo>
                <a:lnTo>
                  <a:pt x="1270" y="718312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6730" y="676909"/>
            <a:ext cx="1270" cy="7095490"/>
          </a:xfrm>
          <a:custGeom>
            <a:avLst/>
            <a:gdLst/>
            <a:ahLst/>
            <a:cxnLst/>
            <a:rect l="l" t="t" r="r" b="b"/>
            <a:pathLst>
              <a:path w="1270" h="7095490">
                <a:moveTo>
                  <a:pt x="0" y="0"/>
                </a:moveTo>
                <a:lnTo>
                  <a:pt x="1270" y="709549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09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61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3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66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18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71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3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75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28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80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33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85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37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90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42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95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47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99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52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4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8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0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31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655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17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70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2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7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2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7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3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3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8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41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94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46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99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51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03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56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08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6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1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65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18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70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23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75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27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80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5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4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9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4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9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51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32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8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3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8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93559" y="124460"/>
            <a:ext cx="3166110" cy="1270"/>
          </a:xfrm>
          <a:custGeom>
            <a:avLst/>
            <a:gdLst/>
            <a:ahLst/>
            <a:cxnLst/>
            <a:rect l="l" t="t" r="r" b="b"/>
            <a:pathLst>
              <a:path w="3166109" h="1269">
                <a:moveTo>
                  <a:pt x="316611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56730" y="0"/>
            <a:ext cx="1270" cy="116839"/>
          </a:xfrm>
          <a:custGeom>
            <a:avLst/>
            <a:gdLst/>
            <a:ahLst/>
            <a:cxnLst/>
            <a:rect l="l" t="t" r="r" b="b"/>
            <a:pathLst>
              <a:path w="1270" h="116839">
                <a:moveTo>
                  <a:pt x="635" y="-6289"/>
                </a:moveTo>
                <a:lnTo>
                  <a:pt x="635" y="12312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091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615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3139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66330" y="1270"/>
            <a:ext cx="1270" cy="153670"/>
          </a:xfrm>
          <a:custGeom>
            <a:avLst/>
            <a:gdLst/>
            <a:ahLst/>
            <a:cxnLst/>
            <a:rect l="l" t="t" r="r" b="b"/>
            <a:pathLst>
              <a:path w="1270" h="153670">
                <a:moveTo>
                  <a:pt x="0" y="0"/>
                </a:moveTo>
                <a:lnTo>
                  <a:pt x="1270" y="1536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17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685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22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74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257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79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31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829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836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989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401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293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446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5973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751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903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404350" y="7526019"/>
            <a:ext cx="654050" cy="199390"/>
          </a:xfrm>
          <a:custGeom>
            <a:avLst/>
            <a:gdLst/>
            <a:ahLst/>
            <a:cxnLst/>
            <a:rect l="l" t="t" r="r" b="b"/>
            <a:pathLst>
              <a:path w="654050" h="199390">
                <a:moveTo>
                  <a:pt x="458470" y="199389"/>
                </a:moveTo>
                <a:lnTo>
                  <a:pt x="0" y="199389"/>
                </a:lnTo>
                <a:lnTo>
                  <a:pt x="0" y="0"/>
                </a:lnTo>
                <a:lnTo>
                  <a:pt x="65405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862819" y="772540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195579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67386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Multidimensional</a:t>
            </a:r>
            <a:r>
              <a:rPr sz="4000" spc="-60" dirty="0"/>
              <a:t> </a:t>
            </a:r>
            <a:r>
              <a:rPr sz="4000" spc="-10" dirty="0"/>
              <a:t>Modeling</a:t>
            </a:r>
            <a:endParaRPr sz="4000"/>
          </a:p>
        </p:txBody>
      </p:sp>
      <p:sp>
        <p:nvSpPr>
          <p:cNvPr id="141" name="object 1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40" name="object 140"/>
          <p:cNvSpPr txBox="1"/>
          <p:nvPr/>
        </p:nvSpPr>
        <p:spPr>
          <a:xfrm>
            <a:off x="66039" y="1967229"/>
            <a:ext cx="4845050" cy="3864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30" indent="-252729">
              <a:lnSpc>
                <a:spcPct val="100000"/>
              </a:lnSpc>
              <a:spcBef>
                <a:spcPts val="100"/>
              </a:spcBef>
              <a:buSzPct val="58928"/>
              <a:buFont typeface="Wingdings"/>
              <a:buChar char=""/>
              <a:tabLst>
                <a:tab pos="303530" algn="l"/>
              </a:tabLst>
            </a:pPr>
            <a:r>
              <a:rPr sz="2800" spc="-10" dirty="0">
                <a:latin typeface="Verdana"/>
                <a:cs typeface="Verdana"/>
              </a:rPr>
              <a:t>Design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Concepts</a:t>
            </a:r>
            <a:endParaRPr sz="2800">
              <a:latin typeface="Verdana"/>
              <a:cs typeface="Verdana"/>
            </a:endParaRPr>
          </a:p>
          <a:p>
            <a:pPr marL="792480" lvl="1" indent="-284480">
              <a:lnSpc>
                <a:spcPct val="100000"/>
              </a:lnSpc>
              <a:buFont typeface="Times New Roman"/>
              <a:buChar char="–"/>
              <a:tabLst>
                <a:tab pos="792480" algn="l"/>
              </a:tabLst>
            </a:pPr>
            <a:r>
              <a:rPr sz="2800" spc="-5" dirty="0">
                <a:latin typeface="Verdana"/>
                <a:cs typeface="Verdana"/>
              </a:rPr>
              <a:t>Facts</a:t>
            </a:r>
            <a:endParaRPr sz="2800">
              <a:latin typeface="Verdana"/>
              <a:cs typeface="Verdana"/>
            </a:endParaRPr>
          </a:p>
          <a:p>
            <a:pPr marL="792480" lvl="1" indent="-284480">
              <a:lnSpc>
                <a:spcPct val="100000"/>
              </a:lnSpc>
              <a:buFont typeface="Times New Roman"/>
              <a:buChar char="–"/>
              <a:tabLst>
                <a:tab pos="792480" algn="l"/>
              </a:tabLst>
            </a:pPr>
            <a:r>
              <a:rPr sz="2800" spc="-10" dirty="0">
                <a:latin typeface="Verdana"/>
                <a:cs typeface="Verdana"/>
              </a:rPr>
              <a:t>Measures</a:t>
            </a:r>
            <a:endParaRPr sz="2800">
              <a:latin typeface="Verdana"/>
              <a:cs typeface="Verdana"/>
            </a:endParaRPr>
          </a:p>
          <a:p>
            <a:pPr marL="792480" lvl="1" indent="-284480">
              <a:lnSpc>
                <a:spcPts val="3354"/>
              </a:lnSpc>
              <a:buFont typeface="Times New Roman"/>
              <a:buChar char="–"/>
              <a:tabLst>
                <a:tab pos="792480" algn="l"/>
              </a:tabLst>
            </a:pPr>
            <a:r>
              <a:rPr sz="2800" spc="-10" dirty="0">
                <a:latin typeface="Verdana"/>
                <a:cs typeface="Verdana"/>
              </a:rPr>
              <a:t>Dimensions</a:t>
            </a:r>
            <a:endParaRPr sz="2800">
              <a:latin typeface="Verdana"/>
              <a:cs typeface="Verdana"/>
            </a:endParaRPr>
          </a:p>
          <a:p>
            <a:pPr marL="792480" lvl="1" indent="-284480">
              <a:lnSpc>
                <a:spcPts val="3354"/>
              </a:lnSpc>
              <a:buFont typeface="Times New Roman"/>
              <a:buChar char="–"/>
              <a:tabLst>
                <a:tab pos="792480" algn="l"/>
              </a:tabLst>
            </a:pPr>
            <a:r>
              <a:rPr sz="2800" spc="-10" dirty="0">
                <a:latin typeface="Verdana"/>
                <a:cs typeface="Verdana"/>
              </a:rPr>
              <a:t>Hierarchies</a:t>
            </a:r>
            <a:endParaRPr sz="2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Char char="–"/>
            </a:pPr>
            <a:endParaRPr sz="2900">
              <a:latin typeface="Times New Roman"/>
              <a:cs typeface="Times New Roman"/>
            </a:endParaRPr>
          </a:p>
          <a:p>
            <a:pPr marL="374650" indent="-323850">
              <a:lnSpc>
                <a:spcPct val="100000"/>
              </a:lnSpc>
              <a:buSzPct val="75000"/>
              <a:buFont typeface="Wingdings"/>
              <a:buChar char=""/>
              <a:tabLst>
                <a:tab pos="374650" algn="l"/>
              </a:tabLst>
            </a:pPr>
            <a:r>
              <a:rPr sz="2800" spc="-10" dirty="0">
                <a:latin typeface="Verdana"/>
                <a:cs typeface="Verdana"/>
              </a:rPr>
              <a:t>Logical Design</a:t>
            </a:r>
            <a:r>
              <a:rPr sz="2800" spc="-4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Types</a:t>
            </a:r>
            <a:endParaRPr sz="2800">
              <a:latin typeface="Verdana"/>
              <a:cs typeface="Verdana"/>
            </a:endParaRPr>
          </a:p>
          <a:p>
            <a:pPr marL="792480" lvl="1" indent="-284480">
              <a:lnSpc>
                <a:spcPct val="100000"/>
              </a:lnSpc>
              <a:buFont typeface="Times New Roman"/>
              <a:buChar char="–"/>
              <a:tabLst>
                <a:tab pos="792480" algn="l"/>
              </a:tabLst>
            </a:pPr>
            <a:r>
              <a:rPr sz="2800" spc="-5" dirty="0">
                <a:latin typeface="Verdana"/>
                <a:cs typeface="Verdana"/>
              </a:rPr>
              <a:t>Star </a:t>
            </a:r>
            <a:r>
              <a:rPr sz="2800" spc="-10" dirty="0">
                <a:latin typeface="Verdana"/>
                <a:cs typeface="Verdana"/>
              </a:rPr>
              <a:t>Schemas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(Cubes)</a:t>
            </a:r>
            <a:endParaRPr sz="2800">
              <a:latin typeface="Verdana"/>
              <a:cs typeface="Verdana"/>
            </a:endParaRPr>
          </a:p>
          <a:p>
            <a:pPr marL="792480" lvl="1" indent="-284480">
              <a:lnSpc>
                <a:spcPct val="100000"/>
              </a:lnSpc>
              <a:buFont typeface="Times New Roman"/>
              <a:buChar char="–"/>
              <a:tabLst>
                <a:tab pos="792480" algn="l"/>
              </a:tabLst>
            </a:pPr>
            <a:r>
              <a:rPr sz="2800" spc="-10" dirty="0">
                <a:latin typeface="Verdana"/>
                <a:cs typeface="Verdana"/>
              </a:rPr>
              <a:t>Snowflake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Schemas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89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304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20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35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350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365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381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3962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4114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4267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4419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270" y="457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472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487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502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270" y="518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533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270" y="548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563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270" y="579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594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270" y="609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624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270" y="640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655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270" y="670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685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270" y="701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716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270" y="731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746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270" y="762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91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270" y="106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121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270" y="137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152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1270" y="167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182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270" y="198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213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270" y="228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243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-1270" y="259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274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-1270" y="76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609600"/>
            <a:ext cx="6764020" cy="1270"/>
          </a:xfrm>
          <a:custGeom>
            <a:avLst/>
            <a:gdLst/>
            <a:ahLst/>
            <a:cxnLst/>
            <a:rect l="l" t="t" r="r" b="b"/>
            <a:pathLst>
              <a:path w="6764020" h="1270">
                <a:moveTo>
                  <a:pt x="676402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04330" y="590550"/>
            <a:ext cx="1270" cy="7183120"/>
          </a:xfrm>
          <a:custGeom>
            <a:avLst/>
            <a:gdLst/>
            <a:ahLst/>
            <a:cxnLst/>
            <a:rect l="l" t="t" r="r" b="b"/>
            <a:pathLst>
              <a:path w="1270" h="7183120">
                <a:moveTo>
                  <a:pt x="0" y="0"/>
                </a:moveTo>
                <a:lnTo>
                  <a:pt x="1270" y="718312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6730" y="676909"/>
            <a:ext cx="1270" cy="7095490"/>
          </a:xfrm>
          <a:custGeom>
            <a:avLst/>
            <a:gdLst/>
            <a:ahLst/>
            <a:cxnLst/>
            <a:rect l="l" t="t" r="r" b="b"/>
            <a:pathLst>
              <a:path w="1270" h="7095490">
                <a:moveTo>
                  <a:pt x="0" y="0"/>
                </a:moveTo>
                <a:lnTo>
                  <a:pt x="1270" y="709549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09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61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3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66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18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71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3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75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28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80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33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85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37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90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42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95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47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99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52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4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8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0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31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655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17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70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2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7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2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7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3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3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8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41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94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46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99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51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03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56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08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6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1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65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18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70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23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75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27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80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5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4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9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4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9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51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32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8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3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8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93559" y="124460"/>
            <a:ext cx="3166110" cy="1270"/>
          </a:xfrm>
          <a:custGeom>
            <a:avLst/>
            <a:gdLst/>
            <a:ahLst/>
            <a:cxnLst/>
            <a:rect l="l" t="t" r="r" b="b"/>
            <a:pathLst>
              <a:path w="3166109" h="1269">
                <a:moveTo>
                  <a:pt x="316611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56730" y="0"/>
            <a:ext cx="1270" cy="116839"/>
          </a:xfrm>
          <a:custGeom>
            <a:avLst/>
            <a:gdLst/>
            <a:ahLst/>
            <a:cxnLst/>
            <a:rect l="l" t="t" r="r" b="b"/>
            <a:pathLst>
              <a:path w="1270" h="116839">
                <a:moveTo>
                  <a:pt x="635" y="-6289"/>
                </a:moveTo>
                <a:lnTo>
                  <a:pt x="635" y="12312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091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615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3139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66330" y="1270"/>
            <a:ext cx="1270" cy="153670"/>
          </a:xfrm>
          <a:custGeom>
            <a:avLst/>
            <a:gdLst/>
            <a:ahLst/>
            <a:cxnLst/>
            <a:rect l="l" t="t" r="r" b="b"/>
            <a:pathLst>
              <a:path w="1270" h="153670">
                <a:moveTo>
                  <a:pt x="0" y="0"/>
                </a:moveTo>
                <a:lnTo>
                  <a:pt x="1270" y="1536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17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685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22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74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257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79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31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829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836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989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401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293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446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5973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751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903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404350" y="7526019"/>
            <a:ext cx="654050" cy="199390"/>
          </a:xfrm>
          <a:custGeom>
            <a:avLst/>
            <a:gdLst/>
            <a:ahLst/>
            <a:cxnLst/>
            <a:rect l="l" t="t" r="r" b="b"/>
            <a:pathLst>
              <a:path w="654050" h="199390">
                <a:moveTo>
                  <a:pt x="458470" y="199389"/>
                </a:moveTo>
                <a:lnTo>
                  <a:pt x="0" y="199389"/>
                </a:lnTo>
                <a:lnTo>
                  <a:pt x="0" y="0"/>
                </a:lnTo>
                <a:lnTo>
                  <a:pt x="65405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862819" y="772540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195579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28987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Fact</a:t>
            </a:r>
            <a:r>
              <a:rPr sz="4000" spc="-85" dirty="0"/>
              <a:t> </a:t>
            </a:r>
            <a:r>
              <a:rPr sz="4000" spc="-10" dirty="0"/>
              <a:t>Tables</a:t>
            </a:r>
            <a:endParaRPr sz="4000"/>
          </a:p>
        </p:txBody>
      </p:sp>
      <p:sp>
        <p:nvSpPr>
          <p:cNvPr id="140" name="object 140"/>
          <p:cNvSpPr txBox="1"/>
          <p:nvPr/>
        </p:nvSpPr>
        <p:spPr>
          <a:xfrm>
            <a:off x="104139" y="1631950"/>
            <a:ext cx="928433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292735" indent="-265430">
              <a:lnSpc>
                <a:spcPct val="100000"/>
              </a:lnSpc>
              <a:spcBef>
                <a:spcPts val="100"/>
              </a:spcBef>
              <a:buSzPct val="58928"/>
              <a:buFont typeface="Wingdings"/>
              <a:buChar char=""/>
              <a:tabLst>
                <a:tab pos="265430" algn="l"/>
              </a:tabLst>
            </a:pPr>
            <a:r>
              <a:rPr sz="2800" spc="-10" dirty="0">
                <a:latin typeface="Verdana"/>
                <a:cs typeface="Verdana"/>
              </a:rPr>
              <a:t>Purpose: store performance measurements </a:t>
            </a:r>
            <a:r>
              <a:rPr sz="2800" spc="-5" dirty="0">
                <a:latin typeface="Verdana"/>
                <a:cs typeface="Verdana"/>
              </a:rPr>
              <a:t>from  </a:t>
            </a:r>
            <a:r>
              <a:rPr sz="2800" spc="-10" dirty="0">
                <a:latin typeface="Verdana"/>
                <a:cs typeface="Verdana"/>
              </a:rPr>
              <a:t>business process </a:t>
            </a:r>
            <a:r>
              <a:rPr sz="2800" spc="-5" dirty="0">
                <a:latin typeface="Verdana"/>
                <a:cs typeface="Verdana"/>
              </a:rPr>
              <a:t>events</a:t>
            </a:r>
            <a:endParaRPr sz="280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buFont typeface="Times New Roman"/>
              <a:buChar char="–"/>
              <a:tabLst>
                <a:tab pos="754380" algn="l"/>
              </a:tabLst>
            </a:pPr>
            <a:r>
              <a:rPr sz="2800" spc="-10" dirty="0">
                <a:latin typeface="Verdana"/>
                <a:cs typeface="Verdana"/>
              </a:rPr>
              <a:t>Sales, shipments, purchases, </a:t>
            </a:r>
            <a:r>
              <a:rPr sz="2800" spc="-5" dirty="0">
                <a:latin typeface="Verdana"/>
                <a:cs typeface="Verdana"/>
              </a:rPr>
              <a:t>etc.</a:t>
            </a:r>
            <a:endParaRPr sz="2800">
              <a:latin typeface="Verdana"/>
              <a:cs typeface="Verdana"/>
            </a:endParaRPr>
          </a:p>
          <a:p>
            <a:pPr marL="753745" marR="5080" lvl="1" indent="-284480">
              <a:lnSpc>
                <a:spcPct val="100000"/>
              </a:lnSpc>
              <a:buFont typeface="Times New Roman"/>
              <a:buChar char="–"/>
              <a:tabLst>
                <a:tab pos="754380" algn="l"/>
              </a:tabLst>
            </a:pPr>
            <a:r>
              <a:rPr sz="2800" spc="-10" dirty="0">
                <a:latin typeface="Verdana"/>
                <a:cs typeface="Verdana"/>
              </a:rPr>
              <a:t>Events have </a:t>
            </a:r>
            <a:r>
              <a:rPr sz="2800" dirty="0">
                <a:latin typeface="Verdana"/>
                <a:cs typeface="Verdana"/>
              </a:rPr>
              <a:t>a 1 to 1 </a:t>
            </a:r>
            <a:r>
              <a:rPr sz="2800" spc="-10" dirty="0">
                <a:latin typeface="Verdana"/>
                <a:cs typeface="Verdana"/>
              </a:rPr>
              <a:t>relationship with rows </a:t>
            </a:r>
            <a:r>
              <a:rPr sz="2800" spc="-5" dirty="0">
                <a:latin typeface="Verdana"/>
                <a:cs typeface="Verdana"/>
              </a:rPr>
              <a:t>in </a:t>
            </a:r>
            <a:r>
              <a:rPr sz="2800" dirty="0">
                <a:latin typeface="Verdana"/>
                <a:cs typeface="Verdana"/>
              </a:rPr>
              <a:t>a  </a:t>
            </a:r>
            <a:r>
              <a:rPr sz="2800" spc="-5" dirty="0">
                <a:latin typeface="Verdana"/>
                <a:cs typeface="Verdana"/>
              </a:rPr>
              <a:t>fact </a:t>
            </a:r>
            <a:r>
              <a:rPr sz="2800" spc="-10" dirty="0">
                <a:latin typeface="Verdana"/>
                <a:cs typeface="Verdana"/>
              </a:rPr>
              <a:t>table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2802889" y="4297679"/>
            <a:ext cx="4695190" cy="23329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89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304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20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35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350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365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381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3962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4114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4267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4419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270" y="457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472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487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502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270" y="518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533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270" y="548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563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270" y="579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594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270" y="609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624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270" y="640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655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270" y="670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685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270" y="701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716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270" y="731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746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270" y="762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91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270" y="106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121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270" y="137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152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1270" y="167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182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270" y="198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213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270" y="228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243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-1270" y="259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274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-1270" y="76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609600"/>
            <a:ext cx="6764020" cy="1270"/>
          </a:xfrm>
          <a:custGeom>
            <a:avLst/>
            <a:gdLst/>
            <a:ahLst/>
            <a:cxnLst/>
            <a:rect l="l" t="t" r="r" b="b"/>
            <a:pathLst>
              <a:path w="6764020" h="1270">
                <a:moveTo>
                  <a:pt x="676402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04330" y="590550"/>
            <a:ext cx="1270" cy="7183120"/>
          </a:xfrm>
          <a:custGeom>
            <a:avLst/>
            <a:gdLst/>
            <a:ahLst/>
            <a:cxnLst/>
            <a:rect l="l" t="t" r="r" b="b"/>
            <a:pathLst>
              <a:path w="1270" h="7183120">
                <a:moveTo>
                  <a:pt x="0" y="0"/>
                </a:moveTo>
                <a:lnTo>
                  <a:pt x="1270" y="718312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6730" y="676909"/>
            <a:ext cx="1270" cy="7095490"/>
          </a:xfrm>
          <a:custGeom>
            <a:avLst/>
            <a:gdLst/>
            <a:ahLst/>
            <a:cxnLst/>
            <a:rect l="l" t="t" r="r" b="b"/>
            <a:pathLst>
              <a:path w="1270" h="7095490">
                <a:moveTo>
                  <a:pt x="0" y="0"/>
                </a:moveTo>
                <a:lnTo>
                  <a:pt x="1270" y="709549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09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61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3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66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18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71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3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75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28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80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33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85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37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90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42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95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47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99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52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4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8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0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31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655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17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70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2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7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2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7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3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3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8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41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94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46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99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51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03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56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08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6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1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65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18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70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23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75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27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80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5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4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9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4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9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51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32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8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3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8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93559" y="124460"/>
            <a:ext cx="3166110" cy="1270"/>
          </a:xfrm>
          <a:custGeom>
            <a:avLst/>
            <a:gdLst/>
            <a:ahLst/>
            <a:cxnLst/>
            <a:rect l="l" t="t" r="r" b="b"/>
            <a:pathLst>
              <a:path w="3166109" h="1269">
                <a:moveTo>
                  <a:pt x="316611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56730" y="0"/>
            <a:ext cx="1270" cy="116839"/>
          </a:xfrm>
          <a:custGeom>
            <a:avLst/>
            <a:gdLst/>
            <a:ahLst/>
            <a:cxnLst/>
            <a:rect l="l" t="t" r="r" b="b"/>
            <a:pathLst>
              <a:path w="1270" h="116839">
                <a:moveTo>
                  <a:pt x="635" y="-6289"/>
                </a:moveTo>
                <a:lnTo>
                  <a:pt x="635" y="12312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091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615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3139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66330" y="1270"/>
            <a:ext cx="1270" cy="153670"/>
          </a:xfrm>
          <a:custGeom>
            <a:avLst/>
            <a:gdLst/>
            <a:ahLst/>
            <a:cxnLst/>
            <a:rect l="l" t="t" r="r" b="b"/>
            <a:pathLst>
              <a:path w="1270" h="153670">
                <a:moveTo>
                  <a:pt x="0" y="0"/>
                </a:moveTo>
                <a:lnTo>
                  <a:pt x="1270" y="1536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17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685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22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74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257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79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31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829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836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989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401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293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446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5973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751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903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404350" y="7526019"/>
            <a:ext cx="654050" cy="199390"/>
          </a:xfrm>
          <a:custGeom>
            <a:avLst/>
            <a:gdLst/>
            <a:ahLst/>
            <a:cxnLst/>
            <a:rect l="l" t="t" r="r" b="b"/>
            <a:pathLst>
              <a:path w="654050" h="199390">
                <a:moveTo>
                  <a:pt x="458470" y="199389"/>
                </a:moveTo>
                <a:lnTo>
                  <a:pt x="0" y="199389"/>
                </a:lnTo>
                <a:lnTo>
                  <a:pt x="0" y="0"/>
                </a:lnTo>
                <a:lnTo>
                  <a:pt x="65405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862819" y="772540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195579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28987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Fact</a:t>
            </a:r>
            <a:r>
              <a:rPr sz="4000" spc="-85" dirty="0"/>
              <a:t> </a:t>
            </a:r>
            <a:r>
              <a:rPr sz="4000" spc="-10" dirty="0"/>
              <a:t>Tables</a:t>
            </a:r>
            <a:endParaRPr sz="4000"/>
          </a:p>
        </p:txBody>
      </p:sp>
      <p:sp>
        <p:nvSpPr>
          <p:cNvPr id="141" name="object 1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40" name="object 140"/>
          <p:cNvSpPr txBox="1"/>
          <p:nvPr/>
        </p:nvSpPr>
        <p:spPr>
          <a:xfrm>
            <a:off x="53339" y="1631950"/>
            <a:ext cx="8136890" cy="429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230" indent="-252729">
              <a:lnSpc>
                <a:spcPct val="100000"/>
              </a:lnSpc>
              <a:spcBef>
                <a:spcPts val="100"/>
              </a:spcBef>
              <a:buSzPct val="58928"/>
              <a:buFont typeface="Wingdings"/>
              <a:buChar char=""/>
              <a:tabLst>
                <a:tab pos="316230" algn="l"/>
              </a:tabLst>
            </a:pPr>
            <a:r>
              <a:rPr sz="2800" dirty="0">
                <a:latin typeface="Verdana"/>
                <a:cs typeface="Verdana"/>
              </a:rPr>
              <a:t>A </a:t>
            </a:r>
            <a:r>
              <a:rPr sz="2800" spc="-10" dirty="0">
                <a:latin typeface="Verdana"/>
                <a:cs typeface="Verdana"/>
              </a:rPr>
              <a:t>measure is </a:t>
            </a:r>
            <a:r>
              <a:rPr sz="2800" dirty="0">
                <a:latin typeface="Verdana"/>
                <a:cs typeface="Verdana"/>
              </a:rPr>
              <a:t>a </a:t>
            </a:r>
            <a:r>
              <a:rPr sz="2800" spc="-10" dirty="0">
                <a:latin typeface="Verdana"/>
                <a:cs typeface="Verdana"/>
              </a:rPr>
              <a:t>numerical property </a:t>
            </a:r>
            <a:r>
              <a:rPr sz="2800" spc="-5" dirty="0">
                <a:latin typeface="Verdana"/>
                <a:cs typeface="Verdana"/>
              </a:rPr>
              <a:t>of 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4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fact</a:t>
            </a:r>
            <a:endParaRPr sz="2800">
              <a:latin typeface="Verdana"/>
              <a:cs typeface="Verdana"/>
            </a:endParaRPr>
          </a:p>
          <a:p>
            <a:pPr marL="805180" lvl="1" indent="-284480">
              <a:lnSpc>
                <a:spcPct val="100000"/>
              </a:lnSpc>
              <a:buFont typeface="Times New Roman"/>
              <a:buChar char="–"/>
              <a:tabLst>
                <a:tab pos="805180" algn="l"/>
              </a:tabLst>
            </a:pPr>
            <a:r>
              <a:rPr sz="2800" spc="-5" dirty="0">
                <a:latin typeface="Verdana"/>
                <a:cs typeface="Verdana"/>
              </a:rPr>
              <a:t>Sales </a:t>
            </a:r>
            <a:r>
              <a:rPr sz="2800" spc="-10" dirty="0">
                <a:latin typeface="Verdana"/>
                <a:cs typeface="Verdana"/>
              </a:rPr>
              <a:t>Dollars, units,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etc.</a:t>
            </a:r>
            <a:endParaRPr sz="2800">
              <a:latin typeface="Verdana"/>
              <a:cs typeface="Verdana"/>
            </a:endParaRPr>
          </a:p>
          <a:p>
            <a:pPr marL="805180" lvl="1" indent="-284480">
              <a:lnSpc>
                <a:spcPct val="100000"/>
              </a:lnSpc>
              <a:buFont typeface="Times New Roman"/>
              <a:buChar char="–"/>
              <a:tabLst>
                <a:tab pos="805180" algn="l"/>
              </a:tabLst>
            </a:pPr>
            <a:r>
              <a:rPr sz="2800" spc="-10" dirty="0">
                <a:latin typeface="Verdana"/>
                <a:cs typeface="Verdana"/>
              </a:rPr>
              <a:t>Most useful measures </a:t>
            </a:r>
            <a:r>
              <a:rPr sz="2800" spc="-5" dirty="0">
                <a:latin typeface="Verdana"/>
                <a:cs typeface="Verdana"/>
              </a:rPr>
              <a:t>are </a:t>
            </a:r>
            <a:r>
              <a:rPr sz="2800" spc="-10" dirty="0">
                <a:latin typeface="Verdana"/>
                <a:cs typeface="Verdana"/>
              </a:rPr>
              <a:t>also additive</a:t>
            </a:r>
            <a:endParaRPr sz="2800">
              <a:latin typeface="Verdana"/>
              <a:cs typeface="Verdana"/>
            </a:endParaRPr>
          </a:p>
          <a:p>
            <a:pPr marL="1206500" lvl="2" indent="-228600">
              <a:lnSpc>
                <a:spcPct val="100000"/>
              </a:lnSpc>
              <a:buFont typeface="Times New Roman"/>
              <a:buChar char="•"/>
              <a:tabLst>
                <a:tab pos="1206500" algn="l"/>
              </a:tabLst>
            </a:pPr>
            <a:r>
              <a:rPr sz="2800" spc="-5" dirty="0">
                <a:latin typeface="Verdana"/>
                <a:cs typeface="Verdana"/>
              </a:rPr>
              <a:t>I.e. Sales </a:t>
            </a:r>
            <a:r>
              <a:rPr sz="2800" spc="-10" dirty="0">
                <a:latin typeface="Verdana"/>
                <a:cs typeface="Verdana"/>
              </a:rPr>
              <a:t>Dollars </a:t>
            </a:r>
            <a:r>
              <a:rPr sz="2800" spc="-5" dirty="0">
                <a:latin typeface="Verdana"/>
                <a:cs typeface="Verdana"/>
              </a:rPr>
              <a:t>vs. </a:t>
            </a:r>
            <a:r>
              <a:rPr sz="2800" spc="-10" dirty="0">
                <a:latin typeface="Verdana"/>
                <a:cs typeface="Verdana"/>
              </a:rPr>
              <a:t>Unit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Price</a:t>
            </a:r>
            <a:endParaRPr sz="2800">
              <a:latin typeface="Verdana"/>
              <a:cs typeface="Verdana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87350" indent="-323850">
              <a:lnSpc>
                <a:spcPct val="100000"/>
              </a:lnSpc>
              <a:buSzPct val="75000"/>
              <a:buFont typeface="Wingdings"/>
              <a:buChar char=""/>
              <a:tabLst>
                <a:tab pos="387350" algn="l"/>
              </a:tabLst>
            </a:pPr>
            <a:r>
              <a:rPr sz="2800" spc="-5" dirty="0">
                <a:latin typeface="Verdana"/>
                <a:cs typeface="Verdana"/>
              </a:rPr>
              <a:t>Fact </a:t>
            </a:r>
            <a:r>
              <a:rPr sz="2800" spc="-10" dirty="0">
                <a:latin typeface="Verdana"/>
                <a:cs typeface="Verdana"/>
              </a:rPr>
              <a:t>tables contain true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data</a:t>
            </a:r>
            <a:endParaRPr sz="2800">
              <a:latin typeface="Verdana"/>
              <a:cs typeface="Verdana"/>
            </a:endParaRPr>
          </a:p>
          <a:p>
            <a:pPr marL="805180" lvl="1" indent="-284480">
              <a:lnSpc>
                <a:spcPct val="100000"/>
              </a:lnSpc>
              <a:buFont typeface="Times New Roman"/>
              <a:buChar char="–"/>
              <a:tabLst>
                <a:tab pos="805180" algn="l"/>
              </a:tabLst>
            </a:pPr>
            <a:r>
              <a:rPr sz="2800" spc="-5" dirty="0">
                <a:latin typeface="Verdana"/>
                <a:cs typeface="Verdana"/>
              </a:rPr>
              <a:t>No</a:t>
            </a:r>
            <a:r>
              <a:rPr sz="2800" spc="-10" dirty="0">
                <a:latin typeface="Verdana"/>
                <a:cs typeface="Verdana"/>
              </a:rPr>
              <a:t> filler</a:t>
            </a:r>
            <a:endParaRPr sz="2800">
              <a:latin typeface="Verdana"/>
              <a:cs typeface="Verdana"/>
            </a:endParaRPr>
          </a:p>
          <a:p>
            <a:pPr marL="805180" lvl="1" indent="-284480">
              <a:lnSpc>
                <a:spcPct val="100000"/>
              </a:lnSpc>
              <a:buFont typeface="Times New Roman"/>
              <a:buChar char="–"/>
              <a:tabLst>
                <a:tab pos="805180" algn="l"/>
              </a:tabLst>
            </a:pPr>
            <a:r>
              <a:rPr sz="2800" spc="-10" dirty="0">
                <a:latin typeface="Verdana"/>
                <a:cs typeface="Verdana"/>
              </a:rPr>
              <a:t>Typically quite sparse</a:t>
            </a:r>
            <a:endParaRPr sz="2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Char char="–"/>
            </a:pPr>
            <a:endParaRPr sz="2900">
              <a:latin typeface="Times New Roman"/>
              <a:cs typeface="Times New Roman"/>
            </a:endParaRPr>
          </a:p>
          <a:p>
            <a:pPr marL="387350" indent="-323850">
              <a:lnSpc>
                <a:spcPct val="100000"/>
              </a:lnSpc>
              <a:buSzPct val="75000"/>
              <a:buFont typeface="Wingdings"/>
              <a:buChar char=""/>
              <a:tabLst>
                <a:tab pos="387350" algn="l"/>
              </a:tabLst>
            </a:pPr>
            <a:r>
              <a:rPr sz="2800" spc="-10" dirty="0">
                <a:latin typeface="Verdana"/>
                <a:cs typeface="Verdana"/>
              </a:rPr>
              <a:t>Foreign </a:t>
            </a:r>
            <a:r>
              <a:rPr sz="2800" spc="-5" dirty="0">
                <a:latin typeface="Verdana"/>
                <a:cs typeface="Verdana"/>
              </a:rPr>
              <a:t>Keys </a:t>
            </a:r>
            <a:r>
              <a:rPr sz="2800" spc="-10" dirty="0">
                <a:latin typeface="Verdana"/>
                <a:cs typeface="Verdana"/>
              </a:rPr>
              <a:t>link </a:t>
            </a:r>
            <a:r>
              <a:rPr sz="2800" spc="-5" dirty="0">
                <a:latin typeface="Verdana"/>
                <a:cs typeface="Verdana"/>
              </a:rPr>
              <a:t>facts with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dimensions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89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304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20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35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350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365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381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3962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4114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4267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4419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270" y="457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472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487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502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270" y="518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533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270" y="548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563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270" y="579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594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270" y="609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624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270" y="640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655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270" y="670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685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270" y="701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716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270" y="731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746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270" y="762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91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270" y="106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121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270" y="137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152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1270" y="167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182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270" y="198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213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270" y="228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243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-1270" y="259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274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-1270" y="76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609600"/>
            <a:ext cx="6764020" cy="1270"/>
          </a:xfrm>
          <a:custGeom>
            <a:avLst/>
            <a:gdLst/>
            <a:ahLst/>
            <a:cxnLst/>
            <a:rect l="l" t="t" r="r" b="b"/>
            <a:pathLst>
              <a:path w="6764020" h="1270">
                <a:moveTo>
                  <a:pt x="676402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04330" y="590550"/>
            <a:ext cx="1270" cy="7183120"/>
          </a:xfrm>
          <a:custGeom>
            <a:avLst/>
            <a:gdLst/>
            <a:ahLst/>
            <a:cxnLst/>
            <a:rect l="l" t="t" r="r" b="b"/>
            <a:pathLst>
              <a:path w="1270" h="7183120">
                <a:moveTo>
                  <a:pt x="0" y="0"/>
                </a:moveTo>
                <a:lnTo>
                  <a:pt x="1270" y="718312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6730" y="676909"/>
            <a:ext cx="1270" cy="7095490"/>
          </a:xfrm>
          <a:custGeom>
            <a:avLst/>
            <a:gdLst/>
            <a:ahLst/>
            <a:cxnLst/>
            <a:rect l="l" t="t" r="r" b="b"/>
            <a:pathLst>
              <a:path w="1270" h="7095490">
                <a:moveTo>
                  <a:pt x="0" y="0"/>
                </a:moveTo>
                <a:lnTo>
                  <a:pt x="1270" y="709549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09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61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3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66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18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71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3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75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28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80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33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85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37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90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42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95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47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99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52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4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8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0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31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655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17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70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2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7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2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7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3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3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8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41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94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46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99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51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03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56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08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6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1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65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18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70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23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75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27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80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5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4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9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4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9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51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32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8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3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8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93559" y="124460"/>
            <a:ext cx="3166110" cy="1270"/>
          </a:xfrm>
          <a:custGeom>
            <a:avLst/>
            <a:gdLst/>
            <a:ahLst/>
            <a:cxnLst/>
            <a:rect l="l" t="t" r="r" b="b"/>
            <a:pathLst>
              <a:path w="3166109" h="1269">
                <a:moveTo>
                  <a:pt x="316611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56730" y="0"/>
            <a:ext cx="1270" cy="116839"/>
          </a:xfrm>
          <a:custGeom>
            <a:avLst/>
            <a:gdLst/>
            <a:ahLst/>
            <a:cxnLst/>
            <a:rect l="l" t="t" r="r" b="b"/>
            <a:pathLst>
              <a:path w="1270" h="116839">
                <a:moveTo>
                  <a:pt x="635" y="-6289"/>
                </a:moveTo>
                <a:lnTo>
                  <a:pt x="635" y="12312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091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615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3139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66330" y="1270"/>
            <a:ext cx="1270" cy="153670"/>
          </a:xfrm>
          <a:custGeom>
            <a:avLst/>
            <a:gdLst/>
            <a:ahLst/>
            <a:cxnLst/>
            <a:rect l="l" t="t" r="r" b="b"/>
            <a:pathLst>
              <a:path w="1270" h="153670">
                <a:moveTo>
                  <a:pt x="0" y="0"/>
                </a:moveTo>
                <a:lnTo>
                  <a:pt x="1270" y="1536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17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685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22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74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257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79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31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829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836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989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401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293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446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5973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751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903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404350" y="7526019"/>
            <a:ext cx="654050" cy="199390"/>
          </a:xfrm>
          <a:custGeom>
            <a:avLst/>
            <a:gdLst/>
            <a:ahLst/>
            <a:cxnLst/>
            <a:rect l="l" t="t" r="r" b="b"/>
            <a:pathLst>
              <a:path w="654050" h="199390">
                <a:moveTo>
                  <a:pt x="458470" y="199389"/>
                </a:moveTo>
                <a:lnTo>
                  <a:pt x="0" y="199389"/>
                </a:lnTo>
                <a:lnTo>
                  <a:pt x="0" y="0"/>
                </a:lnTo>
                <a:lnTo>
                  <a:pt x="65405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862819" y="772540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195579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36836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Types </a:t>
            </a:r>
            <a:r>
              <a:rPr sz="4000" spc="-5" dirty="0"/>
              <a:t>of</a:t>
            </a:r>
            <a:r>
              <a:rPr sz="4000" spc="-90" dirty="0"/>
              <a:t> </a:t>
            </a:r>
            <a:r>
              <a:rPr sz="4000" spc="-10" dirty="0"/>
              <a:t>Facts</a:t>
            </a:r>
            <a:endParaRPr sz="4000"/>
          </a:p>
        </p:txBody>
      </p:sp>
      <p:sp>
        <p:nvSpPr>
          <p:cNvPr id="141" name="object 1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40" name="object 140"/>
          <p:cNvSpPr txBox="1"/>
          <p:nvPr/>
        </p:nvSpPr>
        <p:spPr>
          <a:xfrm>
            <a:off x="27940" y="1631950"/>
            <a:ext cx="9817100" cy="429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indent="-252729">
              <a:lnSpc>
                <a:spcPct val="100000"/>
              </a:lnSpc>
              <a:spcBef>
                <a:spcPts val="100"/>
              </a:spcBef>
              <a:buSzPct val="58928"/>
              <a:buFont typeface="Wingdings"/>
              <a:buChar char=""/>
              <a:tabLst>
                <a:tab pos="341630" algn="l"/>
              </a:tabLst>
            </a:pPr>
            <a:r>
              <a:rPr sz="2800" spc="-10" dirty="0">
                <a:latin typeface="Verdana"/>
                <a:cs typeface="Verdana"/>
              </a:rPr>
              <a:t>Transaction</a:t>
            </a:r>
            <a:endParaRPr sz="2800">
              <a:latin typeface="Verdana"/>
              <a:cs typeface="Verdana"/>
            </a:endParaRPr>
          </a:p>
          <a:p>
            <a:pPr marL="830580" lvl="1" indent="-284480">
              <a:lnSpc>
                <a:spcPct val="100000"/>
              </a:lnSpc>
              <a:buFont typeface="Times New Roman"/>
              <a:buChar char="–"/>
              <a:tabLst>
                <a:tab pos="830580" algn="l"/>
              </a:tabLst>
            </a:pPr>
            <a:r>
              <a:rPr sz="2800" dirty="0">
                <a:latin typeface="Verdana"/>
                <a:cs typeface="Verdana"/>
              </a:rPr>
              <a:t>A </a:t>
            </a:r>
            <a:r>
              <a:rPr sz="2800" spc="-5" dirty="0">
                <a:latin typeface="Verdana"/>
                <a:cs typeface="Verdana"/>
              </a:rPr>
              <a:t>fact for every </a:t>
            </a:r>
            <a:r>
              <a:rPr sz="2800" spc="-10" dirty="0">
                <a:latin typeface="Verdana"/>
                <a:cs typeface="Verdana"/>
              </a:rPr>
              <a:t>business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event</a:t>
            </a:r>
            <a:endParaRPr sz="2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Char char="–"/>
            </a:pPr>
            <a:endParaRPr sz="2900">
              <a:latin typeface="Times New Roman"/>
              <a:cs typeface="Times New Roman"/>
            </a:endParaRPr>
          </a:p>
          <a:p>
            <a:pPr marL="412750" indent="-323850">
              <a:lnSpc>
                <a:spcPct val="100000"/>
              </a:lnSpc>
              <a:buSzPct val="75000"/>
              <a:buFont typeface="Wingdings"/>
              <a:buChar char=""/>
              <a:tabLst>
                <a:tab pos="412750" algn="l"/>
              </a:tabLst>
            </a:pPr>
            <a:r>
              <a:rPr sz="2800" spc="-10" dirty="0">
                <a:latin typeface="Verdana"/>
                <a:cs typeface="Verdana"/>
              </a:rPr>
              <a:t>Snapshot</a:t>
            </a:r>
            <a:endParaRPr sz="2800">
              <a:latin typeface="Verdana"/>
              <a:cs typeface="Verdana"/>
            </a:endParaRPr>
          </a:p>
          <a:p>
            <a:pPr marL="829944" marR="68580" lvl="1" indent="-284480">
              <a:lnSpc>
                <a:spcPts val="3350"/>
              </a:lnSpc>
              <a:spcBef>
                <a:spcPts val="120"/>
              </a:spcBef>
              <a:buFont typeface="Times New Roman"/>
              <a:buChar char="–"/>
              <a:tabLst>
                <a:tab pos="830580" algn="l"/>
              </a:tabLst>
            </a:pPr>
            <a:r>
              <a:rPr sz="2800" dirty="0">
                <a:latin typeface="Verdana"/>
                <a:cs typeface="Verdana"/>
              </a:rPr>
              <a:t>A </a:t>
            </a:r>
            <a:r>
              <a:rPr sz="2800" spc="-5" dirty="0">
                <a:latin typeface="Verdana"/>
                <a:cs typeface="Verdana"/>
              </a:rPr>
              <a:t>fact for every </a:t>
            </a:r>
            <a:r>
              <a:rPr sz="2800" spc="-10" dirty="0">
                <a:latin typeface="Verdana"/>
                <a:cs typeface="Verdana"/>
              </a:rPr>
              <a:t>dimension combination </a:t>
            </a:r>
            <a:r>
              <a:rPr sz="2800" dirty="0">
                <a:latin typeface="Verdana"/>
                <a:cs typeface="Verdana"/>
              </a:rPr>
              <a:t>at a </a:t>
            </a:r>
            <a:r>
              <a:rPr sz="2800" spc="-10" dirty="0">
                <a:latin typeface="Verdana"/>
                <a:cs typeface="Verdana"/>
              </a:rPr>
              <a:t>given  </a:t>
            </a:r>
            <a:r>
              <a:rPr sz="2800" spc="-5" dirty="0">
                <a:latin typeface="Verdana"/>
                <a:cs typeface="Verdana"/>
              </a:rPr>
              <a:t>time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interval</a:t>
            </a:r>
            <a:endParaRPr sz="2800">
              <a:latin typeface="Verdana"/>
              <a:cs typeface="Verdana"/>
            </a:endParaRPr>
          </a:p>
          <a:p>
            <a:pPr marL="830580" lvl="1" indent="-284480">
              <a:lnSpc>
                <a:spcPts val="3250"/>
              </a:lnSpc>
              <a:buFont typeface="Times New Roman"/>
              <a:buChar char="–"/>
              <a:tabLst>
                <a:tab pos="830580" algn="l"/>
              </a:tabLst>
            </a:pPr>
            <a:r>
              <a:rPr sz="2800" spc="-10" dirty="0">
                <a:latin typeface="Verdana"/>
                <a:cs typeface="Verdana"/>
              </a:rPr>
              <a:t>Captures current status</a:t>
            </a:r>
            <a:endParaRPr sz="2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Char char="–"/>
            </a:pPr>
            <a:endParaRPr sz="2900">
              <a:latin typeface="Times New Roman"/>
              <a:cs typeface="Times New Roman"/>
            </a:endParaRPr>
          </a:p>
          <a:p>
            <a:pPr marL="412750" indent="-323850">
              <a:lnSpc>
                <a:spcPct val="100000"/>
              </a:lnSpc>
              <a:buSzPct val="75000"/>
              <a:buFont typeface="Wingdings"/>
              <a:buChar char=""/>
              <a:tabLst>
                <a:tab pos="412750" algn="l"/>
              </a:tabLst>
            </a:pPr>
            <a:r>
              <a:rPr sz="2800" spc="-10" dirty="0">
                <a:latin typeface="Verdana"/>
                <a:cs typeface="Verdana"/>
              </a:rPr>
              <a:t>Accumulating Snapshot</a:t>
            </a:r>
            <a:endParaRPr sz="2800">
              <a:latin typeface="Verdana"/>
              <a:cs typeface="Verdana"/>
            </a:endParaRPr>
          </a:p>
          <a:p>
            <a:pPr marL="956310" lvl="1" indent="-410209">
              <a:lnSpc>
                <a:spcPct val="100000"/>
              </a:lnSpc>
              <a:buFont typeface="Times New Roman"/>
              <a:buChar char="–"/>
              <a:tabLst>
                <a:tab pos="955675" algn="l"/>
                <a:tab pos="956310" algn="l"/>
              </a:tabLst>
            </a:pPr>
            <a:r>
              <a:rPr sz="2800" spc="-10" dirty="0">
                <a:latin typeface="Verdana"/>
                <a:cs typeface="Verdana"/>
              </a:rPr>
              <a:t>Like regular snapshot, except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cumulative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89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304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20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35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350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365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381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3962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4114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4267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4419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270" y="457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472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487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502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270" y="518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533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270" y="548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563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270" y="579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594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270" y="609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624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270" y="640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655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270" y="670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685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270" y="701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716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270" y="731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746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270" y="762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91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270" y="106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121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270" y="137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152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1270" y="167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182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270" y="198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213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270" y="228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243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-1270" y="259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274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-1270" y="76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609600"/>
            <a:ext cx="6764020" cy="1270"/>
          </a:xfrm>
          <a:custGeom>
            <a:avLst/>
            <a:gdLst/>
            <a:ahLst/>
            <a:cxnLst/>
            <a:rect l="l" t="t" r="r" b="b"/>
            <a:pathLst>
              <a:path w="6764020" h="1270">
                <a:moveTo>
                  <a:pt x="676402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04330" y="590550"/>
            <a:ext cx="1270" cy="7183120"/>
          </a:xfrm>
          <a:custGeom>
            <a:avLst/>
            <a:gdLst/>
            <a:ahLst/>
            <a:cxnLst/>
            <a:rect l="l" t="t" r="r" b="b"/>
            <a:pathLst>
              <a:path w="1270" h="7183120">
                <a:moveTo>
                  <a:pt x="0" y="0"/>
                </a:moveTo>
                <a:lnTo>
                  <a:pt x="1270" y="718312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6730" y="676909"/>
            <a:ext cx="1270" cy="7095490"/>
          </a:xfrm>
          <a:custGeom>
            <a:avLst/>
            <a:gdLst/>
            <a:ahLst/>
            <a:cxnLst/>
            <a:rect l="l" t="t" r="r" b="b"/>
            <a:pathLst>
              <a:path w="1270" h="7095490">
                <a:moveTo>
                  <a:pt x="0" y="0"/>
                </a:moveTo>
                <a:lnTo>
                  <a:pt x="1270" y="709549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09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61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3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66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18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71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3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75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28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80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33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85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37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90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42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95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47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99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52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4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8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0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31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655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17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70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2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7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2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7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3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3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8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41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94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46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99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51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03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56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08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6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1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65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18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70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23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75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27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80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5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4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9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4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9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51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32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8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3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8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93559" y="124460"/>
            <a:ext cx="3166110" cy="1270"/>
          </a:xfrm>
          <a:custGeom>
            <a:avLst/>
            <a:gdLst/>
            <a:ahLst/>
            <a:cxnLst/>
            <a:rect l="l" t="t" r="r" b="b"/>
            <a:pathLst>
              <a:path w="3166109" h="1269">
                <a:moveTo>
                  <a:pt x="316611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56730" y="0"/>
            <a:ext cx="1270" cy="116839"/>
          </a:xfrm>
          <a:custGeom>
            <a:avLst/>
            <a:gdLst/>
            <a:ahLst/>
            <a:cxnLst/>
            <a:rect l="l" t="t" r="r" b="b"/>
            <a:pathLst>
              <a:path w="1270" h="116839">
                <a:moveTo>
                  <a:pt x="635" y="-6289"/>
                </a:moveTo>
                <a:lnTo>
                  <a:pt x="635" y="12312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091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615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3139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66330" y="1270"/>
            <a:ext cx="1270" cy="153670"/>
          </a:xfrm>
          <a:custGeom>
            <a:avLst/>
            <a:gdLst/>
            <a:ahLst/>
            <a:cxnLst/>
            <a:rect l="l" t="t" r="r" b="b"/>
            <a:pathLst>
              <a:path w="1270" h="153670">
                <a:moveTo>
                  <a:pt x="0" y="0"/>
                </a:moveTo>
                <a:lnTo>
                  <a:pt x="1270" y="1536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17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685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22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74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257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79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31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829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836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989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401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293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446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5973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751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903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404350" y="7526019"/>
            <a:ext cx="654050" cy="199390"/>
          </a:xfrm>
          <a:custGeom>
            <a:avLst/>
            <a:gdLst/>
            <a:ahLst/>
            <a:cxnLst/>
            <a:rect l="l" t="t" r="r" b="b"/>
            <a:pathLst>
              <a:path w="654050" h="199390">
                <a:moveTo>
                  <a:pt x="458470" y="199389"/>
                </a:moveTo>
                <a:lnTo>
                  <a:pt x="0" y="199389"/>
                </a:lnTo>
                <a:lnTo>
                  <a:pt x="0" y="0"/>
                </a:lnTo>
                <a:lnTo>
                  <a:pt x="65405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862819" y="772540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195579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28797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Granularity</a:t>
            </a:r>
            <a:endParaRPr sz="4000"/>
          </a:p>
        </p:txBody>
      </p:sp>
      <p:sp>
        <p:nvSpPr>
          <p:cNvPr id="141" name="object 1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40" name="object 140"/>
          <p:cNvSpPr txBox="1"/>
          <p:nvPr/>
        </p:nvSpPr>
        <p:spPr>
          <a:xfrm>
            <a:off x="27940" y="1631950"/>
            <a:ext cx="9145270" cy="47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indent="-252729">
              <a:lnSpc>
                <a:spcPct val="100000"/>
              </a:lnSpc>
              <a:spcBef>
                <a:spcPts val="100"/>
              </a:spcBef>
              <a:buSzPct val="58928"/>
              <a:buFont typeface="Wingdings"/>
              <a:buChar char=""/>
              <a:tabLst>
                <a:tab pos="341630" algn="l"/>
              </a:tabLst>
            </a:pPr>
            <a:r>
              <a:rPr sz="2800" spc="-10" dirty="0">
                <a:latin typeface="Verdana"/>
                <a:cs typeface="Verdana"/>
              </a:rPr>
              <a:t>What does </a:t>
            </a:r>
            <a:r>
              <a:rPr sz="2800" dirty="0">
                <a:latin typeface="Verdana"/>
                <a:cs typeface="Verdana"/>
              </a:rPr>
              <a:t>a </a:t>
            </a:r>
            <a:r>
              <a:rPr sz="2800" spc="-15" dirty="0">
                <a:latin typeface="Verdana"/>
                <a:cs typeface="Verdana"/>
              </a:rPr>
              <a:t>single </a:t>
            </a:r>
            <a:r>
              <a:rPr sz="2800" spc="-5" dirty="0">
                <a:latin typeface="Verdana"/>
                <a:cs typeface="Verdana"/>
              </a:rPr>
              <a:t>fact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mean?</a:t>
            </a:r>
            <a:endParaRPr sz="2800" dirty="0">
              <a:latin typeface="Verdana"/>
              <a:cs typeface="Verdana"/>
            </a:endParaRPr>
          </a:p>
          <a:p>
            <a:pPr marL="830580" lvl="1" indent="-284480">
              <a:lnSpc>
                <a:spcPct val="100000"/>
              </a:lnSpc>
              <a:buFont typeface="Times New Roman"/>
              <a:buChar char="–"/>
              <a:tabLst>
                <a:tab pos="830580" algn="l"/>
              </a:tabLst>
            </a:pPr>
            <a:r>
              <a:rPr sz="2800" spc="-5" dirty="0">
                <a:latin typeface="Verdana"/>
                <a:cs typeface="Verdana"/>
              </a:rPr>
              <a:t>What does each row in </a:t>
            </a:r>
            <a:r>
              <a:rPr sz="2800" dirty="0">
                <a:latin typeface="Verdana"/>
                <a:cs typeface="Verdana"/>
              </a:rPr>
              <a:t>a </a:t>
            </a:r>
            <a:r>
              <a:rPr sz="2800" spc="-5" dirty="0">
                <a:latin typeface="Verdana"/>
                <a:cs typeface="Verdana"/>
              </a:rPr>
              <a:t>fact </a:t>
            </a:r>
            <a:r>
              <a:rPr sz="2800" spc="-10" dirty="0">
                <a:latin typeface="Verdana"/>
                <a:cs typeface="Verdana"/>
              </a:rPr>
              <a:t>table</a:t>
            </a:r>
            <a:r>
              <a:rPr sz="2800" spc="-8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represent?</a:t>
            </a:r>
            <a:endParaRPr sz="2800" dirty="0">
              <a:latin typeface="Verdana"/>
              <a:cs typeface="Verdana"/>
            </a:endParaRPr>
          </a:p>
          <a:p>
            <a:pPr marL="830580" lvl="1" indent="-284480">
              <a:lnSpc>
                <a:spcPct val="100000"/>
              </a:lnSpc>
              <a:buFont typeface="Times New Roman"/>
              <a:buChar char="–"/>
              <a:tabLst>
                <a:tab pos="830580" algn="l"/>
              </a:tabLst>
            </a:pPr>
            <a:r>
              <a:rPr sz="2800" spc="-10" dirty="0">
                <a:latin typeface="Verdana"/>
                <a:cs typeface="Verdana"/>
              </a:rPr>
              <a:t>Related </a:t>
            </a:r>
            <a:r>
              <a:rPr sz="2800" spc="-5" dirty="0">
                <a:latin typeface="Verdana"/>
                <a:cs typeface="Verdana"/>
              </a:rPr>
              <a:t>to the </a:t>
            </a:r>
            <a:r>
              <a:rPr sz="2800" spc="-10" dirty="0">
                <a:latin typeface="Verdana"/>
                <a:cs typeface="Verdana"/>
              </a:rPr>
              <a:t>primary </a:t>
            </a:r>
            <a:r>
              <a:rPr sz="2800" spc="-5" dirty="0">
                <a:latin typeface="Verdana"/>
                <a:cs typeface="Verdana"/>
              </a:rPr>
              <a:t>key</a:t>
            </a:r>
            <a:endParaRPr sz="28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Char char="–"/>
            </a:pPr>
            <a:endParaRPr sz="2900" dirty="0">
              <a:latin typeface="Times New Roman"/>
              <a:cs typeface="Times New Roman"/>
            </a:endParaRPr>
          </a:p>
          <a:p>
            <a:pPr marL="412750" indent="-323850">
              <a:lnSpc>
                <a:spcPts val="3354"/>
              </a:lnSpc>
              <a:buSzPct val="75000"/>
              <a:buFont typeface="Wingdings"/>
              <a:buChar char=""/>
              <a:tabLst>
                <a:tab pos="412750" algn="l"/>
              </a:tabLst>
            </a:pPr>
            <a:r>
              <a:rPr sz="2800" spc="-5" dirty="0">
                <a:solidFill>
                  <a:srgbClr val="C00000"/>
                </a:solidFill>
                <a:latin typeface="Verdana"/>
                <a:cs typeface="Verdana"/>
              </a:rPr>
              <a:t>Small </a:t>
            </a:r>
            <a:r>
              <a:rPr sz="2800" spc="-10" dirty="0">
                <a:solidFill>
                  <a:srgbClr val="C00000"/>
                </a:solidFill>
                <a:latin typeface="Verdana"/>
                <a:cs typeface="Verdana"/>
              </a:rPr>
              <a:t>grain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– </a:t>
            </a:r>
            <a:r>
              <a:rPr sz="2800" spc="-10" dirty="0">
                <a:latin typeface="Verdana"/>
                <a:cs typeface="Verdana"/>
              </a:rPr>
              <a:t>lots </a:t>
            </a:r>
            <a:r>
              <a:rPr sz="2800" spc="-5" dirty="0">
                <a:latin typeface="Verdana"/>
                <a:cs typeface="Verdana"/>
              </a:rPr>
              <a:t>of </a:t>
            </a:r>
            <a:r>
              <a:rPr sz="2800" spc="-10" dirty="0">
                <a:latin typeface="Verdana"/>
                <a:cs typeface="Verdana"/>
              </a:rPr>
              <a:t>detail, lots </a:t>
            </a:r>
            <a:r>
              <a:rPr sz="2800" spc="-5" dirty="0">
                <a:latin typeface="Verdana"/>
                <a:cs typeface="Verdana"/>
              </a:rPr>
              <a:t>of</a:t>
            </a:r>
            <a:r>
              <a:rPr sz="2800" spc="-4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data</a:t>
            </a:r>
            <a:endParaRPr sz="2800" dirty="0">
              <a:latin typeface="Verdana"/>
              <a:cs typeface="Verdana"/>
            </a:endParaRPr>
          </a:p>
          <a:p>
            <a:pPr marL="830580" lvl="1" indent="-284480">
              <a:lnSpc>
                <a:spcPts val="3354"/>
              </a:lnSpc>
              <a:buFont typeface="Times New Roman"/>
              <a:buChar char="–"/>
              <a:tabLst>
                <a:tab pos="830580" algn="l"/>
              </a:tabLst>
            </a:pPr>
            <a:r>
              <a:rPr sz="2800" spc="-5" dirty="0">
                <a:latin typeface="Verdana"/>
                <a:cs typeface="Verdana"/>
              </a:rPr>
              <a:t>Every item </a:t>
            </a:r>
            <a:r>
              <a:rPr sz="2800" spc="-10" dirty="0">
                <a:latin typeface="Verdana"/>
                <a:cs typeface="Verdana"/>
              </a:rPr>
              <a:t>scanned </a:t>
            </a:r>
            <a:r>
              <a:rPr sz="2800" spc="-5" dirty="0">
                <a:latin typeface="Verdana"/>
                <a:cs typeface="Verdana"/>
              </a:rPr>
              <a:t>at </a:t>
            </a:r>
            <a:r>
              <a:rPr sz="2800" spc="-10" dirty="0">
                <a:latin typeface="Verdana"/>
                <a:cs typeface="Verdana"/>
              </a:rPr>
              <a:t>check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out</a:t>
            </a:r>
            <a:endParaRPr sz="2800" dirty="0">
              <a:latin typeface="Verdana"/>
              <a:cs typeface="Verdana"/>
            </a:endParaRPr>
          </a:p>
          <a:p>
            <a:pPr marL="830580" lvl="1" indent="-284480">
              <a:lnSpc>
                <a:spcPct val="100000"/>
              </a:lnSpc>
              <a:buFont typeface="Times New Roman"/>
              <a:buChar char="–"/>
              <a:tabLst>
                <a:tab pos="830580" algn="l"/>
              </a:tabLst>
            </a:pPr>
            <a:r>
              <a:rPr sz="2800" spc="-5" dirty="0">
                <a:latin typeface="Verdana"/>
                <a:cs typeface="Verdana"/>
              </a:rPr>
              <a:t>Every </a:t>
            </a:r>
            <a:r>
              <a:rPr sz="2800" spc="-10" dirty="0">
                <a:latin typeface="Verdana"/>
                <a:cs typeface="Verdana"/>
              </a:rPr>
              <a:t>transaction </a:t>
            </a:r>
            <a:r>
              <a:rPr sz="2800" spc="-5" dirty="0">
                <a:latin typeface="Verdana"/>
                <a:cs typeface="Verdana"/>
              </a:rPr>
              <a:t>of </a:t>
            </a:r>
            <a:r>
              <a:rPr sz="2800" dirty="0">
                <a:latin typeface="Verdana"/>
                <a:cs typeface="Verdana"/>
              </a:rPr>
              <a:t>a </a:t>
            </a:r>
            <a:r>
              <a:rPr sz="2800" spc="-5" dirty="0">
                <a:latin typeface="Verdana"/>
                <a:cs typeface="Verdana"/>
              </a:rPr>
              <a:t>bank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account</a:t>
            </a:r>
            <a:endParaRPr sz="28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Char char="–"/>
            </a:pPr>
            <a:endParaRPr sz="2900" dirty="0">
              <a:latin typeface="Times New Roman"/>
              <a:cs typeface="Times New Roman"/>
            </a:endParaRPr>
          </a:p>
          <a:p>
            <a:pPr marL="412750" indent="-323850">
              <a:lnSpc>
                <a:spcPct val="100000"/>
              </a:lnSpc>
              <a:buSzPct val="75000"/>
              <a:buFont typeface="Wingdings"/>
              <a:buChar char=""/>
              <a:tabLst>
                <a:tab pos="412750" algn="l"/>
              </a:tabLst>
            </a:pPr>
            <a:r>
              <a:rPr sz="2800" spc="-5" dirty="0">
                <a:latin typeface="Verdana"/>
                <a:cs typeface="Verdana"/>
              </a:rPr>
              <a:t>Large Grain </a:t>
            </a:r>
            <a:r>
              <a:rPr sz="2800" dirty="0">
                <a:latin typeface="Verdana"/>
                <a:cs typeface="Verdana"/>
              </a:rPr>
              <a:t>– </a:t>
            </a:r>
            <a:r>
              <a:rPr sz="2800" spc="-5" dirty="0">
                <a:latin typeface="Verdana"/>
                <a:cs typeface="Verdana"/>
              </a:rPr>
              <a:t>more </a:t>
            </a:r>
            <a:r>
              <a:rPr sz="2800" spc="-10" dirty="0">
                <a:latin typeface="Verdana"/>
                <a:cs typeface="Verdana"/>
              </a:rPr>
              <a:t>efficient </a:t>
            </a:r>
            <a:r>
              <a:rPr sz="2800" spc="-5" dirty="0">
                <a:latin typeface="Verdana"/>
                <a:cs typeface="Verdana"/>
              </a:rPr>
              <a:t>at </a:t>
            </a:r>
            <a:r>
              <a:rPr sz="2800" spc="-10" dirty="0">
                <a:latin typeface="Verdana"/>
                <a:cs typeface="Verdana"/>
              </a:rPr>
              <a:t>loss </a:t>
            </a:r>
            <a:r>
              <a:rPr sz="2800" spc="-5" dirty="0">
                <a:latin typeface="Verdana"/>
                <a:cs typeface="Verdana"/>
              </a:rPr>
              <a:t>of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detail</a:t>
            </a:r>
            <a:endParaRPr sz="2800" dirty="0">
              <a:latin typeface="Verdana"/>
              <a:cs typeface="Verdana"/>
            </a:endParaRPr>
          </a:p>
          <a:p>
            <a:pPr marL="830580" lvl="1" indent="-284480">
              <a:lnSpc>
                <a:spcPct val="100000"/>
              </a:lnSpc>
              <a:buFont typeface="Times New Roman"/>
              <a:buChar char="–"/>
              <a:tabLst>
                <a:tab pos="830580" algn="l"/>
              </a:tabLst>
            </a:pPr>
            <a:r>
              <a:rPr sz="2800" spc="-5" dirty="0">
                <a:latin typeface="Verdana"/>
                <a:cs typeface="Verdana"/>
              </a:rPr>
              <a:t>Every </a:t>
            </a:r>
            <a:r>
              <a:rPr sz="2800" spc="-10" dirty="0">
                <a:latin typeface="Verdana"/>
                <a:cs typeface="Verdana"/>
              </a:rPr>
              <a:t>sale </a:t>
            </a:r>
            <a:r>
              <a:rPr sz="2800" spc="-5" dirty="0">
                <a:latin typeface="Verdana"/>
                <a:cs typeface="Verdana"/>
              </a:rPr>
              <a:t>made</a:t>
            </a:r>
            <a:endParaRPr sz="2800" dirty="0">
              <a:latin typeface="Verdana"/>
              <a:cs typeface="Verdana"/>
            </a:endParaRPr>
          </a:p>
          <a:p>
            <a:pPr marL="830580" lvl="1" indent="-284480">
              <a:lnSpc>
                <a:spcPct val="100000"/>
              </a:lnSpc>
              <a:buFont typeface="Times New Roman"/>
              <a:buChar char="–"/>
              <a:tabLst>
                <a:tab pos="830580" algn="l"/>
              </a:tabLst>
            </a:pPr>
            <a:r>
              <a:rPr sz="2800" spc="-10" dirty="0">
                <a:latin typeface="Verdana"/>
                <a:cs typeface="Verdana"/>
              </a:rPr>
              <a:t>Monthly </a:t>
            </a:r>
            <a:r>
              <a:rPr sz="2800" spc="-5" dirty="0">
                <a:latin typeface="Verdana"/>
                <a:cs typeface="Verdana"/>
              </a:rPr>
              <a:t>statement data for </a:t>
            </a:r>
            <a:r>
              <a:rPr sz="2800" dirty="0">
                <a:latin typeface="Verdana"/>
                <a:cs typeface="Verdana"/>
              </a:rPr>
              <a:t>a </a:t>
            </a:r>
            <a:r>
              <a:rPr sz="2800" spc="-10" dirty="0">
                <a:latin typeface="Verdana"/>
                <a:cs typeface="Verdana"/>
              </a:rPr>
              <a:t>bank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account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89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304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20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35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350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365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381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3962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4114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4267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4419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270" y="457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472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487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502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270" y="518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533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270" y="548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563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270" y="579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594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270" y="609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624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270" y="640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655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270" y="670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685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270" y="701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716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270" y="731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746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270" y="762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91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270" y="106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121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270" y="137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152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1270" y="167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182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270" y="198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213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270" y="228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243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-1270" y="259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274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-1270" y="76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609600"/>
            <a:ext cx="6764020" cy="1270"/>
          </a:xfrm>
          <a:custGeom>
            <a:avLst/>
            <a:gdLst/>
            <a:ahLst/>
            <a:cxnLst/>
            <a:rect l="l" t="t" r="r" b="b"/>
            <a:pathLst>
              <a:path w="6764020" h="1270">
                <a:moveTo>
                  <a:pt x="676402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04330" y="590550"/>
            <a:ext cx="1270" cy="7183120"/>
          </a:xfrm>
          <a:custGeom>
            <a:avLst/>
            <a:gdLst/>
            <a:ahLst/>
            <a:cxnLst/>
            <a:rect l="l" t="t" r="r" b="b"/>
            <a:pathLst>
              <a:path w="1270" h="7183120">
                <a:moveTo>
                  <a:pt x="0" y="0"/>
                </a:moveTo>
                <a:lnTo>
                  <a:pt x="1270" y="718312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6730" y="676909"/>
            <a:ext cx="1270" cy="7095490"/>
          </a:xfrm>
          <a:custGeom>
            <a:avLst/>
            <a:gdLst/>
            <a:ahLst/>
            <a:cxnLst/>
            <a:rect l="l" t="t" r="r" b="b"/>
            <a:pathLst>
              <a:path w="1270" h="7095490">
                <a:moveTo>
                  <a:pt x="0" y="0"/>
                </a:moveTo>
                <a:lnTo>
                  <a:pt x="1270" y="709549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09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61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3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66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18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71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3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75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28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80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33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85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37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90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42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95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47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99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52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4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8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0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31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655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17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70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2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7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2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7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3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3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8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41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94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46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99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51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03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56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08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6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1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65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18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70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23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75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27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80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5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4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9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4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9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51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32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8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3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8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93559" y="124460"/>
            <a:ext cx="3166110" cy="1270"/>
          </a:xfrm>
          <a:custGeom>
            <a:avLst/>
            <a:gdLst/>
            <a:ahLst/>
            <a:cxnLst/>
            <a:rect l="l" t="t" r="r" b="b"/>
            <a:pathLst>
              <a:path w="3166109" h="1269">
                <a:moveTo>
                  <a:pt x="316611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56730" y="0"/>
            <a:ext cx="1270" cy="116839"/>
          </a:xfrm>
          <a:custGeom>
            <a:avLst/>
            <a:gdLst/>
            <a:ahLst/>
            <a:cxnLst/>
            <a:rect l="l" t="t" r="r" b="b"/>
            <a:pathLst>
              <a:path w="1270" h="116839">
                <a:moveTo>
                  <a:pt x="635" y="-6289"/>
                </a:moveTo>
                <a:lnTo>
                  <a:pt x="635" y="12312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091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615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3139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66330" y="1270"/>
            <a:ext cx="1270" cy="153670"/>
          </a:xfrm>
          <a:custGeom>
            <a:avLst/>
            <a:gdLst/>
            <a:ahLst/>
            <a:cxnLst/>
            <a:rect l="l" t="t" r="r" b="b"/>
            <a:pathLst>
              <a:path w="1270" h="153670">
                <a:moveTo>
                  <a:pt x="0" y="0"/>
                </a:moveTo>
                <a:lnTo>
                  <a:pt x="1270" y="1536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17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685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22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74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257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79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31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829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836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989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401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293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446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5973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751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903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404350" y="7526019"/>
            <a:ext cx="654050" cy="199390"/>
          </a:xfrm>
          <a:custGeom>
            <a:avLst/>
            <a:gdLst/>
            <a:ahLst/>
            <a:cxnLst/>
            <a:rect l="l" t="t" r="r" b="b"/>
            <a:pathLst>
              <a:path w="654050" h="199390">
                <a:moveTo>
                  <a:pt x="458470" y="199389"/>
                </a:moveTo>
                <a:lnTo>
                  <a:pt x="0" y="199389"/>
                </a:lnTo>
                <a:lnTo>
                  <a:pt x="0" y="0"/>
                </a:lnTo>
                <a:lnTo>
                  <a:pt x="65405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862819" y="772540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195579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45173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Dimension</a:t>
            </a:r>
            <a:r>
              <a:rPr sz="4000" spc="-60" dirty="0"/>
              <a:t> </a:t>
            </a:r>
            <a:r>
              <a:rPr sz="4000" spc="-10" dirty="0"/>
              <a:t>Tables</a:t>
            </a:r>
            <a:endParaRPr sz="4000"/>
          </a:p>
        </p:txBody>
      </p:sp>
      <p:sp>
        <p:nvSpPr>
          <p:cNvPr id="140" name="object 140"/>
          <p:cNvSpPr txBox="1"/>
          <p:nvPr/>
        </p:nvSpPr>
        <p:spPr>
          <a:xfrm>
            <a:off x="104139" y="1631950"/>
            <a:ext cx="797369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100"/>
              </a:spcBef>
              <a:buSzPct val="58928"/>
              <a:buFont typeface="Wingdings"/>
              <a:buChar char=""/>
              <a:tabLst>
                <a:tab pos="265430" algn="l"/>
              </a:tabLst>
            </a:pPr>
            <a:r>
              <a:rPr sz="2800" spc="-10" dirty="0">
                <a:latin typeface="Verdana"/>
                <a:cs typeface="Verdana"/>
              </a:rPr>
              <a:t>Describe </a:t>
            </a:r>
            <a:r>
              <a:rPr sz="2800" spc="-5" dirty="0">
                <a:latin typeface="Verdana"/>
                <a:cs typeface="Verdana"/>
              </a:rPr>
              <a:t>textual </a:t>
            </a:r>
            <a:r>
              <a:rPr sz="2800" spc="-10" dirty="0">
                <a:latin typeface="Verdana"/>
                <a:cs typeface="Verdana"/>
              </a:rPr>
              <a:t>properties </a:t>
            </a:r>
            <a:r>
              <a:rPr sz="2800" spc="-5" dirty="0">
                <a:latin typeface="Verdana"/>
                <a:cs typeface="Verdana"/>
              </a:rPr>
              <a:t>of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facts</a:t>
            </a:r>
            <a:endParaRPr sz="280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buFont typeface="Times New Roman"/>
              <a:buChar char="–"/>
              <a:tabLst>
                <a:tab pos="754380" algn="l"/>
              </a:tabLst>
            </a:pPr>
            <a:r>
              <a:rPr sz="2800" spc="-10" dirty="0">
                <a:latin typeface="Verdana"/>
                <a:cs typeface="Verdana"/>
              </a:rPr>
              <a:t>Who, </a:t>
            </a:r>
            <a:r>
              <a:rPr sz="2800" spc="-5" dirty="0">
                <a:latin typeface="Verdana"/>
                <a:cs typeface="Verdana"/>
              </a:rPr>
              <a:t>what, </a:t>
            </a:r>
            <a:r>
              <a:rPr sz="2800" spc="-10" dirty="0">
                <a:latin typeface="Verdana"/>
                <a:cs typeface="Verdana"/>
              </a:rPr>
              <a:t>when, </a:t>
            </a:r>
            <a:r>
              <a:rPr sz="2800" spc="-5" dirty="0">
                <a:latin typeface="Verdana"/>
                <a:cs typeface="Verdana"/>
              </a:rPr>
              <a:t>where, how, and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why</a:t>
            </a:r>
            <a:endParaRPr sz="280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buFont typeface="Times New Roman"/>
              <a:buChar char="–"/>
              <a:tabLst>
                <a:tab pos="754380" algn="l"/>
              </a:tabLst>
            </a:pPr>
            <a:r>
              <a:rPr sz="2800" spc="-10" dirty="0">
                <a:latin typeface="Verdana"/>
                <a:cs typeface="Verdana"/>
              </a:rPr>
              <a:t>Typically discrete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values</a:t>
            </a:r>
            <a:endParaRPr sz="280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buFont typeface="Times New Roman"/>
              <a:buChar char="–"/>
              <a:tabLst>
                <a:tab pos="754380" algn="l"/>
              </a:tabLst>
            </a:pPr>
            <a:r>
              <a:rPr sz="2800" spc="-10" dirty="0">
                <a:latin typeface="Verdana"/>
                <a:cs typeface="Verdana"/>
              </a:rPr>
              <a:t>Limited range </a:t>
            </a:r>
            <a:r>
              <a:rPr sz="2800" spc="-5" dirty="0">
                <a:latin typeface="Verdana"/>
                <a:cs typeface="Verdana"/>
              </a:rPr>
              <a:t>of </a:t>
            </a:r>
            <a:r>
              <a:rPr sz="2800" spc="-10" dirty="0">
                <a:latin typeface="Verdana"/>
                <a:cs typeface="Verdana"/>
              </a:rPr>
              <a:t>values</a:t>
            </a:r>
            <a:endParaRPr sz="280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buFont typeface="Times New Roman"/>
              <a:buChar char="–"/>
              <a:tabLst>
                <a:tab pos="754380" algn="l"/>
              </a:tabLst>
            </a:pPr>
            <a:r>
              <a:rPr sz="2800" spc="-10" dirty="0">
                <a:latin typeface="Verdana"/>
                <a:cs typeface="Verdana"/>
              </a:rPr>
              <a:t>Typically </a:t>
            </a:r>
            <a:r>
              <a:rPr sz="2800" spc="-5" dirty="0">
                <a:latin typeface="Verdana"/>
                <a:cs typeface="Verdana"/>
              </a:rPr>
              <a:t>very </a:t>
            </a:r>
            <a:r>
              <a:rPr sz="2800" spc="-10" dirty="0">
                <a:latin typeface="Verdana"/>
                <a:cs typeface="Verdana"/>
              </a:rPr>
              <a:t>large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5803900" y="2717800"/>
            <a:ext cx="3522979" cy="4780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89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304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20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35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350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365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381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3962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4114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4267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4419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270" y="457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472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487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502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270" y="518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533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270" y="548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563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270" y="579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594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270" y="609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624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270" y="640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655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270" y="670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685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270" y="701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716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270" y="731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746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270" y="762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91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270" y="106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121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270" y="137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152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1270" y="167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182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270" y="198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213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270" y="228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243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-1270" y="259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274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-1270" y="76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609600"/>
            <a:ext cx="6764020" cy="1270"/>
          </a:xfrm>
          <a:custGeom>
            <a:avLst/>
            <a:gdLst/>
            <a:ahLst/>
            <a:cxnLst/>
            <a:rect l="l" t="t" r="r" b="b"/>
            <a:pathLst>
              <a:path w="6764020" h="1270">
                <a:moveTo>
                  <a:pt x="676402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04330" y="590550"/>
            <a:ext cx="1270" cy="7183120"/>
          </a:xfrm>
          <a:custGeom>
            <a:avLst/>
            <a:gdLst/>
            <a:ahLst/>
            <a:cxnLst/>
            <a:rect l="l" t="t" r="r" b="b"/>
            <a:pathLst>
              <a:path w="1270" h="7183120">
                <a:moveTo>
                  <a:pt x="0" y="0"/>
                </a:moveTo>
                <a:lnTo>
                  <a:pt x="1270" y="718312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6730" y="676909"/>
            <a:ext cx="1270" cy="7095490"/>
          </a:xfrm>
          <a:custGeom>
            <a:avLst/>
            <a:gdLst/>
            <a:ahLst/>
            <a:cxnLst/>
            <a:rect l="l" t="t" r="r" b="b"/>
            <a:pathLst>
              <a:path w="1270" h="7095490">
                <a:moveTo>
                  <a:pt x="0" y="0"/>
                </a:moveTo>
                <a:lnTo>
                  <a:pt x="1270" y="709549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09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61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3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66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18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71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3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75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28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80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33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85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37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90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42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95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47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99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52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4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8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0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31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655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17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70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2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7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2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7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3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3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8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41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94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46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99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51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03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56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08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6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1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65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18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70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23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75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27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80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5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4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9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4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9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51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32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8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3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8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93559" y="124460"/>
            <a:ext cx="3166110" cy="1270"/>
          </a:xfrm>
          <a:custGeom>
            <a:avLst/>
            <a:gdLst/>
            <a:ahLst/>
            <a:cxnLst/>
            <a:rect l="l" t="t" r="r" b="b"/>
            <a:pathLst>
              <a:path w="3166109" h="1269">
                <a:moveTo>
                  <a:pt x="316611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56730" y="0"/>
            <a:ext cx="1270" cy="116839"/>
          </a:xfrm>
          <a:custGeom>
            <a:avLst/>
            <a:gdLst/>
            <a:ahLst/>
            <a:cxnLst/>
            <a:rect l="l" t="t" r="r" b="b"/>
            <a:pathLst>
              <a:path w="1270" h="116839">
                <a:moveTo>
                  <a:pt x="635" y="-6289"/>
                </a:moveTo>
                <a:lnTo>
                  <a:pt x="635" y="12312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091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615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3139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66330" y="1270"/>
            <a:ext cx="1270" cy="153670"/>
          </a:xfrm>
          <a:custGeom>
            <a:avLst/>
            <a:gdLst/>
            <a:ahLst/>
            <a:cxnLst/>
            <a:rect l="l" t="t" r="r" b="b"/>
            <a:pathLst>
              <a:path w="1270" h="153670">
                <a:moveTo>
                  <a:pt x="0" y="0"/>
                </a:moveTo>
                <a:lnTo>
                  <a:pt x="1270" y="1536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17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685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22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74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257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79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31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829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836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989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401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293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446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5973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751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903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404350" y="7526019"/>
            <a:ext cx="654050" cy="199390"/>
          </a:xfrm>
          <a:custGeom>
            <a:avLst/>
            <a:gdLst/>
            <a:ahLst/>
            <a:cxnLst/>
            <a:rect l="l" t="t" r="r" b="b"/>
            <a:pathLst>
              <a:path w="654050" h="199390">
                <a:moveTo>
                  <a:pt x="458470" y="199389"/>
                </a:moveTo>
                <a:lnTo>
                  <a:pt x="0" y="199389"/>
                </a:lnTo>
                <a:lnTo>
                  <a:pt x="0" y="0"/>
                </a:lnTo>
                <a:lnTo>
                  <a:pt x="65405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862819" y="772540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195579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45072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Data</a:t>
            </a:r>
            <a:r>
              <a:rPr sz="4000" spc="-75" dirty="0"/>
              <a:t> </a:t>
            </a:r>
            <a:r>
              <a:rPr sz="4000" spc="-10" dirty="0"/>
              <a:t>Warehouses</a:t>
            </a:r>
            <a:endParaRPr sz="4000" dirty="0"/>
          </a:p>
        </p:txBody>
      </p:sp>
      <p:sp>
        <p:nvSpPr>
          <p:cNvPr id="141" name="object 141"/>
          <p:cNvSpPr txBox="1"/>
          <p:nvPr/>
        </p:nvSpPr>
        <p:spPr>
          <a:xfrm>
            <a:off x="9378950" y="7512432"/>
            <a:ext cx="156210" cy="226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300" dirty="0">
                <a:latin typeface="Verdana"/>
                <a:cs typeface="Verdana"/>
              </a:rPr>
              <a:t>2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66039" y="1631950"/>
            <a:ext cx="9695815" cy="429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30" indent="-252729">
              <a:lnSpc>
                <a:spcPct val="100000"/>
              </a:lnSpc>
              <a:spcBef>
                <a:spcPts val="100"/>
              </a:spcBef>
              <a:buSzPct val="58928"/>
              <a:buFont typeface="Wingdings"/>
              <a:buChar char=""/>
              <a:tabLst>
                <a:tab pos="303530" algn="l"/>
              </a:tabLst>
            </a:pPr>
            <a:r>
              <a:rPr sz="2800" spc="-5" dirty="0">
                <a:latin typeface="Verdana"/>
                <a:cs typeface="Verdana"/>
              </a:rPr>
              <a:t>Data </a:t>
            </a:r>
            <a:r>
              <a:rPr sz="2800" spc="-10" dirty="0">
                <a:latin typeface="Verdana"/>
                <a:cs typeface="Verdana"/>
              </a:rPr>
              <a:t>Analysis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Environment</a:t>
            </a:r>
            <a:endParaRPr sz="2800">
              <a:latin typeface="Verdana"/>
              <a:cs typeface="Verdana"/>
            </a:endParaRPr>
          </a:p>
          <a:p>
            <a:pPr marL="792480" lvl="1" indent="-284480">
              <a:lnSpc>
                <a:spcPct val="100000"/>
              </a:lnSpc>
              <a:buFont typeface="Times New Roman"/>
              <a:buChar char="–"/>
              <a:tabLst>
                <a:tab pos="792480" algn="l"/>
              </a:tabLst>
            </a:pPr>
            <a:r>
              <a:rPr sz="2800" spc="-10" dirty="0">
                <a:latin typeface="Verdana"/>
                <a:cs typeface="Verdana"/>
              </a:rPr>
              <a:t>Subject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oriented</a:t>
            </a:r>
            <a:endParaRPr sz="2800">
              <a:latin typeface="Verdana"/>
              <a:cs typeface="Verdana"/>
            </a:endParaRPr>
          </a:p>
          <a:p>
            <a:pPr marL="792480" lvl="1" indent="-284480">
              <a:lnSpc>
                <a:spcPct val="100000"/>
              </a:lnSpc>
              <a:buFont typeface="Times New Roman"/>
              <a:buChar char="–"/>
              <a:tabLst>
                <a:tab pos="792480" algn="l"/>
              </a:tabLst>
            </a:pPr>
            <a:r>
              <a:rPr sz="2800" spc="-10" dirty="0">
                <a:latin typeface="Verdana"/>
                <a:cs typeface="Verdana"/>
              </a:rPr>
              <a:t>Integrated</a:t>
            </a:r>
            <a:endParaRPr sz="2800">
              <a:latin typeface="Verdana"/>
              <a:cs typeface="Verdana"/>
            </a:endParaRPr>
          </a:p>
          <a:p>
            <a:pPr marL="792480" lvl="1" indent="-284480">
              <a:lnSpc>
                <a:spcPct val="100000"/>
              </a:lnSpc>
              <a:buFont typeface="Times New Roman"/>
              <a:buChar char="–"/>
              <a:tabLst>
                <a:tab pos="792480" algn="l"/>
              </a:tabLst>
            </a:pPr>
            <a:r>
              <a:rPr sz="2800" spc="-5" dirty="0">
                <a:latin typeface="Verdana"/>
                <a:cs typeface="Verdana"/>
              </a:rPr>
              <a:t>Time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variant</a:t>
            </a:r>
            <a:endParaRPr sz="2800">
              <a:latin typeface="Verdana"/>
              <a:cs typeface="Verdana"/>
            </a:endParaRPr>
          </a:p>
          <a:p>
            <a:pPr marL="792480" lvl="1" indent="-284480">
              <a:lnSpc>
                <a:spcPct val="100000"/>
              </a:lnSpc>
              <a:buFont typeface="Times New Roman"/>
              <a:buChar char="–"/>
              <a:tabLst>
                <a:tab pos="792480" algn="l"/>
              </a:tabLst>
            </a:pPr>
            <a:r>
              <a:rPr sz="2800" spc="-10" dirty="0">
                <a:latin typeface="Verdana"/>
                <a:cs typeface="Verdana"/>
              </a:rPr>
              <a:t>Stable</a:t>
            </a:r>
            <a:endParaRPr sz="2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sz="3400">
              <a:latin typeface="Times New Roman"/>
              <a:cs typeface="Times New Roman"/>
            </a:endParaRPr>
          </a:p>
          <a:p>
            <a:pPr marL="374650" marR="43180" indent="-374650">
              <a:lnSpc>
                <a:spcPct val="100000"/>
              </a:lnSpc>
              <a:spcBef>
                <a:spcPts val="2800"/>
              </a:spcBef>
              <a:buSzPct val="75000"/>
              <a:buFont typeface="Wingdings"/>
              <a:buChar char=""/>
              <a:tabLst>
                <a:tab pos="374650" algn="l"/>
              </a:tabLst>
            </a:pPr>
            <a:r>
              <a:rPr sz="2800" spc="-5" dirty="0">
                <a:latin typeface="Verdana"/>
                <a:cs typeface="Verdana"/>
              </a:rPr>
              <a:t>Data </a:t>
            </a:r>
            <a:r>
              <a:rPr sz="2800" spc="-10" dirty="0">
                <a:latin typeface="Verdana"/>
                <a:cs typeface="Verdana"/>
              </a:rPr>
              <a:t>warehouses </a:t>
            </a:r>
            <a:r>
              <a:rPr sz="2800" spc="-5" dirty="0">
                <a:latin typeface="Verdana"/>
                <a:cs typeface="Verdana"/>
              </a:rPr>
              <a:t>store </a:t>
            </a:r>
            <a:r>
              <a:rPr sz="2800" spc="-10" dirty="0">
                <a:latin typeface="Verdana"/>
                <a:cs typeface="Verdana"/>
              </a:rPr>
              <a:t>information in </a:t>
            </a:r>
            <a:r>
              <a:rPr sz="2800" spc="-5" dirty="0">
                <a:latin typeface="Verdana"/>
                <a:cs typeface="Verdana"/>
              </a:rPr>
              <a:t>an </a:t>
            </a:r>
            <a:r>
              <a:rPr sz="2800" spc="-10" dirty="0">
                <a:latin typeface="Verdana"/>
                <a:cs typeface="Verdana"/>
              </a:rPr>
              <a:t>organized,  unified </a:t>
            </a:r>
            <a:r>
              <a:rPr sz="2800" spc="-5" dirty="0">
                <a:latin typeface="Verdana"/>
                <a:cs typeface="Verdana"/>
              </a:rPr>
              <a:t>way</a:t>
            </a:r>
            <a:endParaRPr sz="2800">
              <a:latin typeface="Verdana"/>
              <a:cs typeface="Verdana"/>
            </a:endParaRPr>
          </a:p>
          <a:p>
            <a:pPr marL="792480" lvl="1" indent="-284480">
              <a:lnSpc>
                <a:spcPct val="100000"/>
              </a:lnSpc>
              <a:buFont typeface="Times New Roman"/>
              <a:buChar char="–"/>
              <a:tabLst>
                <a:tab pos="792480" algn="l"/>
              </a:tabLst>
            </a:pPr>
            <a:r>
              <a:rPr sz="2800" spc="-10" dirty="0">
                <a:latin typeface="Verdana"/>
                <a:cs typeface="Verdana"/>
              </a:rPr>
              <a:t>Assist </a:t>
            </a:r>
            <a:r>
              <a:rPr sz="2800" spc="-5" dirty="0">
                <a:latin typeface="Verdana"/>
                <a:cs typeface="Verdana"/>
              </a:rPr>
              <a:t>in </a:t>
            </a:r>
            <a:r>
              <a:rPr sz="2800" spc="-10" dirty="0">
                <a:latin typeface="Verdana"/>
                <a:cs typeface="Verdana"/>
              </a:rPr>
              <a:t>decision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making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89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304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20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35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350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365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381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3962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4114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4267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4419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270" y="457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472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487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502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270" y="518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533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270" y="548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563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270" y="579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594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270" y="609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624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270" y="640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655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270" y="670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685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270" y="701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716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270" y="731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746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270" y="762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91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270" y="106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121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270" y="137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152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1270" y="167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182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270" y="198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213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270" y="228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243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-1270" y="259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274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-1270" y="76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609600"/>
            <a:ext cx="6764020" cy="1270"/>
          </a:xfrm>
          <a:custGeom>
            <a:avLst/>
            <a:gdLst/>
            <a:ahLst/>
            <a:cxnLst/>
            <a:rect l="l" t="t" r="r" b="b"/>
            <a:pathLst>
              <a:path w="6764020" h="1270">
                <a:moveTo>
                  <a:pt x="676402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04330" y="590550"/>
            <a:ext cx="1270" cy="7183120"/>
          </a:xfrm>
          <a:custGeom>
            <a:avLst/>
            <a:gdLst/>
            <a:ahLst/>
            <a:cxnLst/>
            <a:rect l="l" t="t" r="r" b="b"/>
            <a:pathLst>
              <a:path w="1270" h="7183120">
                <a:moveTo>
                  <a:pt x="0" y="0"/>
                </a:moveTo>
                <a:lnTo>
                  <a:pt x="1270" y="718312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6730" y="676909"/>
            <a:ext cx="1270" cy="7095490"/>
          </a:xfrm>
          <a:custGeom>
            <a:avLst/>
            <a:gdLst/>
            <a:ahLst/>
            <a:cxnLst/>
            <a:rect l="l" t="t" r="r" b="b"/>
            <a:pathLst>
              <a:path w="1270" h="7095490">
                <a:moveTo>
                  <a:pt x="0" y="0"/>
                </a:moveTo>
                <a:lnTo>
                  <a:pt x="1270" y="709549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09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61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3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66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18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71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3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75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28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80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33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85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37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90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42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95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47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99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52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4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8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0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31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655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17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70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2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7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2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7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3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3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8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41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94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46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99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51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03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56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08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6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1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65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18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70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23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75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27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80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5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4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9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4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9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51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32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8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3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8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93559" y="124460"/>
            <a:ext cx="3166110" cy="1270"/>
          </a:xfrm>
          <a:custGeom>
            <a:avLst/>
            <a:gdLst/>
            <a:ahLst/>
            <a:cxnLst/>
            <a:rect l="l" t="t" r="r" b="b"/>
            <a:pathLst>
              <a:path w="3166109" h="1269">
                <a:moveTo>
                  <a:pt x="316611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56730" y="0"/>
            <a:ext cx="1270" cy="116839"/>
          </a:xfrm>
          <a:custGeom>
            <a:avLst/>
            <a:gdLst/>
            <a:ahLst/>
            <a:cxnLst/>
            <a:rect l="l" t="t" r="r" b="b"/>
            <a:pathLst>
              <a:path w="1270" h="116839">
                <a:moveTo>
                  <a:pt x="635" y="-6289"/>
                </a:moveTo>
                <a:lnTo>
                  <a:pt x="635" y="12312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091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615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3139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66330" y="1270"/>
            <a:ext cx="1270" cy="153670"/>
          </a:xfrm>
          <a:custGeom>
            <a:avLst/>
            <a:gdLst/>
            <a:ahLst/>
            <a:cxnLst/>
            <a:rect l="l" t="t" r="r" b="b"/>
            <a:pathLst>
              <a:path w="1270" h="153670">
                <a:moveTo>
                  <a:pt x="0" y="0"/>
                </a:moveTo>
                <a:lnTo>
                  <a:pt x="1270" y="1536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17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685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22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74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257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79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31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829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836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989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401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293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446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5973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751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903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404350" y="7526019"/>
            <a:ext cx="654050" cy="199390"/>
          </a:xfrm>
          <a:custGeom>
            <a:avLst/>
            <a:gdLst/>
            <a:ahLst/>
            <a:cxnLst/>
            <a:rect l="l" t="t" r="r" b="b"/>
            <a:pathLst>
              <a:path w="654050" h="199390">
                <a:moveTo>
                  <a:pt x="458470" y="199389"/>
                </a:moveTo>
                <a:lnTo>
                  <a:pt x="0" y="199389"/>
                </a:lnTo>
                <a:lnTo>
                  <a:pt x="0" y="0"/>
                </a:lnTo>
                <a:lnTo>
                  <a:pt x="65405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862819" y="772540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195579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45173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Dimension</a:t>
            </a:r>
            <a:r>
              <a:rPr sz="4000" spc="-60" dirty="0"/>
              <a:t> </a:t>
            </a:r>
            <a:r>
              <a:rPr sz="4000" spc="-10" dirty="0"/>
              <a:t>Tables</a:t>
            </a:r>
            <a:endParaRPr sz="4000"/>
          </a:p>
        </p:txBody>
      </p:sp>
      <p:sp>
        <p:nvSpPr>
          <p:cNvPr id="141" name="object 1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40" name="object 140"/>
          <p:cNvSpPr txBox="1"/>
          <p:nvPr/>
        </p:nvSpPr>
        <p:spPr>
          <a:xfrm>
            <a:off x="40640" y="1631950"/>
            <a:ext cx="9240520" cy="429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930" indent="-252729">
              <a:lnSpc>
                <a:spcPct val="100000"/>
              </a:lnSpc>
              <a:spcBef>
                <a:spcPts val="100"/>
              </a:spcBef>
              <a:buSzPct val="58928"/>
              <a:buFont typeface="Wingdings"/>
              <a:buChar char=""/>
              <a:tabLst>
                <a:tab pos="328930" algn="l"/>
              </a:tabLst>
            </a:pPr>
            <a:r>
              <a:rPr sz="2800" spc="-10" dirty="0">
                <a:latin typeface="Verdana"/>
                <a:cs typeface="Verdana"/>
              </a:rPr>
              <a:t>Vital role within </a:t>
            </a:r>
            <a:r>
              <a:rPr sz="2800" spc="-5" dirty="0">
                <a:latin typeface="Verdana"/>
                <a:cs typeface="Verdana"/>
              </a:rPr>
              <a:t>the data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warehouse</a:t>
            </a:r>
            <a:endParaRPr sz="2800">
              <a:latin typeface="Verdana"/>
              <a:cs typeface="Verdana"/>
            </a:endParaRPr>
          </a:p>
          <a:p>
            <a:pPr marL="817880" lvl="1" indent="-284480">
              <a:lnSpc>
                <a:spcPct val="100000"/>
              </a:lnSpc>
              <a:buFont typeface="Times New Roman"/>
              <a:buChar char="–"/>
              <a:tabLst>
                <a:tab pos="817880" algn="l"/>
              </a:tabLst>
            </a:pPr>
            <a:r>
              <a:rPr sz="2800" spc="-10" dirty="0">
                <a:latin typeface="Verdana"/>
                <a:cs typeface="Verdana"/>
              </a:rPr>
              <a:t>Grouping</a:t>
            </a:r>
            <a:endParaRPr sz="2800">
              <a:latin typeface="Verdana"/>
              <a:cs typeface="Verdana"/>
            </a:endParaRPr>
          </a:p>
          <a:p>
            <a:pPr marL="817880" lvl="1" indent="-284480">
              <a:lnSpc>
                <a:spcPct val="100000"/>
              </a:lnSpc>
              <a:buFont typeface="Times New Roman"/>
              <a:buChar char="–"/>
              <a:tabLst>
                <a:tab pos="817880" algn="l"/>
              </a:tabLst>
            </a:pPr>
            <a:r>
              <a:rPr sz="2800" spc="-10" dirty="0">
                <a:latin typeface="Verdana"/>
                <a:cs typeface="Verdana"/>
              </a:rPr>
              <a:t>Constraints</a:t>
            </a:r>
            <a:endParaRPr sz="2800">
              <a:latin typeface="Verdana"/>
              <a:cs typeface="Verdana"/>
            </a:endParaRPr>
          </a:p>
          <a:p>
            <a:pPr marL="817880" lvl="1" indent="-284480">
              <a:lnSpc>
                <a:spcPct val="100000"/>
              </a:lnSpc>
              <a:buFont typeface="Times New Roman"/>
              <a:buChar char="–"/>
              <a:tabLst>
                <a:tab pos="817880" algn="l"/>
              </a:tabLst>
            </a:pPr>
            <a:r>
              <a:rPr sz="2800" spc="-10" dirty="0">
                <a:latin typeface="Verdana"/>
                <a:cs typeface="Verdana"/>
              </a:rPr>
              <a:t>Labels</a:t>
            </a:r>
            <a:endParaRPr sz="2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imes New Roman"/>
              <a:buChar char="–"/>
            </a:pPr>
            <a:endParaRPr sz="2900">
              <a:latin typeface="Times New Roman"/>
              <a:cs typeface="Times New Roman"/>
            </a:endParaRPr>
          </a:p>
          <a:p>
            <a:pPr marL="400050" indent="-323850">
              <a:lnSpc>
                <a:spcPct val="100000"/>
              </a:lnSpc>
              <a:buSzPct val="75000"/>
              <a:buFont typeface="Wingdings"/>
              <a:buChar char=""/>
              <a:tabLst>
                <a:tab pos="400050" algn="l"/>
              </a:tabLst>
            </a:pPr>
            <a:r>
              <a:rPr sz="2800" spc="-10" dirty="0">
                <a:latin typeface="Verdana"/>
                <a:cs typeface="Verdana"/>
              </a:rPr>
              <a:t>Avoid using cryptic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descriptions</a:t>
            </a:r>
            <a:endParaRPr sz="2800">
              <a:latin typeface="Verdana"/>
              <a:cs typeface="Verdana"/>
            </a:endParaRPr>
          </a:p>
          <a:p>
            <a:pPr marL="817880" lvl="1" indent="-284480">
              <a:lnSpc>
                <a:spcPct val="100000"/>
              </a:lnSpc>
              <a:buFont typeface="Times New Roman"/>
              <a:buChar char="–"/>
              <a:tabLst>
                <a:tab pos="817880" algn="l"/>
              </a:tabLst>
            </a:pPr>
            <a:r>
              <a:rPr sz="2800" spc="-10" dirty="0">
                <a:latin typeface="Verdana"/>
                <a:cs typeface="Verdana"/>
              </a:rPr>
              <a:t>Spell it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out</a:t>
            </a:r>
            <a:endParaRPr sz="2800">
              <a:latin typeface="Verdana"/>
              <a:cs typeface="Verdana"/>
            </a:endParaRPr>
          </a:p>
          <a:p>
            <a:pPr marL="817880" lvl="1" indent="-284480">
              <a:lnSpc>
                <a:spcPct val="100000"/>
              </a:lnSpc>
              <a:buFont typeface="Times New Roman"/>
              <a:buChar char="–"/>
              <a:tabLst>
                <a:tab pos="817880" algn="l"/>
              </a:tabLst>
            </a:pPr>
            <a:r>
              <a:rPr sz="2800" spc="-5" dirty="0">
                <a:latin typeface="Verdana"/>
                <a:cs typeface="Verdana"/>
              </a:rPr>
              <a:t>Use real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language</a:t>
            </a:r>
            <a:endParaRPr sz="2800">
              <a:latin typeface="Verdana"/>
              <a:cs typeface="Verdana"/>
            </a:endParaRPr>
          </a:p>
          <a:p>
            <a:pPr marL="817244" marR="30480" lvl="1" indent="-284480">
              <a:lnSpc>
                <a:spcPct val="100000"/>
              </a:lnSpc>
              <a:buFont typeface="Times New Roman"/>
              <a:buChar char="–"/>
              <a:tabLst>
                <a:tab pos="817880" algn="l"/>
              </a:tabLst>
            </a:pPr>
            <a:r>
              <a:rPr sz="2800" dirty="0">
                <a:latin typeface="Verdana"/>
                <a:cs typeface="Verdana"/>
              </a:rPr>
              <a:t>If </a:t>
            </a:r>
            <a:r>
              <a:rPr sz="2800" spc="-5" dirty="0">
                <a:latin typeface="Verdana"/>
                <a:cs typeface="Verdana"/>
              </a:rPr>
              <a:t>you </a:t>
            </a:r>
            <a:r>
              <a:rPr sz="2800" spc="-10" dirty="0">
                <a:latin typeface="Verdana"/>
                <a:cs typeface="Verdana"/>
              </a:rPr>
              <a:t>must </a:t>
            </a:r>
            <a:r>
              <a:rPr sz="2800" spc="-5" dirty="0">
                <a:latin typeface="Verdana"/>
                <a:cs typeface="Verdana"/>
              </a:rPr>
              <a:t>use </a:t>
            </a:r>
            <a:r>
              <a:rPr sz="2800" spc="-10" dirty="0">
                <a:latin typeface="Verdana"/>
                <a:cs typeface="Verdana"/>
              </a:rPr>
              <a:t>codes, include another column  </a:t>
            </a:r>
            <a:r>
              <a:rPr sz="2800" spc="-5" dirty="0">
                <a:latin typeface="Verdana"/>
                <a:cs typeface="Verdana"/>
              </a:rPr>
              <a:t>that </a:t>
            </a:r>
            <a:r>
              <a:rPr sz="2800" spc="-10" dirty="0">
                <a:latin typeface="Verdana"/>
                <a:cs typeface="Verdana"/>
              </a:rPr>
              <a:t>describes </a:t>
            </a:r>
            <a:r>
              <a:rPr sz="2800" spc="-5" dirty="0">
                <a:latin typeface="Verdana"/>
                <a:cs typeface="Verdana"/>
              </a:rPr>
              <a:t>the </a:t>
            </a:r>
            <a:r>
              <a:rPr sz="2800" spc="-10" dirty="0">
                <a:latin typeface="Verdana"/>
                <a:cs typeface="Verdana"/>
              </a:rPr>
              <a:t>encoded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data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89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304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20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35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350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365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381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3962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4114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4267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4419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270" y="457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472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487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502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270" y="518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533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270" y="548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563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270" y="579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594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270" y="609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624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270" y="640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655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270" y="670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685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270" y="701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716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270" y="731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746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270" y="762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91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270" y="106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121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270" y="137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152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1270" y="167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182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270" y="198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213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270" y="228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243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-1270" y="259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274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-1270" y="76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609600"/>
            <a:ext cx="6764020" cy="1270"/>
          </a:xfrm>
          <a:custGeom>
            <a:avLst/>
            <a:gdLst/>
            <a:ahLst/>
            <a:cxnLst/>
            <a:rect l="l" t="t" r="r" b="b"/>
            <a:pathLst>
              <a:path w="6764020" h="1270">
                <a:moveTo>
                  <a:pt x="676402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04330" y="590550"/>
            <a:ext cx="1270" cy="7183120"/>
          </a:xfrm>
          <a:custGeom>
            <a:avLst/>
            <a:gdLst/>
            <a:ahLst/>
            <a:cxnLst/>
            <a:rect l="l" t="t" r="r" b="b"/>
            <a:pathLst>
              <a:path w="1270" h="7183120">
                <a:moveTo>
                  <a:pt x="0" y="0"/>
                </a:moveTo>
                <a:lnTo>
                  <a:pt x="1270" y="718312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6730" y="676909"/>
            <a:ext cx="1270" cy="7095490"/>
          </a:xfrm>
          <a:custGeom>
            <a:avLst/>
            <a:gdLst/>
            <a:ahLst/>
            <a:cxnLst/>
            <a:rect l="l" t="t" r="r" b="b"/>
            <a:pathLst>
              <a:path w="1270" h="7095490">
                <a:moveTo>
                  <a:pt x="0" y="0"/>
                </a:moveTo>
                <a:lnTo>
                  <a:pt x="1270" y="709549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09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61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3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66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18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71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3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75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28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80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33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85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37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90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42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95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47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99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52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4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8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0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31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655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17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70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2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7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2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7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3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3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8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41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94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46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99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51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03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56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08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6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1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65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18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70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23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75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27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80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5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4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9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4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9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51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32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8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3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8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93559" y="124460"/>
            <a:ext cx="3166110" cy="1270"/>
          </a:xfrm>
          <a:custGeom>
            <a:avLst/>
            <a:gdLst/>
            <a:ahLst/>
            <a:cxnLst/>
            <a:rect l="l" t="t" r="r" b="b"/>
            <a:pathLst>
              <a:path w="3166109" h="1269">
                <a:moveTo>
                  <a:pt x="316611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56730" y="0"/>
            <a:ext cx="1270" cy="116839"/>
          </a:xfrm>
          <a:custGeom>
            <a:avLst/>
            <a:gdLst/>
            <a:ahLst/>
            <a:cxnLst/>
            <a:rect l="l" t="t" r="r" b="b"/>
            <a:pathLst>
              <a:path w="1270" h="116839">
                <a:moveTo>
                  <a:pt x="635" y="-6289"/>
                </a:moveTo>
                <a:lnTo>
                  <a:pt x="635" y="12312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091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615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3139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66330" y="1270"/>
            <a:ext cx="1270" cy="153670"/>
          </a:xfrm>
          <a:custGeom>
            <a:avLst/>
            <a:gdLst/>
            <a:ahLst/>
            <a:cxnLst/>
            <a:rect l="l" t="t" r="r" b="b"/>
            <a:pathLst>
              <a:path w="1270" h="153670">
                <a:moveTo>
                  <a:pt x="0" y="0"/>
                </a:moveTo>
                <a:lnTo>
                  <a:pt x="1270" y="1536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17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685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22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74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257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79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31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829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836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989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401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293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446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5973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751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903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404350" y="7526019"/>
            <a:ext cx="654050" cy="199390"/>
          </a:xfrm>
          <a:custGeom>
            <a:avLst/>
            <a:gdLst/>
            <a:ahLst/>
            <a:cxnLst/>
            <a:rect l="l" t="t" r="r" b="b"/>
            <a:pathLst>
              <a:path w="654050" h="199390">
                <a:moveTo>
                  <a:pt x="458470" y="199389"/>
                </a:moveTo>
                <a:lnTo>
                  <a:pt x="0" y="199389"/>
                </a:lnTo>
                <a:lnTo>
                  <a:pt x="0" y="0"/>
                </a:lnTo>
                <a:lnTo>
                  <a:pt x="65405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862819" y="772540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195579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67386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Multidimensional</a:t>
            </a:r>
            <a:r>
              <a:rPr sz="4000" spc="-60" dirty="0"/>
              <a:t> </a:t>
            </a:r>
            <a:r>
              <a:rPr sz="4000" spc="-10" dirty="0"/>
              <a:t>Modeling</a:t>
            </a:r>
            <a:endParaRPr sz="4000"/>
          </a:p>
        </p:txBody>
      </p:sp>
      <p:sp>
        <p:nvSpPr>
          <p:cNvPr id="140" name="object 140"/>
          <p:cNvSpPr txBox="1"/>
          <p:nvPr/>
        </p:nvSpPr>
        <p:spPr>
          <a:xfrm>
            <a:off x="104139" y="1631950"/>
            <a:ext cx="8441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100"/>
              </a:spcBef>
              <a:buSzPct val="58928"/>
              <a:buFont typeface="Wingdings"/>
              <a:buChar char=""/>
              <a:tabLst>
                <a:tab pos="265430" algn="l"/>
              </a:tabLst>
            </a:pPr>
            <a:r>
              <a:rPr sz="2800" spc="-10" dirty="0">
                <a:latin typeface="Verdana"/>
                <a:cs typeface="Verdana"/>
              </a:rPr>
              <a:t>Dimension tables </a:t>
            </a:r>
            <a:r>
              <a:rPr sz="2800" spc="-5" dirty="0">
                <a:latin typeface="Verdana"/>
                <a:cs typeface="Verdana"/>
              </a:rPr>
              <a:t>often </a:t>
            </a:r>
            <a:r>
              <a:rPr sz="2800" spc="-10" dirty="0">
                <a:latin typeface="Verdana"/>
                <a:cs typeface="Verdana"/>
              </a:rPr>
              <a:t>represent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hierarchies: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104139" y="7178040"/>
            <a:ext cx="8814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"/>
              <a:tabLst>
                <a:tab pos="336550" algn="l"/>
              </a:tabLst>
            </a:pPr>
            <a:r>
              <a:rPr sz="2800" spc="-5" dirty="0">
                <a:latin typeface="Verdana"/>
                <a:cs typeface="Verdana"/>
              </a:rPr>
              <a:t>Data </a:t>
            </a:r>
            <a:r>
              <a:rPr sz="2800" spc="-10" dirty="0">
                <a:latin typeface="Verdana"/>
                <a:cs typeface="Verdana"/>
              </a:rPr>
              <a:t>in hierarchies </a:t>
            </a:r>
            <a:r>
              <a:rPr sz="2800" spc="-5" dirty="0">
                <a:latin typeface="Verdana"/>
                <a:cs typeface="Verdana"/>
              </a:rPr>
              <a:t>is </a:t>
            </a:r>
            <a:r>
              <a:rPr sz="2800" spc="-10" dirty="0">
                <a:latin typeface="Verdana"/>
                <a:cs typeface="Verdana"/>
              </a:rPr>
              <a:t>redundant, but </a:t>
            </a:r>
            <a:r>
              <a:rPr sz="2800" spc="-5" dirty="0">
                <a:latin typeface="Verdana"/>
                <a:cs typeface="Verdana"/>
              </a:rPr>
              <a:t>that’s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OK!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274320" y="2194560"/>
            <a:ext cx="9075420" cy="457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89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304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20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35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350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365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381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3962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4114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4267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4419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270" y="457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472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487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502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270" y="518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533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270" y="548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563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270" y="579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594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270" y="609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624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270" y="640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655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270" y="670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685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270" y="701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716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270" y="731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746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270" y="762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91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270" y="106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121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270" y="137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152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1270" y="167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182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270" y="198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213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270" y="228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243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-1270" y="259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274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-1270" y="76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609600"/>
            <a:ext cx="6764020" cy="1270"/>
          </a:xfrm>
          <a:custGeom>
            <a:avLst/>
            <a:gdLst/>
            <a:ahLst/>
            <a:cxnLst/>
            <a:rect l="l" t="t" r="r" b="b"/>
            <a:pathLst>
              <a:path w="6764020" h="1270">
                <a:moveTo>
                  <a:pt x="676402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04330" y="590550"/>
            <a:ext cx="1270" cy="7183120"/>
          </a:xfrm>
          <a:custGeom>
            <a:avLst/>
            <a:gdLst/>
            <a:ahLst/>
            <a:cxnLst/>
            <a:rect l="l" t="t" r="r" b="b"/>
            <a:pathLst>
              <a:path w="1270" h="7183120">
                <a:moveTo>
                  <a:pt x="0" y="0"/>
                </a:moveTo>
                <a:lnTo>
                  <a:pt x="1270" y="718312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6730" y="676909"/>
            <a:ext cx="1270" cy="7095490"/>
          </a:xfrm>
          <a:custGeom>
            <a:avLst/>
            <a:gdLst/>
            <a:ahLst/>
            <a:cxnLst/>
            <a:rect l="l" t="t" r="r" b="b"/>
            <a:pathLst>
              <a:path w="1270" h="7095490">
                <a:moveTo>
                  <a:pt x="0" y="0"/>
                </a:moveTo>
                <a:lnTo>
                  <a:pt x="1270" y="709549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09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61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3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66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18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71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3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75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28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80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33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85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37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90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42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95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47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99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52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4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8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0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31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655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17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70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2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7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2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7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3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3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8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41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94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46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99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51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03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56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08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6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1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65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18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70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23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75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27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80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5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4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9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4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9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51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32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8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3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8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93559" y="124460"/>
            <a:ext cx="3166110" cy="1270"/>
          </a:xfrm>
          <a:custGeom>
            <a:avLst/>
            <a:gdLst/>
            <a:ahLst/>
            <a:cxnLst/>
            <a:rect l="l" t="t" r="r" b="b"/>
            <a:pathLst>
              <a:path w="3166109" h="1269">
                <a:moveTo>
                  <a:pt x="316611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56730" y="0"/>
            <a:ext cx="1270" cy="116839"/>
          </a:xfrm>
          <a:custGeom>
            <a:avLst/>
            <a:gdLst/>
            <a:ahLst/>
            <a:cxnLst/>
            <a:rect l="l" t="t" r="r" b="b"/>
            <a:pathLst>
              <a:path w="1270" h="116839">
                <a:moveTo>
                  <a:pt x="635" y="-6289"/>
                </a:moveTo>
                <a:lnTo>
                  <a:pt x="635" y="12312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091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615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3139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66330" y="1270"/>
            <a:ext cx="1270" cy="153670"/>
          </a:xfrm>
          <a:custGeom>
            <a:avLst/>
            <a:gdLst/>
            <a:ahLst/>
            <a:cxnLst/>
            <a:rect l="l" t="t" r="r" b="b"/>
            <a:pathLst>
              <a:path w="1270" h="153670">
                <a:moveTo>
                  <a:pt x="0" y="0"/>
                </a:moveTo>
                <a:lnTo>
                  <a:pt x="1270" y="1536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17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685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22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74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257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79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31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829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836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989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401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293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446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5973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751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903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404350" y="7526019"/>
            <a:ext cx="654050" cy="199390"/>
          </a:xfrm>
          <a:custGeom>
            <a:avLst/>
            <a:gdLst/>
            <a:ahLst/>
            <a:cxnLst/>
            <a:rect l="l" t="t" r="r" b="b"/>
            <a:pathLst>
              <a:path w="654050" h="199390">
                <a:moveTo>
                  <a:pt x="458470" y="199389"/>
                </a:moveTo>
                <a:lnTo>
                  <a:pt x="0" y="199389"/>
                </a:lnTo>
                <a:lnTo>
                  <a:pt x="0" y="0"/>
                </a:lnTo>
                <a:lnTo>
                  <a:pt x="65405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862819" y="772540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195579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2959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Data</a:t>
            </a:r>
            <a:r>
              <a:rPr sz="4000" spc="-90" dirty="0"/>
              <a:t> </a:t>
            </a:r>
            <a:r>
              <a:rPr sz="4000" spc="-10" dirty="0"/>
              <a:t>Cubes</a:t>
            </a:r>
            <a:endParaRPr sz="4000"/>
          </a:p>
        </p:txBody>
      </p:sp>
      <p:sp>
        <p:nvSpPr>
          <p:cNvPr id="141" name="object 1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40" name="object 140"/>
          <p:cNvSpPr txBox="1"/>
          <p:nvPr/>
        </p:nvSpPr>
        <p:spPr>
          <a:xfrm>
            <a:off x="66039" y="1631950"/>
            <a:ext cx="9255760" cy="343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30" indent="-252729">
              <a:lnSpc>
                <a:spcPct val="100000"/>
              </a:lnSpc>
              <a:spcBef>
                <a:spcPts val="100"/>
              </a:spcBef>
              <a:buSzPct val="58928"/>
              <a:buFont typeface="Wingdings"/>
              <a:buChar char=""/>
              <a:tabLst>
                <a:tab pos="303530" algn="l"/>
              </a:tabLst>
            </a:pPr>
            <a:r>
              <a:rPr sz="2800" spc="-10" dirty="0">
                <a:latin typeface="Verdana"/>
                <a:cs typeface="Verdana"/>
              </a:rPr>
              <a:t>Defined </a:t>
            </a:r>
            <a:r>
              <a:rPr sz="2800" spc="-5" dirty="0">
                <a:latin typeface="Verdana"/>
                <a:cs typeface="Verdana"/>
              </a:rPr>
              <a:t>by </a:t>
            </a:r>
            <a:r>
              <a:rPr sz="2800" dirty="0">
                <a:latin typeface="Verdana"/>
                <a:cs typeface="Verdana"/>
              </a:rPr>
              <a:t>a </a:t>
            </a:r>
            <a:r>
              <a:rPr sz="2800" spc="-10" dirty="0">
                <a:latin typeface="Verdana"/>
                <a:cs typeface="Verdana"/>
              </a:rPr>
              <a:t>combination </a:t>
            </a:r>
            <a:r>
              <a:rPr sz="2800" spc="-5" dirty="0">
                <a:latin typeface="Verdana"/>
                <a:cs typeface="Verdana"/>
              </a:rPr>
              <a:t>of </a:t>
            </a:r>
            <a:r>
              <a:rPr sz="2800" spc="-10" dirty="0">
                <a:latin typeface="Verdana"/>
                <a:cs typeface="Verdana"/>
              </a:rPr>
              <a:t>dimensions </a:t>
            </a:r>
            <a:r>
              <a:rPr sz="2800" spc="-5" dirty="0">
                <a:latin typeface="Verdana"/>
                <a:cs typeface="Verdana"/>
              </a:rPr>
              <a:t>and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facts</a:t>
            </a:r>
            <a:endParaRPr sz="2800">
              <a:latin typeface="Verdana"/>
              <a:cs typeface="Verdana"/>
            </a:endParaRPr>
          </a:p>
          <a:p>
            <a:pPr marL="792480" lvl="1" indent="-284480">
              <a:lnSpc>
                <a:spcPct val="100000"/>
              </a:lnSpc>
              <a:buFont typeface="Times New Roman"/>
              <a:buChar char="–"/>
              <a:tabLst>
                <a:tab pos="792480" algn="l"/>
              </a:tabLst>
            </a:pPr>
            <a:r>
              <a:rPr sz="2800" spc="-5" dirty="0">
                <a:latin typeface="Verdana"/>
                <a:cs typeface="Verdana"/>
              </a:rPr>
              <a:t>Can have many </a:t>
            </a:r>
            <a:r>
              <a:rPr sz="2800" spc="-10" dirty="0">
                <a:latin typeface="Verdana"/>
                <a:cs typeface="Verdana"/>
              </a:rPr>
              <a:t>dimensions, usually </a:t>
            </a:r>
            <a:r>
              <a:rPr sz="2800" dirty="0">
                <a:latin typeface="Verdana"/>
                <a:cs typeface="Verdana"/>
              </a:rPr>
              <a:t>&gt;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4</a:t>
            </a:r>
            <a:endParaRPr sz="2800">
              <a:latin typeface="Verdana"/>
              <a:cs typeface="Verdana"/>
            </a:endParaRPr>
          </a:p>
          <a:p>
            <a:pPr marL="792480" lvl="1" indent="-284480">
              <a:lnSpc>
                <a:spcPct val="100000"/>
              </a:lnSpc>
              <a:buFont typeface="Times New Roman"/>
              <a:buChar char="–"/>
              <a:tabLst>
                <a:tab pos="792480" algn="l"/>
              </a:tabLst>
            </a:pPr>
            <a:r>
              <a:rPr sz="2800" spc="-10" dirty="0">
                <a:latin typeface="Verdana"/>
                <a:cs typeface="Verdana"/>
              </a:rPr>
              <a:t>Only </a:t>
            </a:r>
            <a:r>
              <a:rPr sz="2800" spc="-5" dirty="0">
                <a:latin typeface="Verdana"/>
                <a:cs typeface="Verdana"/>
              </a:rPr>
              <a:t>2-3 can be </a:t>
            </a:r>
            <a:r>
              <a:rPr sz="2800" spc="-10" dirty="0">
                <a:latin typeface="Verdana"/>
                <a:cs typeface="Verdana"/>
              </a:rPr>
              <a:t>viewed </a:t>
            </a:r>
            <a:r>
              <a:rPr sz="2800" spc="-5" dirty="0">
                <a:latin typeface="Verdana"/>
                <a:cs typeface="Verdana"/>
              </a:rPr>
              <a:t>at one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time</a:t>
            </a:r>
            <a:endParaRPr sz="2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sz="3400">
              <a:latin typeface="Times New Roman"/>
              <a:cs typeface="Times New Roman"/>
            </a:endParaRPr>
          </a:p>
          <a:p>
            <a:pPr marL="374650" indent="-323850">
              <a:lnSpc>
                <a:spcPct val="100000"/>
              </a:lnSpc>
              <a:spcBef>
                <a:spcPts val="2800"/>
              </a:spcBef>
              <a:buSzPct val="75000"/>
              <a:buFont typeface="Wingdings"/>
              <a:buChar char=""/>
              <a:tabLst>
                <a:tab pos="374650" algn="l"/>
              </a:tabLst>
            </a:pPr>
            <a:r>
              <a:rPr sz="2800" spc="-10" dirty="0">
                <a:latin typeface="Verdana"/>
                <a:cs typeface="Verdana"/>
              </a:rPr>
              <a:t>Cubes </a:t>
            </a:r>
            <a:r>
              <a:rPr sz="2800" spc="-5" dirty="0">
                <a:latin typeface="Verdana"/>
                <a:cs typeface="Verdana"/>
              </a:rPr>
              <a:t>are </a:t>
            </a:r>
            <a:r>
              <a:rPr sz="2800" spc="-10" dirty="0">
                <a:latin typeface="Verdana"/>
                <a:cs typeface="Verdana"/>
              </a:rPr>
              <a:t>represented </a:t>
            </a:r>
            <a:r>
              <a:rPr sz="2800" spc="-5" dirty="0">
                <a:latin typeface="Verdana"/>
                <a:cs typeface="Verdana"/>
              </a:rPr>
              <a:t>by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cells</a:t>
            </a:r>
            <a:endParaRPr sz="2800">
              <a:latin typeface="Verdana"/>
              <a:cs typeface="Verdana"/>
            </a:endParaRPr>
          </a:p>
          <a:p>
            <a:pPr marL="792480" lvl="1" indent="-284480">
              <a:lnSpc>
                <a:spcPct val="100000"/>
              </a:lnSpc>
              <a:buFont typeface="Times New Roman"/>
              <a:buChar char="–"/>
              <a:tabLst>
                <a:tab pos="792480" algn="l"/>
              </a:tabLst>
            </a:pPr>
            <a:r>
              <a:rPr sz="2800" spc="-10" dirty="0">
                <a:latin typeface="Verdana"/>
                <a:cs typeface="Verdana"/>
              </a:rPr>
              <a:t>Combination </a:t>
            </a:r>
            <a:r>
              <a:rPr sz="2800" spc="-5" dirty="0">
                <a:latin typeface="Verdana"/>
                <a:cs typeface="Verdana"/>
              </a:rPr>
              <a:t>of </a:t>
            </a:r>
            <a:r>
              <a:rPr sz="2800" spc="-10" dirty="0">
                <a:latin typeface="Verdana"/>
                <a:cs typeface="Verdana"/>
              </a:rPr>
              <a:t>dimension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values</a:t>
            </a:r>
            <a:endParaRPr sz="2800">
              <a:latin typeface="Verdana"/>
              <a:cs typeface="Verdana"/>
            </a:endParaRPr>
          </a:p>
          <a:p>
            <a:pPr marL="792480" lvl="1" indent="-284480">
              <a:lnSpc>
                <a:spcPct val="100000"/>
              </a:lnSpc>
              <a:buFont typeface="Times New Roman"/>
              <a:buChar char="–"/>
              <a:tabLst>
                <a:tab pos="792480" algn="l"/>
              </a:tabLst>
            </a:pPr>
            <a:r>
              <a:rPr sz="2800" spc="-5" dirty="0">
                <a:latin typeface="Verdana"/>
                <a:cs typeface="Verdana"/>
              </a:rPr>
              <a:t>Can be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empty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0239" y="1758950"/>
            <a:ext cx="5923279" cy="4733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52650"/>
            <a:ext cx="10058400" cy="3500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56413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Data Cube</a:t>
            </a:r>
            <a:r>
              <a:rPr sz="4000" spc="-95" dirty="0"/>
              <a:t> </a:t>
            </a:r>
            <a:r>
              <a:rPr sz="4000" spc="-10" dirty="0"/>
              <a:t>Operations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188719" y="1884679"/>
            <a:ext cx="6949440" cy="4881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89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304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20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35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350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365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381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3962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4114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4267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4419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270" y="457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472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487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502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270" y="518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533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270" y="548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563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270" y="579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594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270" y="609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624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270" y="640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655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270" y="670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685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270" y="701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716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270" y="731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746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270" y="762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91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270" y="106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121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270" y="137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152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1270" y="167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182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270" y="198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213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270" y="228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243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-1270" y="259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274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-1270" y="76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609600"/>
            <a:ext cx="6764020" cy="1270"/>
          </a:xfrm>
          <a:custGeom>
            <a:avLst/>
            <a:gdLst/>
            <a:ahLst/>
            <a:cxnLst/>
            <a:rect l="l" t="t" r="r" b="b"/>
            <a:pathLst>
              <a:path w="6764020" h="1270">
                <a:moveTo>
                  <a:pt x="676402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04330" y="590550"/>
            <a:ext cx="1270" cy="7183120"/>
          </a:xfrm>
          <a:custGeom>
            <a:avLst/>
            <a:gdLst/>
            <a:ahLst/>
            <a:cxnLst/>
            <a:rect l="l" t="t" r="r" b="b"/>
            <a:pathLst>
              <a:path w="1270" h="7183120">
                <a:moveTo>
                  <a:pt x="0" y="0"/>
                </a:moveTo>
                <a:lnTo>
                  <a:pt x="1270" y="718312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6730" y="676909"/>
            <a:ext cx="1270" cy="7095490"/>
          </a:xfrm>
          <a:custGeom>
            <a:avLst/>
            <a:gdLst/>
            <a:ahLst/>
            <a:cxnLst/>
            <a:rect l="l" t="t" r="r" b="b"/>
            <a:pathLst>
              <a:path w="1270" h="7095490">
                <a:moveTo>
                  <a:pt x="0" y="0"/>
                </a:moveTo>
                <a:lnTo>
                  <a:pt x="1270" y="709549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09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61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3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66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18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71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3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75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28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80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33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85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37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90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42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95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47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99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52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4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8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0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31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655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17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70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2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7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2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7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3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3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8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41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94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46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99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51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03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56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08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6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1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65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18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70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23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75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27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80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5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4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9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4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9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51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32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8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3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8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93559" y="124460"/>
            <a:ext cx="3166110" cy="1270"/>
          </a:xfrm>
          <a:custGeom>
            <a:avLst/>
            <a:gdLst/>
            <a:ahLst/>
            <a:cxnLst/>
            <a:rect l="l" t="t" r="r" b="b"/>
            <a:pathLst>
              <a:path w="3166109" h="1269">
                <a:moveTo>
                  <a:pt x="316611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56730" y="0"/>
            <a:ext cx="1270" cy="116839"/>
          </a:xfrm>
          <a:custGeom>
            <a:avLst/>
            <a:gdLst/>
            <a:ahLst/>
            <a:cxnLst/>
            <a:rect l="l" t="t" r="r" b="b"/>
            <a:pathLst>
              <a:path w="1270" h="116839">
                <a:moveTo>
                  <a:pt x="635" y="-6289"/>
                </a:moveTo>
                <a:lnTo>
                  <a:pt x="635" y="12312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091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615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3139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66330" y="1270"/>
            <a:ext cx="1270" cy="153670"/>
          </a:xfrm>
          <a:custGeom>
            <a:avLst/>
            <a:gdLst/>
            <a:ahLst/>
            <a:cxnLst/>
            <a:rect l="l" t="t" r="r" b="b"/>
            <a:pathLst>
              <a:path w="1270" h="153670">
                <a:moveTo>
                  <a:pt x="0" y="0"/>
                </a:moveTo>
                <a:lnTo>
                  <a:pt x="1270" y="1536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17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685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22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74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257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79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31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829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836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989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401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293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446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5973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751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903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404350" y="7526019"/>
            <a:ext cx="654050" cy="199390"/>
          </a:xfrm>
          <a:custGeom>
            <a:avLst/>
            <a:gdLst/>
            <a:ahLst/>
            <a:cxnLst/>
            <a:rect l="l" t="t" r="r" b="b"/>
            <a:pathLst>
              <a:path w="654050" h="199390">
                <a:moveTo>
                  <a:pt x="458470" y="199389"/>
                </a:moveTo>
                <a:lnTo>
                  <a:pt x="0" y="199389"/>
                </a:lnTo>
                <a:lnTo>
                  <a:pt x="0" y="0"/>
                </a:lnTo>
                <a:lnTo>
                  <a:pt x="65405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862819" y="772540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195579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56413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Data Cube</a:t>
            </a:r>
            <a:r>
              <a:rPr sz="4000" spc="-95" dirty="0"/>
              <a:t> </a:t>
            </a:r>
            <a:r>
              <a:rPr sz="4000" spc="-10" dirty="0"/>
              <a:t>Operations</a:t>
            </a:r>
            <a:endParaRPr sz="4000"/>
          </a:p>
        </p:txBody>
      </p:sp>
      <p:sp>
        <p:nvSpPr>
          <p:cNvPr id="141" name="object 1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40" name="object 140"/>
          <p:cNvSpPr txBox="1"/>
          <p:nvPr/>
        </p:nvSpPr>
        <p:spPr>
          <a:xfrm>
            <a:off x="27940" y="1631950"/>
            <a:ext cx="8435340" cy="343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indent="-252729">
              <a:lnSpc>
                <a:spcPct val="100000"/>
              </a:lnSpc>
              <a:spcBef>
                <a:spcPts val="100"/>
              </a:spcBef>
              <a:buSzPct val="58928"/>
              <a:buFont typeface="Wingdings"/>
              <a:buChar char=""/>
              <a:tabLst>
                <a:tab pos="341630" algn="l"/>
              </a:tabLst>
            </a:pPr>
            <a:r>
              <a:rPr sz="2800" spc="-10" dirty="0">
                <a:latin typeface="Verdana"/>
                <a:cs typeface="Verdana"/>
              </a:rPr>
              <a:t>Slice</a:t>
            </a:r>
            <a:endParaRPr sz="2800" dirty="0">
              <a:latin typeface="Verdana"/>
              <a:cs typeface="Verdana"/>
            </a:endParaRPr>
          </a:p>
          <a:p>
            <a:pPr marL="830580" lvl="1" indent="-284480">
              <a:lnSpc>
                <a:spcPct val="100000"/>
              </a:lnSpc>
              <a:buFont typeface="Times New Roman"/>
              <a:buChar char="–"/>
              <a:tabLst>
                <a:tab pos="830580" algn="l"/>
              </a:tabLst>
            </a:pPr>
            <a:r>
              <a:rPr sz="2800" spc="-10" dirty="0">
                <a:latin typeface="Verdana"/>
                <a:cs typeface="Verdana"/>
              </a:rPr>
              <a:t>Creating </a:t>
            </a:r>
            <a:r>
              <a:rPr sz="2800" dirty="0">
                <a:latin typeface="Verdana"/>
                <a:cs typeface="Verdana"/>
              </a:rPr>
              <a:t>a </a:t>
            </a:r>
            <a:r>
              <a:rPr sz="2800" spc="-10" dirty="0">
                <a:latin typeface="Verdana"/>
                <a:cs typeface="Verdana"/>
              </a:rPr>
              <a:t>cube </a:t>
            </a:r>
            <a:r>
              <a:rPr sz="2800" spc="-5" dirty="0">
                <a:latin typeface="Verdana"/>
                <a:cs typeface="Verdana"/>
              </a:rPr>
              <a:t>with </a:t>
            </a:r>
            <a:r>
              <a:rPr sz="2800" spc="-10" dirty="0">
                <a:latin typeface="Verdana"/>
                <a:cs typeface="Verdana"/>
              </a:rPr>
              <a:t>one </a:t>
            </a:r>
            <a:r>
              <a:rPr sz="2800" spc="-5" dirty="0">
                <a:latin typeface="Verdana"/>
                <a:cs typeface="Verdana"/>
              </a:rPr>
              <a:t>fewer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dimension</a:t>
            </a:r>
            <a:endParaRPr sz="2800" dirty="0">
              <a:latin typeface="Verdana"/>
              <a:cs typeface="Verdana"/>
            </a:endParaRPr>
          </a:p>
          <a:p>
            <a:pPr marL="412750" indent="-323850">
              <a:lnSpc>
                <a:spcPct val="100000"/>
              </a:lnSpc>
              <a:buSzPct val="75000"/>
              <a:buFont typeface="Wingdings"/>
              <a:buChar char=""/>
              <a:tabLst>
                <a:tab pos="412750" algn="l"/>
              </a:tabLst>
            </a:pPr>
            <a:r>
              <a:rPr sz="2800" spc="-10" dirty="0">
                <a:latin typeface="Verdana"/>
                <a:cs typeface="Verdana"/>
              </a:rPr>
              <a:t>Dice</a:t>
            </a:r>
            <a:endParaRPr sz="2800" dirty="0">
              <a:latin typeface="Verdana"/>
              <a:cs typeface="Verdana"/>
            </a:endParaRPr>
          </a:p>
          <a:p>
            <a:pPr marL="830580" lvl="1" indent="-284480">
              <a:lnSpc>
                <a:spcPct val="100000"/>
              </a:lnSpc>
              <a:buFont typeface="Times New Roman"/>
              <a:buChar char="–"/>
              <a:tabLst>
                <a:tab pos="830580" algn="l"/>
              </a:tabLst>
            </a:pPr>
            <a:r>
              <a:rPr sz="2800" spc="-10" dirty="0">
                <a:latin typeface="Verdana"/>
                <a:cs typeface="Verdana"/>
              </a:rPr>
              <a:t>Creating 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10" dirty="0">
                <a:latin typeface="Verdana"/>
                <a:cs typeface="Verdana"/>
              </a:rPr>
              <a:t> sub-cube</a:t>
            </a:r>
            <a:endParaRPr sz="2800" dirty="0">
              <a:latin typeface="Verdana"/>
              <a:cs typeface="Verdana"/>
            </a:endParaRPr>
          </a:p>
          <a:p>
            <a:pPr marL="412750" indent="-323850">
              <a:lnSpc>
                <a:spcPts val="3354"/>
              </a:lnSpc>
              <a:buSzPct val="75000"/>
              <a:buFont typeface="Wingdings"/>
              <a:buChar char=""/>
              <a:tabLst>
                <a:tab pos="412750" algn="l"/>
              </a:tabLst>
            </a:pPr>
            <a:r>
              <a:rPr sz="2800" spc="-10" dirty="0">
                <a:latin typeface="Verdana"/>
                <a:cs typeface="Verdana"/>
              </a:rPr>
              <a:t>Drill dow</a:t>
            </a:r>
            <a:r>
              <a:rPr lang="en-US" sz="2800" spc="-10" dirty="0">
                <a:latin typeface="Verdana"/>
                <a:cs typeface="Verdana"/>
              </a:rPr>
              <a:t>n </a:t>
            </a:r>
            <a:r>
              <a:rPr lang="en-US" sz="2800" strike="sngStrike" dirty="0">
                <a:latin typeface="Verdana"/>
                <a:cs typeface="Verdana"/>
              </a:rPr>
              <a:t>/</a:t>
            </a:r>
            <a:r>
              <a:rPr lang="en-US" sz="2800" strike="sngStrike" spc="-10" dirty="0">
                <a:latin typeface="Verdana"/>
                <a:cs typeface="Verdana"/>
              </a:rPr>
              <a:t> up</a:t>
            </a:r>
            <a:endParaRPr sz="2800" strike="sngStrike" dirty="0">
              <a:latin typeface="Verdana"/>
              <a:cs typeface="Verdana"/>
            </a:endParaRPr>
          </a:p>
          <a:p>
            <a:pPr marL="830580" lvl="1" indent="-284480">
              <a:lnSpc>
                <a:spcPts val="3354"/>
              </a:lnSpc>
              <a:buFont typeface="Times New Roman"/>
              <a:buChar char="–"/>
              <a:tabLst>
                <a:tab pos="830580" algn="l"/>
              </a:tabLst>
            </a:pPr>
            <a:r>
              <a:rPr sz="2800" spc="-10" dirty="0">
                <a:latin typeface="Verdana"/>
                <a:cs typeface="Verdana"/>
              </a:rPr>
              <a:t>Change level </a:t>
            </a:r>
            <a:r>
              <a:rPr sz="2800" spc="-5" dirty="0">
                <a:latin typeface="Verdana"/>
                <a:cs typeface="Verdana"/>
              </a:rPr>
              <a:t>of </a:t>
            </a:r>
            <a:r>
              <a:rPr sz="2800" spc="-10" dirty="0">
                <a:latin typeface="Verdana"/>
                <a:cs typeface="Verdana"/>
              </a:rPr>
              <a:t>detail </a:t>
            </a:r>
            <a:r>
              <a:rPr sz="2800" spc="-5" dirty="0">
                <a:latin typeface="Verdana"/>
                <a:cs typeface="Verdana"/>
              </a:rPr>
              <a:t>of 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dimension</a:t>
            </a:r>
            <a:endParaRPr sz="2800" dirty="0">
              <a:latin typeface="Verdana"/>
              <a:cs typeface="Verdana"/>
            </a:endParaRPr>
          </a:p>
          <a:p>
            <a:pPr marL="412750" indent="-323850">
              <a:lnSpc>
                <a:spcPct val="100000"/>
              </a:lnSpc>
              <a:buSzPct val="75000"/>
              <a:buFont typeface="Wingdings"/>
              <a:buChar char=""/>
              <a:tabLst>
                <a:tab pos="412750" algn="l"/>
              </a:tabLst>
            </a:pPr>
            <a:r>
              <a:rPr sz="2800" spc="-10" dirty="0">
                <a:latin typeface="Verdana"/>
                <a:cs typeface="Verdana"/>
              </a:rPr>
              <a:t>Roll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up</a:t>
            </a:r>
            <a:endParaRPr sz="2800" dirty="0">
              <a:latin typeface="Verdana"/>
              <a:cs typeface="Verdana"/>
            </a:endParaRPr>
          </a:p>
          <a:p>
            <a:pPr marL="830580" lvl="1" indent="-284480">
              <a:lnSpc>
                <a:spcPct val="100000"/>
              </a:lnSpc>
              <a:buFont typeface="Times New Roman"/>
              <a:buChar char="–"/>
              <a:tabLst>
                <a:tab pos="830580" algn="l"/>
              </a:tabLst>
            </a:pPr>
            <a:r>
              <a:rPr sz="2800" spc="-10" dirty="0">
                <a:latin typeface="Verdana"/>
                <a:cs typeface="Verdana"/>
              </a:rPr>
              <a:t>Summarize </a:t>
            </a:r>
            <a:r>
              <a:rPr sz="2800" spc="-5" dirty="0">
                <a:latin typeface="Verdana"/>
                <a:cs typeface="Verdana"/>
              </a:rPr>
              <a:t>data </a:t>
            </a:r>
            <a:r>
              <a:rPr sz="2800" spc="-10" dirty="0">
                <a:latin typeface="Verdana"/>
                <a:cs typeface="Verdana"/>
              </a:rPr>
              <a:t>within 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dimension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89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304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20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35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350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365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381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3962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4114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4267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4419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270" y="457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472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487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502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270" y="518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533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270" y="548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563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270" y="579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594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270" y="609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624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270" y="640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655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270" y="670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685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270" y="701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716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270" y="731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746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270" y="762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91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270" y="106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121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270" y="137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152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1270" y="167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182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270" y="198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213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270" y="228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243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-1270" y="259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274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-1270" y="76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609600"/>
            <a:ext cx="6764020" cy="1270"/>
          </a:xfrm>
          <a:custGeom>
            <a:avLst/>
            <a:gdLst/>
            <a:ahLst/>
            <a:cxnLst/>
            <a:rect l="l" t="t" r="r" b="b"/>
            <a:pathLst>
              <a:path w="6764020" h="1270">
                <a:moveTo>
                  <a:pt x="676402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04330" y="590550"/>
            <a:ext cx="1270" cy="7183120"/>
          </a:xfrm>
          <a:custGeom>
            <a:avLst/>
            <a:gdLst/>
            <a:ahLst/>
            <a:cxnLst/>
            <a:rect l="l" t="t" r="r" b="b"/>
            <a:pathLst>
              <a:path w="1270" h="7183120">
                <a:moveTo>
                  <a:pt x="0" y="0"/>
                </a:moveTo>
                <a:lnTo>
                  <a:pt x="1270" y="718312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6730" y="676909"/>
            <a:ext cx="1270" cy="7095490"/>
          </a:xfrm>
          <a:custGeom>
            <a:avLst/>
            <a:gdLst/>
            <a:ahLst/>
            <a:cxnLst/>
            <a:rect l="l" t="t" r="r" b="b"/>
            <a:pathLst>
              <a:path w="1270" h="7095490">
                <a:moveTo>
                  <a:pt x="0" y="0"/>
                </a:moveTo>
                <a:lnTo>
                  <a:pt x="1270" y="709549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09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61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3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66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18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71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3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75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28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80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33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85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37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90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42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95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47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99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52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4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8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0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31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655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17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70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2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7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2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7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3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3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8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41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94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46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99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51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03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56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08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6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1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65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18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70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23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75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27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80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5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4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9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4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9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51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32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8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3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8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93559" y="124460"/>
            <a:ext cx="3166110" cy="1270"/>
          </a:xfrm>
          <a:custGeom>
            <a:avLst/>
            <a:gdLst/>
            <a:ahLst/>
            <a:cxnLst/>
            <a:rect l="l" t="t" r="r" b="b"/>
            <a:pathLst>
              <a:path w="3166109" h="1269">
                <a:moveTo>
                  <a:pt x="316611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56730" y="0"/>
            <a:ext cx="1270" cy="116839"/>
          </a:xfrm>
          <a:custGeom>
            <a:avLst/>
            <a:gdLst/>
            <a:ahLst/>
            <a:cxnLst/>
            <a:rect l="l" t="t" r="r" b="b"/>
            <a:pathLst>
              <a:path w="1270" h="116839">
                <a:moveTo>
                  <a:pt x="635" y="-6289"/>
                </a:moveTo>
                <a:lnTo>
                  <a:pt x="635" y="12312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091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615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3139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66330" y="1270"/>
            <a:ext cx="1270" cy="153670"/>
          </a:xfrm>
          <a:custGeom>
            <a:avLst/>
            <a:gdLst/>
            <a:ahLst/>
            <a:cxnLst/>
            <a:rect l="l" t="t" r="r" b="b"/>
            <a:pathLst>
              <a:path w="1270" h="153670">
                <a:moveTo>
                  <a:pt x="0" y="0"/>
                </a:moveTo>
                <a:lnTo>
                  <a:pt x="1270" y="1536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17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685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22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74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257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79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31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829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836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989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401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293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446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5973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751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903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404350" y="7526019"/>
            <a:ext cx="654050" cy="199390"/>
          </a:xfrm>
          <a:custGeom>
            <a:avLst/>
            <a:gdLst/>
            <a:ahLst/>
            <a:cxnLst/>
            <a:rect l="l" t="t" r="r" b="b"/>
            <a:pathLst>
              <a:path w="654050" h="199390">
                <a:moveTo>
                  <a:pt x="458470" y="199389"/>
                </a:moveTo>
                <a:lnTo>
                  <a:pt x="0" y="199389"/>
                </a:lnTo>
                <a:lnTo>
                  <a:pt x="0" y="0"/>
                </a:lnTo>
                <a:lnTo>
                  <a:pt x="65405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862819" y="772540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195579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2959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Data</a:t>
            </a:r>
            <a:r>
              <a:rPr sz="4000" spc="-90" dirty="0"/>
              <a:t> </a:t>
            </a:r>
            <a:r>
              <a:rPr sz="4000" spc="-10" dirty="0"/>
              <a:t>Cubes</a:t>
            </a:r>
            <a:endParaRPr sz="4000"/>
          </a:p>
        </p:txBody>
      </p:sp>
      <p:sp>
        <p:nvSpPr>
          <p:cNvPr id="141" name="object 1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140" name="object 140"/>
          <p:cNvSpPr txBox="1"/>
          <p:nvPr/>
        </p:nvSpPr>
        <p:spPr>
          <a:xfrm>
            <a:off x="66039" y="1631950"/>
            <a:ext cx="9860915" cy="301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30" indent="-252729">
              <a:lnSpc>
                <a:spcPct val="100000"/>
              </a:lnSpc>
              <a:spcBef>
                <a:spcPts val="100"/>
              </a:spcBef>
              <a:buSzPct val="58928"/>
              <a:buFont typeface="Wingdings"/>
              <a:buChar char=""/>
              <a:tabLst>
                <a:tab pos="303530" algn="l"/>
              </a:tabLst>
            </a:pPr>
            <a:r>
              <a:rPr sz="2800" spc="-5" dirty="0">
                <a:latin typeface="Verdana"/>
                <a:cs typeface="Verdana"/>
              </a:rPr>
              <a:t>True </a:t>
            </a:r>
            <a:r>
              <a:rPr sz="2800" spc="-15" dirty="0">
                <a:latin typeface="Verdana"/>
                <a:cs typeface="Verdana"/>
              </a:rPr>
              <a:t>building </a:t>
            </a:r>
            <a:r>
              <a:rPr sz="2800" spc="-10" dirty="0">
                <a:latin typeface="Verdana"/>
                <a:cs typeface="Verdana"/>
              </a:rPr>
              <a:t>block </a:t>
            </a:r>
            <a:r>
              <a:rPr sz="2800" spc="-5" dirty="0">
                <a:latin typeface="Verdana"/>
                <a:cs typeface="Verdana"/>
              </a:rPr>
              <a:t>of </a:t>
            </a:r>
            <a:r>
              <a:rPr sz="2800" spc="-10" dirty="0">
                <a:solidFill>
                  <a:srgbClr val="C00000"/>
                </a:solidFill>
                <a:latin typeface="Verdana"/>
                <a:cs typeface="Verdana"/>
              </a:rPr>
              <a:t>Dimensional</a:t>
            </a:r>
            <a:r>
              <a:rPr sz="2800" spc="-1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Verdana"/>
                <a:cs typeface="Verdana"/>
              </a:rPr>
              <a:t>Modeling</a:t>
            </a:r>
            <a:endParaRPr sz="2800" dirty="0">
              <a:solidFill>
                <a:srgbClr val="C00000"/>
              </a:solidFill>
              <a:latin typeface="Verdana"/>
              <a:cs typeface="Verdana"/>
            </a:endParaRPr>
          </a:p>
          <a:p>
            <a:pPr marL="791845" marR="2014220" lvl="1" indent="-284480">
              <a:lnSpc>
                <a:spcPct val="100000"/>
              </a:lnSpc>
              <a:buFont typeface="Times New Roman"/>
              <a:buChar char="–"/>
              <a:tabLst>
                <a:tab pos="792480" algn="l"/>
              </a:tabLst>
            </a:pPr>
            <a:r>
              <a:rPr sz="2800" spc="-10" dirty="0">
                <a:latin typeface="Verdana"/>
                <a:cs typeface="Verdana"/>
              </a:rPr>
              <a:t>Certain </a:t>
            </a:r>
            <a:r>
              <a:rPr sz="2800" spc="-5" dirty="0">
                <a:latin typeface="Verdana"/>
                <a:cs typeface="Verdana"/>
              </a:rPr>
              <a:t>DB </a:t>
            </a:r>
            <a:r>
              <a:rPr sz="2800" spc="-10" dirty="0">
                <a:latin typeface="Verdana"/>
                <a:cs typeface="Verdana"/>
              </a:rPr>
              <a:t>platforms include syntax </a:t>
            </a:r>
            <a:r>
              <a:rPr sz="2800" spc="-5" dirty="0">
                <a:latin typeface="Verdana"/>
                <a:cs typeface="Verdana"/>
              </a:rPr>
              <a:t>for  </a:t>
            </a:r>
            <a:r>
              <a:rPr sz="2800" spc="-10" dirty="0">
                <a:latin typeface="Verdana"/>
                <a:cs typeface="Verdana"/>
              </a:rPr>
              <a:t>dimensions, cubes, </a:t>
            </a:r>
            <a:r>
              <a:rPr sz="2800" spc="-5" dirty="0">
                <a:latin typeface="Verdana"/>
                <a:cs typeface="Verdana"/>
              </a:rPr>
              <a:t>etc.</a:t>
            </a:r>
            <a:endParaRPr sz="28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Char char="–"/>
            </a:pPr>
            <a:endParaRPr sz="2900" dirty="0">
              <a:latin typeface="Times New Roman"/>
              <a:cs typeface="Times New Roman"/>
            </a:endParaRPr>
          </a:p>
          <a:p>
            <a:pPr marL="374650" indent="-323850">
              <a:lnSpc>
                <a:spcPts val="3354"/>
              </a:lnSpc>
              <a:buSzPct val="75000"/>
              <a:buFont typeface="Wingdings"/>
              <a:buChar char=""/>
              <a:tabLst>
                <a:tab pos="374650" algn="l"/>
              </a:tabLst>
            </a:pPr>
            <a:r>
              <a:rPr sz="2800" spc="-10" dirty="0">
                <a:latin typeface="Verdana"/>
                <a:cs typeface="Verdana"/>
              </a:rPr>
              <a:t>Most </a:t>
            </a:r>
            <a:r>
              <a:rPr sz="2800" spc="-5" dirty="0">
                <a:latin typeface="Verdana"/>
                <a:cs typeface="Verdana"/>
              </a:rPr>
              <a:t>of the </a:t>
            </a:r>
            <a:r>
              <a:rPr sz="2800" spc="-10" dirty="0">
                <a:latin typeface="Verdana"/>
                <a:cs typeface="Verdana"/>
              </a:rPr>
              <a:t>world is </a:t>
            </a:r>
            <a:r>
              <a:rPr sz="2800" spc="-15" dirty="0">
                <a:latin typeface="Verdana"/>
                <a:cs typeface="Verdana"/>
              </a:rPr>
              <a:t>built </a:t>
            </a:r>
            <a:r>
              <a:rPr sz="2800" spc="-10" dirty="0">
                <a:latin typeface="Verdana"/>
                <a:cs typeface="Verdana"/>
              </a:rPr>
              <a:t>around </a:t>
            </a:r>
            <a:r>
              <a:rPr sz="2800" spc="-5" dirty="0">
                <a:latin typeface="Verdana"/>
                <a:cs typeface="Verdana"/>
              </a:rPr>
              <a:t>RDBs</a:t>
            </a:r>
            <a:endParaRPr sz="2800" dirty="0">
              <a:latin typeface="Verdana"/>
              <a:cs typeface="Verdana"/>
            </a:endParaRPr>
          </a:p>
          <a:p>
            <a:pPr marL="791845" marR="30480" lvl="1" indent="-284480">
              <a:lnSpc>
                <a:spcPts val="3360"/>
              </a:lnSpc>
              <a:spcBef>
                <a:spcPts val="105"/>
              </a:spcBef>
              <a:buFont typeface="Times New Roman"/>
              <a:buChar char="–"/>
              <a:tabLst>
                <a:tab pos="792480" algn="l"/>
              </a:tabLst>
            </a:pPr>
            <a:r>
              <a:rPr sz="2800" spc="-5" dirty="0">
                <a:latin typeface="Verdana"/>
                <a:cs typeface="Verdana"/>
              </a:rPr>
              <a:t>Enter star </a:t>
            </a:r>
            <a:r>
              <a:rPr sz="2800" spc="-10" dirty="0">
                <a:latin typeface="Verdana"/>
                <a:cs typeface="Verdana"/>
              </a:rPr>
              <a:t>schemas: </a:t>
            </a:r>
            <a:r>
              <a:rPr sz="2800" spc="-5" dirty="0">
                <a:latin typeface="Verdana"/>
                <a:cs typeface="Verdana"/>
              </a:rPr>
              <a:t>Data </a:t>
            </a:r>
            <a:r>
              <a:rPr sz="2800" spc="-10" dirty="0">
                <a:latin typeface="Verdana"/>
                <a:cs typeface="Verdana"/>
              </a:rPr>
              <a:t>cubes modeled using </a:t>
            </a:r>
            <a:r>
              <a:rPr sz="2800" spc="-5" dirty="0">
                <a:latin typeface="Verdana"/>
                <a:cs typeface="Verdana"/>
              </a:rPr>
              <a:t>ER  </a:t>
            </a:r>
            <a:r>
              <a:rPr sz="2800" spc="-10" dirty="0">
                <a:latin typeface="Verdana"/>
                <a:cs typeface="Verdana"/>
              </a:rPr>
              <a:t>like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diagrams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89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304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20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35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350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365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381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3962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4114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4267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4419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270" y="457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472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487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502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270" y="518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533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270" y="548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563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270" y="579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594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270" y="609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624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270" y="640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655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270" y="670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685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270" y="701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716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270" y="731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746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270" y="762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91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270" y="106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121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270" y="137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152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1270" y="167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182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270" y="198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213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270" y="228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243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-1270" y="259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274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-1270" y="76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609600"/>
            <a:ext cx="6764020" cy="1270"/>
          </a:xfrm>
          <a:custGeom>
            <a:avLst/>
            <a:gdLst/>
            <a:ahLst/>
            <a:cxnLst/>
            <a:rect l="l" t="t" r="r" b="b"/>
            <a:pathLst>
              <a:path w="6764020" h="1270">
                <a:moveTo>
                  <a:pt x="676402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04330" y="590550"/>
            <a:ext cx="1270" cy="7183120"/>
          </a:xfrm>
          <a:custGeom>
            <a:avLst/>
            <a:gdLst/>
            <a:ahLst/>
            <a:cxnLst/>
            <a:rect l="l" t="t" r="r" b="b"/>
            <a:pathLst>
              <a:path w="1270" h="7183120">
                <a:moveTo>
                  <a:pt x="0" y="0"/>
                </a:moveTo>
                <a:lnTo>
                  <a:pt x="1270" y="718312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6730" y="676909"/>
            <a:ext cx="1270" cy="7095490"/>
          </a:xfrm>
          <a:custGeom>
            <a:avLst/>
            <a:gdLst/>
            <a:ahLst/>
            <a:cxnLst/>
            <a:rect l="l" t="t" r="r" b="b"/>
            <a:pathLst>
              <a:path w="1270" h="7095490">
                <a:moveTo>
                  <a:pt x="0" y="0"/>
                </a:moveTo>
                <a:lnTo>
                  <a:pt x="1270" y="709549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09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61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3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66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18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71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3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75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28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80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33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85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37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90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42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95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47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99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52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4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8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0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31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655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17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70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2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7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2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7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3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3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8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41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94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46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99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51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03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56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08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6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1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65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18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70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23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75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27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80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5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4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9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4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9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51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32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8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3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8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93559" y="124460"/>
            <a:ext cx="3166110" cy="1270"/>
          </a:xfrm>
          <a:custGeom>
            <a:avLst/>
            <a:gdLst/>
            <a:ahLst/>
            <a:cxnLst/>
            <a:rect l="l" t="t" r="r" b="b"/>
            <a:pathLst>
              <a:path w="3166109" h="1269">
                <a:moveTo>
                  <a:pt x="316611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56730" y="0"/>
            <a:ext cx="1270" cy="116839"/>
          </a:xfrm>
          <a:custGeom>
            <a:avLst/>
            <a:gdLst/>
            <a:ahLst/>
            <a:cxnLst/>
            <a:rect l="l" t="t" r="r" b="b"/>
            <a:pathLst>
              <a:path w="1270" h="116839">
                <a:moveTo>
                  <a:pt x="635" y="-6289"/>
                </a:moveTo>
                <a:lnTo>
                  <a:pt x="635" y="12312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091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615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3139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66330" y="1270"/>
            <a:ext cx="1270" cy="153670"/>
          </a:xfrm>
          <a:custGeom>
            <a:avLst/>
            <a:gdLst/>
            <a:ahLst/>
            <a:cxnLst/>
            <a:rect l="l" t="t" r="r" b="b"/>
            <a:pathLst>
              <a:path w="1270" h="153670">
                <a:moveTo>
                  <a:pt x="0" y="0"/>
                </a:moveTo>
                <a:lnTo>
                  <a:pt x="1270" y="1536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17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685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22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74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257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79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31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829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836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989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401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293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446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5973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751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903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404350" y="7526019"/>
            <a:ext cx="654050" cy="199390"/>
          </a:xfrm>
          <a:custGeom>
            <a:avLst/>
            <a:gdLst/>
            <a:ahLst/>
            <a:cxnLst/>
            <a:rect l="l" t="t" r="r" b="b"/>
            <a:pathLst>
              <a:path w="654050" h="199390">
                <a:moveTo>
                  <a:pt x="458470" y="199389"/>
                </a:moveTo>
                <a:lnTo>
                  <a:pt x="0" y="199389"/>
                </a:lnTo>
                <a:lnTo>
                  <a:pt x="0" y="0"/>
                </a:lnTo>
                <a:lnTo>
                  <a:pt x="65405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862819" y="772540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195579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35667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Star</a:t>
            </a:r>
            <a:r>
              <a:rPr sz="4000" spc="-65" dirty="0"/>
              <a:t> </a:t>
            </a:r>
            <a:r>
              <a:rPr sz="4000" spc="-10" dirty="0"/>
              <a:t>Schemas</a:t>
            </a:r>
            <a:endParaRPr sz="4000"/>
          </a:p>
        </p:txBody>
      </p:sp>
      <p:sp>
        <p:nvSpPr>
          <p:cNvPr id="141" name="object 1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140" name="object 140"/>
          <p:cNvSpPr txBox="1"/>
          <p:nvPr/>
        </p:nvSpPr>
        <p:spPr>
          <a:xfrm>
            <a:off x="104139" y="1631950"/>
            <a:ext cx="9582150" cy="301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100"/>
              </a:spcBef>
              <a:buSzPct val="58928"/>
              <a:buFont typeface="Wingdings"/>
              <a:buChar char=""/>
              <a:tabLst>
                <a:tab pos="265430" algn="l"/>
              </a:tabLst>
            </a:pPr>
            <a:r>
              <a:rPr sz="2800" spc="-10" dirty="0">
                <a:latin typeface="Verdana"/>
                <a:cs typeface="Verdana"/>
              </a:rPr>
              <a:t>Simple </a:t>
            </a:r>
            <a:r>
              <a:rPr sz="2800" spc="-5" dirty="0">
                <a:latin typeface="Verdana"/>
                <a:cs typeface="Verdana"/>
              </a:rPr>
              <a:t>way of </a:t>
            </a:r>
            <a:r>
              <a:rPr sz="2800" spc="-10" dirty="0">
                <a:latin typeface="Verdana"/>
                <a:cs typeface="Verdana"/>
              </a:rPr>
              <a:t>modeling dimensional </a:t>
            </a:r>
            <a:r>
              <a:rPr sz="2800" spc="-5" dirty="0">
                <a:latin typeface="Verdana"/>
                <a:cs typeface="Verdana"/>
              </a:rPr>
              <a:t>data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cubes</a:t>
            </a:r>
            <a:endParaRPr sz="2800">
              <a:latin typeface="Verdana"/>
              <a:cs typeface="Verdana"/>
            </a:endParaRPr>
          </a:p>
          <a:p>
            <a:pPr marL="753745" marR="1843405" lvl="1" indent="-284480">
              <a:lnSpc>
                <a:spcPct val="100000"/>
              </a:lnSpc>
              <a:buFont typeface="Times New Roman"/>
              <a:buChar char="–"/>
              <a:tabLst>
                <a:tab pos="754380" algn="l"/>
              </a:tabLst>
            </a:pPr>
            <a:r>
              <a:rPr sz="2800" spc="-5" dirty="0">
                <a:latin typeface="Verdana"/>
                <a:cs typeface="Verdana"/>
              </a:rPr>
              <a:t>Easy </a:t>
            </a:r>
            <a:r>
              <a:rPr sz="2800" spc="-10" dirty="0">
                <a:latin typeface="Verdana"/>
                <a:cs typeface="Verdana"/>
              </a:rPr>
              <a:t>enough </a:t>
            </a:r>
            <a:r>
              <a:rPr sz="2800" spc="-5" dirty="0">
                <a:latin typeface="Verdana"/>
                <a:cs typeface="Verdana"/>
              </a:rPr>
              <a:t>for </a:t>
            </a:r>
            <a:r>
              <a:rPr sz="2800" spc="-10" dirty="0">
                <a:latin typeface="Verdana"/>
                <a:cs typeface="Verdana"/>
              </a:rPr>
              <a:t>non-technical </a:t>
            </a:r>
            <a:r>
              <a:rPr sz="2800" spc="-5" dirty="0">
                <a:latin typeface="Verdana"/>
                <a:cs typeface="Verdana"/>
              </a:rPr>
              <a:t>users </a:t>
            </a:r>
            <a:r>
              <a:rPr sz="2800" dirty="0">
                <a:latin typeface="Verdana"/>
                <a:cs typeface="Verdana"/>
              </a:rPr>
              <a:t>to  </a:t>
            </a:r>
            <a:r>
              <a:rPr sz="2800" spc="-10" dirty="0">
                <a:latin typeface="Verdana"/>
                <a:cs typeface="Verdana"/>
              </a:rPr>
              <a:t>understand</a:t>
            </a:r>
            <a:endParaRPr sz="280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buFont typeface="Times New Roman"/>
              <a:buChar char="–"/>
              <a:tabLst>
                <a:tab pos="754380" algn="l"/>
              </a:tabLst>
            </a:pPr>
            <a:r>
              <a:rPr sz="2800" spc="-5" dirty="0">
                <a:latin typeface="Verdana"/>
                <a:cs typeface="Verdana"/>
              </a:rPr>
              <a:t>Fewer </a:t>
            </a:r>
            <a:r>
              <a:rPr sz="2800" spc="-10" dirty="0">
                <a:latin typeface="Verdana"/>
                <a:cs typeface="Verdana"/>
              </a:rPr>
              <a:t>tables, increased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performance</a:t>
            </a:r>
            <a:endParaRPr sz="2800">
              <a:latin typeface="Verdana"/>
              <a:cs typeface="Verdana"/>
            </a:endParaRPr>
          </a:p>
          <a:p>
            <a:pPr marL="754380" lvl="1" indent="-284480">
              <a:lnSpc>
                <a:spcPts val="3354"/>
              </a:lnSpc>
              <a:buFont typeface="Times New Roman"/>
              <a:buChar char="–"/>
              <a:tabLst>
                <a:tab pos="754380" algn="l"/>
              </a:tabLst>
            </a:pPr>
            <a:r>
              <a:rPr sz="2800" spc="-10" dirty="0">
                <a:latin typeface="Verdana"/>
                <a:cs typeface="Verdana"/>
              </a:rPr>
              <a:t>Easily extensible</a:t>
            </a:r>
            <a:endParaRPr sz="2800">
              <a:latin typeface="Verdana"/>
              <a:cs typeface="Verdana"/>
            </a:endParaRPr>
          </a:p>
          <a:p>
            <a:pPr marL="1155700" marR="5080" lvl="2" indent="-228600">
              <a:lnSpc>
                <a:spcPts val="3360"/>
              </a:lnSpc>
              <a:spcBef>
                <a:spcPts val="105"/>
              </a:spcBef>
              <a:buFont typeface="Times New Roman"/>
              <a:buChar char="•"/>
              <a:tabLst>
                <a:tab pos="1155700" algn="l"/>
              </a:tabLst>
            </a:pPr>
            <a:r>
              <a:rPr sz="2800" spc="-10" dirty="0">
                <a:latin typeface="Verdana"/>
                <a:cs typeface="Verdana"/>
              </a:rPr>
              <a:t>New </a:t>
            </a:r>
            <a:r>
              <a:rPr sz="2800" spc="-5" dirty="0">
                <a:latin typeface="Verdana"/>
                <a:cs typeface="Verdana"/>
              </a:rPr>
              <a:t>facts and </a:t>
            </a:r>
            <a:r>
              <a:rPr sz="2800" spc="-10" dirty="0">
                <a:latin typeface="Verdana"/>
                <a:cs typeface="Verdana"/>
              </a:rPr>
              <a:t>dimensions </a:t>
            </a:r>
            <a:r>
              <a:rPr sz="2800" spc="-5" dirty="0">
                <a:latin typeface="Verdana"/>
                <a:cs typeface="Verdana"/>
              </a:rPr>
              <a:t>can be </a:t>
            </a:r>
            <a:r>
              <a:rPr sz="2800" spc="-10" dirty="0">
                <a:latin typeface="Verdana"/>
                <a:cs typeface="Verdana"/>
              </a:rPr>
              <a:t>added </a:t>
            </a:r>
            <a:r>
              <a:rPr sz="2800" spc="-5" dirty="0">
                <a:latin typeface="Verdana"/>
                <a:cs typeface="Verdana"/>
              </a:rPr>
              <a:t>at any  time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35667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Star</a:t>
            </a:r>
            <a:r>
              <a:rPr sz="4000" spc="-65" dirty="0"/>
              <a:t> </a:t>
            </a:r>
            <a:r>
              <a:rPr sz="4000" spc="-10" dirty="0"/>
              <a:t>Schemas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0" y="2758439"/>
            <a:ext cx="10058400" cy="2727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34836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DW</a:t>
            </a:r>
            <a:r>
              <a:rPr sz="4000" spc="-70" dirty="0"/>
              <a:t> </a:t>
            </a:r>
            <a:r>
              <a:rPr sz="4000" spc="-10" dirty="0"/>
              <a:t>Structure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1750" y="2103120"/>
            <a:ext cx="10026650" cy="4538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78950" y="7512432"/>
            <a:ext cx="156210" cy="226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300" dirty="0">
                <a:latin typeface="Verdana"/>
                <a:cs typeface="Verdana"/>
              </a:rPr>
              <a:t>3</a:t>
            </a:fld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8289" y="1645920"/>
            <a:ext cx="7037070" cy="5218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49752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Generating</a:t>
            </a:r>
            <a:r>
              <a:rPr sz="4000" spc="-65" dirty="0"/>
              <a:t> </a:t>
            </a:r>
            <a:r>
              <a:rPr sz="4000" spc="-10" dirty="0"/>
              <a:t>Reports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48120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Star vs.</a:t>
            </a:r>
            <a:r>
              <a:rPr sz="4000" spc="-40" dirty="0"/>
              <a:t> </a:t>
            </a:r>
            <a:r>
              <a:rPr sz="4000" spc="-10" dirty="0"/>
              <a:t>Snowflake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66139" y="1553210"/>
            <a:ext cx="8094980" cy="5990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4350" y="7525132"/>
            <a:ext cx="209550" cy="2006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300" spc="-10" dirty="0">
                <a:latin typeface="Verdana"/>
                <a:cs typeface="Verdana"/>
              </a:rPr>
              <a:t>3</a:t>
            </a:r>
            <a:r>
              <a:rPr sz="1300" dirty="0">
                <a:latin typeface="Verdana"/>
                <a:cs typeface="Verdana"/>
              </a:rPr>
              <a:t>2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48120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Star vs.</a:t>
            </a:r>
            <a:r>
              <a:rPr sz="4000" spc="-40" dirty="0"/>
              <a:t> </a:t>
            </a:r>
            <a:r>
              <a:rPr sz="4000" spc="-10" dirty="0"/>
              <a:t>Snowflake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274320" y="1645920"/>
            <a:ext cx="9504680" cy="6056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89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304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20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35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350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365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381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3962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4114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4267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4419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270" y="457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472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487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502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270" y="518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533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270" y="548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563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270" y="579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594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270" y="609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624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270" y="640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655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270" y="670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685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270" y="701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716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270" y="731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746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270" y="762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91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270" y="106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121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270" y="137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152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1270" y="167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182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270" y="198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213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270" y="228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243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-1270" y="259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274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-1270" y="76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609600"/>
            <a:ext cx="6764020" cy="1270"/>
          </a:xfrm>
          <a:custGeom>
            <a:avLst/>
            <a:gdLst/>
            <a:ahLst/>
            <a:cxnLst/>
            <a:rect l="l" t="t" r="r" b="b"/>
            <a:pathLst>
              <a:path w="6764020" h="1270">
                <a:moveTo>
                  <a:pt x="676402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04330" y="590550"/>
            <a:ext cx="1270" cy="7183120"/>
          </a:xfrm>
          <a:custGeom>
            <a:avLst/>
            <a:gdLst/>
            <a:ahLst/>
            <a:cxnLst/>
            <a:rect l="l" t="t" r="r" b="b"/>
            <a:pathLst>
              <a:path w="1270" h="7183120">
                <a:moveTo>
                  <a:pt x="0" y="0"/>
                </a:moveTo>
                <a:lnTo>
                  <a:pt x="1270" y="718312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6730" y="676909"/>
            <a:ext cx="1270" cy="7095490"/>
          </a:xfrm>
          <a:custGeom>
            <a:avLst/>
            <a:gdLst/>
            <a:ahLst/>
            <a:cxnLst/>
            <a:rect l="l" t="t" r="r" b="b"/>
            <a:pathLst>
              <a:path w="1270" h="7095490">
                <a:moveTo>
                  <a:pt x="0" y="0"/>
                </a:moveTo>
                <a:lnTo>
                  <a:pt x="1270" y="709549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09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61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3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66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18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71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3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75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28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80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33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85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37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90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42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95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47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99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52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4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8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0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31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655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17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70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2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7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2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7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3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3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8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41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94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46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99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51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03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56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08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6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1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65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18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70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23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75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27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80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5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4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9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4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9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51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32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8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3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8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93559" y="124460"/>
            <a:ext cx="3166110" cy="1270"/>
          </a:xfrm>
          <a:custGeom>
            <a:avLst/>
            <a:gdLst/>
            <a:ahLst/>
            <a:cxnLst/>
            <a:rect l="l" t="t" r="r" b="b"/>
            <a:pathLst>
              <a:path w="3166109" h="1269">
                <a:moveTo>
                  <a:pt x="316611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56730" y="0"/>
            <a:ext cx="1270" cy="116839"/>
          </a:xfrm>
          <a:custGeom>
            <a:avLst/>
            <a:gdLst/>
            <a:ahLst/>
            <a:cxnLst/>
            <a:rect l="l" t="t" r="r" b="b"/>
            <a:pathLst>
              <a:path w="1270" h="116839">
                <a:moveTo>
                  <a:pt x="635" y="-6289"/>
                </a:moveTo>
                <a:lnTo>
                  <a:pt x="635" y="12312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091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615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3139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66330" y="1270"/>
            <a:ext cx="1270" cy="153670"/>
          </a:xfrm>
          <a:custGeom>
            <a:avLst/>
            <a:gdLst/>
            <a:ahLst/>
            <a:cxnLst/>
            <a:rect l="l" t="t" r="r" b="b"/>
            <a:pathLst>
              <a:path w="1270" h="153670">
                <a:moveTo>
                  <a:pt x="0" y="0"/>
                </a:moveTo>
                <a:lnTo>
                  <a:pt x="1270" y="1536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17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685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22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74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257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79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31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829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836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989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401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293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446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5973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751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903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404350" y="7526019"/>
            <a:ext cx="654050" cy="199390"/>
          </a:xfrm>
          <a:custGeom>
            <a:avLst/>
            <a:gdLst/>
            <a:ahLst/>
            <a:cxnLst/>
            <a:rect l="l" t="t" r="r" b="b"/>
            <a:pathLst>
              <a:path w="654050" h="199390">
                <a:moveTo>
                  <a:pt x="458470" y="199389"/>
                </a:moveTo>
                <a:lnTo>
                  <a:pt x="0" y="199389"/>
                </a:lnTo>
                <a:lnTo>
                  <a:pt x="0" y="0"/>
                </a:lnTo>
                <a:lnTo>
                  <a:pt x="65405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862819" y="772540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195579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48120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Star vs.</a:t>
            </a:r>
            <a:r>
              <a:rPr sz="4000" spc="-40" dirty="0"/>
              <a:t> </a:t>
            </a:r>
            <a:r>
              <a:rPr sz="4000" spc="-10" dirty="0"/>
              <a:t>Snowflake</a:t>
            </a:r>
            <a:endParaRPr sz="4000"/>
          </a:p>
        </p:txBody>
      </p:sp>
      <p:sp>
        <p:nvSpPr>
          <p:cNvPr id="141" name="object 1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140" name="object 140"/>
          <p:cNvSpPr txBox="1"/>
          <p:nvPr/>
        </p:nvSpPr>
        <p:spPr>
          <a:xfrm>
            <a:off x="27940" y="1631950"/>
            <a:ext cx="8001634" cy="5571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indent="-252729">
              <a:lnSpc>
                <a:spcPct val="100000"/>
              </a:lnSpc>
              <a:spcBef>
                <a:spcPts val="100"/>
              </a:spcBef>
              <a:buSzPct val="58928"/>
              <a:buFont typeface="Wingdings"/>
              <a:buChar char=""/>
              <a:tabLst>
                <a:tab pos="341630" algn="l"/>
              </a:tabLst>
            </a:pPr>
            <a:r>
              <a:rPr sz="2800" spc="-5" dirty="0">
                <a:latin typeface="Verdana"/>
                <a:cs typeface="Verdana"/>
              </a:rPr>
              <a:t>Star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Schemas</a:t>
            </a:r>
            <a:endParaRPr sz="2800" dirty="0">
              <a:latin typeface="Verdana"/>
              <a:cs typeface="Verdana"/>
            </a:endParaRPr>
          </a:p>
          <a:p>
            <a:pPr marL="830580" lvl="1" indent="-284480">
              <a:lnSpc>
                <a:spcPct val="100000"/>
              </a:lnSpc>
              <a:buFont typeface="Times New Roman"/>
              <a:buChar char="–"/>
              <a:tabLst>
                <a:tab pos="830580" algn="l"/>
              </a:tabLst>
            </a:pPr>
            <a:r>
              <a:rPr sz="2800" spc="-10" dirty="0">
                <a:solidFill>
                  <a:srgbClr val="C00000"/>
                </a:solidFill>
                <a:latin typeface="Verdana"/>
                <a:cs typeface="Verdana"/>
              </a:rPr>
              <a:t>Simple </a:t>
            </a:r>
            <a:r>
              <a:rPr sz="2800" spc="-5" dirty="0">
                <a:solidFill>
                  <a:srgbClr val="C00000"/>
                </a:solidFill>
                <a:latin typeface="Verdana"/>
                <a:cs typeface="Verdana"/>
              </a:rPr>
              <a:t>and easy</a:t>
            </a:r>
            <a:r>
              <a:rPr sz="2800" spc="-1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Verdana"/>
                <a:cs typeface="Verdana"/>
              </a:rPr>
              <a:t>overview</a:t>
            </a:r>
            <a:endParaRPr sz="2800" dirty="0">
              <a:solidFill>
                <a:srgbClr val="C00000"/>
              </a:solidFill>
              <a:latin typeface="Verdana"/>
              <a:cs typeface="Verdana"/>
            </a:endParaRPr>
          </a:p>
          <a:p>
            <a:pPr marL="830580" lvl="1" indent="-284480">
              <a:lnSpc>
                <a:spcPct val="100000"/>
              </a:lnSpc>
              <a:buFont typeface="Times New Roman"/>
              <a:buChar char="–"/>
              <a:tabLst>
                <a:tab pos="830580" algn="l"/>
              </a:tabLst>
            </a:pPr>
            <a:r>
              <a:rPr sz="2800" spc="-10" dirty="0">
                <a:latin typeface="Verdana"/>
                <a:cs typeface="Verdana"/>
              </a:rPr>
              <a:t>Relatively flexible</a:t>
            </a:r>
            <a:endParaRPr sz="2800" dirty="0">
              <a:latin typeface="Verdana"/>
              <a:cs typeface="Verdana"/>
            </a:endParaRPr>
          </a:p>
          <a:p>
            <a:pPr marL="830580" lvl="1" indent="-284480">
              <a:lnSpc>
                <a:spcPct val="100000"/>
              </a:lnSpc>
              <a:buFont typeface="Times New Roman"/>
              <a:buChar char="–"/>
              <a:tabLst>
                <a:tab pos="830580" algn="l"/>
              </a:tabLst>
            </a:pPr>
            <a:r>
              <a:rPr sz="2800" spc="-10" dirty="0">
                <a:latin typeface="Verdana"/>
                <a:cs typeface="Verdana"/>
              </a:rPr>
              <a:t>Dimension tables </a:t>
            </a:r>
            <a:r>
              <a:rPr sz="2800" spc="-5" dirty="0">
                <a:latin typeface="Verdana"/>
                <a:cs typeface="Verdana"/>
              </a:rPr>
              <a:t>often </a:t>
            </a:r>
            <a:r>
              <a:rPr sz="2800" spc="-10" dirty="0">
                <a:latin typeface="Verdana"/>
                <a:cs typeface="Verdana"/>
              </a:rPr>
              <a:t>relatively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small</a:t>
            </a:r>
            <a:endParaRPr sz="2800" dirty="0">
              <a:latin typeface="Verdana"/>
              <a:cs typeface="Verdana"/>
            </a:endParaRPr>
          </a:p>
          <a:p>
            <a:pPr marL="830580" lvl="1" indent="-284480">
              <a:lnSpc>
                <a:spcPts val="3354"/>
              </a:lnSpc>
              <a:buFont typeface="Times New Roman"/>
              <a:buChar char="–"/>
              <a:tabLst>
                <a:tab pos="830580" algn="l"/>
              </a:tabLst>
            </a:pPr>
            <a:r>
              <a:rPr sz="2800" spc="-10" dirty="0">
                <a:latin typeface="Verdana"/>
                <a:cs typeface="Verdana"/>
              </a:rPr>
              <a:t>Recognized </a:t>
            </a:r>
            <a:r>
              <a:rPr sz="2800" spc="-5" dirty="0">
                <a:latin typeface="Verdana"/>
                <a:cs typeface="Verdana"/>
              </a:rPr>
              <a:t>by many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RDBMSes</a:t>
            </a:r>
            <a:endParaRPr sz="2800" dirty="0">
              <a:latin typeface="Verdana"/>
              <a:cs typeface="Verdana"/>
            </a:endParaRPr>
          </a:p>
          <a:p>
            <a:pPr marL="830580" lvl="1" indent="-284480">
              <a:lnSpc>
                <a:spcPts val="3354"/>
              </a:lnSpc>
              <a:buFont typeface="Times New Roman"/>
              <a:buChar char="–"/>
              <a:tabLst>
                <a:tab pos="830580" algn="l"/>
              </a:tabLst>
            </a:pPr>
            <a:r>
              <a:rPr sz="2800" spc="-10" dirty="0">
                <a:latin typeface="Verdana"/>
                <a:cs typeface="Verdana"/>
              </a:rPr>
              <a:t>Hierarchies </a:t>
            </a:r>
            <a:r>
              <a:rPr sz="2800" spc="-5" dirty="0">
                <a:latin typeface="Verdana"/>
                <a:cs typeface="Verdana"/>
              </a:rPr>
              <a:t>are </a:t>
            </a:r>
            <a:r>
              <a:rPr sz="2800" spc="-10" dirty="0">
                <a:latin typeface="Verdana"/>
                <a:cs typeface="Verdana"/>
              </a:rPr>
              <a:t>”hidden” </a:t>
            </a:r>
            <a:r>
              <a:rPr sz="2800" spc="-5" dirty="0">
                <a:latin typeface="Verdana"/>
                <a:cs typeface="Verdana"/>
              </a:rPr>
              <a:t>in the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columns</a:t>
            </a:r>
            <a:endParaRPr sz="2800" dirty="0">
              <a:latin typeface="Verdana"/>
              <a:cs typeface="Verdana"/>
            </a:endParaRPr>
          </a:p>
          <a:p>
            <a:pPr marL="830580" lvl="1" indent="-284480">
              <a:lnSpc>
                <a:spcPct val="100000"/>
              </a:lnSpc>
              <a:buFont typeface="Times New Roman"/>
              <a:buChar char="–"/>
              <a:tabLst>
                <a:tab pos="830580" algn="l"/>
              </a:tabLst>
            </a:pPr>
            <a:r>
              <a:rPr sz="2800" spc="-10" dirty="0">
                <a:latin typeface="Verdana"/>
                <a:cs typeface="Verdana"/>
              </a:rPr>
              <a:t>Dimension tables </a:t>
            </a:r>
            <a:r>
              <a:rPr sz="2800" spc="-5" dirty="0">
                <a:latin typeface="Verdana"/>
                <a:cs typeface="Verdana"/>
              </a:rPr>
              <a:t>are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de-normalized</a:t>
            </a:r>
            <a:endParaRPr sz="2800" dirty="0">
              <a:latin typeface="Verdana"/>
              <a:cs typeface="Verdana"/>
            </a:endParaRPr>
          </a:p>
          <a:p>
            <a:pPr marL="412750" indent="-323850">
              <a:lnSpc>
                <a:spcPct val="100000"/>
              </a:lnSpc>
              <a:buSzPct val="75000"/>
              <a:buFont typeface="Wingdings"/>
              <a:buChar char=""/>
              <a:tabLst>
                <a:tab pos="412750" algn="l"/>
              </a:tabLst>
            </a:pPr>
            <a:r>
              <a:rPr sz="2800" spc="-10" dirty="0">
                <a:latin typeface="Verdana"/>
                <a:cs typeface="Verdana"/>
              </a:rPr>
              <a:t>Snowflake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schemas</a:t>
            </a:r>
            <a:endParaRPr sz="2800" dirty="0">
              <a:latin typeface="Verdana"/>
              <a:cs typeface="Verdana"/>
            </a:endParaRPr>
          </a:p>
          <a:p>
            <a:pPr marL="830580" lvl="1" indent="-284480">
              <a:lnSpc>
                <a:spcPct val="100000"/>
              </a:lnSpc>
              <a:buFont typeface="Times New Roman"/>
              <a:buChar char="–"/>
              <a:tabLst>
                <a:tab pos="830580" algn="l"/>
              </a:tabLst>
            </a:pPr>
            <a:r>
              <a:rPr sz="2800" spc="-10" dirty="0">
                <a:latin typeface="Verdana"/>
                <a:cs typeface="Verdana"/>
              </a:rPr>
              <a:t>Hierarchies </a:t>
            </a:r>
            <a:r>
              <a:rPr sz="2800" spc="-5" dirty="0">
                <a:latin typeface="Verdana"/>
                <a:cs typeface="Verdana"/>
              </a:rPr>
              <a:t>are made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explicit/visible</a:t>
            </a:r>
            <a:endParaRPr sz="2800" dirty="0">
              <a:latin typeface="Verdana"/>
              <a:cs typeface="Verdana"/>
            </a:endParaRPr>
          </a:p>
          <a:p>
            <a:pPr marL="830580" lvl="1" indent="-284480">
              <a:lnSpc>
                <a:spcPct val="100000"/>
              </a:lnSpc>
              <a:buFont typeface="Times New Roman"/>
              <a:buChar char="–"/>
              <a:tabLst>
                <a:tab pos="830580" algn="l"/>
              </a:tabLst>
            </a:pPr>
            <a:r>
              <a:rPr sz="2800" spc="-5" dirty="0">
                <a:latin typeface="Verdana"/>
                <a:cs typeface="Verdana"/>
              </a:rPr>
              <a:t>Very</a:t>
            </a:r>
            <a:r>
              <a:rPr sz="2800" spc="-10" dirty="0">
                <a:latin typeface="Verdana"/>
                <a:cs typeface="Verdana"/>
              </a:rPr>
              <a:t> flexible</a:t>
            </a:r>
            <a:endParaRPr sz="2800" dirty="0">
              <a:latin typeface="Verdana"/>
              <a:cs typeface="Verdana"/>
            </a:endParaRPr>
          </a:p>
          <a:p>
            <a:pPr marL="830580" lvl="1" indent="-284480">
              <a:lnSpc>
                <a:spcPct val="100000"/>
              </a:lnSpc>
              <a:buFont typeface="Times New Roman"/>
              <a:buChar char="–"/>
              <a:tabLst>
                <a:tab pos="830580" algn="l"/>
              </a:tabLst>
            </a:pPr>
            <a:r>
              <a:rPr sz="2800" spc="-10" dirty="0">
                <a:latin typeface="Verdana"/>
                <a:cs typeface="Verdana"/>
              </a:rPr>
              <a:t>Dimension tables use less space</a:t>
            </a:r>
            <a:endParaRPr sz="2800" dirty="0">
              <a:latin typeface="Verdana"/>
              <a:cs typeface="Verdana"/>
            </a:endParaRPr>
          </a:p>
          <a:p>
            <a:pPr marL="830580" lvl="1" indent="-284480">
              <a:lnSpc>
                <a:spcPct val="100000"/>
              </a:lnSpc>
              <a:buFont typeface="Times New Roman"/>
              <a:buChar char="–"/>
              <a:tabLst>
                <a:tab pos="830580" algn="l"/>
              </a:tabLst>
            </a:pPr>
            <a:r>
              <a:rPr sz="2800" spc="-5" dirty="0">
                <a:latin typeface="Verdana"/>
                <a:cs typeface="Verdana"/>
              </a:rPr>
              <a:t>Harder </a:t>
            </a:r>
            <a:r>
              <a:rPr sz="2800" dirty="0">
                <a:latin typeface="Verdana"/>
                <a:cs typeface="Verdana"/>
              </a:rPr>
              <a:t>to </a:t>
            </a:r>
            <a:r>
              <a:rPr sz="2800" spc="-5" dirty="0">
                <a:latin typeface="Verdana"/>
                <a:cs typeface="Verdana"/>
              </a:rPr>
              <a:t>use </a:t>
            </a:r>
            <a:r>
              <a:rPr sz="2800" spc="-10" dirty="0">
                <a:latin typeface="Verdana"/>
                <a:cs typeface="Verdana"/>
              </a:rPr>
              <a:t>due </a:t>
            </a:r>
            <a:r>
              <a:rPr sz="2800" dirty="0">
                <a:latin typeface="Verdana"/>
                <a:cs typeface="Verdana"/>
              </a:rPr>
              <a:t>to </a:t>
            </a:r>
            <a:r>
              <a:rPr sz="2800" spc="-5" dirty="0">
                <a:latin typeface="Verdana"/>
                <a:cs typeface="Verdana"/>
              </a:rPr>
              <a:t>many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joins</a:t>
            </a:r>
            <a:endParaRPr sz="2800" dirty="0">
              <a:latin typeface="Verdana"/>
              <a:cs typeface="Verdana"/>
            </a:endParaRPr>
          </a:p>
          <a:p>
            <a:pPr marL="830580" lvl="1" indent="-284480">
              <a:lnSpc>
                <a:spcPct val="100000"/>
              </a:lnSpc>
              <a:buFont typeface="Times New Roman"/>
              <a:buChar char="–"/>
              <a:tabLst>
                <a:tab pos="830580" algn="l"/>
              </a:tabLst>
            </a:pPr>
            <a:r>
              <a:rPr sz="2800" spc="-10" dirty="0">
                <a:latin typeface="Verdana"/>
                <a:cs typeface="Verdana"/>
              </a:rPr>
              <a:t>Worse performance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89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304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20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35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350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365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381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3962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4114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4267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4419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270" y="457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472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487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502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270" y="518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533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270" y="548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563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270" y="579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594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270" y="609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624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270" y="640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655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270" y="670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685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270" y="701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716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270" y="731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746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270" y="762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91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270" y="106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121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270" y="137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152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1270" y="167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182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270" y="198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213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270" y="228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243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-1270" y="259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274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-1270" y="76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609600"/>
            <a:ext cx="6764020" cy="1270"/>
          </a:xfrm>
          <a:custGeom>
            <a:avLst/>
            <a:gdLst/>
            <a:ahLst/>
            <a:cxnLst/>
            <a:rect l="l" t="t" r="r" b="b"/>
            <a:pathLst>
              <a:path w="6764020" h="1270">
                <a:moveTo>
                  <a:pt x="676402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04330" y="590550"/>
            <a:ext cx="1270" cy="7183120"/>
          </a:xfrm>
          <a:custGeom>
            <a:avLst/>
            <a:gdLst/>
            <a:ahLst/>
            <a:cxnLst/>
            <a:rect l="l" t="t" r="r" b="b"/>
            <a:pathLst>
              <a:path w="1270" h="7183120">
                <a:moveTo>
                  <a:pt x="0" y="0"/>
                </a:moveTo>
                <a:lnTo>
                  <a:pt x="1270" y="718312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6730" y="676909"/>
            <a:ext cx="1270" cy="7095490"/>
          </a:xfrm>
          <a:custGeom>
            <a:avLst/>
            <a:gdLst/>
            <a:ahLst/>
            <a:cxnLst/>
            <a:rect l="l" t="t" r="r" b="b"/>
            <a:pathLst>
              <a:path w="1270" h="7095490">
                <a:moveTo>
                  <a:pt x="0" y="0"/>
                </a:moveTo>
                <a:lnTo>
                  <a:pt x="1270" y="709549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09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61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3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66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18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71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3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75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28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80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33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85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37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90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42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95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47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99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52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4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8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0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31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655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17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70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2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7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2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7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3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3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8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41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94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46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99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51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03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56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08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6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1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65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18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70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23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75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27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80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5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4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9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4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9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51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32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8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3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8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93559" y="124460"/>
            <a:ext cx="3166110" cy="1270"/>
          </a:xfrm>
          <a:custGeom>
            <a:avLst/>
            <a:gdLst/>
            <a:ahLst/>
            <a:cxnLst/>
            <a:rect l="l" t="t" r="r" b="b"/>
            <a:pathLst>
              <a:path w="3166109" h="1269">
                <a:moveTo>
                  <a:pt x="316611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56730" y="0"/>
            <a:ext cx="1270" cy="116839"/>
          </a:xfrm>
          <a:custGeom>
            <a:avLst/>
            <a:gdLst/>
            <a:ahLst/>
            <a:cxnLst/>
            <a:rect l="l" t="t" r="r" b="b"/>
            <a:pathLst>
              <a:path w="1270" h="116839">
                <a:moveTo>
                  <a:pt x="635" y="-6289"/>
                </a:moveTo>
                <a:lnTo>
                  <a:pt x="635" y="12312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091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615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3139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66330" y="1270"/>
            <a:ext cx="1270" cy="153670"/>
          </a:xfrm>
          <a:custGeom>
            <a:avLst/>
            <a:gdLst/>
            <a:ahLst/>
            <a:cxnLst/>
            <a:rect l="l" t="t" r="r" b="b"/>
            <a:pathLst>
              <a:path w="1270" h="153670">
                <a:moveTo>
                  <a:pt x="0" y="0"/>
                </a:moveTo>
                <a:lnTo>
                  <a:pt x="1270" y="1536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17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685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22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74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257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79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31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829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836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989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401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293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446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5973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751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903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404350" y="7526019"/>
            <a:ext cx="654050" cy="199390"/>
          </a:xfrm>
          <a:custGeom>
            <a:avLst/>
            <a:gdLst/>
            <a:ahLst/>
            <a:cxnLst/>
            <a:rect l="l" t="t" r="r" b="b"/>
            <a:pathLst>
              <a:path w="654050" h="199390">
                <a:moveTo>
                  <a:pt x="458470" y="199389"/>
                </a:moveTo>
                <a:lnTo>
                  <a:pt x="0" y="199389"/>
                </a:lnTo>
                <a:lnTo>
                  <a:pt x="0" y="0"/>
                </a:lnTo>
                <a:lnTo>
                  <a:pt x="65405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862819" y="772540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195579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25419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Q</a:t>
            </a:r>
            <a:r>
              <a:rPr sz="4000" spc="-5" dirty="0"/>
              <a:t>ue</a:t>
            </a:r>
            <a:r>
              <a:rPr sz="4000" spc="-20" dirty="0"/>
              <a:t>s</a:t>
            </a:r>
            <a:r>
              <a:rPr sz="4000" spc="-5" dirty="0"/>
              <a:t>t</a:t>
            </a:r>
            <a:r>
              <a:rPr sz="4000" spc="-10" dirty="0"/>
              <a:t>io</a:t>
            </a:r>
            <a:r>
              <a:rPr sz="4000" spc="-5" dirty="0"/>
              <a:t>ns</a:t>
            </a:r>
            <a:endParaRPr sz="4000"/>
          </a:p>
        </p:txBody>
      </p:sp>
      <p:sp>
        <p:nvSpPr>
          <p:cNvPr id="141" name="object 1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140" name="object 140"/>
          <p:cNvSpPr txBox="1"/>
          <p:nvPr/>
        </p:nvSpPr>
        <p:spPr>
          <a:xfrm>
            <a:off x="2540" y="1446529"/>
            <a:ext cx="9803765" cy="5571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marR="106680">
              <a:lnSpc>
                <a:spcPct val="100000"/>
              </a:lnSpc>
              <a:spcBef>
                <a:spcPts val="100"/>
              </a:spcBef>
              <a:buSzPct val="71428"/>
              <a:buFont typeface="Wingdings"/>
              <a:buChar char=""/>
              <a:tabLst>
                <a:tab pos="314325" algn="l"/>
              </a:tabLst>
            </a:pPr>
            <a:r>
              <a:rPr sz="2800" spc="-10" dirty="0">
                <a:latin typeface="Verdana"/>
                <a:cs typeface="Verdana"/>
              </a:rPr>
              <a:t>Which will typically </a:t>
            </a:r>
            <a:r>
              <a:rPr sz="2800" spc="-5" dirty="0">
                <a:latin typeface="Verdana"/>
                <a:cs typeface="Verdana"/>
              </a:rPr>
              <a:t>be </a:t>
            </a:r>
            <a:r>
              <a:rPr sz="2800" spc="-10" dirty="0">
                <a:latin typeface="Verdana"/>
                <a:cs typeface="Verdana"/>
              </a:rPr>
              <a:t>larger: </a:t>
            </a:r>
            <a:r>
              <a:rPr sz="2800" dirty="0">
                <a:latin typeface="Verdana"/>
                <a:cs typeface="Verdana"/>
              </a:rPr>
              <a:t>a </a:t>
            </a:r>
            <a:r>
              <a:rPr sz="2800" spc="-10" dirty="0">
                <a:latin typeface="Verdana"/>
                <a:cs typeface="Verdana"/>
              </a:rPr>
              <a:t>dimension table </a:t>
            </a:r>
            <a:r>
              <a:rPr sz="2800" spc="-5" dirty="0">
                <a:latin typeface="Verdana"/>
                <a:cs typeface="Verdana"/>
              </a:rPr>
              <a:t>or </a:t>
            </a:r>
            <a:r>
              <a:rPr sz="2800" dirty="0">
                <a:latin typeface="Verdana"/>
                <a:cs typeface="Verdana"/>
              </a:rPr>
              <a:t>a  </a:t>
            </a:r>
            <a:r>
              <a:rPr sz="2800" spc="-5" dirty="0">
                <a:latin typeface="Verdana"/>
                <a:cs typeface="Verdana"/>
              </a:rPr>
              <a:t>fact </a:t>
            </a:r>
            <a:r>
              <a:rPr sz="2800" spc="-10" dirty="0">
                <a:latin typeface="Verdana"/>
                <a:cs typeface="Verdana"/>
              </a:rPr>
              <a:t>table? Why?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"/>
            </a:pPr>
            <a:endParaRPr sz="2900" dirty="0">
              <a:latin typeface="Times New Roman"/>
              <a:cs typeface="Times New Roman"/>
            </a:endParaRPr>
          </a:p>
          <a:p>
            <a:pPr marL="114300" marR="574040">
              <a:lnSpc>
                <a:spcPct val="99900"/>
              </a:lnSpc>
              <a:buSzPct val="71428"/>
              <a:buFont typeface="Wingdings"/>
              <a:buChar char=""/>
              <a:tabLst>
                <a:tab pos="438150" algn="l"/>
              </a:tabLst>
            </a:pPr>
            <a:r>
              <a:rPr sz="2800" spc="-10" dirty="0">
                <a:latin typeface="Verdana"/>
                <a:cs typeface="Verdana"/>
              </a:rPr>
              <a:t>Explain granularity, </a:t>
            </a:r>
            <a:r>
              <a:rPr sz="2800" spc="-5" dirty="0">
                <a:latin typeface="Verdana"/>
                <a:cs typeface="Verdana"/>
              </a:rPr>
              <a:t>and the </a:t>
            </a:r>
            <a:r>
              <a:rPr sz="2800" spc="-10" dirty="0">
                <a:latin typeface="Verdana"/>
                <a:cs typeface="Verdana"/>
              </a:rPr>
              <a:t>difference </a:t>
            </a:r>
            <a:r>
              <a:rPr sz="2800" spc="-5" dirty="0">
                <a:latin typeface="Verdana"/>
                <a:cs typeface="Verdana"/>
              </a:rPr>
              <a:t>between  </a:t>
            </a:r>
            <a:r>
              <a:rPr sz="2800" spc="-10" dirty="0">
                <a:latin typeface="Verdana"/>
                <a:cs typeface="Verdana"/>
              </a:rPr>
              <a:t>small grained </a:t>
            </a:r>
            <a:r>
              <a:rPr sz="2800" spc="-5" dirty="0">
                <a:latin typeface="Verdana"/>
                <a:cs typeface="Verdana"/>
              </a:rPr>
              <a:t>and </a:t>
            </a:r>
            <a:r>
              <a:rPr sz="2800" spc="-10" dirty="0">
                <a:latin typeface="Verdana"/>
                <a:cs typeface="Verdana"/>
              </a:rPr>
              <a:t>large grained </a:t>
            </a:r>
            <a:r>
              <a:rPr sz="2800" spc="-5" dirty="0">
                <a:latin typeface="Verdana"/>
                <a:cs typeface="Verdana"/>
              </a:rPr>
              <a:t>data. Do </a:t>
            </a:r>
            <a:r>
              <a:rPr sz="2800" spc="-10" dirty="0">
                <a:latin typeface="Verdana"/>
                <a:cs typeface="Verdana"/>
              </a:rPr>
              <a:t>you think  that </a:t>
            </a:r>
            <a:r>
              <a:rPr sz="2800" spc="-5" dirty="0">
                <a:latin typeface="Verdana"/>
                <a:cs typeface="Verdana"/>
              </a:rPr>
              <a:t>one is </a:t>
            </a:r>
            <a:r>
              <a:rPr sz="2800" spc="-10" dirty="0">
                <a:latin typeface="Verdana"/>
                <a:cs typeface="Verdana"/>
              </a:rPr>
              <a:t>preferable over </a:t>
            </a:r>
            <a:r>
              <a:rPr sz="2800" spc="-5" dirty="0">
                <a:latin typeface="Verdana"/>
                <a:cs typeface="Verdana"/>
              </a:rPr>
              <a:t>the </a:t>
            </a:r>
            <a:r>
              <a:rPr sz="2800" spc="-10" dirty="0">
                <a:latin typeface="Verdana"/>
                <a:cs typeface="Verdana"/>
              </a:rPr>
              <a:t>other?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Why?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"/>
            </a:pPr>
            <a:endParaRPr sz="2900" dirty="0">
              <a:latin typeface="Times New Roman"/>
              <a:cs typeface="Times New Roman"/>
            </a:endParaRPr>
          </a:p>
          <a:p>
            <a:pPr marL="114300" marR="581660">
              <a:lnSpc>
                <a:spcPct val="100000"/>
              </a:lnSpc>
              <a:buSzPct val="71428"/>
              <a:buFont typeface="Wingdings"/>
              <a:buChar char=""/>
              <a:tabLst>
                <a:tab pos="438150" algn="l"/>
              </a:tabLst>
            </a:pPr>
            <a:r>
              <a:rPr sz="2800" spc="-10" dirty="0">
                <a:latin typeface="Verdana"/>
                <a:cs typeface="Verdana"/>
              </a:rPr>
              <a:t>What </a:t>
            </a:r>
            <a:r>
              <a:rPr sz="2800" spc="-5" dirty="0">
                <a:latin typeface="Verdana"/>
                <a:cs typeface="Verdana"/>
              </a:rPr>
              <a:t>is the </a:t>
            </a:r>
            <a:r>
              <a:rPr sz="2800" spc="-10" dirty="0">
                <a:latin typeface="Verdana"/>
                <a:cs typeface="Verdana"/>
              </a:rPr>
              <a:t>relationship </a:t>
            </a:r>
            <a:r>
              <a:rPr sz="2800" spc="-5" dirty="0">
                <a:latin typeface="Verdana"/>
                <a:cs typeface="Verdana"/>
              </a:rPr>
              <a:t>between </a:t>
            </a:r>
            <a:r>
              <a:rPr sz="2800" spc="-10" dirty="0">
                <a:latin typeface="Verdana"/>
                <a:cs typeface="Verdana"/>
              </a:rPr>
              <a:t>dimensions </a:t>
            </a:r>
            <a:r>
              <a:rPr sz="2800" spc="-5" dirty="0">
                <a:latin typeface="Verdana"/>
                <a:cs typeface="Verdana"/>
              </a:rPr>
              <a:t>and  facts (1-1, </a:t>
            </a:r>
            <a:r>
              <a:rPr sz="2800" spc="-10" dirty="0">
                <a:latin typeface="Verdana"/>
                <a:cs typeface="Verdana"/>
              </a:rPr>
              <a:t>1-M,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M-M)?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"/>
            </a:pPr>
            <a:endParaRPr sz="2900" dirty="0">
              <a:latin typeface="Times New Roman"/>
              <a:cs typeface="Times New Roman"/>
            </a:endParaRPr>
          </a:p>
          <a:p>
            <a:pPr marL="114300" marR="339725">
              <a:lnSpc>
                <a:spcPct val="100000"/>
              </a:lnSpc>
              <a:spcBef>
                <a:spcPts val="5"/>
              </a:spcBef>
              <a:buSzPct val="71428"/>
              <a:buFont typeface="Wingdings"/>
              <a:buChar char=""/>
              <a:tabLst>
                <a:tab pos="438150" algn="l"/>
              </a:tabLst>
            </a:pPr>
            <a:r>
              <a:rPr sz="2800" spc="-10" dirty="0">
                <a:latin typeface="Verdana"/>
                <a:cs typeface="Verdana"/>
              </a:rPr>
              <a:t>Why </a:t>
            </a:r>
            <a:r>
              <a:rPr sz="2800" spc="-5" dirty="0">
                <a:latin typeface="Verdana"/>
                <a:cs typeface="Verdana"/>
              </a:rPr>
              <a:t>is it </a:t>
            </a:r>
            <a:r>
              <a:rPr sz="2800" spc="-10" dirty="0">
                <a:latin typeface="Verdana"/>
                <a:cs typeface="Verdana"/>
              </a:rPr>
              <a:t>necessary </a:t>
            </a:r>
            <a:r>
              <a:rPr sz="2800" spc="-5" dirty="0">
                <a:latin typeface="Verdana"/>
                <a:cs typeface="Verdana"/>
              </a:rPr>
              <a:t>for measures </a:t>
            </a:r>
            <a:r>
              <a:rPr sz="2800" dirty="0">
                <a:latin typeface="Verdana"/>
                <a:cs typeface="Verdana"/>
              </a:rPr>
              <a:t>to </a:t>
            </a:r>
            <a:r>
              <a:rPr sz="2800" spc="-5" dirty="0">
                <a:latin typeface="Verdana"/>
                <a:cs typeface="Verdana"/>
              </a:rPr>
              <a:t>be </a:t>
            </a:r>
            <a:r>
              <a:rPr sz="2800" spc="-10" dirty="0">
                <a:latin typeface="Verdana"/>
                <a:cs typeface="Verdana"/>
              </a:rPr>
              <a:t>numerical?  </a:t>
            </a:r>
            <a:r>
              <a:rPr sz="2800" spc="-5" dirty="0">
                <a:latin typeface="Verdana"/>
                <a:cs typeface="Verdana"/>
              </a:rPr>
              <a:t>Can you </a:t>
            </a:r>
            <a:r>
              <a:rPr sz="2800" spc="-10" dirty="0">
                <a:latin typeface="Verdana"/>
                <a:cs typeface="Verdana"/>
              </a:rPr>
              <a:t>think </a:t>
            </a:r>
            <a:r>
              <a:rPr sz="2800" spc="-5" dirty="0">
                <a:latin typeface="Verdana"/>
                <a:cs typeface="Verdana"/>
              </a:rPr>
              <a:t>of an </a:t>
            </a:r>
            <a:r>
              <a:rPr sz="2800" spc="-10" dirty="0">
                <a:latin typeface="Verdana"/>
                <a:cs typeface="Verdana"/>
              </a:rPr>
              <a:t>example </a:t>
            </a:r>
            <a:r>
              <a:rPr sz="2800" spc="-5" dirty="0">
                <a:latin typeface="Verdana"/>
                <a:cs typeface="Verdana"/>
              </a:rPr>
              <a:t>of </a:t>
            </a:r>
            <a:r>
              <a:rPr sz="2800" dirty="0">
                <a:latin typeface="Verdana"/>
                <a:cs typeface="Verdana"/>
              </a:rPr>
              <a:t>a </a:t>
            </a:r>
            <a:r>
              <a:rPr sz="2800" spc="-10" dirty="0">
                <a:latin typeface="Verdana"/>
                <a:cs typeface="Verdana"/>
              </a:rPr>
              <a:t>non-numerical  measure?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89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304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20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35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350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365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381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3962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4114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4267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4419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270" y="457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472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487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502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270" y="518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533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270" y="548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563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270" y="579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594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270" y="609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624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270" y="640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655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270" y="670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685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270" y="701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716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270" y="731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746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270" y="762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91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270" y="106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121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270" y="137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152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1270" y="167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182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270" y="198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213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270" y="228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243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-1270" y="259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274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-1270" y="76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609600"/>
            <a:ext cx="6764020" cy="1270"/>
          </a:xfrm>
          <a:custGeom>
            <a:avLst/>
            <a:gdLst/>
            <a:ahLst/>
            <a:cxnLst/>
            <a:rect l="l" t="t" r="r" b="b"/>
            <a:pathLst>
              <a:path w="6764020" h="1270">
                <a:moveTo>
                  <a:pt x="676402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04330" y="590550"/>
            <a:ext cx="1270" cy="7183120"/>
          </a:xfrm>
          <a:custGeom>
            <a:avLst/>
            <a:gdLst/>
            <a:ahLst/>
            <a:cxnLst/>
            <a:rect l="l" t="t" r="r" b="b"/>
            <a:pathLst>
              <a:path w="1270" h="7183120">
                <a:moveTo>
                  <a:pt x="0" y="0"/>
                </a:moveTo>
                <a:lnTo>
                  <a:pt x="1270" y="718312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6730" y="676909"/>
            <a:ext cx="1270" cy="7095490"/>
          </a:xfrm>
          <a:custGeom>
            <a:avLst/>
            <a:gdLst/>
            <a:ahLst/>
            <a:cxnLst/>
            <a:rect l="l" t="t" r="r" b="b"/>
            <a:pathLst>
              <a:path w="1270" h="7095490">
                <a:moveTo>
                  <a:pt x="0" y="0"/>
                </a:moveTo>
                <a:lnTo>
                  <a:pt x="1270" y="709549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09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61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3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66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18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71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3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75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28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80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33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85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37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90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42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95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47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99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52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4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8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0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31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655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17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70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2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7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2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7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3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3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8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41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94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46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99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51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03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56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08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6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1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65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18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70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23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75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27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80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5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4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9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4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9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51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32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8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3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8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93559" y="124460"/>
            <a:ext cx="3166110" cy="1270"/>
          </a:xfrm>
          <a:custGeom>
            <a:avLst/>
            <a:gdLst/>
            <a:ahLst/>
            <a:cxnLst/>
            <a:rect l="l" t="t" r="r" b="b"/>
            <a:pathLst>
              <a:path w="3166109" h="1269">
                <a:moveTo>
                  <a:pt x="316611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56730" y="0"/>
            <a:ext cx="1270" cy="116839"/>
          </a:xfrm>
          <a:custGeom>
            <a:avLst/>
            <a:gdLst/>
            <a:ahLst/>
            <a:cxnLst/>
            <a:rect l="l" t="t" r="r" b="b"/>
            <a:pathLst>
              <a:path w="1270" h="116839">
                <a:moveTo>
                  <a:pt x="635" y="-6289"/>
                </a:moveTo>
                <a:lnTo>
                  <a:pt x="635" y="12312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091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615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3139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66330" y="1270"/>
            <a:ext cx="1270" cy="153670"/>
          </a:xfrm>
          <a:custGeom>
            <a:avLst/>
            <a:gdLst/>
            <a:ahLst/>
            <a:cxnLst/>
            <a:rect l="l" t="t" r="r" b="b"/>
            <a:pathLst>
              <a:path w="1270" h="153670">
                <a:moveTo>
                  <a:pt x="0" y="0"/>
                </a:moveTo>
                <a:lnTo>
                  <a:pt x="1270" y="1536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17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685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22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74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257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79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31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829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836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989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401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293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446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5973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751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903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404350" y="7526019"/>
            <a:ext cx="654050" cy="199390"/>
          </a:xfrm>
          <a:custGeom>
            <a:avLst/>
            <a:gdLst/>
            <a:ahLst/>
            <a:cxnLst/>
            <a:rect l="l" t="t" r="r" b="b"/>
            <a:pathLst>
              <a:path w="654050" h="199390">
                <a:moveTo>
                  <a:pt x="458470" y="199389"/>
                </a:moveTo>
                <a:lnTo>
                  <a:pt x="0" y="199389"/>
                </a:lnTo>
                <a:lnTo>
                  <a:pt x="0" y="0"/>
                </a:lnTo>
                <a:lnTo>
                  <a:pt x="65405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862819" y="772540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195579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25419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Q</a:t>
            </a:r>
            <a:r>
              <a:rPr sz="4000" spc="-5" dirty="0"/>
              <a:t>ue</a:t>
            </a:r>
            <a:r>
              <a:rPr sz="4000" spc="-20" dirty="0"/>
              <a:t>s</a:t>
            </a:r>
            <a:r>
              <a:rPr sz="4000" spc="-5" dirty="0"/>
              <a:t>t</a:t>
            </a:r>
            <a:r>
              <a:rPr sz="4000" spc="-10" dirty="0"/>
              <a:t>io</a:t>
            </a:r>
            <a:r>
              <a:rPr sz="4000" spc="-5" dirty="0"/>
              <a:t>ns</a:t>
            </a:r>
            <a:endParaRPr sz="4000"/>
          </a:p>
        </p:txBody>
      </p:sp>
      <p:sp>
        <p:nvSpPr>
          <p:cNvPr id="141" name="object 1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140" name="object 140"/>
          <p:cNvSpPr txBox="1"/>
          <p:nvPr/>
        </p:nvSpPr>
        <p:spPr>
          <a:xfrm>
            <a:off x="104139" y="1873250"/>
            <a:ext cx="9846945" cy="215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Verdana"/>
                <a:cs typeface="Verdana"/>
              </a:rPr>
              <a:t>Would </a:t>
            </a:r>
            <a:r>
              <a:rPr sz="2800" spc="-5" dirty="0">
                <a:latin typeface="Verdana"/>
                <a:cs typeface="Verdana"/>
              </a:rPr>
              <a:t>you </a:t>
            </a:r>
            <a:r>
              <a:rPr sz="2800" spc="-10" dirty="0">
                <a:latin typeface="Verdana"/>
                <a:cs typeface="Verdana"/>
              </a:rPr>
              <a:t>expect </a:t>
            </a:r>
            <a:r>
              <a:rPr sz="2800" spc="-5" dirty="0">
                <a:latin typeface="Verdana"/>
                <a:cs typeface="Verdana"/>
              </a:rPr>
              <a:t>to see more </a:t>
            </a:r>
            <a:r>
              <a:rPr sz="2800" spc="-10" dirty="0">
                <a:latin typeface="Verdana"/>
                <a:cs typeface="Verdana"/>
              </a:rPr>
              <a:t>tables </a:t>
            </a:r>
            <a:r>
              <a:rPr sz="2800" spc="-5" dirty="0">
                <a:latin typeface="Verdana"/>
                <a:cs typeface="Verdana"/>
              </a:rPr>
              <a:t>in </a:t>
            </a:r>
            <a:r>
              <a:rPr sz="2800" spc="-10" dirty="0">
                <a:latin typeface="Verdana"/>
                <a:cs typeface="Verdana"/>
              </a:rPr>
              <a:t>an </a:t>
            </a:r>
            <a:r>
              <a:rPr sz="2800" spc="-5" dirty="0">
                <a:latin typeface="Verdana"/>
                <a:cs typeface="Verdana"/>
              </a:rPr>
              <a:t>ER </a:t>
            </a:r>
            <a:r>
              <a:rPr sz="2800" spc="-10" dirty="0">
                <a:latin typeface="Verdana"/>
                <a:cs typeface="Verdana"/>
              </a:rPr>
              <a:t>diagram  </a:t>
            </a:r>
            <a:r>
              <a:rPr sz="2800" spc="-5" dirty="0">
                <a:latin typeface="Verdana"/>
                <a:cs typeface="Verdana"/>
              </a:rPr>
              <a:t>or </a:t>
            </a:r>
            <a:r>
              <a:rPr sz="2800" dirty="0">
                <a:latin typeface="Verdana"/>
                <a:cs typeface="Verdana"/>
              </a:rPr>
              <a:t>a </a:t>
            </a:r>
            <a:r>
              <a:rPr sz="2800" spc="-5" dirty="0">
                <a:latin typeface="Verdana"/>
                <a:cs typeface="Verdana"/>
              </a:rPr>
              <a:t>star </a:t>
            </a:r>
            <a:r>
              <a:rPr sz="2800" spc="-10" dirty="0">
                <a:latin typeface="Verdana"/>
                <a:cs typeface="Verdana"/>
              </a:rPr>
              <a:t>schema?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Why?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207645">
              <a:lnSpc>
                <a:spcPts val="3350"/>
              </a:lnSpc>
            </a:pPr>
            <a:r>
              <a:rPr sz="2800" spc="-10" dirty="0">
                <a:latin typeface="Verdana"/>
                <a:cs typeface="Verdana"/>
              </a:rPr>
              <a:t>Would </a:t>
            </a:r>
            <a:r>
              <a:rPr sz="2800" spc="-5" dirty="0">
                <a:latin typeface="Verdana"/>
                <a:cs typeface="Verdana"/>
              </a:rPr>
              <a:t>you </a:t>
            </a:r>
            <a:r>
              <a:rPr sz="2800" spc="-10" dirty="0">
                <a:latin typeface="Verdana"/>
                <a:cs typeface="Verdana"/>
              </a:rPr>
              <a:t>expect </a:t>
            </a:r>
            <a:r>
              <a:rPr sz="2800" spc="-5" dirty="0">
                <a:latin typeface="Verdana"/>
                <a:cs typeface="Verdana"/>
              </a:rPr>
              <a:t>to see more </a:t>
            </a:r>
            <a:r>
              <a:rPr sz="2800" spc="-10" dirty="0">
                <a:latin typeface="Verdana"/>
                <a:cs typeface="Verdana"/>
              </a:rPr>
              <a:t>columns in </a:t>
            </a:r>
            <a:r>
              <a:rPr sz="2800" dirty="0">
                <a:latin typeface="Verdana"/>
                <a:cs typeface="Verdana"/>
              </a:rPr>
              <a:t>a </a:t>
            </a:r>
            <a:r>
              <a:rPr sz="2800" spc="-5" dirty="0">
                <a:latin typeface="Verdana"/>
                <a:cs typeface="Verdana"/>
              </a:rPr>
              <a:t>fact </a:t>
            </a:r>
            <a:r>
              <a:rPr sz="2800" spc="-10" dirty="0">
                <a:latin typeface="Verdana"/>
                <a:cs typeface="Verdana"/>
              </a:rPr>
              <a:t>table  </a:t>
            </a:r>
            <a:r>
              <a:rPr sz="2800" spc="-5" dirty="0">
                <a:latin typeface="Verdana"/>
                <a:cs typeface="Verdana"/>
              </a:rPr>
              <a:t>or </a:t>
            </a:r>
            <a:r>
              <a:rPr sz="2800" dirty="0">
                <a:latin typeface="Verdana"/>
                <a:cs typeface="Verdana"/>
              </a:rPr>
              <a:t>a </a:t>
            </a:r>
            <a:r>
              <a:rPr sz="2800" spc="-10" dirty="0">
                <a:latin typeface="Verdana"/>
                <a:cs typeface="Verdana"/>
              </a:rPr>
              <a:t>table in </a:t>
            </a:r>
            <a:r>
              <a:rPr sz="2800" dirty="0">
                <a:latin typeface="Verdana"/>
                <a:cs typeface="Verdana"/>
              </a:rPr>
              <a:t>a </a:t>
            </a:r>
            <a:r>
              <a:rPr sz="2800" spc="-5" dirty="0">
                <a:latin typeface="Verdana"/>
                <a:cs typeface="Verdana"/>
              </a:rPr>
              <a:t>RDBMS?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Why?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89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304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20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35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350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365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381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3962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4114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4267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4419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270" y="457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472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487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502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270" y="518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533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270" y="548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563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270" y="579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594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270" y="609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624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270" y="640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655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270" y="670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685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270" y="701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716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270" y="731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746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270" y="762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91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270" y="106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121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270" y="137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152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1270" y="167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182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270" y="198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213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270" y="228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243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-1270" y="259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274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-1270" y="76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609600"/>
            <a:ext cx="6764020" cy="1270"/>
          </a:xfrm>
          <a:custGeom>
            <a:avLst/>
            <a:gdLst/>
            <a:ahLst/>
            <a:cxnLst/>
            <a:rect l="l" t="t" r="r" b="b"/>
            <a:pathLst>
              <a:path w="6764020" h="1270">
                <a:moveTo>
                  <a:pt x="676402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04330" y="590550"/>
            <a:ext cx="1270" cy="7183120"/>
          </a:xfrm>
          <a:custGeom>
            <a:avLst/>
            <a:gdLst/>
            <a:ahLst/>
            <a:cxnLst/>
            <a:rect l="l" t="t" r="r" b="b"/>
            <a:pathLst>
              <a:path w="1270" h="7183120">
                <a:moveTo>
                  <a:pt x="0" y="0"/>
                </a:moveTo>
                <a:lnTo>
                  <a:pt x="1270" y="718312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6730" y="676909"/>
            <a:ext cx="1270" cy="7095490"/>
          </a:xfrm>
          <a:custGeom>
            <a:avLst/>
            <a:gdLst/>
            <a:ahLst/>
            <a:cxnLst/>
            <a:rect l="l" t="t" r="r" b="b"/>
            <a:pathLst>
              <a:path w="1270" h="7095490">
                <a:moveTo>
                  <a:pt x="0" y="0"/>
                </a:moveTo>
                <a:lnTo>
                  <a:pt x="1270" y="709549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09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61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3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66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18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71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3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75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28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80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33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85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37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90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42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95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47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99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52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4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8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0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31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655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17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70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2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7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2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7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3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3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8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41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94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46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99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51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03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56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08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6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1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65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18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70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23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75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27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80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5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4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9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4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9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51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32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8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3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8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93559" y="124460"/>
            <a:ext cx="3166110" cy="1270"/>
          </a:xfrm>
          <a:custGeom>
            <a:avLst/>
            <a:gdLst/>
            <a:ahLst/>
            <a:cxnLst/>
            <a:rect l="l" t="t" r="r" b="b"/>
            <a:pathLst>
              <a:path w="3166109" h="1269">
                <a:moveTo>
                  <a:pt x="316611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56730" y="0"/>
            <a:ext cx="1270" cy="116839"/>
          </a:xfrm>
          <a:custGeom>
            <a:avLst/>
            <a:gdLst/>
            <a:ahLst/>
            <a:cxnLst/>
            <a:rect l="l" t="t" r="r" b="b"/>
            <a:pathLst>
              <a:path w="1270" h="116839">
                <a:moveTo>
                  <a:pt x="635" y="-6289"/>
                </a:moveTo>
                <a:lnTo>
                  <a:pt x="635" y="12312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091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615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3139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66330" y="1270"/>
            <a:ext cx="1270" cy="153670"/>
          </a:xfrm>
          <a:custGeom>
            <a:avLst/>
            <a:gdLst/>
            <a:ahLst/>
            <a:cxnLst/>
            <a:rect l="l" t="t" r="r" b="b"/>
            <a:pathLst>
              <a:path w="1270" h="153670">
                <a:moveTo>
                  <a:pt x="0" y="0"/>
                </a:moveTo>
                <a:lnTo>
                  <a:pt x="1270" y="1536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17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685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22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74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257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79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31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829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836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989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401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293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446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5973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751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903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404350" y="7526019"/>
            <a:ext cx="654050" cy="199390"/>
          </a:xfrm>
          <a:custGeom>
            <a:avLst/>
            <a:gdLst/>
            <a:ahLst/>
            <a:cxnLst/>
            <a:rect l="l" t="t" r="r" b="b"/>
            <a:pathLst>
              <a:path w="654050" h="199390">
                <a:moveTo>
                  <a:pt x="458470" y="199389"/>
                </a:moveTo>
                <a:lnTo>
                  <a:pt x="0" y="199389"/>
                </a:lnTo>
                <a:lnTo>
                  <a:pt x="0" y="0"/>
                </a:lnTo>
                <a:lnTo>
                  <a:pt x="65405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862819" y="772540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195579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25419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Q</a:t>
            </a:r>
            <a:r>
              <a:rPr sz="4000" spc="-5" dirty="0"/>
              <a:t>ue</a:t>
            </a:r>
            <a:r>
              <a:rPr sz="4000" spc="-20" dirty="0"/>
              <a:t>s</a:t>
            </a:r>
            <a:r>
              <a:rPr sz="4000" spc="-5" dirty="0"/>
              <a:t>t</a:t>
            </a:r>
            <a:r>
              <a:rPr sz="4000" spc="-10" dirty="0"/>
              <a:t>io</a:t>
            </a:r>
            <a:r>
              <a:rPr sz="4000" spc="-5" dirty="0"/>
              <a:t>ns</a:t>
            </a:r>
            <a:endParaRPr sz="4000"/>
          </a:p>
        </p:txBody>
      </p:sp>
      <p:sp>
        <p:nvSpPr>
          <p:cNvPr id="141" name="object 1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140" name="object 140"/>
          <p:cNvSpPr txBox="1"/>
          <p:nvPr/>
        </p:nvSpPr>
        <p:spPr>
          <a:xfrm>
            <a:off x="104139" y="1631950"/>
            <a:ext cx="9735185" cy="5144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Verdana"/>
                <a:cs typeface="Verdana"/>
              </a:rPr>
              <a:t>Suppose </a:t>
            </a:r>
            <a:r>
              <a:rPr sz="2800" spc="-5" dirty="0">
                <a:latin typeface="Verdana"/>
                <a:cs typeface="Verdana"/>
              </a:rPr>
              <a:t>you have </a:t>
            </a:r>
            <a:r>
              <a:rPr sz="2800" dirty="0">
                <a:latin typeface="Verdana"/>
                <a:cs typeface="Verdana"/>
              </a:rPr>
              <a:t>a </a:t>
            </a:r>
            <a:r>
              <a:rPr sz="2800" spc="-10" dirty="0">
                <a:latin typeface="Verdana"/>
                <a:cs typeface="Verdana"/>
              </a:rPr>
              <a:t>data warehouse </a:t>
            </a:r>
            <a:r>
              <a:rPr sz="2800" spc="-5" dirty="0">
                <a:latin typeface="Verdana"/>
                <a:cs typeface="Verdana"/>
              </a:rPr>
              <a:t>for </a:t>
            </a:r>
            <a:r>
              <a:rPr sz="2800" dirty="0">
                <a:latin typeface="Verdana"/>
                <a:cs typeface="Verdana"/>
              </a:rPr>
              <a:t>a </a:t>
            </a:r>
            <a:r>
              <a:rPr sz="2800" spc="-10" dirty="0">
                <a:latin typeface="Verdana"/>
                <a:cs typeface="Verdana"/>
              </a:rPr>
              <a:t>university.  This warehouse contains </a:t>
            </a:r>
            <a:r>
              <a:rPr sz="2800" i="1" spc="-10" dirty="0">
                <a:latin typeface="Verdana"/>
                <a:cs typeface="Verdana"/>
              </a:rPr>
              <a:t>student, course, semester,  </a:t>
            </a:r>
            <a:r>
              <a:rPr sz="2800" spc="-10" dirty="0">
                <a:latin typeface="Verdana"/>
                <a:cs typeface="Verdana"/>
              </a:rPr>
              <a:t>and, </a:t>
            </a:r>
            <a:r>
              <a:rPr sz="2800" i="1" spc="-10" dirty="0">
                <a:latin typeface="Verdana"/>
                <a:cs typeface="Verdana"/>
              </a:rPr>
              <a:t>instructor </a:t>
            </a:r>
            <a:r>
              <a:rPr sz="2800" spc="-10" dirty="0">
                <a:latin typeface="Verdana"/>
                <a:cs typeface="Verdana"/>
              </a:rPr>
              <a:t>dimensions </a:t>
            </a:r>
            <a:r>
              <a:rPr sz="2800" spc="-5" dirty="0">
                <a:latin typeface="Verdana"/>
                <a:cs typeface="Verdana"/>
              </a:rPr>
              <a:t>as well as </a:t>
            </a:r>
            <a:r>
              <a:rPr sz="2800" spc="-10" dirty="0">
                <a:latin typeface="Verdana"/>
                <a:cs typeface="Verdana"/>
              </a:rPr>
              <a:t>measures </a:t>
            </a:r>
            <a:r>
              <a:rPr sz="2800" i="1" spc="-10" dirty="0">
                <a:latin typeface="Verdana"/>
                <a:cs typeface="Verdana"/>
              </a:rPr>
              <a:t>count,  </a:t>
            </a:r>
            <a:r>
              <a:rPr sz="2800" spc="-5" dirty="0">
                <a:latin typeface="Verdana"/>
                <a:cs typeface="Verdana"/>
              </a:rPr>
              <a:t>and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i="1" spc="-5" dirty="0">
                <a:latin typeface="Verdana"/>
                <a:cs typeface="Verdana"/>
              </a:rPr>
              <a:t>avg_grade</a:t>
            </a:r>
            <a:r>
              <a:rPr sz="2800" spc="-5" dirty="0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/>
              <a:cs typeface="Times New Roman"/>
            </a:endParaRPr>
          </a:p>
          <a:p>
            <a:pPr marL="753745" marR="412115" indent="-284480">
              <a:lnSpc>
                <a:spcPct val="100000"/>
              </a:lnSpc>
              <a:buFont typeface="Times New Roman"/>
              <a:buChar char="–"/>
              <a:tabLst>
                <a:tab pos="754380" algn="l"/>
              </a:tabLst>
            </a:pPr>
            <a:r>
              <a:rPr sz="2800" spc="-5" dirty="0">
                <a:latin typeface="Verdana"/>
                <a:cs typeface="Verdana"/>
              </a:rPr>
              <a:t>What </a:t>
            </a:r>
            <a:r>
              <a:rPr sz="2800" spc="-10" dirty="0">
                <a:latin typeface="Verdana"/>
                <a:cs typeface="Verdana"/>
              </a:rPr>
              <a:t>possible hierarchies exist in this example?  List </a:t>
            </a:r>
            <a:r>
              <a:rPr sz="2800" spc="-5" dirty="0">
                <a:latin typeface="Verdana"/>
                <a:cs typeface="Verdana"/>
              </a:rPr>
              <a:t>at </a:t>
            </a:r>
            <a:r>
              <a:rPr sz="2800" spc="-10" dirty="0">
                <a:latin typeface="Verdana"/>
                <a:cs typeface="Verdana"/>
              </a:rPr>
              <a:t>least </a:t>
            </a:r>
            <a:r>
              <a:rPr sz="2800" spc="-5" dirty="0">
                <a:latin typeface="Verdana"/>
                <a:cs typeface="Verdana"/>
              </a:rPr>
              <a:t>one for each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dimension.</a:t>
            </a:r>
            <a:endParaRPr sz="2800">
              <a:latin typeface="Verdana"/>
              <a:cs typeface="Verdana"/>
            </a:endParaRPr>
          </a:p>
          <a:p>
            <a:pPr marL="754380" indent="-284480">
              <a:lnSpc>
                <a:spcPct val="100000"/>
              </a:lnSpc>
              <a:buFont typeface="Times New Roman"/>
              <a:buChar char="–"/>
              <a:tabLst>
                <a:tab pos="754380" algn="l"/>
              </a:tabLst>
            </a:pPr>
            <a:r>
              <a:rPr sz="2800" spc="-5" dirty="0">
                <a:latin typeface="Verdana"/>
                <a:cs typeface="Verdana"/>
              </a:rPr>
              <a:t>Draw </a:t>
            </a:r>
            <a:r>
              <a:rPr sz="2800" dirty="0">
                <a:latin typeface="Verdana"/>
                <a:cs typeface="Verdana"/>
              </a:rPr>
              <a:t>a </a:t>
            </a:r>
            <a:r>
              <a:rPr sz="2800" spc="-5" dirty="0">
                <a:latin typeface="Verdana"/>
                <a:cs typeface="Verdana"/>
              </a:rPr>
              <a:t>star </a:t>
            </a:r>
            <a:r>
              <a:rPr sz="2800" spc="-10" dirty="0">
                <a:latin typeface="Verdana"/>
                <a:cs typeface="Verdana"/>
              </a:rPr>
              <a:t>schema </a:t>
            </a:r>
            <a:r>
              <a:rPr sz="2800" spc="-5" dirty="0">
                <a:latin typeface="Verdana"/>
                <a:cs typeface="Verdana"/>
              </a:rPr>
              <a:t>for </a:t>
            </a:r>
            <a:r>
              <a:rPr sz="2800" spc="-10" dirty="0">
                <a:latin typeface="Verdana"/>
                <a:cs typeface="Verdana"/>
              </a:rPr>
              <a:t>this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example.</a:t>
            </a:r>
            <a:endParaRPr sz="2800">
              <a:latin typeface="Verdana"/>
              <a:cs typeface="Verdana"/>
            </a:endParaRPr>
          </a:p>
          <a:p>
            <a:pPr marL="753745" marR="146050" indent="-284480">
              <a:lnSpc>
                <a:spcPct val="100000"/>
              </a:lnSpc>
              <a:buFont typeface="Times New Roman"/>
              <a:buChar char="–"/>
              <a:tabLst>
                <a:tab pos="754380" algn="l"/>
              </a:tabLst>
            </a:pPr>
            <a:r>
              <a:rPr sz="2800" spc="-10" dirty="0">
                <a:latin typeface="Verdana"/>
                <a:cs typeface="Verdana"/>
              </a:rPr>
              <a:t>Starting </a:t>
            </a:r>
            <a:r>
              <a:rPr sz="2800" spc="-5" dirty="0">
                <a:latin typeface="Verdana"/>
                <a:cs typeface="Verdana"/>
              </a:rPr>
              <a:t>with </a:t>
            </a:r>
            <a:r>
              <a:rPr sz="2800" dirty="0">
                <a:latin typeface="Verdana"/>
                <a:cs typeface="Verdana"/>
              </a:rPr>
              <a:t>a </a:t>
            </a:r>
            <a:r>
              <a:rPr sz="2800" spc="-5" dirty="0">
                <a:latin typeface="Verdana"/>
                <a:cs typeface="Verdana"/>
              </a:rPr>
              <a:t>[</a:t>
            </a:r>
            <a:r>
              <a:rPr sz="2800" i="1" spc="-5" dirty="0">
                <a:latin typeface="Verdana"/>
                <a:cs typeface="Verdana"/>
              </a:rPr>
              <a:t>student, </a:t>
            </a:r>
            <a:r>
              <a:rPr sz="2800" i="1" spc="-10" dirty="0">
                <a:latin typeface="Verdana"/>
                <a:cs typeface="Verdana"/>
              </a:rPr>
              <a:t>course, semester,  instructor</a:t>
            </a:r>
            <a:r>
              <a:rPr sz="2800" spc="-10" dirty="0">
                <a:latin typeface="Verdana"/>
                <a:cs typeface="Verdana"/>
              </a:rPr>
              <a:t>] cube, which cube operations would </a:t>
            </a:r>
            <a:r>
              <a:rPr sz="2800" spc="-5" dirty="0">
                <a:latin typeface="Verdana"/>
                <a:cs typeface="Verdana"/>
              </a:rPr>
              <a:t>be  </a:t>
            </a:r>
            <a:r>
              <a:rPr sz="2800" spc="-10" dirty="0">
                <a:latin typeface="Verdana"/>
                <a:cs typeface="Verdana"/>
              </a:rPr>
              <a:t>needed </a:t>
            </a:r>
            <a:r>
              <a:rPr sz="2800" dirty="0">
                <a:latin typeface="Verdana"/>
                <a:cs typeface="Verdana"/>
              </a:rPr>
              <a:t>to </a:t>
            </a:r>
            <a:r>
              <a:rPr sz="2800" spc="-10" dirty="0">
                <a:latin typeface="Verdana"/>
                <a:cs typeface="Verdana"/>
              </a:rPr>
              <a:t>display </a:t>
            </a:r>
            <a:r>
              <a:rPr sz="2800" spc="-5" dirty="0">
                <a:latin typeface="Verdana"/>
                <a:cs typeface="Verdana"/>
              </a:rPr>
              <a:t>the </a:t>
            </a:r>
            <a:r>
              <a:rPr sz="2800" spc="-10" dirty="0">
                <a:latin typeface="Verdana"/>
                <a:cs typeface="Verdana"/>
              </a:rPr>
              <a:t>average grade </a:t>
            </a:r>
            <a:r>
              <a:rPr sz="2800" spc="-5" dirty="0">
                <a:latin typeface="Verdana"/>
                <a:cs typeface="Verdana"/>
              </a:rPr>
              <a:t>of </a:t>
            </a:r>
            <a:r>
              <a:rPr sz="2800" spc="-10" dirty="0">
                <a:latin typeface="Verdana"/>
                <a:cs typeface="Verdana"/>
              </a:rPr>
              <a:t>computer  science courses </a:t>
            </a:r>
            <a:r>
              <a:rPr sz="2800" spc="-5" dirty="0">
                <a:latin typeface="Verdana"/>
                <a:cs typeface="Verdana"/>
              </a:rPr>
              <a:t>for each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student?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89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304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20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35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350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365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381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3962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4114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4267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4419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270" y="457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472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487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502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270" y="518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533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270" y="548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563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270" y="579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594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270" y="609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624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270" y="640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655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270" y="670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685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270" y="701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716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270" y="731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746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270" y="762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91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270" y="106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121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270" y="137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152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1270" y="167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182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270" y="198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213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270" y="228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243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-1270" y="259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274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-1270" y="76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609600"/>
            <a:ext cx="6764020" cy="1270"/>
          </a:xfrm>
          <a:custGeom>
            <a:avLst/>
            <a:gdLst/>
            <a:ahLst/>
            <a:cxnLst/>
            <a:rect l="l" t="t" r="r" b="b"/>
            <a:pathLst>
              <a:path w="6764020" h="1270">
                <a:moveTo>
                  <a:pt x="676402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04330" y="590550"/>
            <a:ext cx="1270" cy="7183120"/>
          </a:xfrm>
          <a:custGeom>
            <a:avLst/>
            <a:gdLst/>
            <a:ahLst/>
            <a:cxnLst/>
            <a:rect l="l" t="t" r="r" b="b"/>
            <a:pathLst>
              <a:path w="1270" h="7183120">
                <a:moveTo>
                  <a:pt x="0" y="0"/>
                </a:moveTo>
                <a:lnTo>
                  <a:pt x="1270" y="718312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6730" y="676909"/>
            <a:ext cx="1270" cy="7095490"/>
          </a:xfrm>
          <a:custGeom>
            <a:avLst/>
            <a:gdLst/>
            <a:ahLst/>
            <a:cxnLst/>
            <a:rect l="l" t="t" r="r" b="b"/>
            <a:pathLst>
              <a:path w="1270" h="7095490">
                <a:moveTo>
                  <a:pt x="0" y="0"/>
                </a:moveTo>
                <a:lnTo>
                  <a:pt x="1270" y="709549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09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61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3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66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18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71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3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75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28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80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33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85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37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90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42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95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47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99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52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4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8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0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31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655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17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70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2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7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2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7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3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3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8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41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94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46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99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51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03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56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08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6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1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65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18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70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23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75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27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80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5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4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9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4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9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51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32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8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3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8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93559" y="124460"/>
            <a:ext cx="3166110" cy="1270"/>
          </a:xfrm>
          <a:custGeom>
            <a:avLst/>
            <a:gdLst/>
            <a:ahLst/>
            <a:cxnLst/>
            <a:rect l="l" t="t" r="r" b="b"/>
            <a:pathLst>
              <a:path w="3166109" h="1269">
                <a:moveTo>
                  <a:pt x="316611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56730" y="0"/>
            <a:ext cx="1270" cy="116839"/>
          </a:xfrm>
          <a:custGeom>
            <a:avLst/>
            <a:gdLst/>
            <a:ahLst/>
            <a:cxnLst/>
            <a:rect l="l" t="t" r="r" b="b"/>
            <a:pathLst>
              <a:path w="1270" h="116839">
                <a:moveTo>
                  <a:pt x="635" y="-6289"/>
                </a:moveTo>
                <a:lnTo>
                  <a:pt x="635" y="12312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091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615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3139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66330" y="1270"/>
            <a:ext cx="1270" cy="153670"/>
          </a:xfrm>
          <a:custGeom>
            <a:avLst/>
            <a:gdLst/>
            <a:ahLst/>
            <a:cxnLst/>
            <a:rect l="l" t="t" r="r" b="b"/>
            <a:pathLst>
              <a:path w="1270" h="153670">
                <a:moveTo>
                  <a:pt x="0" y="0"/>
                </a:moveTo>
                <a:lnTo>
                  <a:pt x="1270" y="1536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17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685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22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74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257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79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31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829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836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989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401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293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446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5973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751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903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404350" y="7526019"/>
            <a:ext cx="654050" cy="199390"/>
          </a:xfrm>
          <a:custGeom>
            <a:avLst/>
            <a:gdLst/>
            <a:ahLst/>
            <a:cxnLst/>
            <a:rect l="l" t="t" r="r" b="b"/>
            <a:pathLst>
              <a:path w="654050" h="199390">
                <a:moveTo>
                  <a:pt x="458470" y="199389"/>
                </a:moveTo>
                <a:lnTo>
                  <a:pt x="0" y="199389"/>
                </a:lnTo>
                <a:lnTo>
                  <a:pt x="0" y="0"/>
                </a:lnTo>
                <a:lnTo>
                  <a:pt x="65405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862819" y="772540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195579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79089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Elements </a:t>
            </a:r>
            <a:r>
              <a:rPr sz="4000" dirty="0"/>
              <a:t>of a </a:t>
            </a:r>
            <a:r>
              <a:rPr sz="4000" spc="-5" dirty="0"/>
              <a:t>Data</a:t>
            </a:r>
            <a:r>
              <a:rPr sz="4000" spc="-85" dirty="0"/>
              <a:t> </a:t>
            </a:r>
            <a:r>
              <a:rPr sz="4000" spc="-10" dirty="0"/>
              <a:t>Warehouse</a:t>
            </a:r>
            <a:endParaRPr sz="4000"/>
          </a:p>
        </p:txBody>
      </p:sp>
      <p:sp>
        <p:nvSpPr>
          <p:cNvPr id="141" name="object 141"/>
          <p:cNvSpPr txBox="1"/>
          <p:nvPr/>
        </p:nvSpPr>
        <p:spPr>
          <a:xfrm>
            <a:off x="9378950" y="7512432"/>
            <a:ext cx="156210" cy="226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300" dirty="0">
                <a:latin typeface="Verdana"/>
                <a:cs typeface="Verdana"/>
              </a:rPr>
              <a:t>4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27940" y="1631950"/>
            <a:ext cx="8812530" cy="47679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indent="-252729">
              <a:lnSpc>
                <a:spcPct val="100000"/>
              </a:lnSpc>
              <a:spcBef>
                <a:spcPts val="100"/>
              </a:spcBef>
              <a:buSzPct val="58928"/>
              <a:buFont typeface="Wingdings"/>
              <a:buChar char=""/>
              <a:tabLst>
                <a:tab pos="341630" algn="l"/>
              </a:tabLst>
            </a:pPr>
            <a:r>
              <a:rPr sz="2800" spc="-10" dirty="0">
                <a:latin typeface="Verdana"/>
                <a:cs typeface="Verdana"/>
              </a:rPr>
              <a:t>Operational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Systems</a:t>
            </a:r>
            <a:endParaRPr sz="2800" dirty="0">
              <a:latin typeface="Verdana"/>
              <a:cs typeface="Verdana"/>
            </a:endParaRPr>
          </a:p>
          <a:p>
            <a:pPr marL="830580" lvl="1" indent="-284480">
              <a:lnSpc>
                <a:spcPct val="100000"/>
              </a:lnSpc>
              <a:buFont typeface="Times New Roman"/>
              <a:buChar char="–"/>
              <a:tabLst>
                <a:tab pos="830580" algn="l"/>
              </a:tabLst>
            </a:pPr>
            <a:r>
              <a:rPr sz="2800" spc="-10" dirty="0">
                <a:latin typeface="Verdana"/>
                <a:cs typeface="Verdana"/>
              </a:rPr>
              <a:t>Captures business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transactions</a:t>
            </a:r>
            <a:endParaRPr sz="2800" dirty="0">
              <a:latin typeface="Verdana"/>
              <a:cs typeface="Verdana"/>
            </a:endParaRPr>
          </a:p>
          <a:p>
            <a:pPr marL="830580" lvl="1" indent="-284480">
              <a:lnSpc>
                <a:spcPct val="100000"/>
              </a:lnSpc>
              <a:buFont typeface="Times New Roman"/>
              <a:buChar char="–"/>
              <a:tabLst>
                <a:tab pos="830580" algn="l"/>
              </a:tabLst>
            </a:pPr>
            <a:r>
              <a:rPr sz="2800" spc="-10" dirty="0">
                <a:latin typeface="Verdana"/>
                <a:cs typeface="Verdana"/>
              </a:rPr>
              <a:t>Technically outside </a:t>
            </a:r>
            <a:r>
              <a:rPr sz="2800" spc="-5" dirty="0">
                <a:latin typeface="Verdana"/>
                <a:cs typeface="Verdana"/>
              </a:rPr>
              <a:t>of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DW</a:t>
            </a:r>
            <a:endParaRPr sz="2800" dirty="0">
              <a:latin typeface="Verdana"/>
              <a:cs typeface="Verdana"/>
            </a:endParaRPr>
          </a:p>
          <a:p>
            <a:pPr marL="830580" lvl="1" indent="-284480">
              <a:lnSpc>
                <a:spcPct val="100000"/>
              </a:lnSpc>
              <a:buFont typeface="Times New Roman"/>
              <a:buChar char="–"/>
              <a:tabLst>
                <a:tab pos="830580" algn="l"/>
              </a:tabLst>
            </a:pPr>
            <a:r>
              <a:rPr sz="2800" spc="-10" dirty="0">
                <a:latin typeface="Verdana"/>
                <a:cs typeface="Verdana"/>
              </a:rPr>
              <a:t>Primary </a:t>
            </a:r>
            <a:r>
              <a:rPr sz="2800" spc="-5" dirty="0">
                <a:latin typeface="Verdana"/>
                <a:cs typeface="Verdana"/>
              </a:rPr>
              <a:t>data</a:t>
            </a:r>
            <a:r>
              <a:rPr sz="2800" spc="-10" dirty="0">
                <a:latin typeface="Verdana"/>
                <a:cs typeface="Verdana"/>
              </a:rPr>
              <a:t> source</a:t>
            </a:r>
            <a:endParaRPr sz="28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imes New Roman"/>
              <a:buChar char="–"/>
            </a:pPr>
            <a:endParaRPr sz="2900" dirty="0">
              <a:latin typeface="Times New Roman"/>
              <a:cs typeface="Times New Roman"/>
            </a:endParaRPr>
          </a:p>
          <a:p>
            <a:pPr marL="412750" indent="-323850">
              <a:lnSpc>
                <a:spcPct val="100000"/>
              </a:lnSpc>
              <a:buSzPct val="75000"/>
              <a:buFont typeface="Wingdings"/>
              <a:buChar char=""/>
              <a:tabLst>
                <a:tab pos="412750" algn="l"/>
              </a:tabLst>
            </a:pPr>
            <a:r>
              <a:rPr sz="2800" spc="-5" dirty="0">
                <a:latin typeface="Verdana"/>
                <a:cs typeface="Verdana"/>
              </a:rPr>
              <a:t>Data </a:t>
            </a:r>
            <a:r>
              <a:rPr sz="2800" spc="-10" dirty="0">
                <a:latin typeface="Verdana"/>
                <a:cs typeface="Verdana"/>
              </a:rPr>
              <a:t>Staging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Area</a:t>
            </a:r>
            <a:endParaRPr sz="2800" dirty="0">
              <a:latin typeface="Verdana"/>
              <a:cs typeface="Verdana"/>
            </a:endParaRPr>
          </a:p>
          <a:p>
            <a:pPr marL="830580" lvl="1" indent="-284480">
              <a:lnSpc>
                <a:spcPct val="100000"/>
              </a:lnSpc>
              <a:buFont typeface="Times New Roman"/>
              <a:buChar char="–"/>
              <a:tabLst>
                <a:tab pos="830580" algn="l"/>
              </a:tabLst>
            </a:pPr>
            <a:r>
              <a:rPr sz="2800" spc="-10" dirty="0">
                <a:latin typeface="Verdana"/>
                <a:cs typeface="Verdana"/>
              </a:rPr>
              <a:t>Responsible </a:t>
            </a:r>
            <a:r>
              <a:rPr sz="2800" spc="-5" dirty="0">
                <a:latin typeface="Verdana"/>
                <a:cs typeface="Verdana"/>
              </a:rPr>
              <a:t>for</a:t>
            </a:r>
            <a:r>
              <a:rPr sz="2800" spc="-10" dirty="0">
                <a:latin typeface="Verdana"/>
                <a:cs typeface="Verdana"/>
              </a:rPr>
              <a:t> Extract-Transform-Load</a:t>
            </a:r>
            <a:r>
              <a:rPr lang="en-US" sz="2800" spc="-10" dirty="0">
                <a:latin typeface="Verdana"/>
                <a:cs typeface="Verdana"/>
              </a:rPr>
              <a:t>(ETL)</a:t>
            </a:r>
            <a:endParaRPr sz="2800" dirty="0">
              <a:latin typeface="Verdana"/>
              <a:cs typeface="Verdana"/>
            </a:endParaRPr>
          </a:p>
          <a:p>
            <a:pPr marL="1231900" lvl="2" indent="-228600">
              <a:lnSpc>
                <a:spcPct val="100000"/>
              </a:lnSpc>
              <a:buFont typeface="Times New Roman"/>
              <a:buChar char="•"/>
              <a:tabLst>
                <a:tab pos="1231900" algn="l"/>
              </a:tabLst>
            </a:pPr>
            <a:r>
              <a:rPr sz="2800" spc="-5" dirty="0">
                <a:latin typeface="Verdana"/>
                <a:cs typeface="Verdana"/>
              </a:rPr>
              <a:t>Extract from </a:t>
            </a:r>
            <a:r>
              <a:rPr sz="2800" spc="-10" dirty="0">
                <a:latin typeface="Verdana"/>
                <a:cs typeface="Verdana"/>
              </a:rPr>
              <a:t>operational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systems</a:t>
            </a:r>
            <a:endParaRPr sz="2800" dirty="0">
              <a:latin typeface="Verdana"/>
              <a:cs typeface="Verdana"/>
            </a:endParaRPr>
          </a:p>
          <a:p>
            <a:pPr marL="1231900" marR="43180" lvl="2" indent="-228600">
              <a:lnSpc>
                <a:spcPct val="100000"/>
              </a:lnSpc>
              <a:buFont typeface="Times New Roman"/>
              <a:buChar char="•"/>
              <a:tabLst>
                <a:tab pos="1231900" algn="l"/>
              </a:tabLst>
            </a:pPr>
            <a:r>
              <a:rPr sz="2800" spc="-10" dirty="0">
                <a:latin typeface="Verdana"/>
                <a:cs typeface="Verdana"/>
              </a:rPr>
              <a:t>Transform </a:t>
            </a:r>
            <a:r>
              <a:rPr sz="2800" spc="-5" dirty="0">
                <a:latin typeface="Verdana"/>
                <a:cs typeface="Verdana"/>
              </a:rPr>
              <a:t>data to make it </a:t>
            </a:r>
            <a:r>
              <a:rPr sz="2800" spc="-10" dirty="0">
                <a:latin typeface="Verdana"/>
                <a:cs typeface="Verdana"/>
              </a:rPr>
              <a:t>suitable </a:t>
            </a:r>
            <a:r>
              <a:rPr sz="2800" spc="-5" dirty="0">
                <a:latin typeface="Verdana"/>
                <a:cs typeface="Verdana"/>
              </a:rPr>
              <a:t>for  </a:t>
            </a:r>
            <a:r>
              <a:rPr sz="2800" spc="-10" dirty="0">
                <a:latin typeface="Verdana"/>
                <a:cs typeface="Verdana"/>
              </a:rPr>
              <a:t>presentation</a:t>
            </a:r>
            <a:endParaRPr sz="2800" dirty="0">
              <a:latin typeface="Verdana"/>
              <a:cs typeface="Verdana"/>
            </a:endParaRPr>
          </a:p>
          <a:p>
            <a:pPr marL="1231900" lvl="2" indent="-228600">
              <a:lnSpc>
                <a:spcPct val="100000"/>
              </a:lnSpc>
              <a:buFont typeface="Times New Roman"/>
              <a:buChar char="•"/>
              <a:tabLst>
                <a:tab pos="1231900" algn="l"/>
              </a:tabLst>
            </a:pPr>
            <a:r>
              <a:rPr sz="2800" spc="-5" dirty="0">
                <a:latin typeface="Verdana"/>
                <a:cs typeface="Verdana"/>
              </a:rPr>
              <a:t>Perform </a:t>
            </a:r>
            <a:r>
              <a:rPr sz="2800" spc="-10" dirty="0">
                <a:latin typeface="Verdana"/>
                <a:cs typeface="Verdana"/>
              </a:rPr>
              <a:t>bulk loading into </a:t>
            </a:r>
            <a:r>
              <a:rPr sz="2800" spc="-5" dirty="0">
                <a:latin typeface="Verdana"/>
                <a:cs typeface="Verdana"/>
              </a:rPr>
              <a:t>data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marts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89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304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20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35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350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365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381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3962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4114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4267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4419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270" y="457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472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487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502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270" y="518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533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270" y="548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563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270" y="579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594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270" y="609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624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270" y="640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655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270" y="670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685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270" y="701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716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270" y="731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746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270" y="762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91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270" y="106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121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270" y="137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152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1270" y="167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182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270" y="198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213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270" y="228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243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-1270" y="259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274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-1270" y="76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609600"/>
            <a:ext cx="6764020" cy="1270"/>
          </a:xfrm>
          <a:custGeom>
            <a:avLst/>
            <a:gdLst/>
            <a:ahLst/>
            <a:cxnLst/>
            <a:rect l="l" t="t" r="r" b="b"/>
            <a:pathLst>
              <a:path w="6764020" h="1270">
                <a:moveTo>
                  <a:pt x="676402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04330" y="590550"/>
            <a:ext cx="1270" cy="7183120"/>
          </a:xfrm>
          <a:custGeom>
            <a:avLst/>
            <a:gdLst/>
            <a:ahLst/>
            <a:cxnLst/>
            <a:rect l="l" t="t" r="r" b="b"/>
            <a:pathLst>
              <a:path w="1270" h="7183120">
                <a:moveTo>
                  <a:pt x="0" y="0"/>
                </a:moveTo>
                <a:lnTo>
                  <a:pt x="1270" y="718312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6730" y="676909"/>
            <a:ext cx="1270" cy="7095490"/>
          </a:xfrm>
          <a:custGeom>
            <a:avLst/>
            <a:gdLst/>
            <a:ahLst/>
            <a:cxnLst/>
            <a:rect l="l" t="t" r="r" b="b"/>
            <a:pathLst>
              <a:path w="1270" h="7095490">
                <a:moveTo>
                  <a:pt x="0" y="0"/>
                </a:moveTo>
                <a:lnTo>
                  <a:pt x="1270" y="709549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09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61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3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66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18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71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3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75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28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80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33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85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37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90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42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95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47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99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52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4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8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0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31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655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17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70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2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7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2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7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3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3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8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41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94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46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99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51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03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56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08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6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1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65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18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70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23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75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27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80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5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4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9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4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9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51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32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8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3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8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93559" y="124460"/>
            <a:ext cx="3166110" cy="1270"/>
          </a:xfrm>
          <a:custGeom>
            <a:avLst/>
            <a:gdLst/>
            <a:ahLst/>
            <a:cxnLst/>
            <a:rect l="l" t="t" r="r" b="b"/>
            <a:pathLst>
              <a:path w="3166109" h="1269">
                <a:moveTo>
                  <a:pt x="316611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56730" y="0"/>
            <a:ext cx="1270" cy="116839"/>
          </a:xfrm>
          <a:custGeom>
            <a:avLst/>
            <a:gdLst/>
            <a:ahLst/>
            <a:cxnLst/>
            <a:rect l="l" t="t" r="r" b="b"/>
            <a:pathLst>
              <a:path w="1270" h="116839">
                <a:moveTo>
                  <a:pt x="635" y="-6289"/>
                </a:moveTo>
                <a:lnTo>
                  <a:pt x="635" y="12312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091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615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3139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66330" y="1270"/>
            <a:ext cx="1270" cy="153670"/>
          </a:xfrm>
          <a:custGeom>
            <a:avLst/>
            <a:gdLst/>
            <a:ahLst/>
            <a:cxnLst/>
            <a:rect l="l" t="t" r="r" b="b"/>
            <a:pathLst>
              <a:path w="1270" h="153670">
                <a:moveTo>
                  <a:pt x="0" y="0"/>
                </a:moveTo>
                <a:lnTo>
                  <a:pt x="1270" y="1536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17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685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22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74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257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79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31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829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836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989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401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293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446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5973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751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903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404350" y="7526019"/>
            <a:ext cx="654050" cy="199390"/>
          </a:xfrm>
          <a:custGeom>
            <a:avLst/>
            <a:gdLst/>
            <a:ahLst/>
            <a:cxnLst/>
            <a:rect l="l" t="t" r="r" b="b"/>
            <a:pathLst>
              <a:path w="654050" h="199390">
                <a:moveTo>
                  <a:pt x="458470" y="199389"/>
                </a:moveTo>
                <a:lnTo>
                  <a:pt x="0" y="199389"/>
                </a:lnTo>
                <a:lnTo>
                  <a:pt x="0" y="0"/>
                </a:lnTo>
                <a:lnTo>
                  <a:pt x="65405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862819" y="772540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195579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79089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Elements </a:t>
            </a:r>
            <a:r>
              <a:rPr sz="4000" dirty="0"/>
              <a:t>of a </a:t>
            </a:r>
            <a:r>
              <a:rPr sz="4000" spc="-5" dirty="0"/>
              <a:t>Data</a:t>
            </a:r>
            <a:r>
              <a:rPr sz="4000" spc="-85" dirty="0"/>
              <a:t> </a:t>
            </a:r>
            <a:r>
              <a:rPr sz="4000" spc="-10" dirty="0"/>
              <a:t>Warehouse</a:t>
            </a:r>
            <a:endParaRPr sz="4000"/>
          </a:p>
        </p:txBody>
      </p:sp>
      <p:sp>
        <p:nvSpPr>
          <p:cNvPr id="141" name="object 141"/>
          <p:cNvSpPr txBox="1"/>
          <p:nvPr/>
        </p:nvSpPr>
        <p:spPr>
          <a:xfrm>
            <a:off x="9378950" y="7512432"/>
            <a:ext cx="156210" cy="226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300" dirty="0">
                <a:latin typeface="Verdana"/>
                <a:cs typeface="Verdana"/>
              </a:rPr>
              <a:t>5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66039" y="1631950"/>
            <a:ext cx="7767955" cy="471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30" indent="-252729">
              <a:lnSpc>
                <a:spcPct val="100000"/>
              </a:lnSpc>
              <a:spcBef>
                <a:spcPts val="100"/>
              </a:spcBef>
              <a:buSzPct val="58928"/>
              <a:buFont typeface="Wingdings"/>
              <a:buChar char=""/>
              <a:tabLst>
                <a:tab pos="303530" algn="l"/>
              </a:tabLst>
            </a:pPr>
            <a:r>
              <a:rPr sz="2800" spc="-5" dirty="0">
                <a:latin typeface="Verdana"/>
                <a:cs typeface="Verdana"/>
              </a:rPr>
              <a:t>Data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Presentation</a:t>
            </a:r>
            <a:endParaRPr sz="2800">
              <a:latin typeface="Verdana"/>
              <a:cs typeface="Verdana"/>
            </a:endParaRPr>
          </a:p>
          <a:p>
            <a:pPr marL="792480" lvl="1" indent="-284480">
              <a:lnSpc>
                <a:spcPct val="100000"/>
              </a:lnSpc>
              <a:buFont typeface="Times New Roman"/>
              <a:buChar char="–"/>
              <a:tabLst>
                <a:tab pos="792480" algn="l"/>
              </a:tabLst>
            </a:pPr>
            <a:r>
              <a:rPr sz="2800" spc="-5" dirty="0">
                <a:latin typeface="Verdana"/>
                <a:cs typeface="Verdana"/>
              </a:rPr>
              <a:t>Data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Marts</a:t>
            </a:r>
            <a:endParaRPr sz="2800">
              <a:latin typeface="Verdana"/>
              <a:cs typeface="Verdana"/>
            </a:endParaRPr>
          </a:p>
          <a:p>
            <a:pPr marL="792480" lvl="1" indent="-284480">
              <a:lnSpc>
                <a:spcPct val="100000"/>
              </a:lnSpc>
              <a:buFont typeface="Times New Roman"/>
              <a:buChar char="–"/>
              <a:tabLst>
                <a:tab pos="792480" algn="l"/>
              </a:tabLst>
            </a:pPr>
            <a:r>
              <a:rPr sz="2800" spc="-5" dirty="0">
                <a:latin typeface="Verdana"/>
                <a:cs typeface="Verdana"/>
              </a:rPr>
              <a:t>Broken down by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departments</a:t>
            </a:r>
            <a:endParaRPr sz="2800">
              <a:latin typeface="Verdana"/>
              <a:cs typeface="Verdana"/>
            </a:endParaRPr>
          </a:p>
          <a:p>
            <a:pPr marL="792480" lvl="1" indent="-284480">
              <a:lnSpc>
                <a:spcPct val="100000"/>
              </a:lnSpc>
              <a:buFont typeface="Times New Roman"/>
              <a:buChar char="–"/>
              <a:tabLst>
                <a:tab pos="792480" algn="l"/>
              </a:tabLst>
            </a:pPr>
            <a:r>
              <a:rPr sz="2800" spc="-10" dirty="0">
                <a:latin typeface="Verdana"/>
                <a:cs typeface="Verdana"/>
              </a:rPr>
              <a:t>Accessible </a:t>
            </a:r>
            <a:r>
              <a:rPr sz="2800" spc="-5" dirty="0">
                <a:latin typeface="Verdana"/>
                <a:cs typeface="Verdana"/>
              </a:rPr>
              <a:t>by </a:t>
            </a:r>
            <a:r>
              <a:rPr sz="2800" spc="-10" dirty="0">
                <a:latin typeface="Verdana"/>
                <a:cs typeface="Verdana"/>
              </a:rPr>
              <a:t>business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users</a:t>
            </a:r>
            <a:endParaRPr sz="2800">
              <a:latin typeface="Verdana"/>
              <a:cs typeface="Verdana"/>
            </a:endParaRPr>
          </a:p>
          <a:p>
            <a:pPr marL="791845" marR="43180" lvl="1" indent="-284480">
              <a:lnSpc>
                <a:spcPts val="3350"/>
              </a:lnSpc>
              <a:spcBef>
                <a:spcPts val="120"/>
              </a:spcBef>
              <a:buFont typeface="Times New Roman"/>
              <a:buChar char="–"/>
              <a:tabLst>
                <a:tab pos="792480" algn="l"/>
              </a:tabLst>
            </a:pPr>
            <a:r>
              <a:rPr sz="2800" spc="-10" dirty="0">
                <a:latin typeface="Verdana"/>
                <a:cs typeface="Verdana"/>
              </a:rPr>
              <a:t>Contains raw </a:t>
            </a:r>
            <a:r>
              <a:rPr sz="2800" spc="-5" dirty="0">
                <a:latin typeface="Verdana"/>
                <a:cs typeface="Verdana"/>
              </a:rPr>
              <a:t>data as well as metadata  </a:t>
            </a:r>
            <a:r>
              <a:rPr sz="2800" spc="-10" dirty="0">
                <a:latin typeface="Verdana"/>
                <a:cs typeface="Verdana"/>
              </a:rPr>
              <a:t>(aggregates,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summaries)</a:t>
            </a:r>
            <a:endParaRPr sz="2800">
              <a:latin typeface="Verdana"/>
              <a:cs typeface="Verdana"/>
            </a:endParaRPr>
          </a:p>
          <a:p>
            <a:pPr marL="792480" lvl="1" indent="-284480">
              <a:lnSpc>
                <a:spcPts val="3250"/>
              </a:lnSpc>
              <a:buFont typeface="Times New Roman"/>
              <a:buChar char="–"/>
              <a:tabLst>
                <a:tab pos="792480" algn="l"/>
              </a:tabLst>
            </a:pPr>
            <a:r>
              <a:rPr sz="2800" spc="-10" dirty="0">
                <a:latin typeface="Verdana"/>
                <a:cs typeface="Verdana"/>
              </a:rPr>
              <a:t>Relies </a:t>
            </a:r>
            <a:r>
              <a:rPr sz="2800" spc="-5" dirty="0">
                <a:latin typeface="Verdana"/>
                <a:cs typeface="Verdana"/>
              </a:rPr>
              <a:t>on </a:t>
            </a:r>
            <a:r>
              <a:rPr sz="2800" spc="-10" dirty="0">
                <a:latin typeface="Verdana"/>
                <a:cs typeface="Verdana"/>
              </a:rPr>
              <a:t>dimensional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modeling</a:t>
            </a:r>
            <a:endParaRPr sz="2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Char char="–"/>
            </a:pPr>
            <a:endParaRPr sz="2900">
              <a:latin typeface="Times New Roman"/>
              <a:cs typeface="Times New Roman"/>
            </a:endParaRPr>
          </a:p>
          <a:p>
            <a:pPr marL="374650" indent="-323850">
              <a:lnSpc>
                <a:spcPct val="100000"/>
              </a:lnSpc>
              <a:buSzPct val="75000"/>
              <a:buFont typeface="Wingdings"/>
              <a:buChar char=""/>
              <a:tabLst>
                <a:tab pos="374650" algn="l"/>
              </a:tabLst>
            </a:pPr>
            <a:r>
              <a:rPr sz="2800" spc="-5" dirty="0">
                <a:latin typeface="Verdana"/>
                <a:cs typeface="Verdana"/>
              </a:rPr>
              <a:t>Data </a:t>
            </a:r>
            <a:r>
              <a:rPr sz="2800" spc="-10" dirty="0">
                <a:latin typeface="Verdana"/>
                <a:cs typeface="Verdana"/>
              </a:rPr>
              <a:t>Access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Tools</a:t>
            </a:r>
            <a:endParaRPr sz="2800">
              <a:latin typeface="Verdana"/>
              <a:cs typeface="Verdana"/>
            </a:endParaRPr>
          </a:p>
          <a:p>
            <a:pPr marL="792480" lvl="1" indent="-284480">
              <a:lnSpc>
                <a:spcPct val="100000"/>
              </a:lnSpc>
              <a:buFont typeface="Times New Roman"/>
              <a:buChar char="–"/>
              <a:tabLst>
                <a:tab pos="792480" algn="l"/>
              </a:tabLst>
            </a:pPr>
            <a:r>
              <a:rPr sz="2800" spc="-10" dirty="0">
                <a:latin typeface="Verdana"/>
                <a:cs typeface="Verdana"/>
              </a:rPr>
              <a:t>Ad-hoc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querying</a:t>
            </a:r>
            <a:endParaRPr sz="2800">
              <a:latin typeface="Verdana"/>
              <a:cs typeface="Verdana"/>
            </a:endParaRPr>
          </a:p>
          <a:p>
            <a:pPr marL="792480" lvl="1" indent="-284480">
              <a:lnSpc>
                <a:spcPct val="100000"/>
              </a:lnSpc>
              <a:buFont typeface="Times New Roman"/>
              <a:buChar char="–"/>
              <a:tabLst>
                <a:tab pos="792480" algn="l"/>
              </a:tabLst>
            </a:pPr>
            <a:r>
              <a:rPr sz="2800" spc="-5" dirty="0">
                <a:latin typeface="Verdana"/>
                <a:cs typeface="Verdana"/>
              </a:rPr>
              <a:t>Data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mining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34836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DW</a:t>
            </a:r>
            <a:r>
              <a:rPr sz="4000" spc="-70" dirty="0"/>
              <a:t> </a:t>
            </a:r>
            <a:r>
              <a:rPr sz="4000" spc="-10" dirty="0"/>
              <a:t>Structure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22960" y="1452880"/>
            <a:ext cx="8389620" cy="5313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89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304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20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35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350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365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381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3962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4114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4267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4419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270" y="457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472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487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502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270" y="518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533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270" y="548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563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270" y="579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594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270" y="609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624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270" y="640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655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270" y="670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685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270" y="701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716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270" y="731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746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270" y="762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91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270" y="106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121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270" y="137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152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1270" y="167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182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270" y="198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213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270" y="228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243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-1270" y="259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274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-1270" y="76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609600"/>
            <a:ext cx="6764020" cy="1270"/>
          </a:xfrm>
          <a:custGeom>
            <a:avLst/>
            <a:gdLst/>
            <a:ahLst/>
            <a:cxnLst/>
            <a:rect l="l" t="t" r="r" b="b"/>
            <a:pathLst>
              <a:path w="6764020" h="1270">
                <a:moveTo>
                  <a:pt x="676402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04330" y="590550"/>
            <a:ext cx="1270" cy="7183120"/>
          </a:xfrm>
          <a:custGeom>
            <a:avLst/>
            <a:gdLst/>
            <a:ahLst/>
            <a:cxnLst/>
            <a:rect l="l" t="t" r="r" b="b"/>
            <a:pathLst>
              <a:path w="1270" h="7183120">
                <a:moveTo>
                  <a:pt x="0" y="0"/>
                </a:moveTo>
                <a:lnTo>
                  <a:pt x="1270" y="718312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6730" y="676909"/>
            <a:ext cx="1270" cy="7095490"/>
          </a:xfrm>
          <a:custGeom>
            <a:avLst/>
            <a:gdLst/>
            <a:ahLst/>
            <a:cxnLst/>
            <a:rect l="l" t="t" r="r" b="b"/>
            <a:pathLst>
              <a:path w="1270" h="7095490">
                <a:moveTo>
                  <a:pt x="0" y="0"/>
                </a:moveTo>
                <a:lnTo>
                  <a:pt x="1270" y="709549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09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61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3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66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18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71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3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75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28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80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33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85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37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90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42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95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47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99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52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4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8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0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31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655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17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70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2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7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2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7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3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3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8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41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94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46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99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51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03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56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08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6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1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65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18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70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23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75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27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80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5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4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9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4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9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51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32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8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3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8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93559" y="124460"/>
            <a:ext cx="3166110" cy="1270"/>
          </a:xfrm>
          <a:custGeom>
            <a:avLst/>
            <a:gdLst/>
            <a:ahLst/>
            <a:cxnLst/>
            <a:rect l="l" t="t" r="r" b="b"/>
            <a:pathLst>
              <a:path w="3166109" h="1269">
                <a:moveTo>
                  <a:pt x="316611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56730" y="0"/>
            <a:ext cx="1270" cy="116839"/>
          </a:xfrm>
          <a:custGeom>
            <a:avLst/>
            <a:gdLst/>
            <a:ahLst/>
            <a:cxnLst/>
            <a:rect l="l" t="t" r="r" b="b"/>
            <a:pathLst>
              <a:path w="1270" h="116839">
                <a:moveTo>
                  <a:pt x="635" y="-6289"/>
                </a:moveTo>
                <a:lnTo>
                  <a:pt x="635" y="12312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091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615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3139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66330" y="1270"/>
            <a:ext cx="1270" cy="153670"/>
          </a:xfrm>
          <a:custGeom>
            <a:avLst/>
            <a:gdLst/>
            <a:ahLst/>
            <a:cxnLst/>
            <a:rect l="l" t="t" r="r" b="b"/>
            <a:pathLst>
              <a:path w="1270" h="153670">
                <a:moveTo>
                  <a:pt x="0" y="0"/>
                </a:moveTo>
                <a:lnTo>
                  <a:pt x="1270" y="1536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17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685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22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74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257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79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31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829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836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989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401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293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446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5973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751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903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404350" y="7526019"/>
            <a:ext cx="654050" cy="199390"/>
          </a:xfrm>
          <a:custGeom>
            <a:avLst/>
            <a:gdLst/>
            <a:ahLst/>
            <a:cxnLst/>
            <a:rect l="l" t="t" r="r" b="b"/>
            <a:pathLst>
              <a:path w="654050" h="199390">
                <a:moveTo>
                  <a:pt x="458470" y="199389"/>
                </a:moveTo>
                <a:lnTo>
                  <a:pt x="0" y="199389"/>
                </a:lnTo>
                <a:lnTo>
                  <a:pt x="0" y="0"/>
                </a:lnTo>
                <a:lnTo>
                  <a:pt x="65405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862819" y="772540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195579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37636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OLTP </a:t>
            </a:r>
            <a:r>
              <a:rPr sz="4000" spc="-5" dirty="0"/>
              <a:t>vs.</a:t>
            </a:r>
            <a:r>
              <a:rPr sz="4000" spc="-95" dirty="0"/>
              <a:t> </a:t>
            </a:r>
            <a:r>
              <a:rPr sz="4000" spc="-5" dirty="0"/>
              <a:t>OLAP</a:t>
            </a:r>
            <a:endParaRPr sz="4000"/>
          </a:p>
        </p:txBody>
      </p:sp>
      <p:sp>
        <p:nvSpPr>
          <p:cNvPr id="141" name="object 141"/>
          <p:cNvSpPr txBox="1"/>
          <p:nvPr/>
        </p:nvSpPr>
        <p:spPr>
          <a:xfrm>
            <a:off x="9378950" y="7512432"/>
            <a:ext cx="156210" cy="226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300" dirty="0">
                <a:latin typeface="Verdana"/>
                <a:cs typeface="Verdana"/>
              </a:rPr>
              <a:t>7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40640" y="1631950"/>
            <a:ext cx="9311005" cy="5203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930" indent="-252729">
              <a:lnSpc>
                <a:spcPct val="100000"/>
              </a:lnSpc>
              <a:spcBef>
                <a:spcPts val="100"/>
              </a:spcBef>
              <a:buSzPct val="58928"/>
              <a:buFont typeface="Wingdings"/>
              <a:buChar char=""/>
              <a:tabLst>
                <a:tab pos="328930" algn="l"/>
              </a:tabLst>
            </a:pPr>
            <a:r>
              <a:rPr sz="2800" spc="-10" dirty="0">
                <a:latin typeface="Verdana"/>
                <a:cs typeface="Verdana"/>
              </a:rPr>
              <a:t>On-line Transaction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Processing</a:t>
            </a:r>
            <a:endParaRPr sz="2800" dirty="0">
              <a:latin typeface="Verdana"/>
              <a:cs typeface="Verdana"/>
            </a:endParaRPr>
          </a:p>
          <a:p>
            <a:pPr marL="817880" lvl="1" indent="-284480">
              <a:lnSpc>
                <a:spcPct val="100000"/>
              </a:lnSpc>
              <a:buFont typeface="Times New Roman"/>
              <a:buChar char="–"/>
              <a:tabLst>
                <a:tab pos="817880" algn="l"/>
              </a:tabLst>
            </a:pPr>
            <a:r>
              <a:rPr sz="2800" spc="-10" dirty="0">
                <a:latin typeface="Verdana"/>
                <a:cs typeface="Verdana"/>
              </a:rPr>
              <a:t>Many small, </a:t>
            </a:r>
            <a:r>
              <a:rPr sz="2800" spc="-5" dirty="0">
                <a:latin typeface="Verdana"/>
                <a:cs typeface="Verdana"/>
              </a:rPr>
              <a:t>fast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queries</a:t>
            </a:r>
            <a:endParaRPr sz="2800" dirty="0">
              <a:latin typeface="Verdana"/>
              <a:cs typeface="Verdana"/>
            </a:endParaRPr>
          </a:p>
          <a:p>
            <a:pPr marL="817880" lvl="1" indent="-284480">
              <a:lnSpc>
                <a:spcPct val="100000"/>
              </a:lnSpc>
              <a:buFont typeface="Times New Roman"/>
              <a:buChar char="–"/>
              <a:tabLst>
                <a:tab pos="817880" algn="l"/>
              </a:tabLst>
            </a:pPr>
            <a:r>
              <a:rPr sz="2800" spc="-5" dirty="0">
                <a:latin typeface="Verdana"/>
                <a:cs typeface="Verdana"/>
              </a:rPr>
              <a:t>Geared towards </a:t>
            </a:r>
            <a:r>
              <a:rPr sz="2800" spc="-10" dirty="0">
                <a:latin typeface="Verdana"/>
                <a:cs typeface="Verdana"/>
              </a:rPr>
              <a:t>business processes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(functions)</a:t>
            </a:r>
            <a:endParaRPr sz="2800" dirty="0">
              <a:latin typeface="Verdana"/>
              <a:cs typeface="Verdana"/>
            </a:endParaRPr>
          </a:p>
          <a:p>
            <a:pPr marL="817880" lvl="1" indent="-284480">
              <a:lnSpc>
                <a:spcPct val="100000"/>
              </a:lnSpc>
              <a:buFont typeface="Times New Roman"/>
              <a:buChar char="–"/>
              <a:tabLst>
                <a:tab pos="817880" algn="l"/>
              </a:tabLst>
            </a:pPr>
            <a:r>
              <a:rPr sz="2800" spc="-5" dirty="0">
                <a:latin typeface="Verdana"/>
                <a:cs typeface="Verdana"/>
              </a:rPr>
              <a:t>Less </a:t>
            </a:r>
            <a:r>
              <a:rPr sz="2800" spc="-10" dirty="0">
                <a:latin typeface="Verdana"/>
                <a:cs typeface="Verdana"/>
              </a:rPr>
              <a:t>historical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data</a:t>
            </a:r>
            <a:endParaRPr sz="2800" dirty="0">
              <a:latin typeface="Verdana"/>
              <a:cs typeface="Verdana"/>
            </a:endParaRPr>
          </a:p>
          <a:p>
            <a:pPr marL="817880" lvl="1" indent="-284480">
              <a:lnSpc>
                <a:spcPct val="100000"/>
              </a:lnSpc>
              <a:buFont typeface="Times New Roman"/>
              <a:buChar char="–"/>
              <a:tabLst>
                <a:tab pos="817880" algn="l"/>
              </a:tabLst>
            </a:pPr>
            <a:r>
              <a:rPr sz="2800" spc="-10" dirty="0">
                <a:solidFill>
                  <a:srgbClr val="C00000"/>
                </a:solidFill>
                <a:latin typeface="Verdana"/>
                <a:cs typeface="Verdana"/>
              </a:rPr>
              <a:t>Frequent updates</a:t>
            </a:r>
            <a:endParaRPr sz="2800" dirty="0">
              <a:solidFill>
                <a:srgbClr val="C00000"/>
              </a:solidFill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sz="3400" dirty="0">
              <a:latin typeface="Times New Roman"/>
              <a:cs typeface="Times New Roman"/>
            </a:endParaRPr>
          </a:p>
          <a:p>
            <a:pPr marL="400050" indent="-323850">
              <a:lnSpc>
                <a:spcPct val="100000"/>
              </a:lnSpc>
              <a:spcBef>
                <a:spcPts val="2800"/>
              </a:spcBef>
              <a:buSzPct val="75000"/>
              <a:buFont typeface="Wingdings"/>
              <a:buChar char=""/>
              <a:tabLst>
                <a:tab pos="400050" algn="l"/>
              </a:tabLst>
            </a:pPr>
            <a:r>
              <a:rPr sz="2800" spc="-10" dirty="0">
                <a:latin typeface="Verdana"/>
                <a:cs typeface="Verdana"/>
              </a:rPr>
              <a:t>On-line Analytical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Processing</a:t>
            </a:r>
            <a:endParaRPr sz="2800" dirty="0">
              <a:latin typeface="Verdana"/>
              <a:cs typeface="Verdana"/>
            </a:endParaRPr>
          </a:p>
          <a:p>
            <a:pPr marL="817880" lvl="1" indent="-284480">
              <a:lnSpc>
                <a:spcPct val="100000"/>
              </a:lnSpc>
              <a:buFont typeface="Times New Roman"/>
              <a:buChar char="–"/>
              <a:tabLst>
                <a:tab pos="817880" algn="l"/>
              </a:tabLst>
            </a:pPr>
            <a:r>
              <a:rPr sz="2800" spc="-5" dirty="0">
                <a:latin typeface="Verdana"/>
                <a:cs typeface="Verdana"/>
              </a:rPr>
              <a:t>Fewer, </a:t>
            </a:r>
            <a:r>
              <a:rPr sz="2800" spc="-10" dirty="0">
                <a:latin typeface="Verdana"/>
                <a:cs typeface="Verdana"/>
              </a:rPr>
              <a:t>larger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queries</a:t>
            </a:r>
            <a:endParaRPr sz="2800" dirty="0">
              <a:latin typeface="Verdana"/>
              <a:cs typeface="Verdana"/>
            </a:endParaRPr>
          </a:p>
          <a:p>
            <a:pPr marL="817880" lvl="1" indent="-284480">
              <a:lnSpc>
                <a:spcPct val="100000"/>
              </a:lnSpc>
              <a:buFont typeface="Times New Roman"/>
              <a:buChar char="–"/>
              <a:tabLst>
                <a:tab pos="817880" algn="l"/>
              </a:tabLst>
            </a:pPr>
            <a:r>
              <a:rPr sz="2800" spc="-5" dirty="0">
                <a:latin typeface="Verdana"/>
                <a:cs typeface="Verdana"/>
              </a:rPr>
              <a:t>Fewer, </a:t>
            </a:r>
            <a:r>
              <a:rPr sz="2800" spc="-10" dirty="0">
                <a:latin typeface="Verdana"/>
                <a:cs typeface="Verdana"/>
              </a:rPr>
              <a:t>larger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updates</a:t>
            </a:r>
            <a:endParaRPr sz="2800" dirty="0">
              <a:latin typeface="Verdana"/>
              <a:cs typeface="Verdana"/>
            </a:endParaRPr>
          </a:p>
          <a:p>
            <a:pPr marL="817880" lvl="1" indent="-284480">
              <a:lnSpc>
                <a:spcPct val="100000"/>
              </a:lnSpc>
              <a:buFont typeface="Times New Roman"/>
              <a:buChar char="–"/>
              <a:tabLst>
                <a:tab pos="817880" algn="l"/>
              </a:tabLst>
            </a:pPr>
            <a:r>
              <a:rPr sz="2800" spc="-5" dirty="0">
                <a:latin typeface="Verdana"/>
                <a:cs typeface="Verdana"/>
              </a:rPr>
              <a:t>More </a:t>
            </a:r>
            <a:r>
              <a:rPr sz="2800" spc="-10" dirty="0">
                <a:latin typeface="Verdana"/>
                <a:cs typeface="Verdana"/>
              </a:rPr>
              <a:t>historical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data</a:t>
            </a:r>
            <a:endParaRPr sz="2800" dirty="0">
              <a:latin typeface="Verdana"/>
              <a:cs typeface="Verdana"/>
            </a:endParaRPr>
          </a:p>
          <a:p>
            <a:pPr marL="817880" lvl="1" indent="-284480">
              <a:lnSpc>
                <a:spcPct val="100000"/>
              </a:lnSpc>
              <a:buFont typeface="Times New Roman"/>
              <a:buChar char="–"/>
              <a:tabLst>
                <a:tab pos="817880" algn="l"/>
              </a:tabLst>
            </a:pPr>
            <a:r>
              <a:rPr sz="2800" spc="-10" dirty="0">
                <a:latin typeface="Verdana"/>
                <a:cs typeface="Verdana"/>
              </a:rPr>
              <a:t>Dimensional </a:t>
            </a:r>
            <a:r>
              <a:rPr sz="2800" dirty="0">
                <a:latin typeface="Verdana"/>
                <a:cs typeface="Verdana"/>
              </a:rPr>
              <a:t>/ </a:t>
            </a:r>
            <a:r>
              <a:rPr sz="2800" spc="-10" dirty="0">
                <a:latin typeface="Verdana"/>
                <a:cs typeface="Verdana"/>
              </a:rPr>
              <a:t>subject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oriented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89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304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20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35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350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365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381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3962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4114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4267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4419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270" y="457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472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487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502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270" y="518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533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270" y="548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563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270" y="579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594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270" y="609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624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270" y="640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655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270" y="670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685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270" y="701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716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270" y="731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746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270" y="762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91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270" y="106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121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270" y="137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152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1270" y="167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182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270" y="198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213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270" y="228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243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-1270" y="259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274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-1270" y="76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609600"/>
            <a:ext cx="6764020" cy="1270"/>
          </a:xfrm>
          <a:custGeom>
            <a:avLst/>
            <a:gdLst/>
            <a:ahLst/>
            <a:cxnLst/>
            <a:rect l="l" t="t" r="r" b="b"/>
            <a:pathLst>
              <a:path w="6764020" h="1270">
                <a:moveTo>
                  <a:pt x="676402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04330" y="590550"/>
            <a:ext cx="1270" cy="7183120"/>
          </a:xfrm>
          <a:custGeom>
            <a:avLst/>
            <a:gdLst/>
            <a:ahLst/>
            <a:cxnLst/>
            <a:rect l="l" t="t" r="r" b="b"/>
            <a:pathLst>
              <a:path w="1270" h="7183120">
                <a:moveTo>
                  <a:pt x="0" y="0"/>
                </a:moveTo>
                <a:lnTo>
                  <a:pt x="1270" y="718312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6730" y="676909"/>
            <a:ext cx="1270" cy="7095490"/>
          </a:xfrm>
          <a:custGeom>
            <a:avLst/>
            <a:gdLst/>
            <a:ahLst/>
            <a:cxnLst/>
            <a:rect l="l" t="t" r="r" b="b"/>
            <a:pathLst>
              <a:path w="1270" h="7095490">
                <a:moveTo>
                  <a:pt x="0" y="0"/>
                </a:moveTo>
                <a:lnTo>
                  <a:pt x="1270" y="709549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09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61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3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66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18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71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3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75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28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80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33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85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37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90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42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95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47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99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52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4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8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0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31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655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17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70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2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7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2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7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3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3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8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41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94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46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99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51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03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56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08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6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1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65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18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70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23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75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27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80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5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4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9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4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9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51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32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8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3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8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93559" y="124460"/>
            <a:ext cx="3166110" cy="1270"/>
          </a:xfrm>
          <a:custGeom>
            <a:avLst/>
            <a:gdLst/>
            <a:ahLst/>
            <a:cxnLst/>
            <a:rect l="l" t="t" r="r" b="b"/>
            <a:pathLst>
              <a:path w="3166109" h="1269">
                <a:moveTo>
                  <a:pt x="316611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56730" y="0"/>
            <a:ext cx="1270" cy="116839"/>
          </a:xfrm>
          <a:custGeom>
            <a:avLst/>
            <a:gdLst/>
            <a:ahLst/>
            <a:cxnLst/>
            <a:rect l="l" t="t" r="r" b="b"/>
            <a:pathLst>
              <a:path w="1270" h="116839">
                <a:moveTo>
                  <a:pt x="635" y="-6289"/>
                </a:moveTo>
                <a:lnTo>
                  <a:pt x="635" y="12312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091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615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3139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66330" y="1270"/>
            <a:ext cx="1270" cy="153670"/>
          </a:xfrm>
          <a:custGeom>
            <a:avLst/>
            <a:gdLst/>
            <a:ahLst/>
            <a:cxnLst/>
            <a:rect l="l" t="t" r="r" b="b"/>
            <a:pathLst>
              <a:path w="1270" h="153670">
                <a:moveTo>
                  <a:pt x="0" y="0"/>
                </a:moveTo>
                <a:lnTo>
                  <a:pt x="1270" y="1536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17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685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22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74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257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79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31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829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836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989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401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293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446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5973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751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903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404350" y="7526019"/>
            <a:ext cx="654050" cy="199390"/>
          </a:xfrm>
          <a:custGeom>
            <a:avLst/>
            <a:gdLst/>
            <a:ahLst/>
            <a:cxnLst/>
            <a:rect l="l" t="t" r="r" b="b"/>
            <a:pathLst>
              <a:path w="654050" h="199390">
                <a:moveTo>
                  <a:pt x="458470" y="199389"/>
                </a:moveTo>
                <a:lnTo>
                  <a:pt x="0" y="199389"/>
                </a:lnTo>
                <a:lnTo>
                  <a:pt x="0" y="0"/>
                </a:lnTo>
                <a:lnTo>
                  <a:pt x="65405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862819" y="772540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195579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43218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Example</a:t>
            </a:r>
            <a:r>
              <a:rPr sz="4000" spc="-65" dirty="0"/>
              <a:t> </a:t>
            </a:r>
            <a:r>
              <a:rPr sz="4000" spc="-10" dirty="0"/>
              <a:t>Queries</a:t>
            </a:r>
            <a:endParaRPr sz="4000"/>
          </a:p>
        </p:txBody>
      </p:sp>
      <p:sp>
        <p:nvSpPr>
          <p:cNvPr id="142" name="object 1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40" name="object 140"/>
          <p:cNvSpPr txBox="1"/>
          <p:nvPr/>
        </p:nvSpPr>
        <p:spPr>
          <a:xfrm>
            <a:off x="78739" y="1631950"/>
            <a:ext cx="9693910" cy="2584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830" marR="427990" indent="-290830">
              <a:lnSpc>
                <a:spcPct val="100000"/>
              </a:lnSpc>
              <a:spcBef>
                <a:spcPts val="100"/>
              </a:spcBef>
              <a:buSzPct val="58928"/>
              <a:buFont typeface="Wingdings"/>
              <a:buChar char=""/>
              <a:tabLst>
                <a:tab pos="290830" algn="l"/>
              </a:tabLst>
            </a:pPr>
            <a:r>
              <a:rPr sz="2800" spc="-10" dirty="0">
                <a:latin typeface="Verdana"/>
                <a:cs typeface="Verdana"/>
              </a:rPr>
              <a:t>Which product has </a:t>
            </a:r>
            <a:r>
              <a:rPr sz="2800" spc="-5" dirty="0">
                <a:latin typeface="Verdana"/>
                <a:cs typeface="Verdana"/>
              </a:rPr>
              <a:t>been the most </a:t>
            </a:r>
            <a:r>
              <a:rPr sz="2800" spc="-10" dirty="0">
                <a:latin typeface="Verdana"/>
                <a:cs typeface="Verdana"/>
              </a:rPr>
              <a:t>profitable </a:t>
            </a:r>
            <a:r>
              <a:rPr sz="2800" spc="-5" dirty="0">
                <a:latin typeface="Verdana"/>
                <a:cs typeface="Verdana"/>
              </a:rPr>
              <a:t>in </a:t>
            </a:r>
            <a:r>
              <a:rPr sz="2800" spc="-10" dirty="0">
                <a:latin typeface="Verdana"/>
                <a:cs typeface="Verdana"/>
              </a:rPr>
              <a:t>the  past </a:t>
            </a:r>
            <a:r>
              <a:rPr sz="2800" spc="-5" dirty="0">
                <a:latin typeface="Verdana"/>
                <a:cs typeface="Verdana"/>
              </a:rPr>
              <a:t>ten</a:t>
            </a:r>
            <a:r>
              <a:rPr sz="2800" spc="-10" dirty="0">
                <a:latin typeface="Verdana"/>
                <a:cs typeface="Verdana"/>
              </a:rPr>
              <a:t> years?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361950" indent="-323850">
              <a:lnSpc>
                <a:spcPct val="100000"/>
              </a:lnSpc>
              <a:buSzPct val="75000"/>
              <a:buFont typeface="Wingdings"/>
              <a:buChar char=""/>
              <a:tabLst>
                <a:tab pos="361950" algn="l"/>
              </a:tabLst>
            </a:pPr>
            <a:r>
              <a:rPr sz="2800" spc="-10" dirty="0">
                <a:latin typeface="Verdana"/>
                <a:cs typeface="Verdana"/>
              </a:rPr>
              <a:t>Which </a:t>
            </a:r>
            <a:r>
              <a:rPr sz="2800" spc="-5" dirty="0">
                <a:latin typeface="Verdana"/>
                <a:cs typeface="Verdana"/>
              </a:rPr>
              <a:t>week of the year do we have </a:t>
            </a:r>
            <a:r>
              <a:rPr sz="2800" spc="-10" dirty="0">
                <a:latin typeface="Verdana"/>
                <a:cs typeface="Verdana"/>
              </a:rPr>
              <a:t>the most</a:t>
            </a:r>
            <a:r>
              <a:rPr sz="2800" spc="-4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sales?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361950" indent="-323850">
              <a:lnSpc>
                <a:spcPct val="100000"/>
              </a:lnSpc>
              <a:buSzPct val="75000"/>
              <a:buFont typeface="Wingdings"/>
              <a:buChar char=""/>
              <a:tabLst>
                <a:tab pos="361950" algn="l"/>
              </a:tabLst>
            </a:pPr>
            <a:r>
              <a:rPr sz="2800" spc="-5" dirty="0">
                <a:latin typeface="Verdana"/>
                <a:cs typeface="Verdana"/>
              </a:rPr>
              <a:t>Do </a:t>
            </a:r>
            <a:r>
              <a:rPr sz="2800" spc="-10" dirty="0">
                <a:latin typeface="Verdana"/>
                <a:cs typeface="Verdana"/>
              </a:rPr>
              <a:t>the sales </a:t>
            </a:r>
            <a:r>
              <a:rPr sz="2800" spc="-5" dirty="0">
                <a:latin typeface="Verdana"/>
                <a:cs typeface="Verdana"/>
              </a:rPr>
              <a:t>of </a:t>
            </a:r>
            <a:r>
              <a:rPr sz="2800" spc="-10" dirty="0">
                <a:latin typeface="Verdana"/>
                <a:cs typeface="Verdana"/>
              </a:rPr>
              <a:t>product </a:t>
            </a:r>
            <a:r>
              <a:rPr sz="2800" dirty="0">
                <a:latin typeface="Verdana"/>
                <a:cs typeface="Verdana"/>
              </a:rPr>
              <a:t>X </a:t>
            </a:r>
            <a:r>
              <a:rPr sz="2800" spc="-10" dirty="0">
                <a:latin typeface="Verdana"/>
                <a:cs typeface="Verdana"/>
              </a:rPr>
              <a:t>increase </a:t>
            </a:r>
            <a:r>
              <a:rPr sz="2800" spc="-5" dirty="0">
                <a:latin typeface="Verdana"/>
                <a:cs typeface="Verdana"/>
              </a:rPr>
              <a:t>over </a:t>
            </a:r>
            <a:r>
              <a:rPr sz="2800" spc="-10" dirty="0">
                <a:latin typeface="Verdana"/>
                <a:cs typeface="Verdana"/>
              </a:rPr>
              <a:t>time?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104139" y="6751319"/>
            <a:ext cx="86721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marR="5080" indent="-33655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"/>
              <a:tabLst>
                <a:tab pos="336550" algn="l"/>
              </a:tabLst>
            </a:pPr>
            <a:r>
              <a:rPr sz="2800" spc="-10" dirty="0">
                <a:latin typeface="Verdana"/>
                <a:cs typeface="Verdana"/>
              </a:rPr>
              <a:t>These queries </a:t>
            </a:r>
            <a:r>
              <a:rPr sz="2800" spc="-5" dirty="0">
                <a:latin typeface="Verdana"/>
                <a:cs typeface="Verdana"/>
              </a:rPr>
              <a:t>are </a:t>
            </a:r>
            <a:r>
              <a:rPr sz="2800" spc="-10" dirty="0">
                <a:latin typeface="Verdana"/>
                <a:cs typeface="Verdana"/>
              </a:rPr>
              <a:t>difficult </a:t>
            </a:r>
            <a:r>
              <a:rPr sz="2800" spc="-5" dirty="0">
                <a:latin typeface="Verdana"/>
                <a:cs typeface="Verdana"/>
              </a:rPr>
              <a:t>for OLTP systems </a:t>
            </a:r>
            <a:r>
              <a:rPr sz="2800" dirty="0">
                <a:latin typeface="Verdana"/>
                <a:cs typeface="Verdana"/>
              </a:rPr>
              <a:t>to  </a:t>
            </a:r>
            <a:r>
              <a:rPr sz="2800" spc="-5" dirty="0">
                <a:latin typeface="Verdana"/>
                <a:cs typeface="Verdana"/>
              </a:rPr>
              <a:t>answer.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Why?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89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304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20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35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350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365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381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3962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4114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4267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4419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270" y="457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472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487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502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270" y="518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533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270" y="548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563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270" y="579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594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270" y="609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624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270" y="640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655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270" y="6705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6858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270" y="7010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7162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270" y="7315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7467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270" y="7620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69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914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270" y="1066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1219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270" y="1371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1524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1270" y="1676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1828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270" y="1981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21336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270" y="2286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24384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-1270" y="25908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27432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69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-1270" y="762000"/>
            <a:ext cx="10060940" cy="1270"/>
          </a:xfrm>
          <a:custGeom>
            <a:avLst/>
            <a:gdLst/>
            <a:ahLst/>
            <a:cxnLst/>
            <a:rect l="l" t="t" r="r" b="b"/>
            <a:pathLst>
              <a:path w="10060940" h="1270">
                <a:moveTo>
                  <a:pt x="1006094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609600"/>
            <a:ext cx="6764020" cy="1270"/>
          </a:xfrm>
          <a:custGeom>
            <a:avLst/>
            <a:gdLst/>
            <a:ahLst/>
            <a:cxnLst/>
            <a:rect l="l" t="t" r="r" b="b"/>
            <a:pathLst>
              <a:path w="6764020" h="1270">
                <a:moveTo>
                  <a:pt x="676402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04330" y="590550"/>
            <a:ext cx="1270" cy="7183120"/>
          </a:xfrm>
          <a:custGeom>
            <a:avLst/>
            <a:gdLst/>
            <a:ahLst/>
            <a:cxnLst/>
            <a:rect l="l" t="t" r="r" b="b"/>
            <a:pathLst>
              <a:path w="1270" h="7183120">
                <a:moveTo>
                  <a:pt x="0" y="0"/>
                </a:moveTo>
                <a:lnTo>
                  <a:pt x="1270" y="718312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6730" y="676909"/>
            <a:ext cx="1270" cy="7095490"/>
          </a:xfrm>
          <a:custGeom>
            <a:avLst/>
            <a:gdLst/>
            <a:ahLst/>
            <a:cxnLst/>
            <a:rect l="l" t="t" r="r" b="b"/>
            <a:pathLst>
              <a:path w="1270" h="7095490">
                <a:moveTo>
                  <a:pt x="0" y="0"/>
                </a:moveTo>
                <a:lnTo>
                  <a:pt x="1270" y="709549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09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61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3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66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18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71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3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75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28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80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33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85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37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90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42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951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475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999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523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4730" y="717550"/>
            <a:ext cx="1270" cy="7054850"/>
          </a:xfrm>
          <a:custGeom>
            <a:avLst/>
            <a:gdLst/>
            <a:ahLst/>
            <a:cxnLst/>
            <a:rect l="l" t="t" r="r" b="b"/>
            <a:pathLst>
              <a:path w="1270" h="7054850">
                <a:moveTo>
                  <a:pt x="0" y="0"/>
                </a:moveTo>
                <a:lnTo>
                  <a:pt x="1270" y="70548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8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0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31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655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17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703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27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7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2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7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3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3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8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41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94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46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99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51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03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56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08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6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1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65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18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70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23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75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27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80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1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69" h="7219950">
                <a:moveTo>
                  <a:pt x="0" y="0"/>
                </a:moveTo>
                <a:lnTo>
                  <a:pt x="1269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3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5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423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94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47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99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51930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327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851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375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89929" y="552450"/>
            <a:ext cx="1270" cy="7219950"/>
          </a:xfrm>
          <a:custGeom>
            <a:avLst/>
            <a:gdLst/>
            <a:ahLst/>
            <a:cxnLst/>
            <a:rect l="l" t="t" r="r" b="b"/>
            <a:pathLst>
              <a:path w="1270" h="7219950">
                <a:moveTo>
                  <a:pt x="0" y="0"/>
                </a:moveTo>
                <a:lnTo>
                  <a:pt x="1270" y="721995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93559" y="124460"/>
            <a:ext cx="3166110" cy="1270"/>
          </a:xfrm>
          <a:custGeom>
            <a:avLst/>
            <a:gdLst/>
            <a:ahLst/>
            <a:cxnLst/>
            <a:rect l="l" t="t" r="r" b="b"/>
            <a:pathLst>
              <a:path w="3166109" h="1269">
                <a:moveTo>
                  <a:pt x="3166110" y="0"/>
                </a:moveTo>
                <a:lnTo>
                  <a:pt x="0" y="12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56730" y="0"/>
            <a:ext cx="1270" cy="116839"/>
          </a:xfrm>
          <a:custGeom>
            <a:avLst/>
            <a:gdLst/>
            <a:ahLst/>
            <a:cxnLst/>
            <a:rect l="l" t="t" r="r" b="b"/>
            <a:pathLst>
              <a:path w="1270" h="116839">
                <a:moveTo>
                  <a:pt x="635" y="-6289"/>
                </a:moveTo>
                <a:lnTo>
                  <a:pt x="635" y="123129"/>
                </a:lnTo>
              </a:path>
            </a:pathLst>
          </a:custGeom>
          <a:ln w="1384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091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615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313930" y="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66330" y="1270"/>
            <a:ext cx="1270" cy="153670"/>
          </a:xfrm>
          <a:custGeom>
            <a:avLst/>
            <a:gdLst/>
            <a:ahLst/>
            <a:cxnLst/>
            <a:rect l="l" t="t" r="r" b="b"/>
            <a:pathLst>
              <a:path w="1270" h="153670">
                <a:moveTo>
                  <a:pt x="0" y="0"/>
                </a:moveTo>
                <a:lnTo>
                  <a:pt x="1270" y="15367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17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685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22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74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257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79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31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829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8366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989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401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2938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4462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597390" y="1270"/>
            <a:ext cx="2540" cy="152400"/>
          </a:xfrm>
          <a:custGeom>
            <a:avLst/>
            <a:gdLst/>
            <a:ahLst/>
            <a:cxnLst/>
            <a:rect l="l" t="t" r="r" b="b"/>
            <a:pathLst>
              <a:path w="2540" h="152400">
                <a:moveTo>
                  <a:pt x="0" y="0"/>
                </a:moveTo>
                <a:lnTo>
                  <a:pt x="2539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7510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903459" y="1270"/>
            <a:ext cx="1270" cy="152400"/>
          </a:xfrm>
          <a:custGeom>
            <a:avLst/>
            <a:gdLst/>
            <a:ahLst/>
            <a:cxnLst/>
            <a:rect l="l" t="t" r="r" b="b"/>
            <a:pathLst>
              <a:path w="1270" h="152400">
                <a:moveTo>
                  <a:pt x="0" y="0"/>
                </a:moveTo>
                <a:lnTo>
                  <a:pt x="1270" y="15240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404350" y="7526019"/>
            <a:ext cx="654050" cy="199390"/>
          </a:xfrm>
          <a:custGeom>
            <a:avLst/>
            <a:gdLst/>
            <a:ahLst/>
            <a:cxnLst/>
            <a:rect l="l" t="t" r="r" b="b"/>
            <a:pathLst>
              <a:path w="654050" h="199390">
                <a:moveTo>
                  <a:pt x="458470" y="199389"/>
                </a:moveTo>
                <a:lnTo>
                  <a:pt x="0" y="199389"/>
                </a:lnTo>
                <a:lnTo>
                  <a:pt x="0" y="0"/>
                </a:lnTo>
                <a:lnTo>
                  <a:pt x="65405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862819" y="772540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195579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>
            <a:spLocks noGrp="1"/>
          </p:cNvSpPr>
          <p:nvPr>
            <p:ph type="title"/>
          </p:nvPr>
        </p:nvSpPr>
        <p:spPr>
          <a:xfrm>
            <a:off x="224790" y="801370"/>
            <a:ext cx="60471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Data </a:t>
            </a:r>
            <a:r>
              <a:rPr sz="4000" spc="-10" dirty="0"/>
              <a:t>Integration</a:t>
            </a:r>
            <a:r>
              <a:rPr sz="4000" spc="-75" dirty="0"/>
              <a:t> </a:t>
            </a:r>
            <a:r>
              <a:rPr sz="4000" spc="-10" dirty="0"/>
              <a:t>Issues</a:t>
            </a:r>
            <a:endParaRPr sz="4000"/>
          </a:p>
        </p:txBody>
      </p:sp>
      <p:sp>
        <p:nvSpPr>
          <p:cNvPr id="141" name="object 141"/>
          <p:cNvSpPr txBox="1"/>
          <p:nvPr/>
        </p:nvSpPr>
        <p:spPr>
          <a:xfrm>
            <a:off x="9378950" y="7512432"/>
            <a:ext cx="156210" cy="226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300" dirty="0">
                <a:latin typeface="Verdana"/>
                <a:cs typeface="Verdana"/>
              </a:rPr>
              <a:t>9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15240" y="1631950"/>
            <a:ext cx="9069070" cy="5144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252729">
              <a:lnSpc>
                <a:spcPct val="100000"/>
              </a:lnSpc>
              <a:spcBef>
                <a:spcPts val="100"/>
              </a:spcBef>
              <a:buSzPct val="58928"/>
              <a:buFont typeface="Wingdings"/>
              <a:buChar char=""/>
              <a:tabLst>
                <a:tab pos="354330" algn="l"/>
              </a:tabLst>
            </a:pPr>
            <a:r>
              <a:rPr sz="2800" spc="-5" dirty="0">
                <a:latin typeface="Verdana"/>
                <a:cs typeface="Verdana"/>
              </a:rPr>
              <a:t>Data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Redundancy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425450" indent="-323850">
              <a:lnSpc>
                <a:spcPct val="100000"/>
              </a:lnSpc>
              <a:buSzPct val="75000"/>
              <a:buFont typeface="Wingdings"/>
              <a:buChar char=""/>
              <a:tabLst>
                <a:tab pos="425450" algn="l"/>
              </a:tabLst>
            </a:pPr>
            <a:r>
              <a:rPr sz="2800" spc="-10" dirty="0">
                <a:latin typeface="Verdana"/>
                <a:cs typeface="Verdana"/>
              </a:rPr>
              <a:t>Heterogeneous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sources</a:t>
            </a:r>
            <a:endParaRPr sz="2800">
              <a:latin typeface="Verdana"/>
              <a:cs typeface="Verdana"/>
            </a:endParaRPr>
          </a:p>
          <a:p>
            <a:pPr marL="843280" lvl="1" indent="-284480">
              <a:lnSpc>
                <a:spcPct val="100000"/>
              </a:lnSpc>
              <a:buFont typeface="Times New Roman"/>
              <a:buChar char="–"/>
              <a:tabLst>
                <a:tab pos="843280" algn="l"/>
              </a:tabLst>
            </a:pPr>
            <a:r>
              <a:rPr sz="2800" spc="-10" dirty="0">
                <a:latin typeface="Verdana"/>
                <a:cs typeface="Verdana"/>
              </a:rPr>
              <a:t>DBMS, </a:t>
            </a:r>
            <a:r>
              <a:rPr sz="2800" spc="-5" dirty="0">
                <a:latin typeface="Verdana"/>
                <a:cs typeface="Verdana"/>
              </a:rPr>
              <a:t>OLTP</a:t>
            </a:r>
            <a:endParaRPr sz="2800">
              <a:latin typeface="Verdana"/>
              <a:cs typeface="Verdana"/>
            </a:endParaRPr>
          </a:p>
          <a:p>
            <a:pPr marL="843280" lvl="1" indent="-284480">
              <a:lnSpc>
                <a:spcPts val="3354"/>
              </a:lnSpc>
              <a:buFont typeface="Times New Roman"/>
              <a:buChar char="–"/>
              <a:tabLst>
                <a:tab pos="843280" algn="l"/>
              </a:tabLst>
            </a:pPr>
            <a:r>
              <a:rPr sz="2800" spc="-10" dirty="0">
                <a:latin typeface="Verdana"/>
                <a:cs typeface="Verdana"/>
              </a:rPr>
              <a:t>Documents</a:t>
            </a:r>
            <a:endParaRPr sz="2800">
              <a:latin typeface="Verdana"/>
              <a:cs typeface="Verdana"/>
            </a:endParaRPr>
          </a:p>
          <a:p>
            <a:pPr marL="843280" lvl="1" indent="-284480">
              <a:lnSpc>
                <a:spcPts val="3354"/>
              </a:lnSpc>
              <a:buFont typeface="Times New Roman"/>
              <a:buChar char="–"/>
              <a:tabLst>
                <a:tab pos="843280" algn="l"/>
              </a:tabLst>
            </a:pPr>
            <a:r>
              <a:rPr sz="2800" spc="-10" dirty="0">
                <a:latin typeface="Verdana"/>
                <a:cs typeface="Verdana"/>
              </a:rPr>
              <a:t>Legacy</a:t>
            </a:r>
            <a:endParaRPr sz="2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Char char="–"/>
            </a:pPr>
            <a:endParaRPr sz="2900">
              <a:latin typeface="Times New Roman"/>
              <a:cs typeface="Times New Roman"/>
            </a:endParaRPr>
          </a:p>
          <a:p>
            <a:pPr marL="425450" indent="-323850">
              <a:lnSpc>
                <a:spcPct val="100000"/>
              </a:lnSpc>
              <a:buSzPct val="75000"/>
              <a:buFont typeface="Wingdings"/>
              <a:buChar char=""/>
              <a:tabLst>
                <a:tab pos="425450" algn="l"/>
              </a:tabLst>
            </a:pPr>
            <a:r>
              <a:rPr sz="2800" spc="-5" dirty="0">
                <a:latin typeface="Verdana"/>
                <a:cs typeface="Verdana"/>
              </a:rPr>
              <a:t>Data </a:t>
            </a:r>
            <a:r>
              <a:rPr sz="2800" spc="-10" dirty="0">
                <a:latin typeface="Verdana"/>
                <a:cs typeface="Verdana"/>
              </a:rPr>
              <a:t>designed </a:t>
            </a:r>
            <a:r>
              <a:rPr sz="2800" spc="-5" dirty="0">
                <a:latin typeface="Verdana"/>
                <a:cs typeface="Verdana"/>
              </a:rPr>
              <a:t>with </a:t>
            </a:r>
            <a:r>
              <a:rPr sz="2800" spc="-10" dirty="0">
                <a:latin typeface="Verdana"/>
                <a:cs typeface="Verdana"/>
              </a:rPr>
              <a:t>operational </a:t>
            </a:r>
            <a:r>
              <a:rPr sz="2800" spc="-5" dirty="0">
                <a:latin typeface="Verdana"/>
                <a:cs typeface="Verdana"/>
              </a:rPr>
              <a:t>systems </a:t>
            </a:r>
            <a:r>
              <a:rPr sz="2800" spc="-10" dirty="0">
                <a:latin typeface="Verdana"/>
                <a:cs typeface="Verdana"/>
              </a:rPr>
              <a:t>in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mind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425450" indent="-323850">
              <a:lnSpc>
                <a:spcPct val="100000"/>
              </a:lnSpc>
              <a:buSzPct val="75000"/>
              <a:buFont typeface="Wingdings"/>
              <a:buChar char=""/>
              <a:tabLst>
                <a:tab pos="425450" algn="l"/>
              </a:tabLst>
            </a:pPr>
            <a:r>
              <a:rPr sz="2800" spc="-10" dirty="0">
                <a:latin typeface="Verdana"/>
                <a:cs typeface="Verdana"/>
              </a:rPr>
              <a:t>Quality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425450" indent="-323850">
              <a:lnSpc>
                <a:spcPct val="100000"/>
              </a:lnSpc>
              <a:buSzPct val="75000"/>
              <a:buFont typeface="Wingdings"/>
              <a:buChar char=""/>
              <a:tabLst>
                <a:tab pos="425450" algn="l"/>
              </a:tabLst>
            </a:pPr>
            <a:r>
              <a:rPr sz="2800" spc="-10" dirty="0">
                <a:latin typeface="Verdana"/>
                <a:cs typeface="Verdana"/>
              </a:rPr>
              <a:t>Volatility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1484</Words>
  <Application>Microsoft Macintosh PowerPoint</Application>
  <PresentationFormat>Custom</PresentationFormat>
  <Paragraphs>352</Paragraphs>
  <Slides>36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Times New Roman</vt:lpstr>
      <vt:lpstr>Verdana</vt:lpstr>
      <vt:lpstr>Wingdings</vt:lpstr>
      <vt:lpstr>Office Theme</vt:lpstr>
      <vt:lpstr>Database Management</vt:lpstr>
      <vt:lpstr>Data Warehouses</vt:lpstr>
      <vt:lpstr>DW Structure</vt:lpstr>
      <vt:lpstr>Elements of a Data Warehouse</vt:lpstr>
      <vt:lpstr>Elements of a Data Warehouse</vt:lpstr>
      <vt:lpstr>DW Structure</vt:lpstr>
      <vt:lpstr>OLTP vs. OLAP</vt:lpstr>
      <vt:lpstr>Example Queries</vt:lpstr>
      <vt:lpstr>Data Integration Issues</vt:lpstr>
      <vt:lpstr>Query Based Data Integration</vt:lpstr>
      <vt:lpstr>Warehouse Based Data Integration</vt:lpstr>
      <vt:lpstr>Multidimensional Modeling</vt:lpstr>
      <vt:lpstr>ER vs. Multidimensional</vt:lpstr>
      <vt:lpstr>Multidimensional Modeling</vt:lpstr>
      <vt:lpstr>Fact Tables</vt:lpstr>
      <vt:lpstr>Fact Tables</vt:lpstr>
      <vt:lpstr>Types of Facts</vt:lpstr>
      <vt:lpstr>Granularity</vt:lpstr>
      <vt:lpstr>Dimension Tables</vt:lpstr>
      <vt:lpstr>Dimension Tables</vt:lpstr>
      <vt:lpstr>Multidimensional Modeling</vt:lpstr>
      <vt:lpstr>Data Cubes</vt:lpstr>
      <vt:lpstr>PowerPoint Presentation</vt:lpstr>
      <vt:lpstr>PowerPoint Presentation</vt:lpstr>
      <vt:lpstr>Data Cube Operations</vt:lpstr>
      <vt:lpstr>Data Cube Operations</vt:lpstr>
      <vt:lpstr>Data Cubes</vt:lpstr>
      <vt:lpstr>Star Schemas</vt:lpstr>
      <vt:lpstr>Star Schemas</vt:lpstr>
      <vt:lpstr>Generating Reports</vt:lpstr>
      <vt:lpstr>Star vs. Snowflake</vt:lpstr>
      <vt:lpstr>Star vs. Snowflake</vt:lpstr>
      <vt:lpstr>Star vs. Snowflake</vt:lpstr>
      <vt:lpstr>Questions</vt:lpstr>
      <vt:lpstr>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</dc:title>
  <cp:lastModifiedBy>Lan, Hou</cp:lastModifiedBy>
  <cp:revision>76</cp:revision>
  <dcterms:created xsi:type="dcterms:W3CDTF">2019-11-25T20:32:49Z</dcterms:created>
  <dcterms:modified xsi:type="dcterms:W3CDTF">2019-12-16T01:18:17Z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2017-11-09T00:00:00Z</vt:filetime>
  </property>
  <property fmtid="{D5CDD505-2E9C-101B-9397-08002B2CF9AE}" pid="3" name="Creator">
    <vt:lpwstr>Impress</vt:lpwstr>
  </property>
  <property fmtid="{D5CDD505-2E9C-101B-9397-08002B2CF9AE}" pid="4" name="LastSaved">
    <vt:filetime>2017-11-09T00:00:00Z</vt:filetime>
  </property>
</Properties>
</file>