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0095" y="144221"/>
            <a:ext cx="8623808" cy="377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585858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585858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585858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" y="4008878"/>
            <a:ext cx="9114903" cy="1134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392827" y="339367"/>
            <a:ext cx="1351536" cy="3914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0095" y="144221"/>
            <a:ext cx="8623808" cy="377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rgbClr val="585858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1200" y="1383919"/>
            <a:ext cx="8221599" cy="1134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64.png"/><Relationship Id="rId5" Type="http://schemas.openxmlformats.org/officeDocument/2006/relationships/image" Target="../media/image7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8.jpg"/><Relationship Id="rId3" Type="http://schemas.openxmlformats.org/officeDocument/2006/relationships/image" Target="../media/image79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png"/><Relationship Id="rId20" Type="http://schemas.openxmlformats.org/officeDocument/2006/relationships/image" Target="../media/image23.png"/><Relationship Id="rId21" Type="http://schemas.openxmlformats.org/officeDocument/2006/relationships/image" Target="../media/image24.png"/><Relationship Id="rId22" Type="http://schemas.openxmlformats.org/officeDocument/2006/relationships/image" Target="../media/image25.png"/><Relationship Id="rId23" Type="http://schemas.openxmlformats.org/officeDocument/2006/relationships/image" Target="../media/image26.png"/><Relationship Id="rId24" Type="http://schemas.openxmlformats.org/officeDocument/2006/relationships/image" Target="../media/image27.png"/><Relationship Id="rId25" Type="http://schemas.openxmlformats.org/officeDocument/2006/relationships/image" Target="../media/image28.png"/><Relationship Id="rId26" Type="http://schemas.openxmlformats.org/officeDocument/2006/relationships/image" Target="../media/image29.png"/><Relationship Id="rId27" Type="http://schemas.openxmlformats.org/officeDocument/2006/relationships/image" Target="../media/image30.png"/><Relationship Id="rId28" Type="http://schemas.openxmlformats.org/officeDocument/2006/relationships/image" Target="../media/image31.png"/><Relationship Id="rId29" Type="http://schemas.openxmlformats.org/officeDocument/2006/relationships/image" Target="../media/image32.png"/><Relationship Id="rId30" Type="http://schemas.openxmlformats.org/officeDocument/2006/relationships/image" Target="../media/image33.png"/><Relationship Id="rId31" Type="http://schemas.openxmlformats.org/officeDocument/2006/relationships/image" Target="../media/image34.png"/><Relationship Id="rId32" Type="http://schemas.openxmlformats.org/officeDocument/2006/relationships/image" Target="../media/image35.png"/><Relationship Id="rId33" Type="http://schemas.openxmlformats.org/officeDocument/2006/relationships/image" Target="../media/image36.png"/><Relationship Id="rId34" Type="http://schemas.openxmlformats.org/officeDocument/2006/relationships/image" Target="../media/image37.png"/><Relationship Id="rId35" Type="http://schemas.openxmlformats.org/officeDocument/2006/relationships/image" Target="../media/image38.png"/><Relationship Id="rId36" Type="http://schemas.openxmlformats.org/officeDocument/2006/relationships/image" Target="../media/image39.png"/><Relationship Id="rId37" Type="http://schemas.openxmlformats.org/officeDocument/2006/relationships/image" Target="../media/image40.png"/><Relationship Id="rId38" Type="http://schemas.openxmlformats.org/officeDocument/2006/relationships/image" Target="../media/image41.png"/><Relationship Id="rId39" Type="http://schemas.openxmlformats.org/officeDocument/2006/relationships/image" Target="../media/image42.png"/><Relationship Id="rId40" Type="http://schemas.openxmlformats.org/officeDocument/2006/relationships/image" Target="../media/image43.png"/><Relationship Id="rId41" Type="http://schemas.openxmlformats.org/officeDocument/2006/relationships/image" Target="../media/image44.png"/><Relationship Id="rId42" Type="http://schemas.openxmlformats.org/officeDocument/2006/relationships/image" Target="../media/image45.png"/><Relationship Id="rId43" Type="http://schemas.openxmlformats.org/officeDocument/2006/relationships/image" Target="../media/image46.png"/><Relationship Id="rId44" Type="http://schemas.openxmlformats.org/officeDocument/2006/relationships/image" Target="../media/image47.png"/><Relationship Id="rId45" Type="http://schemas.openxmlformats.org/officeDocument/2006/relationships/image" Target="../media/image48.png"/><Relationship Id="rId46" Type="http://schemas.openxmlformats.org/officeDocument/2006/relationships/image" Target="../media/image49.png"/><Relationship Id="rId47" Type="http://schemas.openxmlformats.org/officeDocument/2006/relationships/image" Target="../media/image50.png"/><Relationship Id="rId48" Type="http://schemas.openxmlformats.org/officeDocument/2006/relationships/image" Target="../media/image51.png"/><Relationship Id="rId49" Type="http://schemas.openxmlformats.org/officeDocument/2006/relationships/image" Target="../media/image52.png"/><Relationship Id="rId50" Type="http://schemas.openxmlformats.org/officeDocument/2006/relationships/image" Target="../media/image53.png"/><Relationship Id="rId51" Type="http://schemas.openxmlformats.org/officeDocument/2006/relationships/image" Target="../media/image54.png"/><Relationship Id="rId52" Type="http://schemas.openxmlformats.org/officeDocument/2006/relationships/image" Target="../media/image55.png"/><Relationship Id="rId53" Type="http://schemas.openxmlformats.org/officeDocument/2006/relationships/image" Target="../media/image56.png"/><Relationship Id="rId54" Type="http://schemas.openxmlformats.org/officeDocument/2006/relationships/image" Target="../media/image57.jpg"/><Relationship Id="rId55" Type="http://schemas.openxmlformats.org/officeDocument/2006/relationships/image" Target="../media/image58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Relationship Id="rId3" Type="http://schemas.openxmlformats.org/officeDocument/2006/relationships/image" Target="../media/image59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5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59.png"/><Relationship Id="rId5" Type="http://schemas.openxmlformats.org/officeDocument/2006/relationships/image" Target="../media/image6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3380" y="4799041"/>
            <a:ext cx="4316730" cy="1670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  <a:tabLst>
                <a:tab pos="3061970" algn="l"/>
              </a:tabLst>
            </a:pP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Copyright © 2017 DataYes. All</a:t>
            </a:r>
            <a:r>
              <a:rPr dirty="0" sz="1000" spc="11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rights</a:t>
            </a:r>
            <a:r>
              <a:rPr dirty="0" sz="1000" spc="2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10">
                <a:solidFill>
                  <a:srgbClr val="7E7E7E"/>
                </a:solidFill>
                <a:latin typeface="Microsoft YaHei"/>
                <a:cs typeface="Microsoft YaHei"/>
              </a:rPr>
              <a:t>reserved	</a:t>
            </a:r>
            <a:r>
              <a:rPr dirty="0" sz="700" spc="-5">
                <a:solidFill>
                  <a:srgbClr val="7E7E7E"/>
                </a:solidFill>
                <a:latin typeface="SimSun"/>
                <a:cs typeface="SimSun"/>
              </a:rPr>
              <a:t>●</a:t>
            </a:r>
            <a:r>
              <a:rPr dirty="0" sz="700" spc="-225">
                <a:solidFill>
                  <a:srgbClr val="7E7E7E"/>
                </a:solidFill>
                <a:latin typeface="SimSun"/>
                <a:cs typeface="SimSun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SimSun"/>
                <a:cs typeface="SimSun"/>
              </a:rPr>
              <a:t>保密文件，请勿外泄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31847" y="1696923"/>
            <a:ext cx="4051300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5">
                <a:solidFill>
                  <a:srgbClr val="851308"/>
                </a:solidFill>
              </a:rPr>
              <a:t>FDDC2018</a:t>
            </a:r>
            <a:endParaRPr sz="6000"/>
          </a:p>
        </p:txBody>
      </p:sp>
      <p:sp>
        <p:nvSpPr>
          <p:cNvPr id="5" name="object 5"/>
          <p:cNvSpPr txBox="1"/>
          <p:nvPr/>
        </p:nvSpPr>
        <p:spPr>
          <a:xfrm>
            <a:off x="1914905" y="2771013"/>
            <a:ext cx="4539615" cy="1027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 b="1">
                <a:solidFill>
                  <a:srgbClr val="851308"/>
                </a:solidFill>
                <a:latin typeface="Microsoft YaHei"/>
                <a:cs typeface="Microsoft YaHei"/>
              </a:rPr>
              <a:t>“A</a:t>
            </a:r>
            <a:r>
              <a:rPr dirty="0" sz="2000" b="1">
                <a:solidFill>
                  <a:srgbClr val="851308"/>
                </a:solidFill>
                <a:latin typeface="Microsoft YaHei"/>
                <a:cs typeface="Microsoft YaHei"/>
              </a:rPr>
              <a:t>股上市公司公</a:t>
            </a:r>
            <a:r>
              <a:rPr dirty="0" sz="2000" spc="-15" b="1">
                <a:solidFill>
                  <a:srgbClr val="851308"/>
                </a:solidFill>
                <a:latin typeface="Microsoft YaHei"/>
                <a:cs typeface="Microsoft YaHei"/>
              </a:rPr>
              <a:t>告</a:t>
            </a:r>
            <a:r>
              <a:rPr dirty="0" sz="2000" b="1">
                <a:solidFill>
                  <a:srgbClr val="851308"/>
                </a:solidFill>
                <a:latin typeface="Microsoft YaHei"/>
                <a:cs typeface="Microsoft YaHei"/>
              </a:rPr>
              <a:t>信息</a:t>
            </a:r>
            <a:r>
              <a:rPr dirty="0" sz="2000" spc="-15" b="1">
                <a:solidFill>
                  <a:srgbClr val="851308"/>
                </a:solidFill>
                <a:latin typeface="Microsoft YaHei"/>
                <a:cs typeface="Microsoft YaHei"/>
              </a:rPr>
              <a:t>抽</a:t>
            </a:r>
            <a:r>
              <a:rPr dirty="0" sz="2000" b="1">
                <a:solidFill>
                  <a:srgbClr val="851308"/>
                </a:solidFill>
                <a:latin typeface="Microsoft YaHei"/>
                <a:cs typeface="Microsoft YaHei"/>
              </a:rPr>
              <a:t>取”</a:t>
            </a:r>
            <a:r>
              <a:rPr dirty="0" sz="2000" spc="-15" b="1">
                <a:solidFill>
                  <a:srgbClr val="851308"/>
                </a:solidFill>
                <a:latin typeface="Microsoft YaHei"/>
                <a:cs typeface="Microsoft YaHei"/>
              </a:rPr>
              <a:t>赛</a:t>
            </a:r>
            <a:r>
              <a:rPr dirty="0" sz="2000" b="1">
                <a:solidFill>
                  <a:srgbClr val="851308"/>
                </a:solidFill>
                <a:latin typeface="Microsoft YaHei"/>
                <a:cs typeface="Microsoft YaHei"/>
              </a:rPr>
              <a:t>题辅导</a:t>
            </a:r>
            <a:endParaRPr sz="20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Times New Roman"/>
              <a:cs typeface="Times New Roman"/>
            </a:endParaRPr>
          </a:p>
          <a:p>
            <a:pPr marL="206502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Microsoft YaHei"/>
                <a:cs typeface="Microsoft YaHei"/>
              </a:rPr>
              <a:t>2018.05.30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80351" y="288810"/>
            <a:ext cx="1368171" cy="4827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51685" y="2678302"/>
            <a:ext cx="4464685" cy="0"/>
          </a:xfrm>
          <a:custGeom>
            <a:avLst/>
            <a:gdLst/>
            <a:ahLst/>
            <a:cxnLst/>
            <a:rect l="l" t="t" r="r" b="b"/>
            <a:pathLst>
              <a:path w="4464684" h="0">
                <a:moveTo>
                  <a:pt x="0" y="0"/>
                </a:moveTo>
                <a:lnTo>
                  <a:pt x="4464558" y="0"/>
                </a:lnTo>
              </a:path>
            </a:pathLst>
          </a:custGeom>
          <a:ln w="19050">
            <a:solidFill>
              <a:srgbClr val="851308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3380" y="4799041"/>
            <a:ext cx="4316730" cy="1670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  <a:tabLst>
                <a:tab pos="3061970" algn="l"/>
              </a:tabLst>
            </a:pP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Copyright © 2017 DataYes. All</a:t>
            </a:r>
            <a:r>
              <a:rPr dirty="0" sz="1000" spc="11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rights</a:t>
            </a:r>
            <a:r>
              <a:rPr dirty="0" sz="1000" spc="2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10">
                <a:solidFill>
                  <a:srgbClr val="7E7E7E"/>
                </a:solidFill>
                <a:latin typeface="Microsoft YaHei"/>
                <a:cs typeface="Microsoft YaHei"/>
              </a:rPr>
              <a:t>reserved	</a:t>
            </a:r>
            <a:r>
              <a:rPr dirty="0" sz="700" spc="-5">
                <a:solidFill>
                  <a:srgbClr val="7E7E7E"/>
                </a:solidFill>
                <a:latin typeface="SimSun"/>
                <a:cs typeface="SimSun"/>
              </a:rPr>
              <a:t>●</a:t>
            </a:r>
            <a:r>
              <a:rPr dirty="0" sz="700" spc="-225">
                <a:solidFill>
                  <a:srgbClr val="7E7E7E"/>
                </a:solidFill>
                <a:latin typeface="SimSun"/>
                <a:cs typeface="SimSun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SimSun"/>
                <a:cs typeface="SimSun"/>
              </a:rPr>
              <a:t>保密文件，请勿外泄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546602"/>
            <a:ext cx="9144000" cy="1597025"/>
          </a:xfrm>
          <a:custGeom>
            <a:avLst/>
            <a:gdLst/>
            <a:ahLst/>
            <a:cxnLst/>
            <a:rect l="l" t="t" r="r" b="b"/>
            <a:pathLst>
              <a:path w="9144000" h="1597025">
                <a:moveTo>
                  <a:pt x="0" y="1596898"/>
                </a:moveTo>
                <a:lnTo>
                  <a:pt x="9144000" y="1596898"/>
                </a:lnTo>
                <a:lnTo>
                  <a:pt x="9144000" y="0"/>
                </a:lnTo>
                <a:lnTo>
                  <a:pt x="0" y="0"/>
                </a:lnTo>
                <a:lnTo>
                  <a:pt x="0" y="15968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1216" y="617981"/>
            <a:ext cx="862965" cy="0"/>
          </a:xfrm>
          <a:custGeom>
            <a:avLst/>
            <a:gdLst/>
            <a:ahLst/>
            <a:cxnLst/>
            <a:rect l="l" t="t" r="r" b="b"/>
            <a:pathLst>
              <a:path w="862965" h="0">
                <a:moveTo>
                  <a:pt x="0" y="0"/>
                </a:moveTo>
                <a:lnTo>
                  <a:pt x="862393" y="0"/>
                </a:lnTo>
              </a:path>
            </a:pathLst>
          </a:custGeom>
          <a:ln w="28575">
            <a:solidFill>
              <a:srgbClr val="FD9F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60095" y="144221"/>
            <a:ext cx="610870" cy="377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b="1">
                <a:solidFill>
                  <a:srgbClr val="585858"/>
                </a:solidFill>
                <a:latin typeface="Microsoft YaHei"/>
                <a:cs typeface="Microsoft YaHei"/>
              </a:rPr>
              <a:t>目录</a:t>
            </a:r>
            <a:endParaRPr sz="230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66688" y="1888235"/>
            <a:ext cx="1175004" cy="114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44234" y="2061717"/>
            <a:ext cx="800100" cy="800100"/>
          </a:xfrm>
          <a:custGeom>
            <a:avLst/>
            <a:gdLst/>
            <a:ahLst/>
            <a:cxnLst/>
            <a:rect l="l" t="t" r="r" b="b"/>
            <a:pathLst>
              <a:path w="800100" h="800100">
                <a:moveTo>
                  <a:pt x="400049" y="0"/>
                </a:moveTo>
                <a:lnTo>
                  <a:pt x="353388" y="2690"/>
                </a:lnTo>
                <a:lnTo>
                  <a:pt x="308310" y="10563"/>
                </a:lnTo>
                <a:lnTo>
                  <a:pt x="265114" y="23318"/>
                </a:lnTo>
                <a:lnTo>
                  <a:pt x="224101" y="40654"/>
                </a:lnTo>
                <a:lnTo>
                  <a:pt x="185570" y="62273"/>
                </a:lnTo>
                <a:lnTo>
                  <a:pt x="149822" y="87874"/>
                </a:lnTo>
                <a:lnTo>
                  <a:pt x="117157" y="117157"/>
                </a:lnTo>
                <a:lnTo>
                  <a:pt x="87874" y="149822"/>
                </a:lnTo>
                <a:lnTo>
                  <a:pt x="62273" y="185570"/>
                </a:lnTo>
                <a:lnTo>
                  <a:pt x="40654" y="224101"/>
                </a:lnTo>
                <a:lnTo>
                  <a:pt x="23318" y="265114"/>
                </a:lnTo>
                <a:lnTo>
                  <a:pt x="10563" y="308310"/>
                </a:lnTo>
                <a:lnTo>
                  <a:pt x="2690" y="353388"/>
                </a:lnTo>
                <a:lnTo>
                  <a:pt x="0" y="400050"/>
                </a:lnTo>
                <a:lnTo>
                  <a:pt x="2690" y="446711"/>
                </a:lnTo>
                <a:lnTo>
                  <a:pt x="10563" y="491789"/>
                </a:lnTo>
                <a:lnTo>
                  <a:pt x="23318" y="534985"/>
                </a:lnTo>
                <a:lnTo>
                  <a:pt x="40654" y="575998"/>
                </a:lnTo>
                <a:lnTo>
                  <a:pt x="62273" y="614529"/>
                </a:lnTo>
                <a:lnTo>
                  <a:pt x="87874" y="650277"/>
                </a:lnTo>
                <a:lnTo>
                  <a:pt x="117157" y="682942"/>
                </a:lnTo>
                <a:lnTo>
                  <a:pt x="149822" y="712225"/>
                </a:lnTo>
                <a:lnTo>
                  <a:pt x="185570" y="737826"/>
                </a:lnTo>
                <a:lnTo>
                  <a:pt x="224101" y="759445"/>
                </a:lnTo>
                <a:lnTo>
                  <a:pt x="265114" y="776781"/>
                </a:lnTo>
                <a:lnTo>
                  <a:pt x="308310" y="789536"/>
                </a:lnTo>
                <a:lnTo>
                  <a:pt x="353388" y="797409"/>
                </a:lnTo>
                <a:lnTo>
                  <a:pt x="400049" y="800100"/>
                </a:lnTo>
                <a:lnTo>
                  <a:pt x="446711" y="797409"/>
                </a:lnTo>
                <a:lnTo>
                  <a:pt x="491789" y="789536"/>
                </a:lnTo>
                <a:lnTo>
                  <a:pt x="534985" y="776781"/>
                </a:lnTo>
                <a:lnTo>
                  <a:pt x="575998" y="759445"/>
                </a:lnTo>
                <a:lnTo>
                  <a:pt x="614529" y="737826"/>
                </a:lnTo>
                <a:lnTo>
                  <a:pt x="650277" y="712225"/>
                </a:lnTo>
                <a:lnTo>
                  <a:pt x="682942" y="682942"/>
                </a:lnTo>
                <a:lnTo>
                  <a:pt x="712225" y="650277"/>
                </a:lnTo>
                <a:lnTo>
                  <a:pt x="737826" y="614529"/>
                </a:lnTo>
                <a:lnTo>
                  <a:pt x="759445" y="575998"/>
                </a:lnTo>
                <a:lnTo>
                  <a:pt x="776781" y="534985"/>
                </a:lnTo>
                <a:lnTo>
                  <a:pt x="789536" y="491789"/>
                </a:lnTo>
                <a:lnTo>
                  <a:pt x="797409" y="446711"/>
                </a:lnTo>
                <a:lnTo>
                  <a:pt x="800099" y="400050"/>
                </a:lnTo>
                <a:lnTo>
                  <a:pt x="797409" y="353388"/>
                </a:lnTo>
                <a:lnTo>
                  <a:pt x="789536" y="308310"/>
                </a:lnTo>
                <a:lnTo>
                  <a:pt x="776781" y="265114"/>
                </a:lnTo>
                <a:lnTo>
                  <a:pt x="759445" y="224101"/>
                </a:lnTo>
                <a:lnTo>
                  <a:pt x="737826" y="185570"/>
                </a:lnTo>
                <a:lnTo>
                  <a:pt x="712225" y="149822"/>
                </a:lnTo>
                <a:lnTo>
                  <a:pt x="682942" y="117157"/>
                </a:lnTo>
                <a:lnTo>
                  <a:pt x="650277" y="87874"/>
                </a:lnTo>
                <a:lnTo>
                  <a:pt x="614529" y="62273"/>
                </a:lnTo>
                <a:lnTo>
                  <a:pt x="575998" y="40654"/>
                </a:lnTo>
                <a:lnTo>
                  <a:pt x="534985" y="23318"/>
                </a:lnTo>
                <a:lnTo>
                  <a:pt x="491789" y="10563"/>
                </a:lnTo>
                <a:lnTo>
                  <a:pt x="446711" y="2690"/>
                </a:lnTo>
                <a:lnTo>
                  <a:pt x="4000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712457" y="2192223"/>
            <a:ext cx="21653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90" b="1">
                <a:solidFill>
                  <a:srgbClr val="737779"/>
                </a:solidFill>
                <a:latin typeface="Microsoft JhengHei"/>
                <a:cs typeface="Microsoft JhengHei"/>
              </a:rPr>
              <a:t>4</a:t>
            </a:r>
            <a:endParaRPr sz="30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2085" y="3221227"/>
            <a:ext cx="14979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5" b="1">
                <a:solidFill>
                  <a:srgbClr val="585858"/>
                </a:solidFill>
                <a:latin typeface="Microsoft YaHei"/>
                <a:cs typeface="Microsoft YaHei"/>
              </a:rPr>
              <a:t>赛题背景和意义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86454" y="3221227"/>
            <a:ext cx="12877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5" b="1">
                <a:solidFill>
                  <a:srgbClr val="585858"/>
                </a:solidFill>
                <a:latin typeface="Microsoft YaHei"/>
                <a:cs typeface="Microsoft YaHei"/>
              </a:rPr>
              <a:t>信息抽取介绍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07304" y="3221227"/>
            <a:ext cx="8667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5" b="1">
                <a:solidFill>
                  <a:srgbClr val="585858"/>
                </a:solidFill>
                <a:latin typeface="Microsoft YaHei"/>
                <a:cs typeface="Microsoft YaHei"/>
              </a:rPr>
              <a:t>数据说明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11214" y="3219068"/>
            <a:ext cx="8667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5" b="1">
                <a:solidFill>
                  <a:srgbClr val="585858"/>
                </a:solidFill>
                <a:latin typeface="Microsoft YaHei"/>
                <a:cs typeface="Microsoft YaHei"/>
              </a:rPr>
              <a:t>规则解答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48555" y="1402080"/>
            <a:ext cx="2188463" cy="2189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37328" y="1960498"/>
            <a:ext cx="1016000" cy="1016000"/>
          </a:xfrm>
          <a:custGeom>
            <a:avLst/>
            <a:gdLst/>
            <a:ahLst/>
            <a:cxnLst/>
            <a:rect l="l" t="t" r="r" b="b"/>
            <a:pathLst>
              <a:path w="1016000" h="1016000">
                <a:moveTo>
                  <a:pt x="507873" y="0"/>
                </a:moveTo>
                <a:lnTo>
                  <a:pt x="458953" y="2324"/>
                </a:lnTo>
                <a:lnTo>
                  <a:pt x="411350" y="9155"/>
                </a:lnTo>
                <a:lnTo>
                  <a:pt x="365278" y="20281"/>
                </a:lnTo>
                <a:lnTo>
                  <a:pt x="320948" y="35489"/>
                </a:lnTo>
                <a:lnTo>
                  <a:pt x="278574" y="54565"/>
                </a:lnTo>
                <a:lnTo>
                  <a:pt x="238368" y="77298"/>
                </a:lnTo>
                <a:lnTo>
                  <a:pt x="200542" y="103475"/>
                </a:lnTo>
                <a:lnTo>
                  <a:pt x="165310" y="132883"/>
                </a:lnTo>
                <a:lnTo>
                  <a:pt x="132883" y="165310"/>
                </a:lnTo>
                <a:lnTo>
                  <a:pt x="103475" y="200542"/>
                </a:lnTo>
                <a:lnTo>
                  <a:pt x="77298" y="238368"/>
                </a:lnTo>
                <a:lnTo>
                  <a:pt x="54565" y="278574"/>
                </a:lnTo>
                <a:lnTo>
                  <a:pt x="35489" y="320948"/>
                </a:lnTo>
                <a:lnTo>
                  <a:pt x="20281" y="365278"/>
                </a:lnTo>
                <a:lnTo>
                  <a:pt x="9155" y="411350"/>
                </a:lnTo>
                <a:lnTo>
                  <a:pt x="2324" y="458953"/>
                </a:lnTo>
                <a:lnTo>
                  <a:pt x="0" y="507873"/>
                </a:lnTo>
                <a:lnTo>
                  <a:pt x="2324" y="556771"/>
                </a:lnTo>
                <a:lnTo>
                  <a:pt x="9155" y="604355"/>
                </a:lnTo>
                <a:lnTo>
                  <a:pt x="20281" y="650411"/>
                </a:lnTo>
                <a:lnTo>
                  <a:pt x="35489" y="694726"/>
                </a:lnTo>
                <a:lnTo>
                  <a:pt x="54565" y="737089"/>
                </a:lnTo>
                <a:lnTo>
                  <a:pt x="77298" y="777285"/>
                </a:lnTo>
                <a:lnTo>
                  <a:pt x="103475" y="815102"/>
                </a:lnTo>
                <a:lnTo>
                  <a:pt x="132883" y="850327"/>
                </a:lnTo>
                <a:lnTo>
                  <a:pt x="165310" y="882748"/>
                </a:lnTo>
                <a:lnTo>
                  <a:pt x="200542" y="912152"/>
                </a:lnTo>
                <a:lnTo>
                  <a:pt x="238368" y="938325"/>
                </a:lnTo>
                <a:lnTo>
                  <a:pt x="278574" y="961056"/>
                </a:lnTo>
                <a:lnTo>
                  <a:pt x="320948" y="980131"/>
                </a:lnTo>
                <a:lnTo>
                  <a:pt x="365278" y="995338"/>
                </a:lnTo>
                <a:lnTo>
                  <a:pt x="411350" y="1006463"/>
                </a:lnTo>
                <a:lnTo>
                  <a:pt x="458953" y="1013294"/>
                </a:lnTo>
                <a:lnTo>
                  <a:pt x="507873" y="1015619"/>
                </a:lnTo>
                <a:lnTo>
                  <a:pt x="556771" y="1013294"/>
                </a:lnTo>
                <a:lnTo>
                  <a:pt x="604355" y="1006463"/>
                </a:lnTo>
                <a:lnTo>
                  <a:pt x="650411" y="995338"/>
                </a:lnTo>
                <a:lnTo>
                  <a:pt x="694726" y="980131"/>
                </a:lnTo>
                <a:lnTo>
                  <a:pt x="737089" y="961056"/>
                </a:lnTo>
                <a:lnTo>
                  <a:pt x="777285" y="938325"/>
                </a:lnTo>
                <a:lnTo>
                  <a:pt x="815102" y="912152"/>
                </a:lnTo>
                <a:lnTo>
                  <a:pt x="850327" y="882748"/>
                </a:lnTo>
                <a:lnTo>
                  <a:pt x="882748" y="850327"/>
                </a:lnTo>
                <a:lnTo>
                  <a:pt x="912152" y="815102"/>
                </a:lnTo>
                <a:lnTo>
                  <a:pt x="938325" y="777285"/>
                </a:lnTo>
                <a:lnTo>
                  <a:pt x="961056" y="737089"/>
                </a:lnTo>
                <a:lnTo>
                  <a:pt x="980131" y="694726"/>
                </a:lnTo>
                <a:lnTo>
                  <a:pt x="995338" y="650411"/>
                </a:lnTo>
                <a:lnTo>
                  <a:pt x="1006463" y="604355"/>
                </a:lnTo>
                <a:lnTo>
                  <a:pt x="1013294" y="556771"/>
                </a:lnTo>
                <a:lnTo>
                  <a:pt x="1015619" y="507873"/>
                </a:lnTo>
                <a:lnTo>
                  <a:pt x="1013294" y="458953"/>
                </a:lnTo>
                <a:lnTo>
                  <a:pt x="1006463" y="411350"/>
                </a:lnTo>
                <a:lnTo>
                  <a:pt x="995338" y="365278"/>
                </a:lnTo>
                <a:lnTo>
                  <a:pt x="980131" y="320948"/>
                </a:lnTo>
                <a:lnTo>
                  <a:pt x="961056" y="278574"/>
                </a:lnTo>
                <a:lnTo>
                  <a:pt x="938325" y="238368"/>
                </a:lnTo>
                <a:lnTo>
                  <a:pt x="912152" y="200542"/>
                </a:lnTo>
                <a:lnTo>
                  <a:pt x="882748" y="165310"/>
                </a:lnTo>
                <a:lnTo>
                  <a:pt x="850327" y="132883"/>
                </a:lnTo>
                <a:lnTo>
                  <a:pt x="815102" y="103475"/>
                </a:lnTo>
                <a:lnTo>
                  <a:pt x="777285" y="77298"/>
                </a:lnTo>
                <a:lnTo>
                  <a:pt x="737089" y="54565"/>
                </a:lnTo>
                <a:lnTo>
                  <a:pt x="694726" y="35489"/>
                </a:lnTo>
                <a:lnTo>
                  <a:pt x="650411" y="20281"/>
                </a:lnTo>
                <a:lnTo>
                  <a:pt x="604355" y="9155"/>
                </a:lnTo>
                <a:lnTo>
                  <a:pt x="556771" y="2324"/>
                </a:lnTo>
                <a:lnTo>
                  <a:pt x="507873" y="0"/>
                </a:lnTo>
                <a:close/>
              </a:path>
            </a:pathLst>
          </a:custGeom>
          <a:solidFill>
            <a:srgbClr val="373C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402326" y="2160270"/>
            <a:ext cx="248285" cy="559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335" b="1">
                <a:solidFill>
                  <a:srgbClr val="FFFFFF"/>
                </a:solidFill>
                <a:latin typeface="Microsoft JhengHei"/>
                <a:cs typeface="Microsoft JhengHei"/>
              </a:rPr>
              <a:t>3</a:t>
            </a:r>
            <a:endParaRPr sz="35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80744" y="1812035"/>
            <a:ext cx="1440180" cy="14401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91639" y="2131567"/>
            <a:ext cx="800735" cy="800735"/>
          </a:xfrm>
          <a:custGeom>
            <a:avLst/>
            <a:gdLst/>
            <a:ahLst/>
            <a:cxnLst/>
            <a:rect l="l" t="t" r="r" b="b"/>
            <a:pathLst>
              <a:path w="800735" h="800735">
                <a:moveTo>
                  <a:pt x="400177" y="0"/>
                </a:moveTo>
                <a:lnTo>
                  <a:pt x="353513" y="2692"/>
                </a:lnTo>
                <a:lnTo>
                  <a:pt x="308430" y="10570"/>
                </a:lnTo>
                <a:lnTo>
                  <a:pt x="265226" y="23333"/>
                </a:lnTo>
                <a:lnTo>
                  <a:pt x="224203" y="40679"/>
                </a:lnTo>
                <a:lnTo>
                  <a:pt x="185660" y="62310"/>
                </a:lnTo>
                <a:lnTo>
                  <a:pt x="149899" y="87924"/>
                </a:lnTo>
                <a:lnTo>
                  <a:pt x="117220" y="117221"/>
                </a:lnTo>
                <a:lnTo>
                  <a:pt x="87924" y="149899"/>
                </a:lnTo>
                <a:lnTo>
                  <a:pt x="62310" y="185660"/>
                </a:lnTo>
                <a:lnTo>
                  <a:pt x="40679" y="224203"/>
                </a:lnTo>
                <a:lnTo>
                  <a:pt x="23333" y="265226"/>
                </a:lnTo>
                <a:lnTo>
                  <a:pt x="10570" y="308430"/>
                </a:lnTo>
                <a:lnTo>
                  <a:pt x="2692" y="353513"/>
                </a:lnTo>
                <a:lnTo>
                  <a:pt x="0" y="400176"/>
                </a:lnTo>
                <a:lnTo>
                  <a:pt x="2692" y="446838"/>
                </a:lnTo>
                <a:lnTo>
                  <a:pt x="10570" y="491916"/>
                </a:lnTo>
                <a:lnTo>
                  <a:pt x="23333" y="535112"/>
                </a:lnTo>
                <a:lnTo>
                  <a:pt x="40679" y="576125"/>
                </a:lnTo>
                <a:lnTo>
                  <a:pt x="62310" y="614656"/>
                </a:lnTo>
                <a:lnTo>
                  <a:pt x="87924" y="650404"/>
                </a:lnTo>
                <a:lnTo>
                  <a:pt x="117221" y="683069"/>
                </a:lnTo>
                <a:lnTo>
                  <a:pt x="149899" y="712352"/>
                </a:lnTo>
                <a:lnTo>
                  <a:pt x="185660" y="737953"/>
                </a:lnTo>
                <a:lnTo>
                  <a:pt x="224203" y="759572"/>
                </a:lnTo>
                <a:lnTo>
                  <a:pt x="265226" y="776908"/>
                </a:lnTo>
                <a:lnTo>
                  <a:pt x="308430" y="789663"/>
                </a:lnTo>
                <a:lnTo>
                  <a:pt x="353513" y="797536"/>
                </a:lnTo>
                <a:lnTo>
                  <a:pt x="400177" y="800226"/>
                </a:lnTo>
                <a:lnTo>
                  <a:pt x="446814" y="797536"/>
                </a:lnTo>
                <a:lnTo>
                  <a:pt x="491876" y="789663"/>
                </a:lnTo>
                <a:lnTo>
                  <a:pt x="535062" y="776908"/>
                </a:lnTo>
                <a:lnTo>
                  <a:pt x="576070" y="759572"/>
                </a:lnTo>
                <a:lnTo>
                  <a:pt x="614599" y="737953"/>
                </a:lnTo>
                <a:lnTo>
                  <a:pt x="650350" y="712352"/>
                </a:lnTo>
                <a:lnTo>
                  <a:pt x="683021" y="683069"/>
                </a:lnTo>
                <a:lnTo>
                  <a:pt x="712312" y="650404"/>
                </a:lnTo>
                <a:lnTo>
                  <a:pt x="737922" y="614656"/>
                </a:lnTo>
                <a:lnTo>
                  <a:pt x="759549" y="576125"/>
                </a:lnTo>
                <a:lnTo>
                  <a:pt x="776895" y="535112"/>
                </a:lnTo>
                <a:lnTo>
                  <a:pt x="789656" y="491916"/>
                </a:lnTo>
                <a:lnTo>
                  <a:pt x="797534" y="446838"/>
                </a:lnTo>
                <a:lnTo>
                  <a:pt x="800227" y="400176"/>
                </a:lnTo>
                <a:lnTo>
                  <a:pt x="797534" y="353513"/>
                </a:lnTo>
                <a:lnTo>
                  <a:pt x="789656" y="308430"/>
                </a:lnTo>
                <a:lnTo>
                  <a:pt x="776895" y="265226"/>
                </a:lnTo>
                <a:lnTo>
                  <a:pt x="759549" y="224203"/>
                </a:lnTo>
                <a:lnTo>
                  <a:pt x="737922" y="185660"/>
                </a:lnTo>
                <a:lnTo>
                  <a:pt x="712312" y="149899"/>
                </a:lnTo>
                <a:lnTo>
                  <a:pt x="683021" y="117221"/>
                </a:lnTo>
                <a:lnTo>
                  <a:pt x="650350" y="87924"/>
                </a:lnTo>
                <a:lnTo>
                  <a:pt x="614599" y="62310"/>
                </a:lnTo>
                <a:lnTo>
                  <a:pt x="576070" y="40679"/>
                </a:lnTo>
                <a:lnTo>
                  <a:pt x="535062" y="23333"/>
                </a:lnTo>
                <a:lnTo>
                  <a:pt x="491876" y="10570"/>
                </a:lnTo>
                <a:lnTo>
                  <a:pt x="446814" y="2692"/>
                </a:lnTo>
                <a:lnTo>
                  <a:pt x="4001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959101" y="2262377"/>
            <a:ext cx="2159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90" b="1">
                <a:solidFill>
                  <a:srgbClr val="737779"/>
                </a:solidFill>
                <a:latin typeface="Microsoft JhengHei"/>
                <a:cs typeface="Microsoft JhengHei"/>
              </a:rPr>
              <a:t>1</a:t>
            </a:r>
            <a:endParaRPr sz="3000">
              <a:latin typeface="Microsoft JhengHei"/>
              <a:cs typeface="Microsoft JhengHe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17747" y="1819655"/>
            <a:ext cx="1440179" cy="14401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27754" y="2139695"/>
            <a:ext cx="800735" cy="800735"/>
          </a:xfrm>
          <a:custGeom>
            <a:avLst/>
            <a:gdLst/>
            <a:ahLst/>
            <a:cxnLst/>
            <a:rect l="l" t="t" r="r" b="b"/>
            <a:pathLst>
              <a:path w="800735" h="800735">
                <a:moveTo>
                  <a:pt x="400177" y="0"/>
                </a:moveTo>
                <a:lnTo>
                  <a:pt x="353513" y="2690"/>
                </a:lnTo>
                <a:lnTo>
                  <a:pt x="308430" y="10563"/>
                </a:lnTo>
                <a:lnTo>
                  <a:pt x="265226" y="23318"/>
                </a:lnTo>
                <a:lnTo>
                  <a:pt x="224203" y="40654"/>
                </a:lnTo>
                <a:lnTo>
                  <a:pt x="185660" y="62273"/>
                </a:lnTo>
                <a:lnTo>
                  <a:pt x="149899" y="87874"/>
                </a:lnTo>
                <a:lnTo>
                  <a:pt x="117221" y="117157"/>
                </a:lnTo>
                <a:lnTo>
                  <a:pt x="87924" y="149822"/>
                </a:lnTo>
                <a:lnTo>
                  <a:pt x="62310" y="185570"/>
                </a:lnTo>
                <a:lnTo>
                  <a:pt x="40679" y="224101"/>
                </a:lnTo>
                <a:lnTo>
                  <a:pt x="23333" y="265114"/>
                </a:lnTo>
                <a:lnTo>
                  <a:pt x="10570" y="308310"/>
                </a:lnTo>
                <a:lnTo>
                  <a:pt x="2692" y="353388"/>
                </a:lnTo>
                <a:lnTo>
                  <a:pt x="0" y="400050"/>
                </a:lnTo>
                <a:lnTo>
                  <a:pt x="2692" y="446713"/>
                </a:lnTo>
                <a:lnTo>
                  <a:pt x="10570" y="491796"/>
                </a:lnTo>
                <a:lnTo>
                  <a:pt x="23333" y="535000"/>
                </a:lnTo>
                <a:lnTo>
                  <a:pt x="40679" y="576023"/>
                </a:lnTo>
                <a:lnTo>
                  <a:pt x="62310" y="614566"/>
                </a:lnTo>
                <a:lnTo>
                  <a:pt x="87924" y="650327"/>
                </a:lnTo>
                <a:lnTo>
                  <a:pt x="117220" y="683006"/>
                </a:lnTo>
                <a:lnTo>
                  <a:pt x="149899" y="712302"/>
                </a:lnTo>
                <a:lnTo>
                  <a:pt x="185660" y="737916"/>
                </a:lnTo>
                <a:lnTo>
                  <a:pt x="224203" y="759547"/>
                </a:lnTo>
                <a:lnTo>
                  <a:pt x="265226" y="776893"/>
                </a:lnTo>
                <a:lnTo>
                  <a:pt x="308430" y="789656"/>
                </a:lnTo>
                <a:lnTo>
                  <a:pt x="353513" y="797534"/>
                </a:lnTo>
                <a:lnTo>
                  <a:pt x="400177" y="800227"/>
                </a:lnTo>
                <a:lnTo>
                  <a:pt x="446838" y="797534"/>
                </a:lnTo>
                <a:lnTo>
                  <a:pt x="491916" y="789656"/>
                </a:lnTo>
                <a:lnTo>
                  <a:pt x="535112" y="776893"/>
                </a:lnTo>
                <a:lnTo>
                  <a:pt x="576125" y="759547"/>
                </a:lnTo>
                <a:lnTo>
                  <a:pt x="614656" y="737916"/>
                </a:lnTo>
                <a:lnTo>
                  <a:pt x="650404" y="712302"/>
                </a:lnTo>
                <a:lnTo>
                  <a:pt x="683069" y="683006"/>
                </a:lnTo>
                <a:lnTo>
                  <a:pt x="712352" y="650327"/>
                </a:lnTo>
                <a:lnTo>
                  <a:pt x="737953" y="614566"/>
                </a:lnTo>
                <a:lnTo>
                  <a:pt x="759572" y="576023"/>
                </a:lnTo>
                <a:lnTo>
                  <a:pt x="776908" y="535000"/>
                </a:lnTo>
                <a:lnTo>
                  <a:pt x="789663" y="491796"/>
                </a:lnTo>
                <a:lnTo>
                  <a:pt x="797536" y="446713"/>
                </a:lnTo>
                <a:lnTo>
                  <a:pt x="800227" y="400050"/>
                </a:lnTo>
                <a:lnTo>
                  <a:pt x="797536" y="353388"/>
                </a:lnTo>
                <a:lnTo>
                  <a:pt x="789663" y="308310"/>
                </a:lnTo>
                <a:lnTo>
                  <a:pt x="776908" y="265114"/>
                </a:lnTo>
                <a:lnTo>
                  <a:pt x="759572" y="224101"/>
                </a:lnTo>
                <a:lnTo>
                  <a:pt x="737953" y="185570"/>
                </a:lnTo>
                <a:lnTo>
                  <a:pt x="712352" y="149822"/>
                </a:lnTo>
                <a:lnTo>
                  <a:pt x="683069" y="117157"/>
                </a:lnTo>
                <a:lnTo>
                  <a:pt x="650404" y="87874"/>
                </a:lnTo>
                <a:lnTo>
                  <a:pt x="614656" y="62273"/>
                </a:lnTo>
                <a:lnTo>
                  <a:pt x="576125" y="40654"/>
                </a:lnTo>
                <a:lnTo>
                  <a:pt x="535112" y="23318"/>
                </a:lnTo>
                <a:lnTo>
                  <a:pt x="491916" y="10563"/>
                </a:lnTo>
                <a:lnTo>
                  <a:pt x="446838" y="2690"/>
                </a:lnTo>
                <a:lnTo>
                  <a:pt x="4001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895471" y="2270201"/>
            <a:ext cx="21653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90" b="1">
                <a:solidFill>
                  <a:srgbClr val="737779"/>
                </a:solidFill>
                <a:latin typeface="Microsoft JhengHei"/>
                <a:cs typeface="Microsoft JhengHei"/>
              </a:rPr>
              <a:t>2</a:t>
            </a:r>
            <a:endParaRPr sz="30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3380" y="4799041"/>
            <a:ext cx="4316730" cy="1670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  <a:tabLst>
                <a:tab pos="3061970" algn="l"/>
              </a:tabLst>
            </a:pP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Copyright © 2017 DataYes. All</a:t>
            </a:r>
            <a:r>
              <a:rPr dirty="0" sz="1000" spc="11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rights</a:t>
            </a:r>
            <a:r>
              <a:rPr dirty="0" sz="1000" spc="2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10">
                <a:solidFill>
                  <a:srgbClr val="7E7E7E"/>
                </a:solidFill>
                <a:latin typeface="Microsoft YaHei"/>
                <a:cs typeface="Microsoft YaHei"/>
              </a:rPr>
              <a:t>reserved	</a:t>
            </a:r>
            <a:r>
              <a:rPr dirty="0" sz="700" spc="-5">
                <a:solidFill>
                  <a:srgbClr val="7E7E7E"/>
                </a:solidFill>
                <a:latin typeface="SimSun"/>
                <a:cs typeface="SimSun"/>
              </a:rPr>
              <a:t>●</a:t>
            </a:r>
            <a:r>
              <a:rPr dirty="0" sz="700" spc="-225">
                <a:solidFill>
                  <a:srgbClr val="7E7E7E"/>
                </a:solidFill>
                <a:latin typeface="SimSun"/>
                <a:cs typeface="SimSun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SimSun"/>
                <a:cs typeface="SimSun"/>
              </a:rPr>
              <a:t>保密文件，请勿外泄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564728"/>
            <a:ext cx="9144000" cy="1579245"/>
          </a:xfrm>
          <a:custGeom>
            <a:avLst/>
            <a:gdLst/>
            <a:ahLst/>
            <a:cxnLst/>
            <a:rect l="l" t="t" r="r" b="b"/>
            <a:pathLst>
              <a:path w="9144000" h="1579245">
                <a:moveTo>
                  <a:pt x="9144000" y="1578771"/>
                </a:moveTo>
                <a:lnTo>
                  <a:pt x="9144000" y="0"/>
                </a:lnTo>
                <a:lnTo>
                  <a:pt x="0" y="0"/>
                </a:lnTo>
                <a:lnTo>
                  <a:pt x="0" y="1578771"/>
                </a:lnTo>
                <a:lnTo>
                  <a:pt x="9144000" y="15787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1216" y="617981"/>
            <a:ext cx="1144905" cy="0"/>
          </a:xfrm>
          <a:custGeom>
            <a:avLst/>
            <a:gdLst/>
            <a:ahLst/>
            <a:cxnLst/>
            <a:rect l="l" t="t" r="r" b="b"/>
            <a:pathLst>
              <a:path w="1144905" h="0">
                <a:moveTo>
                  <a:pt x="0" y="0"/>
                </a:moveTo>
                <a:lnTo>
                  <a:pt x="1144536" y="0"/>
                </a:lnTo>
              </a:path>
            </a:pathLst>
          </a:custGeom>
          <a:ln w="28575">
            <a:solidFill>
              <a:srgbClr val="FD9F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60095" y="144221"/>
            <a:ext cx="899794" cy="377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b="1">
                <a:solidFill>
                  <a:srgbClr val="585858"/>
                </a:solidFill>
                <a:latin typeface="Microsoft YaHei"/>
                <a:cs typeface="Microsoft YaHei"/>
              </a:rPr>
              <a:t>Part</a:t>
            </a:r>
            <a:r>
              <a:rPr dirty="0" sz="2300" spc="-90" b="1">
                <a:solidFill>
                  <a:srgbClr val="585858"/>
                </a:solidFill>
                <a:latin typeface="Microsoft YaHei"/>
                <a:cs typeface="Microsoft YaHei"/>
              </a:rPr>
              <a:t> </a:t>
            </a:r>
            <a:r>
              <a:rPr dirty="0" sz="2300" b="1">
                <a:solidFill>
                  <a:srgbClr val="585858"/>
                </a:solidFill>
                <a:latin typeface="Microsoft YaHei"/>
                <a:cs typeface="Microsoft YaHei"/>
              </a:rPr>
              <a:t>1</a:t>
            </a:r>
            <a:endParaRPr sz="230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3746" y="2235530"/>
            <a:ext cx="5821680" cy="605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 b="1">
                <a:solidFill>
                  <a:srgbClr val="585858"/>
                </a:solidFill>
                <a:latin typeface="Microsoft YaHei"/>
                <a:cs typeface="Microsoft YaHei"/>
              </a:rPr>
              <a:t>各公告类型业务与字段</a:t>
            </a:r>
            <a:r>
              <a:rPr dirty="0" sz="3800" spc="-10" b="1">
                <a:solidFill>
                  <a:srgbClr val="585858"/>
                </a:solidFill>
                <a:latin typeface="Microsoft YaHei"/>
                <a:cs typeface="Microsoft YaHei"/>
              </a:rPr>
              <a:t>说</a:t>
            </a:r>
            <a:r>
              <a:rPr dirty="0" sz="3800" spc="5" b="1">
                <a:solidFill>
                  <a:srgbClr val="585858"/>
                </a:solidFill>
                <a:latin typeface="Microsoft YaHei"/>
                <a:cs typeface="Microsoft YaHei"/>
              </a:rPr>
              <a:t>明</a:t>
            </a:r>
            <a:endParaRPr sz="3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3380" y="4799041"/>
            <a:ext cx="4316730" cy="1670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  <a:tabLst>
                <a:tab pos="3061970" algn="l"/>
              </a:tabLst>
            </a:pP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Copyright © 2017 DataYes. All</a:t>
            </a:r>
            <a:r>
              <a:rPr dirty="0" sz="1000" spc="11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rights</a:t>
            </a:r>
            <a:r>
              <a:rPr dirty="0" sz="1000" spc="2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10">
                <a:solidFill>
                  <a:srgbClr val="7E7E7E"/>
                </a:solidFill>
                <a:latin typeface="Microsoft YaHei"/>
                <a:cs typeface="Microsoft YaHei"/>
              </a:rPr>
              <a:t>reserved	</a:t>
            </a:r>
            <a:r>
              <a:rPr dirty="0" sz="700" spc="-5">
                <a:solidFill>
                  <a:srgbClr val="7E7E7E"/>
                </a:solidFill>
                <a:latin typeface="SimSun"/>
                <a:cs typeface="SimSun"/>
              </a:rPr>
              <a:t>●</a:t>
            </a:r>
            <a:r>
              <a:rPr dirty="0" sz="700" spc="-225">
                <a:solidFill>
                  <a:srgbClr val="7E7E7E"/>
                </a:solidFill>
                <a:latin typeface="SimSun"/>
                <a:cs typeface="SimSun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SimSun"/>
                <a:cs typeface="SimSun"/>
              </a:rPr>
              <a:t>保密文件，请勿外泄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564728"/>
            <a:ext cx="9144000" cy="1579245"/>
          </a:xfrm>
          <a:custGeom>
            <a:avLst/>
            <a:gdLst/>
            <a:ahLst/>
            <a:cxnLst/>
            <a:rect l="l" t="t" r="r" b="b"/>
            <a:pathLst>
              <a:path w="9144000" h="1579245">
                <a:moveTo>
                  <a:pt x="9144000" y="1578771"/>
                </a:moveTo>
                <a:lnTo>
                  <a:pt x="9144000" y="0"/>
                </a:lnTo>
                <a:lnTo>
                  <a:pt x="0" y="0"/>
                </a:lnTo>
                <a:lnTo>
                  <a:pt x="0" y="1578771"/>
                </a:lnTo>
                <a:lnTo>
                  <a:pt x="9144000" y="15787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1216" y="617981"/>
            <a:ext cx="1618615" cy="3810"/>
          </a:xfrm>
          <a:custGeom>
            <a:avLst/>
            <a:gdLst/>
            <a:ahLst/>
            <a:cxnLst/>
            <a:rect l="l" t="t" r="r" b="b"/>
            <a:pathLst>
              <a:path w="1618614" h="3809">
                <a:moveTo>
                  <a:pt x="0" y="0"/>
                </a:moveTo>
                <a:lnTo>
                  <a:pt x="1618373" y="3809"/>
                </a:lnTo>
              </a:path>
            </a:pathLst>
          </a:custGeom>
          <a:ln w="28575">
            <a:solidFill>
              <a:srgbClr val="FD9F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0095" y="144221"/>
            <a:ext cx="1488440" cy="377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股东增减持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7728" y="831804"/>
            <a:ext cx="6124575" cy="848994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200" spc="65">
                <a:solidFill>
                  <a:srgbClr val="585858"/>
                </a:solidFill>
                <a:latin typeface="Microsoft YaHei"/>
                <a:cs typeface="Microsoft YaHei"/>
              </a:rPr>
              <a:t>由上市公司披露的，上</a:t>
            </a:r>
            <a:r>
              <a:rPr dirty="0" sz="1200" spc="55">
                <a:solidFill>
                  <a:srgbClr val="585858"/>
                </a:solidFill>
                <a:latin typeface="Microsoft YaHei"/>
                <a:cs typeface="Microsoft YaHei"/>
              </a:rPr>
              <a:t>市</a:t>
            </a:r>
            <a:r>
              <a:rPr dirty="0" sz="1200" spc="65">
                <a:solidFill>
                  <a:srgbClr val="585858"/>
                </a:solidFill>
                <a:latin typeface="Microsoft YaHei"/>
                <a:cs typeface="Microsoft YaHei"/>
              </a:rPr>
              <a:t>公司</a:t>
            </a:r>
            <a:r>
              <a:rPr dirty="0" sz="1200" spc="55">
                <a:solidFill>
                  <a:srgbClr val="585858"/>
                </a:solidFill>
                <a:latin typeface="Microsoft YaHei"/>
                <a:cs typeface="Microsoft YaHei"/>
              </a:rPr>
              <a:t>股</a:t>
            </a:r>
            <a:r>
              <a:rPr dirty="0" sz="1200" spc="65">
                <a:solidFill>
                  <a:srgbClr val="585858"/>
                </a:solidFill>
                <a:latin typeface="Microsoft YaHei"/>
                <a:cs typeface="Microsoft YaHei"/>
              </a:rPr>
              <a:t>东在</a:t>
            </a:r>
            <a:r>
              <a:rPr dirty="0" sz="1200" spc="55">
                <a:solidFill>
                  <a:srgbClr val="585858"/>
                </a:solidFill>
                <a:latin typeface="Microsoft YaHei"/>
                <a:cs typeface="Microsoft YaHei"/>
              </a:rPr>
              <a:t>交</a:t>
            </a:r>
            <a:r>
              <a:rPr dirty="0" sz="1200" spc="65">
                <a:solidFill>
                  <a:srgbClr val="585858"/>
                </a:solidFill>
                <a:latin typeface="Microsoft YaHei"/>
                <a:cs typeface="Microsoft YaHei"/>
              </a:rPr>
              <a:t>易所</a:t>
            </a:r>
            <a:r>
              <a:rPr dirty="0" sz="1200" spc="55">
                <a:solidFill>
                  <a:srgbClr val="585858"/>
                </a:solidFill>
                <a:latin typeface="Microsoft YaHei"/>
                <a:cs typeface="Microsoft YaHei"/>
              </a:rPr>
              <a:t>系</a:t>
            </a:r>
            <a:r>
              <a:rPr dirty="0" sz="1200" spc="65">
                <a:solidFill>
                  <a:srgbClr val="585858"/>
                </a:solidFill>
                <a:latin typeface="Microsoft YaHei"/>
                <a:cs typeface="Microsoft YaHei"/>
              </a:rPr>
              <a:t>统进</a:t>
            </a:r>
            <a:r>
              <a:rPr dirty="0" sz="1200" spc="55">
                <a:solidFill>
                  <a:srgbClr val="585858"/>
                </a:solidFill>
                <a:latin typeface="Microsoft YaHei"/>
                <a:cs typeface="Microsoft YaHei"/>
              </a:rPr>
              <a:t>行</a:t>
            </a:r>
            <a:r>
              <a:rPr dirty="0" sz="1200" spc="65">
                <a:solidFill>
                  <a:srgbClr val="585858"/>
                </a:solidFill>
                <a:latin typeface="Microsoft YaHei"/>
                <a:cs typeface="Microsoft YaHei"/>
              </a:rPr>
              <a:t>增持</a:t>
            </a:r>
            <a:r>
              <a:rPr dirty="0" sz="1200" spc="55">
                <a:solidFill>
                  <a:srgbClr val="585858"/>
                </a:solidFill>
                <a:latin typeface="Microsoft YaHei"/>
                <a:cs typeface="Microsoft YaHei"/>
              </a:rPr>
              <a:t>股</a:t>
            </a:r>
            <a:r>
              <a:rPr dirty="0" sz="1200" spc="65">
                <a:solidFill>
                  <a:srgbClr val="585858"/>
                </a:solidFill>
                <a:latin typeface="Microsoft YaHei"/>
                <a:cs typeface="Microsoft YaHei"/>
              </a:rPr>
              <a:t>票或</a:t>
            </a:r>
            <a:r>
              <a:rPr dirty="0" sz="1200" spc="55">
                <a:solidFill>
                  <a:srgbClr val="585858"/>
                </a:solidFill>
                <a:latin typeface="Microsoft YaHei"/>
                <a:cs typeface="Microsoft YaHei"/>
              </a:rPr>
              <a:t>减</a:t>
            </a:r>
            <a:r>
              <a:rPr dirty="0" sz="1200" spc="65">
                <a:solidFill>
                  <a:srgbClr val="585858"/>
                </a:solidFill>
                <a:latin typeface="Microsoft YaHei"/>
                <a:cs typeface="Microsoft YaHei"/>
              </a:rPr>
              <a:t>持股</a:t>
            </a:r>
            <a:r>
              <a:rPr dirty="0" sz="1200" spc="55">
                <a:solidFill>
                  <a:srgbClr val="585858"/>
                </a:solidFill>
                <a:latin typeface="Microsoft YaHei"/>
                <a:cs typeface="Microsoft YaHei"/>
              </a:rPr>
              <a:t>票</a:t>
            </a:r>
            <a:r>
              <a:rPr dirty="0" sz="1200" spc="65">
                <a:solidFill>
                  <a:srgbClr val="585858"/>
                </a:solidFill>
                <a:latin typeface="Microsoft YaHei"/>
                <a:cs typeface="Microsoft YaHei"/>
              </a:rPr>
              <a:t>的信息</a:t>
            </a:r>
            <a:endParaRPr sz="1200">
              <a:latin typeface="Microsoft YaHei"/>
              <a:cs typeface="Microsoft YaHei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200" spc="70">
                <a:solidFill>
                  <a:srgbClr val="585858"/>
                </a:solidFill>
                <a:latin typeface="Microsoft YaHei"/>
                <a:cs typeface="Microsoft YaHei"/>
              </a:rPr>
              <a:t>公告id+股东名</a:t>
            </a:r>
            <a:r>
              <a:rPr dirty="0" sz="1200" spc="75">
                <a:solidFill>
                  <a:srgbClr val="585858"/>
                </a:solidFill>
                <a:latin typeface="Microsoft YaHei"/>
                <a:cs typeface="Microsoft YaHei"/>
              </a:rPr>
              <a:t>称</a:t>
            </a:r>
            <a:r>
              <a:rPr dirty="0" sz="1200" spc="55">
                <a:solidFill>
                  <a:srgbClr val="585858"/>
                </a:solidFill>
                <a:latin typeface="Microsoft YaHei"/>
                <a:cs typeface="Microsoft YaHei"/>
              </a:rPr>
              <a:t>+</a:t>
            </a:r>
            <a:r>
              <a:rPr dirty="0" sz="1200" spc="70">
                <a:solidFill>
                  <a:srgbClr val="585858"/>
                </a:solidFill>
                <a:latin typeface="Microsoft YaHei"/>
                <a:cs typeface="Microsoft YaHei"/>
              </a:rPr>
              <a:t>变动</a:t>
            </a:r>
            <a:r>
              <a:rPr dirty="0" sz="1200" spc="55">
                <a:solidFill>
                  <a:srgbClr val="585858"/>
                </a:solidFill>
                <a:latin typeface="Microsoft YaHei"/>
                <a:cs typeface="Microsoft YaHei"/>
              </a:rPr>
              <a:t>日</a:t>
            </a:r>
            <a:r>
              <a:rPr dirty="0" sz="1200" spc="70">
                <a:solidFill>
                  <a:srgbClr val="585858"/>
                </a:solidFill>
                <a:latin typeface="Microsoft YaHei"/>
                <a:cs typeface="Microsoft YaHei"/>
              </a:rPr>
              <a:t>期唯</a:t>
            </a:r>
            <a:r>
              <a:rPr dirty="0" sz="1200" spc="55">
                <a:solidFill>
                  <a:srgbClr val="585858"/>
                </a:solidFill>
                <a:latin typeface="Microsoft YaHei"/>
                <a:cs typeface="Microsoft YaHei"/>
              </a:rPr>
              <a:t>一</a:t>
            </a:r>
            <a:r>
              <a:rPr dirty="0" sz="1200" spc="70">
                <a:solidFill>
                  <a:srgbClr val="585858"/>
                </a:solidFill>
                <a:latin typeface="Microsoft YaHei"/>
                <a:cs typeface="Microsoft YaHei"/>
              </a:rPr>
              <a:t>确定</a:t>
            </a:r>
            <a:r>
              <a:rPr dirty="0" sz="1200" spc="55">
                <a:solidFill>
                  <a:srgbClr val="585858"/>
                </a:solidFill>
                <a:latin typeface="Microsoft YaHei"/>
                <a:cs typeface="Microsoft YaHei"/>
              </a:rPr>
              <a:t>一</a:t>
            </a:r>
            <a:r>
              <a:rPr dirty="0" sz="1200" spc="70">
                <a:solidFill>
                  <a:srgbClr val="585858"/>
                </a:solidFill>
                <a:latin typeface="Microsoft YaHei"/>
                <a:cs typeface="Microsoft YaHei"/>
              </a:rPr>
              <a:t>条增</a:t>
            </a:r>
            <a:r>
              <a:rPr dirty="0" sz="1200" spc="55">
                <a:solidFill>
                  <a:srgbClr val="585858"/>
                </a:solidFill>
                <a:latin typeface="Microsoft YaHei"/>
                <a:cs typeface="Microsoft YaHei"/>
              </a:rPr>
              <a:t>减</a:t>
            </a:r>
            <a:r>
              <a:rPr dirty="0" sz="1200" spc="70">
                <a:solidFill>
                  <a:srgbClr val="585858"/>
                </a:solidFill>
                <a:latin typeface="Microsoft YaHei"/>
                <a:cs typeface="Microsoft YaHei"/>
              </a:rPr>
              <a:t>持记</a:t>
            </a:r>
            <a:r>
              <a:rPr dirty="0" sz="1200">
                <a:solidFill>
                  <a:srgbClr val="585858"/>
                </a:solidFill>
                <a:latin typeface="Microsoft YaHei"/>
                <a:cs typeface="Microsoft YaHei"/>
              </a:rPr>
              <a:t>录</a:t>
            </a:r>
            <a:endParaRPr sz="1200">
              <a:latin typeface="Microsoft YaHei"/>
              <a:cs typeface="Microsoft YaHei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200" spc="70">
                <a:solidFill>
                  <a:srgbClr val="585858"/>
                </a:solidFill>
                <a:latin typeface="Microsoft YaHei"/>
                <a:cs typeface="Microsoft YaHei"/>
              </a:rPr>
              <a:t>抽取位置：文</a:t>
            </a:r>
            <a:r>
              <a:rPr dirty="0" sz="1200">
                <a:solidFill>
                  <a:srgbClr val="585858"/>
                </a:solidFill>
                <a:latin typeface="Microsoft YaHei"/>
                <a:cs typeface="Microsoft YaHei"/>
              </a:rPr>
              <a:t>本</a:t>
            </a:r>
            <a:r>
              <a:rPr dirty="0" sz="1200" spc="95">
                <a:solidFill>
                  <a:srgbClr val="585858"/>
                </a:solidFill>
                <a:latin typeface="Microsoft YaHei"/>
                <a:cs typeface="Microsoft YaHei"/>
              </a:rPr>
              <a:t> </a:t>
            </a:r>
            <a:r>
              <a:rPr dirty="0" sz="1200">
                <a:solidFill>
                  <a:srgbClr val="585858"/>
                </a:solidFill>
                <a:latin typeface="Microsoft YaHei"/>
                <a:cs typeface="Microsoft YaHei"/>
              </a:rPr>
              <a:t>&amp;</a:t>
            </a:r>
            <a:r>
              <a:rPr dirty="0" sz="1200" spc="135">
                <a:solidFill>
                  <a:srgbClr val="585858"/>
                </a:solidFill>
                <a:latin typeface="Microsoft YaHei"/>
                <a:cs typeface="Microsoft YaHei"/>
              </a:rPr>
              <a:t> </a:t>
            </a:r>
            <a:r>
              <a:rPr dirty="0" sz="1200" spc="70">
                <a:solidFill>
                  <a:srgbClr val="585858"/>
                </a:solidFill>
                <a:latin typeface="Microsoft YaHei"/>
                <a:cs typeface="Microsoft YaHei"/>
              </a:rPr>
              <a:t>表格</a:t>
            </a:r>
            <a:endParaRPr sz="1200">
              <a:latin typeface="Microsoft YaHei"/>
              <a:cs typeface="Microsoft YaHe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9514" y="1917319"/>
          <a:ext cx="8713470" cy="280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9830"/>
                <a:gridCol w="1035050"/>
                <a:gridCol w="830580"/>
                <a:gridCol w="2371090"/>
                <a:gridCol w="3295015"/>
              </a:tblGrid>
              <a:tr h="368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 marL="15240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字段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508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 marL="27940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是否可能为空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508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约定单位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508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 marR="641350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释义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508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 marR="675005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说明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508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305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5240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股东全称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26670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否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R="641350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股东全称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R="676275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个人或公司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6985"/>
                </a:tc>
              </a:tr>
              <a:tr h="330581"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股东简称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90805"/>
                </a:tc>
                <a:tc>
                  <a:txBody>
                    <a:bodyPr/>
                    <a:lstStyle/>
                    <a:p>
                      <a:pPr algn="ctr" marL="2667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是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908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413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股东简称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90805"/>
                </a:tc>
                <a:tc>
                  <a:txBody>
                    <a:bodyPr/>
                    <a:lstStyle/>
                    <a:p>
                      <a:pPr algn="ctr" marR="67500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特指公司简称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90805"/>
                </a:tc>
              </a:tr>
              <a:tr h="3715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5240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变动截止日期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26670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否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96850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Calibri"/>
                          <a:cs typeface="Calibri"/>
                        </a:rPr>
                        <a:t>XXXX-XX-XX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R="641350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股东增减持变动的日期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61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 marL="15240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变动价格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 marL="26670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是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 marL="48895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元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 marR="641350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增减持的交易价格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 marR="675005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如无直接公布无需计算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5715"/>
                </a:tc>
              </a:tr>
              <a:tr h="300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5240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变动数量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26670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否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48895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股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R="641350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增持或减持的数量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30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 marL="152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变动后持股数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444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 marL="266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是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444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 marL="488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股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444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 marR="6413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增持或减持的股数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444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7500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如无直接公布无需计算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60325">
                    <a:solidFill>
                      <a:srgbClr val="FFFFFF"/>
                    </a:solidFill>
                  </a:tcPr>
                </a:tc>
              </a:tr>
              <a:tr h="3942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 marL="13970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变动后持股比例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127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 marL="26670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是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127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 marL="50800">
                        <a:lnSpc>
                          <a:spcPct val="100000"/>
                        </a:lnSpc>
                      </a:pPr>
                      <a:r>
                        <a:rPr dirty="0" sz="800">
                          <a:latin typeface="Calibri"/>
                          <a:cs typeface="Calibri"/>
                        </a:rPr>
                        <a:t>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 marR="640080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增持或减持股数占总股</a:t>
                      </a:r>
                      <a:r>
                        <a:rPr dirty="0" sz="800" spc="-10">
                          <a:latin typeface="SimSun"/>
                          <a:cs typeface="SimSun"/>
                        </a:rPr>
                        <a:t>本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的比例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127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7500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如无直接公布无需计算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7874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3380" y="4799041"/>
            <a:ext cx="4316730" cy="1670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  <a:tabLst>
                <a:tab pos="3061970" algn="l"/>
              </a:tabLst>
            </a:pP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Copyright © 2017 DataYes. All</a:t>
            </a:r>
            <a:r>
              <a:rPr dirty="0" sz="1000" spc="11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rights</a:t>
            </a:r>
            <a:r>
              <a:rPr dirty="0" sz="1000" spc="2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10">
                <a:solidFill>
                  <a:srgbClr val="7E7E7E"/>
                </a:solidFill>
                <a:latin typeface="Microsoft YaHei"/>
                <a:cs typeface="Microsoft YaHei"/>
              </a:rPr>
              <a:t>reserved	</a:t>
            </a:r>
            <a:r>
              <a:rPr dirty="0" sz="700" spc="-5">
                <a:solidFill>
                  <a:srgbClr val="7E7E7E"/>
                </a:solidFill>
                <a:latin typeface="SimSun"/>
                <a:cs typeface="SimSun"/>
              </a:rPr>
              <a:t>●</a:t>
            </a:r>
            <a:r>
              <a:rPr dirty="0" sz="700" spc="-225">
                <a:solidFill>
                  <a:srgbClr val="7E7E7E"/>
                </a:solidFill>
                <a:latin typeface="SimSun"/>
                <a:cs typeface="SimSun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SimSun"/>
                <a:cs typeface="SimSun"/>
              </a:rPr>
              <a:t>保密文件，请勿外泄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564728"/>
            <a:ext cx="9144000" cy="1579245"/>
          </a:xfrm>
          <a:custGeom>
            <a:avLst/>
            <a:gdLst/>
            <a:ahLst/>
            <a:cxnLst/>
            <a:rect l="l" t="t" r="r" b="b"/>
            <a:pathLst>
              <a:path w="9144000" h="1579245">
                <a:moveTo>
                  <a:pt x="9144000" y="1578771"/>
                </a:moveTo>
                <a:lnTo>
                  <a:pt x="9144000" y="0"/>
                </a:lnTo>
                <a:lnTo>
                  <a:pt x="0" y="0"/>
                </a:lnTo>
                <a:lnTo>
                  <a:pt x="0" y="1578771"/>
                </a:lnTo>
                <a:lnTo>
                  <a:pt x="9144000" y="15787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1216" y="617981"/>
            <a:ext cx="1618615" cy="3810"/>
          </a:xfrm>
          <a:custGeom>
            <a:avLst/>
            <a:gdLst/>
            <a:ahLst/>
            <a:cxnLst/>
            <a:rect l="l" t="t" r="r" b="b"/>
            <a:pathLst>
              <a:path w="1618614" h="3809">
                <a:moveTo>
                  <a:pt x="0" y="0"/>
                </a:moveTo>
                <a:lnTo>
                  <a:pt x="1618373" y="3809"/>
                </a:lnTo>
              </a:path>
            </a:pathLst>
          </a:custGeom>
          <a:ln w="28575">
            <a:solidFill>
              <a:srgbClr val="FD9F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0095" y="144221"/>
            <a:ext cx="1196340" cy="377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重大合同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7728" y="698379"/>
            <a:ext cx="5352415" cy="94043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184785" algn="l"/>
                <a:tab pos="185420" algn="l"/>
              </a:tabLst>
            </a:pPr>
            <a:r>
              <a:rPr dirty="0" sz="1000" spc="65">
                <a:solidFill>
                  <a:srgbClr val="585858"/>
                </a:solidFill>
                <a:latin typeface="Microsoft YaHei"/>
                <a:cs typeface="Microsoft YaHei"/>
              </a:rPr>
              <a:t>由上市公司披露的，上市公司或其子公司的项目中标、合同签</a:t>
            </a:r>
            <a:r>
              <a:rPr dirty="0" sz="1000" spc="70">
                <a:solidFill>
                  <a:srgbClr val="585858"/>
                </a:solidFill>
                <a:latin typeface="Microsoft YaHei"/>
                <a:cs typeface="Microsoft YaHei"/>
              </a:rPr>
              <a:t>署</a:t>
            </a:r>
            <a:r>
              <a:rPr dirty="0" sz="1000" spc="65">
                <a:solidFill>
                  <a:srgbClr val="585858"/>
                </a:solidFill>
                <a:latin typeface="Microsoft YaHei"/>
                <a:cs typeface="Microsoft YaHei"/>
              </a:rPr>
              <a:t>信息</a:t>
            </a:r>
            <a:endParaRPr sz="1000">
              <a:latin typeface="Microsoft YaHei"/>
              <a:cs typeface="Microsoft YaHei"/>
            </a:endParaRPr>
          </a:p>
          <a:p>
            <a:pPr marL="184785" indent="-17272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184785" algn="l"/>
                <a:tab pos="185420" algn="l"/>
              </a:tabLst>
            </a:pPr>
            <a:r>
              <a:rPr dirty="0" sz="1000" spc="60">
                <a:solidFill>
                  <a:srgbClr val="585858"/>
                </a:solidFill>
                <a:latin typeface="Microsoft YaHei"/>
                <a:cs typeface="Microsoft YaHei"/>
              </a:rPr>
              <a:t>在项目和合同中存在甲方、乙方的概念，一般来说，上市公司及其子公司作为乙</a:t>
            </a:r>
            <a:r>
              <a:rPr dirty="0" sz="1000" spc="65">
                <a:solidFill>
                  <a:srgbClr val="585858"/>
                </a:solidFill>
                <a:latin typeface="Microsoft YaHei"/>
                <a:cs typeface="Microsoft YaHei"/>
              </a:rPr>
              <a:t>方</a:t>
            </a:r>
            <a:r>
              <a:rPr dirty="0" sz="1000" spc="60">
                <a:solidFill>
                  <a:srgbClr val="585858"/>
                </a:solidFill>
                <a:latin typeface="Microsoft YaHei"/>
                <a:cs typeface="Microsoft YaHei"/>
              </a:rPr>
              <a:t>出现</a:t>
            </a:r>
            <a:endParaRPr sz="1000">
              <a:latin typeface="Microsoft YaHei"/>
              <a:cs typeface="Microsoft YaHei"/>
            </a:endParaRPr>
          </a:p>
          <a:p>
            <a:pPr marL="184785" indent="-17272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84785" algn="l"/>
                <a:tab pos="185420" algn="l"/>
              </a:tabLst>
            </a:pPr>
            <a:r>
              <a:rPr dirty="0" sz="1000" spc="65">
                <a:solidFill>
                  <a:srgbClr val="585858"/>
                </a:solidFill>
                <a:latin typeface="Microsoft YaHei"/>
                <a:cs typeface="Microsoft YaHei"/>
              </a:rPr>
              <a:t>公告id+甲方</a:t>
            </a:r>
            <a:r>
              <a:rPr dirty="0" sz="1000" spc="70">
                <a:solidFill>
                  <a:srgbClr val="585858"/>
                </a:solidFill>
                <a:latin typeface="Microsoft YaHei"/>
                <a:cs typeface="Microsoft YaHei"/>
              </a:rPr>
              <a:t>+</a:t>
            </a:r>
            <a:r>
              <a:rPr dirty="0" sz="1000" spc="65">
                <a:solidFill>
                  <a:srgbClr val="585858"/>
                </a:solidFill>
                <a:latin typeface="Microsoft YaHei"/>
                <a:cs typeface="Microsoft YaHei"/>
              </a:rPr>
              <a:t>乙方唯一确定</a:t>
            </a:r>
            <a:r>
              <a:rPr dirty="0" sz="1000" spc="70">
                <a:solidFill>
                  <a:srgbClr val="585858"/>
                </a:solidFill>
                <a:latin typeface="Microsoft YaHei"/>
                <a:cs typeface="Microsoft YaHei"/>
              </a:rPr>
              <a:t>一</a:t>
            </a:r>
            <a:r>
              <a:rPr dirty="0" sz="1000" spc="65">
                <a:solidFill>
                  <a:srgbClr val="585858"/>
                </a:solidFill>
                <a:latin typeface="Microsoft YaHei"/>
                <a:cs typeface="Microsoft YaHei"/>
              </a:rPr>
              <a:t>条重大合同记录</a:t>
            </a:r>
            <a:endParaRPr sz="1000">
              <a:latin typeface="Microsoft YaHei"/>
              <a:cs typeface="Microsoft YaHei"/>
            </a:endParaRPr>
          </a:p>
          <a:p>
            <a:pPr marL="184785" indent="-17272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84785" algn="l"/>
                <a:tab pos="185420" algn="l"/>
              </a:tabLst>
            </a:pPr>
            <a:r>
              <a:rPr dirty="0" sz="1000" spc="65">
                <a:solidFill>
                  <a:srgbClr val="585858"/>
                </a:solidFill>
                <a:latin typeface="Microsoft YaHei"/>
                <a:cs typeface="Microsoft YaHei"/>
              </a:rPr>
              <a:t>抽取位置：文本</a:t>
            </a:r>
            <a:endParaRPr sz="1000">
              <a:latin typeface="Microsoft YaHei"/>
              <a:cs typeface="Microsoft YaHe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9514" y="1845310"/>
          <a:ext cx="8713470" cy="2965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0255"/>
                <a:gridCol w="792480"/>
                <a:gridCol w="598170"/>
                <a:gridCol w="1978660"/>
                <a:gridCol w="4574540"/>
              </a:tblGrid>
              <a:tr h="3597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 marL="14604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字段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5715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 marR="27305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是否可能为空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5715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 marL="26034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约定单位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5715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04595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释义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5715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 marL="560705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说明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5715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75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2700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甲方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R="24765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是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指提供合同方，或招标方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568960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公司或机构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3810"/>
                </a:tc>
              </a:tr>
              <a:tr h="4194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 marL="12700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乙方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 marR="24765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否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竞标或投标方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568960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公司或机构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412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L="12700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项目名称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R="24765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是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项目名称，通常表述为</a:t>
                      </a:r>
                      <a:r>
                        <a:rPr dirty="0" sz="800" spc="-10">
                          <a:latin typeface="SimSun"/>
                          <a:cs typeface="SimSun"/>
                        </a:rPr>
                        <a:t>“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xxx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项目”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66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 marL="12700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合同名称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 marR="24765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是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合同名称，通常表述为</a:t>
                      </a:r>
                      <a:r>
                        <a:rPr dirty="0" sz="800" spc="-10">
                          <a:latin typeface="SimSun"/>
                          <a:cs typeface="SimSun"/>
                        </a:rPr>
                        <a:t>“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xxx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合同”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7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2700">
                        <a:lnSpc>
                          <a:spcPts val="785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合同金额上限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R="24765">
                        <a:lnSpc>
                          <a:spcPts val="785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是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23495">
                        <a:lnSpc>
                          <a:spcPts val="785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元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1905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 marR="869315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项目或者合同的金额 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项目金额通常指中标价</a:t>
                      </a:r>
                      <a:endParaRPr sz="800">
                        <a:latin typeface="SimSun"/>
                        <a:cs typeface="SimSu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合同金额为合同中约定</a:t>
                      </a:r>
                      <a:r>
                        <a:rPr dirty="0" sz="800" spc="-10">
                          <a:latin typeface="SimSun"/>
                          <a:cs typeface="SimSun"/>
                        </a:rPr>
                        <a:t>的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金额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71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8960">
                        <a:lnSpc>
                          <a:spcPts val="825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合同总金额涉及外币的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：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如果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原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文中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将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外币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折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合成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人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民币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，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优先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抽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取人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民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币金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额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，否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则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抽</a:t>
                      </a:r>
                      <a:endParaRPr sz="800">
                        <a:latin typeface="SimSun"/>
                        <a:cs typeface="SimSun"/>
                      </a:endParaRPr>
                    </a:p>
                    <a:p>
                      <a:pPr marL="568960">
                        <a:lnSpc>
                          <a:spcPts val="785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取外币金额。样例数据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未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对外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币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金额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进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行汇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率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换算。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</a:tr>
              <a:tr h="222046">
                <a:tc>
                  <a:txBody>
                    <a:bodyPr/>
                    <a:lstStyle/>
                    <a:p>
                      <a:pPr algn="ctr" marL="12700">
                        <a:lnSpc>
                          <a:spcPts val="825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合同金额下限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4765">
                        <a:lnSpc>
                          <a:spcPts val="825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是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3495">
                        <a:lnSpc>
                          <a:spcPts val="825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元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</a:tr>
              <a:tr h="3613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4604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联合体成员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6985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R="24765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是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6985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联合竞标、施工的合作方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6985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568960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公司或机构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5715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3380" y="4799041"/>
            <a:ext cx="4316730" cy="1670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  <a:tabLst>
                <a:tab pos="3061970" algn="l"/>
              </a:tabLst>
            </a:pP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Copyright © 2017 DataYes. All</a:t>
            </a:r>
            <a:r>
              <a:rPr dirty="0" sz="1000" spc="11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rights</a:t>
            </a:r>
            <a:r>
              <a:rPr dirty="0" sz="1000" spc="2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10">
                <a:solidFill>
                  <a:srgbClr val="7E7E7E"/>
                </a:solidFill>
                <a:latin typeface="Microsoft YaHei"/>
                <a:cs typeface="Microsoft YaHei"/>
              </a:rPr>
              <a:t>reserved	</a:t>
            </a:r>
            <a:r>
              <a:rPr dirty="0" sz="700" spc="-5">
                <a:solidFill>
                  <a:srgbClr val="7E7E7E"/>
                </a:solidFill>
                <a:latin typeface="SimSun"/>
                <a:cs typeface="SimSun"/>
              </a:rPr>
              <a:t>●</a:t>
            </a:r>
            <a:r>
              <a:rPr dirty="0" sz="700" spc="-225">
                <a:solidFill>
                  <a:srgbClr val="7E7E7E"/>
                </a:solidFill>
                <a:latin typeface="SimSun"/>
                <a:cs typeface="SimSun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SimSun"/>
                <a:cs typeface="SimSun"/>
              </a:rPr>
              <a:t>保密文件，请勿外泄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564728"/>
            <a:ext cx="9144000" cy="1579245"/>
          </a:xfrm>
          <a:custGeom>
            <a:avLst/>
            <a:gdLst/>
            <a:ahLst/>
            <a:cxnLst/>
            <a:rect l="l" t="t" r="r" b="b"/>
            <a:pathLst>
              <a:path w="9144000" h="1579245">
                <a:moveTo>
                  <a:pt x="9144000" y="1578771"/>
                </a:moveTo>
                <a:lnTo>
                  <a:pt x="9144000" y="0"/>
                </a:lnTo>
                <a:lnTo>
                  <a:pt x="0" y="0"/>
                </a:lnTo>
                <a:lnTo>
                  <a:pt x="0" y="1578771"/>
                </a:lnTo>
                <a:lnTo>
                  <a:pt x="9144000" y="15787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1216" y="617981"/>
            <a:ext cx="1618615" cy="3810"/>
          </a:xfrm>
          <a:custGeom>
            <a:avLst/>
            <a:gdLst/>
            <a:ahLst/>
            <a:cxnLst/>
            <a:rect l="l" t="t" r="r" b="b"/>
            <a:pathLst>
              <a:path w="1618614" h="3809">
                <a:moveTo>
                  <a:pt x="0" y="0"/>
                </a:moveTo>
                <a:lnTo>
                  <a:pt x="1618373" y="3809"/>
                </a:lnTo>
              </a:path>
            </a:pathLst>
          </a:custGeom>
          <a:ln w="28575">
            <a:solidFill>
              <a:srgbClr val="FD9F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0095" y="144221"/>
            <a:ext cx="1196340" cy="377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重大合同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0095" y="1283588"/>
            <a:ext cx="65481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1.	“合同金额上限</a:t>
            </a:r>
            <a:r>
              <a:rPr dirty="0" sz="1400" spc="-5">
                <a:solidFill>
                  <a:srgbClr val="585858"/>
                </a:solidFill>
                <a:latin typeface="Microsoft YaHei"/>
                <a:cs typeface="Microsoft YaHei"/>
              </a:rPr>
              <a:t>”&amp;&amp;“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合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同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金额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下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限</a:t>
            </a:r>
            <a:r>
              <a:rPr dirty="0" sz="1400" spc="-5">
                <a:solidFill>
                  <a:srgbClr val="585858"/>
                </a:solidFill>
                <a:latin typeface="Microsoft YaHei"/>
                <a:cs typeface="Microsoft YaHei"/>
              </a:rPr>
              <a:t>”：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根据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披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露方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式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不同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，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进行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不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同的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赋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值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0095" y="2451012"/>
            <a:ext cx="7780655" cy="1456055"/>
          </a:xfrm>
          <a:prstGeom prst="rect">
            <a:avLst/>
          </a:prstGeom>
        </p:spPr>
        <p:txBody>
          <a:bodyPr wrap="square" lIns="0" tIns="1263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95"/>
              </a:spcBef>
              <a:buAutoNum type="arabicPeriod" startAt="2"/>
              <a:tabLst>
                <a:tab pos="354965" algn="l"/>
                <a:tab pos="355600" algn="l"/>
              </a:tabLst>
            </a:pP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“联合体成员”：可能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需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要抽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取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多个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成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员进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行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拼接</a:t>
            </a:r>
            <a:endParaRPr sz="1400">
              <a:latin typeface="Microsoft YaHei"/>
              <a:cs typeface="Microsoft YaHei"/>
            </a:endParaRPr>
          </a:p>
          <a:p>
            <a:pPr lvl="1" marL="756285" indent="-287020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dirty="0" sz="1200" spc="-5">
                <a:solidFill>
                  <a:srgbClr val="585858"/>
                </a:solidFill>
                <a:latin typeface="Microsoft YaHei"/>
                <a:cs typeface="Microsoft YaHei"/>
              </a:rPr>
              <a:t>公告中描述为“联合体为</a:t>
            </a:r>
            <a:r>
              <a:rPr dirty="0" sz="1200" spc="-10">
                <a:solidFill>
                  <a:srgbClr val="585858"/>
                </a:solidFill>
                <a:latin typeface="Microsoft YaHei"/>
                <a:cs typeface="Microsoft YaHei"/>
              </a:rPr>
              <a:t>A</a:t>
            </a:r>
            <a:r>
              <a:rPr dirty="0" sz="1200" spc="-5">
                <a:solidFill>
                  <a:srgbClr val="585858"/>
                </a:solidFill>
                <a:latin typeface="Microsoft YaHei"/>
                <a:cs typeface="Microsoft YaHei"/>
              </a:rPr>
              <a:t>公司，B公司，C公司”时，将</a:t>
            </a:r>
            <a:r>
              <a:rPr dirty="0" sz="1200" spc="-10">
                <a:solidFill>
                  <a:srgbClr val="585858"/>
                </a:solidFill>
                <a:latin typeface="Microsoft YaHei"/>
                <a:cs typeface="Microsoft YaHei"/>
              </a:rPr>
              <a:t>A</a:t>
            </a:r>
            <a:r>
              <a:rPr dirty="0" sz="1200" spc="-5">
                <a:solidFill>
                  <a:srgbClr val="585858"/>
                </a:solidFill>
                <a:latin typeface="Microsoft YaHei"/>
                <a:cs typeface="Microsoft YaHei"/>
              </a:rPr>
              <a:t>公司，B公司，C公司分别标记为联合体成员。</a:t>
            </a:r>
            <a:endParaRPr sz="1200">
              <a:latin typeface="Microsoft YaHei"/>
              <a:cs typeface="Microsoft YaHei"/>
            </a:endParaRPr>
          </a:p>
          <a:p>
            <a:pPr lvl="1" marL="756285" indent="-28702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dirty="0" sz="1200">
                <a:solidFill>
                  <a:srgbClr val="585858"/>
                </a:solidFill>
                <a:latin typeface="Microsoft YaHei"/>
                <a:cs typeface="Microsoft YaHei"/>
              </a:rPr>
              <a:t>公告中描述为</a:t>
            </a:r>
            <a:r>
              <a:rPr dirty="0" sz="1200" spc="-5">
                <a:solidFill>
                  <a:srgbClr val="585858"/>
                </a:solidFill>
                <a:latin typeface="Microsoft YaHei"/>
                <a:cs typeface="Microsoft YaHei"/>
              </a:rPr>
              <a:t>“A</a:t>
            </a:r>
            <a:r>
              <a:rPr dirty="0" sz="1200">
                <a:solidFill>
                  <a:srgbClr val="585858"/>
                </a:solidFill>
                <a:latin typeface="Microsoft YaHei"/>
                <a:cs typeface="Microsoft YaHei"/>
              </a:rPr>
              <a:t>公司，B公司，C公司共同中标”时，将</a:t>
            </a:r>
            <a:r>
              <a:rPr dirty="0" sz="1200" spc="-5">
                <a:solidFill>
                  <a:srgbClr val="585858"/>
                </a:solidFill>
                <a:latin typeface="Microsoft YaHei"/>
                <a:cs typeface="Microsoft YaHei"/>
              </a:rPr>
              <a:t>A</a:t>
            </a:r>
            <a:r>
              <a:rPr dirty="0" sz="1200">
                <a:solidFill>
                  <a:srgbClr val="585858"/>
                </a:solidFill>
                <a:latin typeface="Microsoft YaHei"/>
                <a:cs typeface="Microsoft YaHei"/>
              </a:rPr>
              <a:t>公司标为乙方，B、C公司标为联合体。</a:t>
            </a:r>
            <a:endParaRPr sz="1200">
              <a:latin typeface="Microsoft YaHei"/>
              <a:cs typeface="Microsoft YaHei"/>
            </a:endParaRPr>
          </a:p>
          <a:p>
            <a:pPr lvl="1" marL="756285" indent="-28702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dirty="0" sz="1200">
                <a:solidFill>
                  <a:srgbClr val="585858"/>
                </a:solidFill>
                <a:latin typeface="Microsoft YaHei"/>
                <a:cs typeface="Microsoft YaHei"/>
              </a:rPr>
              <a:t>签署合同，多个乙方时，选一个作为乙方，其余放至联合体字</a:t>
            </a:r>
            <a:r>
              <a:rPr dirty="0" sz="1200" spc="5">
                <a:solidFill>
                  <a:srgbClr val="585858"/>
                </a:solidFill>
                <a:latin typeface="Microsoft YaHei"/>
                <a:cs typeface="Microsoft YaHei"/>
              </a:rPr>
              <a:t>段</a:t>
            </a:r>
            <a:r>
              <a:rPr dirty="0" sz="1200">
                <a:solidFill>
                  <a:srgbClr val="585858"/>
                </a:solidFill>
                <a:latin typeface="Microsoft YaHei"/>
                <a:cs typeface="Microsoft YaHei"/>
              </a:rPr>
              <a:t>。</a:t>
            </a:r>
            <a:endParaRPr sz="1200">
              <a:latin typeface="Microsoft YaHei"/>
              <a:cs typeface="Microsoft YaHei"/>
            </a:endParaRPr>
          </a:p>
          <a:p>
            <a:pPr lvl="1" marL="756285" indent="-28702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dirty="0" sz="1200">
                <a:solidFill>
                  <a:srgbClr val="585858"/>
                </a:solidFill>
                <a:latin typeface="Microsoft YaHei"/>
                <a:cs typeface="Microsoft YaHei"/>
              </a:rPr>
              <a:t>拼接时使用“、”分割</a:t>
            </a:r>
            <a:endParaRPr sz="1200">
              <a:latin typeface="Microsoft YaHei"/>
              <a:cs typeface="Microsoft YaHe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69201" y="1628139"/>
          <a:ext cx="7760334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3895"/>
                <a:gridCol w="1698625"/>
                <a:gridCol w="1786255"/>
                <a:gridCol w="1786254"/>
                <a:gridCol w="1786254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 b="1">
                          <a:latin typeface="Microsoft YaHei"/>
                          <a:cs typeface="Microsoft YaHei"/>
                        </a:rPr>
                        <a:t>情况</a:t>
                      </a:r>
                      <a:endParaRPr sz="12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70685A"/>
                      </a:solidFill>
                      <a:prstDash val="solid"/>
                    </a:lnL>
                    <a:lnR w="12700">
                      <a:solidFill>
                        <a:srgbClr val="70685A"/>
                      </a:solidFill>
                      <a:prstDash val="solid"/>
                    </a:lnR>
                    <a:lnT w="12700">
                      <a:solidFill>
                        <a:srgbClr val="70685A"/>
                      </a:solidFill>
                      <a:prstDash val="solid"/>
                    </a:lnT>
                    <a:lnB w="28575">
                      <a:solidFill>
                        <a:srgbClr val="70685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>
                          <a:latin typeface="Microsoft YaHei"/>
                          <a:cs typeface="Microsoft YaHei"/>
                        </a:rPr>
                        <a:t>只披露上限</a:t>
                      </a:r>
                      <a:endParaRPr sz="12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70685A"/>
                      </a:solidFill>
                      <a:prstDash val="solid"/>
                    </a:lnL>
                    <a:lnR w="12700">
                      <a:solidFill>
                        <a:srgbClr val="70685A"/>
                      </a:solidFill>
                      <a:prstDash val="solid"/>
                    </a:lnR>
                    <a:lnT w="12700">
                      <a:solidFill>
                        <a:srgbClr val="70685A"/>
                      </a:solidFill>
                      <a:prstDash val="solid"/>
                    </a:lnT>
                    <a:lnB w="28575">
                      <a:solidFill>
                        <a:srgbClr val="70685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>
                          <a:latin typeface="Microsoft YaHei"/>
                          <a:cs typeface="Microsoft YaHei"/>
                        </a:rPr>
                        <a:t>只披露上下限</a:t>
                      </a:r>
                      <a:endParaRPr sz="12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70685A"/>
                      </a:solidFill>
                      <a:prstDash val="solid"/>
                    </a:lnL>
                    <a:lnR w="12700">
                      <a:solidFill>
                        <a:srgbClr val="70685A"/>
                      </a:solidFill>
                      <a:prstDash val="solid"/>
                    </a:lnR>
                    <a:lnT w="12700">
                      <a:solidFill>
                        <a:srgbClr val="70685A"/>
                      </a:solidFill>
                      <a:prstDash val="solid"/>
                    </a:lnT>
                    <a:lnB w="28575">
                      <a:solidFill>
                        <a:srgbClr val="70685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>
                          <a:latin typeface="Microsoft YaHei"/>
                          <a:cs typeface="Microsoft YaHei"/>
                        </a:rPr>
                        <a:t>同时披露上下限</a:t>
                      </a:r>
                      <a:endParaRPr sz="12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70685A"/>
                      </a:solidFill>
                      <a:prstDash val="solid"/>
                    </a:lnL>
                    <a:lnR w="12700">
                      <a:solidFill>
                        <a:srgbClr val="70685A"/>
                      </a:solidFill>
                      <a:prstDash val="solid"/>
                    </a:lnR>
                    <a:lnT w="12700">
                      <a:solidFill>
                        <a:srgbClr val="70685A"/>
                      </a:solidFill>
                      <a:prstDash val="solid"/>
                    </a:lnT>
                    <a:lnB w="28575">
                      <a:solidFill>
                        <a:srgbClr val="70685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>
                          <a:latin typeface="Microsoft YaHei"/>
                          <a:cs typeface="Microsoft YaHei"/>
                        </a:rPr>
                        <a:t>披露精确值</a:t>
                      </a:r>
                      <a:endParaRPr sz="12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70685A"/>
                      </a:solidFill>
                      <a:prstDash val="solid"/>
                    </a:lnL>
                    <a:lnR w="12700">
                      <a:solidFill>
                        <a:srgbClr val="70685A"/>
                      </a:solidFill>
                      <a:prstDash val="solid"/>
                    </a:lnR>
                    <a:lnT w="12700">
                      <a:solidFill>
                        <a:srgbClr val="70685A"/>
                      </a:solidFill>
                      <a:prstDash val="solid"/>
                    </a:lnT>
                    <a:lnB w="28575">
                      <a:solidFill>
                        <a:srgbClr val="70685A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 spc="-5" b="1">
                          <a:latin typeface="Microsoft YaHei"/>
                          <a:cs typeface="Microsoft YaHei"/>
                        </a:rPr>
                        <a:t>说明</a:t>
                      </a:r>
                      <a:endParaRPr sz="12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70685A"/>
                      </a:solidFill>
                      <a:prstDash val="solid"/>
                    </a:lnL>
                    <a:lnR w="12700">
                      <a:solidFill>
                        <a:srgbClr val="70685A"/>
                      </a:solidFill>
                      <a:prstDash val="solid"/>
                    </a:lnR>
                    <a:lnT w="28575">
                      <a:solidFill>
                        <a:srgbClr val="70685A"/>
                      </a:solidFill>
                      <a:prstDash val="solid"/>
                    </a:lnT>
                    <a:lnB w="12700">
                      <a:solidFill>
                        <a:srgbClr val="70685A"/>
                      </a:solidFill>
                      <a:prstDash val="solid"/>
                    </a:lnB>
                    <a:solidFill>
                      <a:srgbClr val="70685A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 spc="-5">
                          <a:latin typeface="Microsoft YaHei"/>
                          <a:cs typeface="Microsoft YaHei"/>
                        </a:rPr>
                        <a:t>赋值给“金额上限”</a:t>
                      </a:r>
                      <a:endParaRPr sz="12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70685A"/>
                      </a:solidFill>
                      <a:prstDash val="solid"/>
                    </a:lnL>
                    <a:lnR w="12700">
                      <a:solidFill>
                        <a:srgbClr val="70685A"/>
                      </a:solidFill>
                      <a:prstDash val="solid"/>
                    </a:lnR>
                    <a:lnT w="28575">
                      <a:solidFill>
                        <a:srgbClr val="70685A"/>
                      </a:solidFill>
                      <a:prstDash val="solid"/>
                    </a:lnT>
                    <a:lnB w="12700">
                      <a:solidFill>
                        <a:srgbClr val="70685A"/>
                      </a:solidFill>
                      <a:prstDash val="solid"/>
                    </a:lnB>
                    <a:solidFill>
                      <a:srgbClr val="70685A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 spc="-5">
                          <a:latin typeface="Microsoft YaHei"/>
                          <a:cs typeface="Microsoft YaHei"/>
                        </a:rPr>
                        <a:t>赋值给“金额下限”</a:t>
                      </a:r>
                      <a:endParaRPr sz="12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70685A"/>
                      </a:solidFill>
                      <a:prstDash val="solid"/>
                    </a:lnL>
                    <a:lnR w="12700">
                      <a:solidFill>
                        <a:srgbClr val="70685A"/>
                      </a:solidFill>
                      <a:prstDash val="solid"/>
                    </a:lnR>
                    <a:lnT w="28575">
                      <a:solidFill>
                        <a:srgbClr val="70685A"/>
                      </a:solidFill>
                      <a:prstDash val="solid"/>
                    </a:lnT>
                    <a:lnB w="12700">
                      <a:solidFill>
                        <a:srgbClr val="70685A"/>
                      </a:solidFill>
                      <a:prstDash val="solid"/>
                    </a:lnB>
                    <a:solidFill>
                      <a:srgbClr val="70685A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 spc="-5">
                          <a:latin typeface="Microsoft YaHei"/>
                          <a:cs typeface="Microsoft YaHei"/>
                        </a:rPr>
                        <a:t>分别赋值</a:t>
                      </a:r>
                      <a:endParaRPr sz="12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70685A"/>
                      </a:solidFill>
                      <a:prstDash val="solid"/>
                    </a:lnL>
                    <a:lnR w="12700">
                      <a:solidFill>
                        <a:srgbClr val="70685A"/>
                      </a:solidFill>
                      <a:prstDash val="solid"/>
                    </a:lnR>
                    <a:lnT w="28575">
                      <a:solidFill>
                        <a:srgbClr val="70685A"/>
                      </a:solidFill>
                      <a:prstDash val="solid"/>
                    </a:lnT>
                    <a:lnB w="12700">
                      <a:solidFill>
                        <a:srgbClr val="70685A"/>
                      </a:solidFill>
                      <a:prstDash val="solid"/>
                    </a:lnB>
                    <a:solidFill>
                      <a:srgbClr val="70685A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 spc="-5">
                          <a:latin typeface="Microsoft YaHei"/>
                          <a:cs typeface="Microsoft YaHei"/>
                        </a:rPr>
                        <a:t>上下限都赋精确值</a:t>
                      </a:r>
                      <a:endParaRPr sz="12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70685A"/>
                      </a:solidFill>
                      <a:prstDash val="solid"/>
                    </a:lnL>
                    <a:lnR w="12700">
                      <a:solidFill>
                        <a:srgbClr val="70685A"/>
                      </a:solidFill>
                      <a:prstDash val="solid"/>
                    </a:lnR>
                    <a:lnT w="28575">
                      <a:solidFill>
                        <a:srgbClr val="70685A"/>
                      </a:solidFill>
                      <a:prstDash val="solid"/>
                    </a:lnT>
                    <a:lnB w="12700">
                      <a:solidFill>
                        <a:srgbClr val="70685A"/>
                      </a:solidFill>
                      <a:prstDash val="solid"/>
                    </a:lnB>
                    <a:solidFill>
                      <a:srgbClr val="70685A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3380" y="4799041"/>
            <a:ext cx="4316730" cy="1670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  <a:tabLst>
                <a:tab pos="3061970" algn="l"/>
              </a:tabLst>
            </a:pP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Copyright © 2017 DataYes. All</a:t>
            </a:r>
            <a:r>
              <a:rPr dirty="0" sz="1000" spc="11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rights</a:t>
            </a:r>
            <a:r>
              <a:rPr dirty="0" sz="1000" spc="2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10">
                <a:solidFill>
                  <a:srgbClr val="7E7E7E"/>
                </a:solidFill>
                <a:latin typeface="Microsoft YaHei"/>
                <a:cs typeface="Microsoft YaHei"/>
              </a:rPr>
              <a:t>reserved	</a:t>
            </a:r>
            <a:r>
              <a:rPr dirty="0" sz="700" spc="-5">
                <a:solidFill>
                  <a:srgbClr val="7E7E7E"/>
                </a:solidFill>
                <a:latin typeface="SimSun"/>
                <a:cs typeface="SimSun"/>
              </a:rPr>
              <a:t>●</a:t>
            </a:r>
            <a:r>
              <a:rPr dirty="0" sz="700" spc="-225">
                <a:solidFill>
                  <a:srgbClr val="7E7E7E"/>
                </a:solidFill>
                <a:latin typeface="SimSun"/>
                <a:cs typeface="SimSun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SimSun"/>
                <a:cs typeface="SimSun"/>
              </a:rPr>
              <a:t>保密文件，请勿外泄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564728"/>
            <a:ext cx="9144000" cy="1579245"/>
          </a:xfrm>
          <a:custGeom>
            <a:avLst/>
            <a:gdLst/>
            <a:ahLst/>
            <a:cxnLst/>
            <a:rect l="l" t="t" r="r" b="b"/>
            <a:pathLst>
              <a:path w="9144000" h="1579245">
                <a:moveTo>
                  <a:pt x="9144000" y="1578771"/>
                </a:moveTo>
                <a:lnTo>
                  <a:pt x="9144000" y="0"/>
                </a:lnTo>
                <a:lnTo>
                  <a:pt x="0" y="0"/>
                </a:lnTo>
                <a:lnTo>
                  <a:pt x="0" y="1578771"/>
                </a:lnTo>
                <a:lnTo>
                  <a:pt x="9144000" y="15787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1216" y="617981"/>
            <a:ext cx="1618615" cy="3810"/>
          </a:xfrm>
          <a:custGeom>
            <a:avLst/>
            <a:gdLst/>
            <a:ahLst/>
            <a:cxnLst/>
            <a:rect l="l" t="t" r="r" b="b"/>
            <a:pathLst>
              <a:path w="1618614" h="3809">
                <a:moveTo>
                  <a:pt x="0" y="0"/>
                </a:moveTo>
                <a:lnTo>
                  <a:pt x="1618373" y="3809"/>
                </a:lnTo>
              </a:path>
            </a:pathLst>
          </a:custGeom>
          <a:ln w="28575">
            <a:solidFill>
              <a:srgbClr val="FD9F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0095" y="144221"/>
            <a:ext cx="1196340" cy="377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定向增发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7728" y="723371"/>
            <a:ext cx="5357495" cy="848994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70">
                <a:solidFill>
                  <a:srgbClr val="585858"/>
                </a:solidFill>
                <a:latin typeface="Microsoft YaHei"/>
                <a:cs typeface="Microsoft YaHei"/>
              </a:rPr>
              <a:t>定向增发：上市公司向</a:t>
            </a:r>
            <a:r>
              <a:rPr dirty="0" sz="1200" spc="60">
                <a:solidFill>
                  <a:srgbClr val="585858"/>
                </a:solidFill>
                <a:latin typeface="Microsoft YaHei"/>
                <a:cs typeface="Microsoft YaHei"/>
              </a:rPr>
              <a:t>符</a:t>
            </a:r>
            <a:r>
              <a:rPr dirty="0" sz="1200" spc="70">
                <a:solidFill>
                  <a:srgbClr val="585858"/>
                </a:solidFill>
                <a:latin typeface="Microsoft YaHei"/>
                <a:cs typeface="Microsoft YaHei"/>
              </a:rPr>
              <a:t>合条</a:t>
            </a:r>
            <a:r>
              <a:rPr dirty="0" sz="1200" spc="60">
                <a:solidFill>
                  <a:srgbClr val="585858"/>
                </a:solidFill>
                <a:latin typeface="Microsoft YaHei"/>
                <a:cs typeface="Microsoft YaHei"/>
              </a:rPr>
              <a:t>件</a:t>
            </a:r>
            <a:r>
              <a:rPr dirty="0" sz="1200" spc="70">
                <a:solidFill>
                  <a:srgbClr val="585858"/>
                </a:solidFill>
                <a:latin typeface="Microsoft YaHei"/>
                <a:cs typeface="Microsoft YaHei"/>
              </a:rPr>
              <a:t>的少</a:t>
            </a:r>
            <a:r>
              <a:rPr dirty="0" sz="1200" spc="60">
                <a:solidFill>
                  <a:srgbClr val="585858"/>
                </a:solidFill>
                <a:latin typeface="Microsoft YaHei"/>
                <a:cs typeface="Microsoft YaHei"/>
              </a:rPr>
              <a:t>数</a:t>
            </a:r>
            <a:r>
              <a:rPr dirty="0" sz="1200" spc="70">
                <a:solidFill>
                  <a:srgbClr val="585858"/>
                </a:solidFill>
                <a:latin typeface="Microsoft YaHei"/>
                <a:cs typeface="Microsoft YaHei"/>
              </a:rPr>
              <a:t>特定</a:t>
            </a:r>
            <a:r>
              <a:rPr dirty="0" sz="1200" spc="60">
                <a:solidFill>
                  <a:srgbClr val="585858"/>
                </a:solidFill>
                <a:latin typeface="Microsoft YaHei"/>
                <a:cs typeface="Microsoft YaHei"/>
              </a:rPr>
              <a:t>投</a:t>
            </a:r>
            <a:r>
              <a:rPr dirty="0" sz="1200" spc="70">
                <a:solidFill>
                  <a:srgbClr val="585858"/>
                </a:solidFill>
                <a:latin typeface="Microsoft YaHei"/>
                <a:cs typeface="Microsoft YaHei"/>
              </a:rPr>
              <a:t>资者</a:t>
            </a:r>
            <a:r>
              <a:rPr dirty="0" sz="1200" spc="60">
                <a:solidFill>
                  <a:srgbClr val="585858"/>
                </a:solidFill>
                <a:latin typeface="Microsoft YaHei"/>
                <a:cs typeface="Microsoft YaHei"/>
              </a:rPr>
              <a:t>非</a:t>
            </a:r>
            <a:r>
              <a:rPr dirty="0" sz="1200" spc="70">
                <a:solidFill>
                  <a:srgbClr val="585858"/>
                </a:solidFill>
                <a:latin typeface="Microsoft YaHei"/>
                <a:cs typeface="Microsoft YaHei"/>
              </a:rPr>
              <a:t>公开</a:t>
            </a:r>
            <a:r>
              <a:rPr dirty="0" sz="1200" spc="60">
                <a:solidFill>
                  <a:srgbClr val="585858"/>
                </a:solidFill>
                <a:latin typeface="Microsoft YaHei"/>
                <a:cs typeface="Microsoft YaHei"/>
              </a:rPr>
              <a:t>发</a:t>
            </a:r>
            <a:r>
              <a:rPr dirty="0" sz="1200" spc="70">
                <a:solidFill>
                  <a:srgbClr val="585858"/>
                </a:solidFill>
                <a:latin typeface="Microsoft YaHei"/>
                <a:cs typeface="Microsoft YaHei"/>
              </a:rPr>
              <a:t>行股</a:t>
            </a:r>
            <a:r>
              <a:rPr dirty="0" sz="1200" spc="60">
                <a:solidFill>
                  <a:srgbClr val="585858"/>
                </a:solidFill>
                <a:latin typeface="Microsoft YaHei"/>
                <a:cs typeface="Microsoft YaHei"/>
              </a:rPr>
              <a:t>份</a:t>
            </a:r>
            <a:r>
              <a:rPr dirty="0" sz="1200" spc="75">
                <a:solidFill>
                  <a:srgbClr val="585858"/>
                </a:solidFill>
                <a:latin typeface="Microsoft YaHei"/>
                <a:cs typeface="Microsoft YaHei"/>
              </a:rPr>
              <a:t>的</a:t>
            </a:r>
            <a:r>
              <a:rPr dirty="0" sz="1200" spc="70">
                <a:solidFill>
                  <a:srgbClr val="585858"/>
                </a:solidFill>
                <a:latin typeface="Microsoft YaHei"/>
                <a:cs typeface="Microsoft YaHei"/>
              </a:rPr>
              <a:t>行为</a:t>
            </a:r>
            <a:endParaRPr sz="1200">
              <a:latin typeface="Microsoft YaHei"/>
              <a:cs typeface="Microsoft YaHei"/>
            </a:endParaRPr>
          </a:p>
          <a:p>
            <a:pPr marL="184785" indent="-17272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65">
                <a:solidFill>
                  <a:srgbClr val="585858"/>
                </a:solidFill>
                <a:latin typeface="Microsoft YaHei"/>
                <a:cs typeface="Microsoft YaHei"/>
              </a:rPr>
              <a:t>公告</a:t>
            </a:r>
            <a:r>
              <a:rPr dirty="0" sz="1200" spc="70">
                <a:solidFill>
                  <a:srgbClr val="585858"/>
                </a:solidFill>
                <a:latin typeface="Microsoft YaHei"/>
                <a:cs typeface="Microsoft YaHei"/>
              </a:rPr>
              <a:t>id+</a:t>
            </a:r>
            <a:r>
              <a:rPr dirty="0" sz="1200" spc="65">
                <a:solidFill>
                  <a:srgbClr val="585858"/>
                </a:solidFill>
                <a:latin typeface="Microsoft YaHei"/>
                <a:cs typeface="Microsoft YaHei"/>
              </a:rPr>
              <a:t>定增对象</a:t>
            </a:r>
            <a:r>
              <a:rPr dirty="0" sz="1200" spc="55">
                <a:solidFill>
                  <a:srgbClr val="585858"/>
                </a:solidFill>
                <a:latin typeface="Microsoft YaHei"/>
                <a:cs typeface="Microsoft YaHei"/>
              </a:rPr>
              <a:t>唯</a:t>
            </a:r>
            <a:r>
              <a:rPr dirty="0" sz="1200" spc="65">
                <a:solidFill>
                  <a:srgbClr val="585858"/>
                </a:solidFill>
                <a:latin typeface="Microsoft YaHei"/>
                <a:cs typeface="Microsoft YaHei"/>
              </a:rPr>
              <a:t>一确</a:t>
            </a:r>
            <a:r>
              <a:rPr dirty="0" sz="1200" spc="55">
                <a:solidFill>
                  <a:srgbClr val="585858"/>
                </a:solidFill>
                <a:latin typeface="Microsoft YaHei"/>
                <a:cs typeface="Microsoft YaHei"/>
              </a:rPr>
              <a:t>定</a:t>
            </a:r>
            <a:r>
              <a:rPr dirty="0" sz="1200" spc="65">
                <a:solidFill>
                  <a:srgbClr val="585858"/>
                </a:solidFill>
                <a:latin typeface="Microsoft YaHei"/>
                <a:cs typeface="Microsoft YaHei"/>
              </a:rPr>
              <a:t>一条</a:t>
            </a:r>
            <a:r>
              <a:rPr dirty="0" sz="1200" spc="55">
                <a:solidFill>
                  <a:srgbClr val="585858"/>
                </a:solidFill>
                <a:latin typeface="Microsoft YaHei"/>
                <a:cs typeface="Microsoft YaHei"/>
              </a:rPr>
              <a:t>定</a:t>
            </a:r>
            <a:r>
              <a:rPr dirty="0" sz="1200" spc="80">
                <a:solidFill>
                  <a:srgbClr val="585858"/>
                </a:solidFill>
                <a:latin typeface="Microsoft YaHei"/>
                <a:cs typeface="Microsoft YaHei"/>
              </a:rPr>
              <a:t>增</a:t>
            </a:r>
            <a:r>
              <a:rPr dirty="0" sz="1200" spc="65">
                <a:solidFill>
                  <a:srgbClr val="585858"/>
                </a:solidFill>
                <a:latin typeface="Microsoft YaHei"/>
                <a:cs typeface="Microsoft YaHei"/>
              </a:rPr>
              <a:t>记录</a:t>
            </a:r>
            <a:endParaRPr sz="1200">
              <a:latin typeface="Microsoft YaHei"/>
              <a:cs typeface="Microsoft YaHei"/>
            </a:endParaRPr>
          </a:p>
          <a:p>
            <a:pPr marL="184785" indent="-17272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70">
                <a:solidFill>
                  <a:srgbClr val="585858"/>
                </a:solidFill>
                <a:latin typeface="Microsoft YaHei"/>
                <a:cs typeface="Microsoft YaHei"/>
              </a:rPr>
              <a:t>抽取位置：文</a:t>
            </a:r>
            <a:r>
              <a:rPr dirty="0" sz="1200">
                <a:solidFill>
                  <a:srgbClr val="585858"/>
                </a:solidFill>
                <a:latin typeface="Microsoft YaHei"/>
                <a:cs typeface="Microsoft YaHei"/>
              </a:rPr>
              <a:t>本</a:t>
            </a:r>
            <a:r>
              <a:rPr dirty="0" sz="1200" spc="95">
                <a:solidFill>
                  <a:srgbClr val="585858"/>
                </a:solidFill>
                <a:latin typeface="Microsoft YaHei"/>
                <a:cs typeface="Microsoft YaHei"/>
              </a:rPr>
              <a:t> </a:t>
            </a:r>
            <a:r>
              <a:rPr dirty="0" sz="1200">
                <a:solidFill>
                  <a:srgbClr val="585858"/>
                </a:solidFill>
                <a:latin typeface="Microsoft YaHei"/>
                <a:cs typeface="Microsoft YaHei"/>
              </a:rPr>
              <a:t>&amp;</a:t>
            </a:r>
            <a:r>
              <a:rPr dirty="0" sz="1200" spc="135">
                <a:solidFill>
                  <a:srgbClr val="585858"/>
                </a:solidFill>
                <a:latin typeface="Microsoft YaHei"/>
                <a:cs typeface="Microsoft YaHei"/>
              </a:rPr>
              <a:t> </a:t>
            </a:r>
            <a:r>
              <a:rPr dirty="0" sz="1200" spc="70">
                <a:solidFill>
                  <a:srgbClr val="585858"/>
                </a:solidFill>
                <a:latin typeface="Microsoft YaHei"/>
                <a:cs typeface="Microsoft YaHei"/>
              </a:rPr>
              <a:t>表格</a:t>
            </a:r>
            <a:endParaRPr sz="1200">
              <a:latin typeface="Microsoft YaHei"/>
              <a:cs typeface="Microsoft YaHe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9514" y="1747392"/>
          <a:ext cx="8713470" cy="3067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135"/>
                <a:gridCol w="888365"/>
                <a:gridCol w="626110"/>
                <a:gridCol w="2465705"/>
                <a:gridCol w="4034154"/>
              </a:tblGrid>
              <a:tr h="3823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 marL="15240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字段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4445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是否可能为空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4445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 marL="57150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约定单位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4445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 marL="106680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释义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4445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 marL="36195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说明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4445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28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14604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增发对象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否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是指认购本次非公开发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行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股票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的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投资者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企业、机构或者自然人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6985"/>
                </a:tc>
              </a:tr>
              <a:tr h="5608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 marL="14604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发行方式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是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通过发行价格描述进行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判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断，</a:t>
                      </a:r>
                      <a:endParaRPr sz="800">
                        <a:latin typeface="SimSun"/>
                        <a:cs typeface="SimSun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描述为</a:t>
                      </a:r>
                      <a:r>
                        <a:rPr dirty="0" sz="800">
                          <a:latin typeface="Calibri"/>
                          <a:cs typeface="Calibri"/>
                        </a:rPr>
                        <a:t>"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发行价格为</a:t>
                      </a:r>
                      <a:r>
                        <a:rPr dirty="0" sz="800" spc="-5">
                          <a:latin typeface="Calibri"/>
                          <a:cs typeface="Calibri"/>
                        </a:rPr>
                        <a:t>xx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元</a:t>
                      </a:r>
                      <a:r>
                        <a:rPr dirty="0" sz="800"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股</a:t>
                      </a:r>
                      <a:r>
                        <a:rPr dirty="0" sz="800">
                          <a:latin typeface="Calibri"/>
                          <a:cs typeface="Calibri"/>
                        </a:rPr>
                        <a:t>",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判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断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为</a:t>
                      </a:r>
                      <a:r>
                        <a:rPr dirty="0" sz="800">
                          <a:latin typeface="Calibri"/>
                          <a:cs typeface="Calibri"/>
                        </a:rPr>
                        <a:t>"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定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价</a:t>
                      </a:r>
                      <a:r>
                        <a:rPr dirty="0" sz="800">
                          <a:latin typeface="Calibri"/>
                          <a:cs typeface="Calibri"/>
                        </a:rPr>
                        <a:t>";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描述为</a:t>
                      </a:r>
                      <a:r>
                        <a:rPr dirty="0" sz="800">
                          <a:latin typeface="Calibri"/>
                          <a:cs typeface="Calibri"/>
                        </a:rPr>
                        <a:t>"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发行价格不低</a:t>
                      </a:r>
                      <a:r>
                        <a:rPr dirty="0" sz="800" spc="5">
                          <a:latin typeface="SimSun"/>
                          <a:cs typeface="SimSun"/>
                        </a:rPr>
                        <a:t>于</a:t>
                      </a:r>
                      <a:r>
                        <a:rPr dirty="0" sz="800" spc="-5">
                          <a:latin typeface="Calibri"/>
                          <a:cs typeface="Calibri"/>
                        </a:rPr>
                        <a:t>XXX"</a:t>
                      </a:r>
                      <a:r>
                        <a:rPr dirty="0" sz="800" spc="-5">
                          <a:latin typeface="SimSun"/>
                          <a:cs typeface="SimSun"/>
                        </a:rPr>
                        <a:t>，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判</a:t>
                      </a:r>
                      <a:r>
                        <a:rPr dirty="0" sz="800" spc="5">
                          <a:latin typeface="SimSun"/>
                          <a:cs typeface="SimSun"/>
                        </a:rPr>
                        <a:t>断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为</a:t>
                      </a:r>
                      <a:r>
                        <a:rPr dirty="0" sz="800">
                          <a:latin typeface="Calibri"/>
                          <a:cs typeface="Calibri"/>
                        </a:rPr>
                        <a:t>"</a:t>
                      </a:r>
                      <a:r>
                        <a:rPr dirty="0" sz="800" spc="-10">
                          <a:latin typeface="SimSun"/>
                          <a:cs typeface="SimSun"/>
                        </a:rPr>
                        <a:t>竞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价</a:t>
                      </a:r>
                      <a:r>
                        <a:rPr dirty="0" sz="800">
                          <a:latin typeface="Calibri"/>
                          <a:cs typeface="Calibri"/>
                        </a:rPr>
                        <a:t>"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812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640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algn="ctr" marL="14604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增发数量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是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algn="ctr" marL="54610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股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指增发对象认购本次非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公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开发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行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的股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票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数量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可能是一个确定的数，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也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可能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是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一个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范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围。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当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是一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个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范围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时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，优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先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抽取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上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限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7240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 marL="14604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增发金额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是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 marL="5461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元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指增发对象认购本次非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公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开发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行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股票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的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出资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金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额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42545" marR="523240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可能是一个确定的数，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也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可能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是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一个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范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围，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当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是一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个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范围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时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，优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先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抽取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上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限；  增发金额并不单纯指增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发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对象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以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现金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认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购的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金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额，</a:t>
                      </a:r>
                      <a:endParaRPr sz="800">
                        <a:latin typeface="SimSun"/>
                        <a:cs typeface="SimSun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如果增发对象的认购方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式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既包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含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现金，</a:t>
                      </a:r>
                      <a:endParaRPr sz="800">
                        <a:latin typeface="SimSun"/>
                        <a:cs typeface="SimSun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又包含其他认购方式，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则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增发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金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额指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的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是两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种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认购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方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式的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价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值总计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L="12700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锁定期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444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是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444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L="54610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月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444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0010" marR="349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指增发对象认购的股份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自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发行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结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束之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日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起到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可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以上市 交易或转让之间的期限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8953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锁定期可能为多个增发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对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象共用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4445">
                    <a:solidFill>
                      <a:srgbClr val="FFFFFF"/>
                    </a:solidFill>
                  </a:tcPr>
                </a:tc>
              </a:tr>
              <a:tr h="287659"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认购方式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6604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是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6604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各个增发对象认购本次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非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公开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发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行股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票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的认</a:t>
                      </a:r>
                      <a:r>
                        <a:rPr dirty="0" sz="800" spc="-15">
                          <a:latin typeface="SimSun"/>
                          <a:cs typeface="SimSun"/>
                        </a:rPr>
                        <a:t>购</a:t>
                      </a:r>
                      <a:r>
                        <a:rPr dirty="0" sz="800">
                          <a:latin typeface="SimSun"/>
                          <a:cs typeface="SimSun"/>
                        </a:rPr>
                        <a:t>方式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6604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3380" y="4799041"/>
            <a:ext cx="4316730" cy="1670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  <a:tabLst>
                <a:tab pos="3061970" algn="l"/>
              </a:tabLst>
            </a:pP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Copyright © 2017 DataYes. All</a:t>
            </a:r>
            <a:r>
              <a:rPr dirty="0" sz="1000" spc="11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rights</a:t>
            </a:r>
            <a:r>
              <a:rPr dirty="0" sz="1000" spc="2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10">
                <a:solidFill>
                  <a:srgbClr val="7E7E7E"/>
                </a:solidFill>
                <a:latin typeface="Microsoft YaHei"/>
                <a:cs typeface="Microsoft YaHei"/>
              </a:rPr>
              <a:t>reserved	</a:t>
            </a:r>
            <a:r>
              <a:rPr dirty="0" sz="700" spc="-5">
                <a:solidFill>
                  <a:srgbClr val="7E7E7E"/>
                </a:solidFill>
                <a:latin typeface="SimSun"/>
                <a:cs typeface="SimSun"/>
              </a:rPr>
              <a:t>●</a:t>
            </a:r>
            <a:r>
              <a:rPr dirty="0" sz="700" spc="-225">
                <a:solidFill>
                  <a:srgbClr val="7E7E7E"/>
                </a:solidFill>
                <a:latin typeface="SimSun"/>
                <a:cs typeface="SimSun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SimSun"/>
                <a:cs typeface="SimSun"/>
              </a:rPr>
              <a:t>保密文件，请勿外泄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564728"/>
            <a:ext cx="9144000" cy="1579245"/>
          </a:xfrm>
          <a:custGeom>
            <a:avLst/>
            <a:gdLst/>
            <a:ahLst/>
            <a:cxnLst/>
            <a:rect l="l" t="t" r="r" b="b"/>
            <a:pathLst>
              <a:path w="9144000" h="1579245">
                <a:moveTo>
                  <a:pt x="9144000" y="1578771"/>
                </a:moveTo>
                <a:lnTo>
                  <a:pt x="9144000" y="0"/>
                </a:lnTo>
                <a:lnTo>
                  <a:pt x="0" y="0"/>
                </a:lnTo>
                <a:lnTo>
                  <a:pt x="0" y="1578771"/>
                </a:lnTo>
                <a:lnTo>
                  <a:pt x="9144000" y="15787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1216" y="617981"/>
            <a:ext cx="1618615" cy="3810"/>
          </a:xfrm>
          <a:custGeom>
            <a:avLst/>
            <a:gdLst/>
            <a:ahLst/>
            <a:cxnLst/>
            <a:rect l="l" t="t" r="r" b="b"/>
            <a:pathLst>
              <a:path w="1618614" h="3809">
                <a:moveTo>
                  <a:pt x="0" y="0"/>
                </a:moveTo>
                <a:lnTo>
                  <a:pt x="1618373" y="3809"/>
                </a:lnTo>
              </a:path>
            </a:pathLst>
          </a:custGeom>
          <a:ln w="28575">
            <a:solidFill>
              <a:srgbClr val="FD9F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0095" y="144221"/>
            <a:ext cx="1196340" cy="377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定向增发</a:t>
            </a:r>
          </a:p>
        </p:txBody>
      </p:sp>
      <p:sp>
        <p:nvSpPr>
          <p:cNvPr id="6" name="object 6"/>
          <p:cNvSpPr/>
          <p:nvPr/>
        </p:nvSpPr>
        <p:spPr>
          <a:xfrm>
            <a:off x="480631" y="1187640"/>
            <a:ext cx="8190738" cy="3041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2668" y="4157488"/>
            <a:ext cx="8095233" cy="8625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3380" y="4799041"/>
            <a:ext cx="4316730" cy="1670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  <a:tabLst>
                <a:tab pos="3061970" algn="l"/>
              </a:tabLst>
            </a:pP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Copyright © 2017 DataYes. All</a:t>
            </a:r>
            <a:r>
              <a:rPr dirty="0" sz="1000" spc="11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rights</a:t>
            </a:r>
            <a:r>
              <a:rPr dirty="0" sz="1000" spc="2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10">
                <a:solidFill>
                  <a:srgbClr val="7E7E7E"/>
                </a:solidFill>
                <a:latin typeface="Microsoft YaHei"/>
                <a:cs typeface="Microsoft YaHei"/>
              </a:rPr>
              <a:t>reserved	</a:t>
            </a:r>
            <a:r>
              <a:rPr dirty="0" sz="700" spc="-5">
                <a:solidFill>
                  <a:srgbClr val="7E7E7E"/>
                </a:solidFill>
                <a:latin typeface="SimSun"/>
                <a:cs typeface="SimSun"/>
              </a:rPr>
              <a:t>●</a:t>
            </a:r>
            <a:r>
              <a:rPr dirty="0" sz="700" spc="-225">
                <a:solidFill>
                  <a:srgbClr val="7E7E7E"/>
                </a:solidFill>
                <a:latin typeface="SimSun"/>
                <a:cs typeface="SimSun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SimSun"/>
                <a:cs typeface="SimSun"/>
              </a:rPr>
              <a:t>保密文件，请勿外泄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564728"/>
            <a:ext cx="9144000" cy="1579245"/>
          </a:xfrm>
          <a:custGeom>
            <a:avLst/>
            <a:gdLst/>
            <a:ahLst/>
            <a:cxnLst/>
            <a:rect l="l" t="t" r="r" b="b"/>
            <a:pathLst>
              <a:path w="9144000" h="1579245">
                <a:moveTo>
                  <a:pt x="9144000" y="1578771"/>
                </a:moveTo>
                <a:lnTo>
                  <a:pt x="9144000" y="0"/>
                </a:lnTo>
                <a:lnTo>
                  <a:pt x="0" y="0"/>
                </a:lnTo>
                <a:lnTo>
                  <a:pt x="0" y="1578771"/>
                </a:lnTo>
                <a:lnTo>
                  <a:pt x="9144000" y="15787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1216" y="617981"/>
            <a:ext cx="1144905" cy="0"/>
          </a:xfrm>
          <a:custGeom>
            <a:avLst/>
            <a:gdLst/>
            <a:ahLst/>
            <a:cxnLst/>
            <a:rect l="l" t="t" r="r" b="b"/>
            <a:pathLst>
              <a:path w="1144905" h="0">
                <a:moveTo>
                  <a:pt x="0" y="0"/>
                </a:moveTo>
                <a:lnTo>
                  <a:pt x="1144536" y="0"/>
                </a:lnTo>
              </a:path>
            </a:pathLst>
          </a:custGeom>
          <a:ln w="28575">
            <a:solidFill>
              <a:srgbClr val="FD9F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60095" y="144221"/>
            <a:ext cx="899794" cy="377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b="1">
                <a:solidFill>
                  <a:srgbClr val="585858"/>
                </a:solidFill>
                <a:latin typeface="Microsoft YaHei"/>
                <a:cs typeface="Microsoft YaHei"/>
              </a:rPr>
              <a:t>Part</a:t>
            </a:r>
            <a:r>
              <a:rPr dirty="0" sz="2300" spc="-90" b="1">
                <a:solidFill>
                  <a:srgbClr val="585858"/>
                </a:solidFill>
                <a:latin typeface="Microsoft YaHei"/>
                <a:cs typeface="Microsoft YaHei"/>
              </a:rPr>
              <a:t> </a:t>
            </a:r>
            <a:r>
              <a:rPr dirty="0" sz="2300" b="1">
                <a:solidFill>
                  <a:srgbClr val="585858"/>
                </a:solidFill>
                <a:latin typeface="Microsoft YaHei"/>
                <a:cs typeface="Microsoft YaHei"/>
              </a:rPr>
              <a:t>2</a:t>
            </a:r>
            <a:endParaRPr sz="230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4011" y="2220290"/>
            <a:ext cx="511492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 b="1">
                <a:solidFill>
                  <a:srgbClr val="585858"/>
                </a:solidFill>
                <a:latin typeface="Microsoft YaHei"/>
                <a:cs typeface="Microsoft YaHei"/>
              </a:rPr>
              <a:t>公告</a:t>
            </a:r>
            <a:r>
              <a:rPr dirty="0" sz="4000" spc="-5" b="1">
                <a:solidFill>
                  <a:srgbClr val="585858"/>
                </a:solidFill>
                <a:latin typeface="Microsoft YaHei"/>
                <a:cs typeface="Microsoft YaHei"/>
              </a:rPr>
              <a:t>PDF</a:t>
            </a:r>
            <a:r>
              <a:rPr dirty="0" sz="4000" spc="-10" b="1">
                <a:solidFill>
                  <a:srgbClr val="585858"/>
                </a:solidFill>
                <a:latin typeface="Microsoft YaHei"/>
                <a:cs typeface="Microsoft YaHei"/>
              </a:rPr>
              <a:t>与HTML格式</a:t>
            </a:r>
            <a:endParaRPr sz="4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3380" y="4799041"/>
            <a:ext cx="4316730" cy="1670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  <a:tabLst>
                <a:tab pos="3061970" algn="l"/>
              </a:tabLst>
            </a:pP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Copyright © 2017 DataYes. All</a:t>
            </a:r>
            <a:r>
              <a:rPr dirty="0" sz="1000" spc="11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rights</a:t>
            </a:r>
            <a:r>
              <a:rPr dirty="0" sz="1000" spc="2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10">
                <a:solidFill>
                  <a:srgbClr val="7E7E7E"/>
                </a:solidFill>
                <a:latin typeface="Microsoft YaHei"/>
                <a:cs typeface="Microsoft YaHei"/>
              </a:rPr>
              <a:t>reserved	</a:t>
            </a:r>
            <a:r>
              <a:rPr dirty="0" sz="700" spc="-5">
                <a:solidFill>
                  <a:srgbClr val="7E7E7E"/>
                </a:solidFill>
                <a:latin typeface="SimSun"/>
                <a:cs typeface="SimSun"/>
              </a:rPr>
              <a:t>●</a:t>
            </a:r>
            <a:r>
              <a:rPr dirty="0" sz="700" spc="-225">
                <a:solidFill>
                  <a:srgbClr val="7E7E7E"/>
                </a:solidFill>
                <a:latin typeface="SimSun"/>
                <a:cs typeface="SimSun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SimSun"/>
                <a:cs typeface="SimSun"/>
              </a:rPr>
              <a:t>保密文件，请勿外泄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564728"/>
            <a:ext cx="9144000" cy="1579245"/>
          </a:xfrm>
          <a:custGeom>
            <a:avLst/>
            <a:gdLst/>
            <a:ahLst/>
            <a:cxnLst/>
            <a:rect l="l" t="t" r="r" b="b"/>
            <a:pathLst>
              <a:path w="9144000" h="1579245">
                <a:moveTo>
                  <a:pt x="9144000" y="1578771"/>
                </a:moveTo>
                <a:lnTo>
                  <a:pt x="9144000" y="0"/>
                </a:lnTo>
                <a:lnTo>
                  <a:pt x="0" y="0"/>
                </a:lnTo>
                <a:lnTo>
                  <a:pt x="0" y="1578771"/>
                </a:lnTo>
                <a:lnTo>
                  <a:pt x="9144000" y="15787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1216" y="617981"/>
            <a:ext cx="3094990" cy="0"/>
          </a:xfrm>
          <a:custGeom>
            <a:avLst/>
            <a:gdLst/>
            <a:ahLst/>
            <a:cxnLst/>
            <a:rect l="l" t="t" r="r" b="b"/>
            <a:pathLst>
              <a:path w="3094990" h="0">
                <a:moveTo>
                  <a:pt x="0" y="0"/>
                </a:moveTo>
                <a:lnTo>
                  <a:pt x="3094621" y="0"/>
                </a:lnTo>
              </a:path>
            </a:pathLst>
          </a:custGeom>
          <a:ln w="28575">
            <a:solidFill>
              <a:srgbClr val="FD9F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0095" y="144221"/>
            <a:ext cx="2959735" cy="377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公告</a:t>
            </a:r>
            <a:r>
              <a:rPr dirty="0" spc="-5"/>
              <a:t>PDF</a:t>
            </a:r>
            <a:r>
              <a:rPr dirty="0"/>
              <a:t>与</a:t>
            </a:r>
            <a:r>
              <a:rPr dirty="0" spc="-5"/>
              <a:t>HTML</a:t>
            </a:r>
            <a:r>
              <a:rPr dirty="0"/>
              <a:t>格式</a:t>
            </a:r>
          </a:p>
        </p:txBody>
      </p:sp>
      <p:sp>
        <p:nvSpPr>
          <p:cNvPr id="6" name="object 6"/>
          <p:cNvSpPr/>
          <p:nvPr/>
        </p:nvSpPr>
        <p:spPr>
          <a:xfrm>
            <a:off x="1197813" y="1136400"/>
            <a:ext cx="6619420" cy="1249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30200" y="2728803"/>
            <a:ext cx="7360920" cy="194691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solidFill>
                  <a:srgbClr val="585858"/>
                </a:solidFill>
                <a:latin typeface="Microsoft YaHei"/>
                <a:cs typeface="Microsoft YaHei"/>
              </a:rPr>
              <a:t>PDF版本：交易所公开数据，命名：公</a:t>
            </a:r>
            <a:r>
              <a:rPr dirty="0" sz="1200">
                <a:solidFill>
                  <a:srgbClr val="585858"/>
                </a:solidFill>
                <a:latin typeface="Microsoft YaHei"/>
                <a:cs typeface="Microsoft YaHei"/>
              </a:rPr>
              <a:t>告id.pdf</a:t>
            </a:r>
            <a:endParaRPr sz="1200">
              <a:latin typeface="Microsoft YaHei"/>
              <a:cs typeface="Microsoft YaHei"/>
            </a:endParaRPr>
          </a:p>
          <a:p>
            <a:pPr marL="184785" indent="-17272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solidFill>
                  <a:srgbClr val="585858"/>
                </a:solidFill>
                <a:latin typeface="Microsoft YaHei"/>
                <a:cs typeface="Microsoft YaHei"/>
              </a:rPr>
              <a:t>便于人眼阅读，了解公</a:t>
            </a:r>
            <a:r>
              <a:rPr dirty="0" sz="1200" spc="-5">
                <a:solidFill>
                  <a:srgbClr val="585858"/>
                </a:solidFill>
                <a:latin typeface="Microsoft YaHei"/>
                <a:cs typeface="Microsoft YaHei"/>
              </a:rPr>
              <a:t>告</a:t>
            </a:r>
            <a:r>
              <a:rPr dirty="0" sz="1200">
                <a:solidFill>
                  <a:srgbClr val="585858"/>
                </a:solidFill>
                <a:latin typeface="Microsoft YaHei"/>
                <a:cs typeface="Microsoft YaHei"/>
              </a:rPr>
              <a:t>内容</a:t>
            </a:r>
            <a:endParaRPr sz="1200">
              <a:latin typeface="Microsoft YaHei"/>
              <a:cs typeface="Microsoft YaHei"/>
            </a:endParaRPr>
          </a:p>
          <a:p>
            <a:pPr marL="184785" indent="-17272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solidFill>
                  <a:srgbClr val="585858"/>
                </a:solidFill>
                <a:latin typeface="Microsoft YaHei"/>
                <a:cs typeface="Microsoft YaHei"/>
              </a:rPr>
              <a:t>程序读取需要一定工程化</a:t>
            </a:r>
            <a:r>
              <a:rPr dirty="0" sz="1200" spc="-5">
                <a:solidFill>
                  <a:srgbClr val="585858"/>
                </a:solidFill>
                <a:latin typeface="Microsoft YaHei"/>
                <a:cs typeface="Microsoft YaHei"/>
              </a:rPr>
              <a:t>的</a:t>
            </a:r>
            <a:r>
              <a:rPr dirty="0" sz="1200">
                <a:solidFill>
                  <a:srgbClr val="585858"/>
                </a:solidFill>
                <a:latin typeface="Microsoft YaHei"/>
                <a:cs typeface="Microsoft YaHei"/>
              </a:rPr>
              <a:t>工作量，但是可以保留所有字符的全部信息，包括位置坐标</a:t>
            </a:r>
            <a:endParaRPr sz="12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200">
                <a:solidFill>
                  <a:srgbClr val="585858"/>
                </a:solidFill>
                <a:latin typeface="Microsoft YaHei"/>
                <a:cs typeface="Microsoft YaHei"/>
              </a:rPr>
              <a:t>--------------------------------------------------------------------</a:t>
            </a:r>
            <a:endParaRPr sz="1200">
              <a:latin typeface="Microsoft YaHei"/>
              <a:cs typeface="Microsoft YaHei"/>
            </a:endParaRPr>
          </a:p>
          <a:p>
            <a:pPr marL="184785" indent="-17272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solidFill>
                  <a:srgbClr val="585858"/>
                </a:solidFill>
                <a:latin typeface="Microsoft YaHei"/>
                <a:cs typeface="Microsoft YaHei"/>
              </a:rPr>
              <a:t>HTML</a:t>
            </a:r>
            <a:r>
              <a:rPr dirty="0" sz="1200">
                <a:solidFill>
                  <a:srgbClr val="585858"/>
                </a:solidFill>
                <a:latin typeface="Microsoft YaHei"/>
                <a:cs typeface="Microsoft YaHei"/>
              </a:rPr>
              <a:t>版本：使用商业软件</a:t>
            </a:r>
            <a:r>
              <a:rPr dirty="0" sz="1200" spc="-5">
                <a:solidFill>
                  <a:srgbClr val="585858"/>
                </a:solidFill>
                <a:latin typeface="Microsoft YaHei"/>
                <a:cs typeface="Microsoft YaHei"/>
              </a:rPr>
              <a:t>从</a:t>
            </a:r>
            <a:r>
              <a:rPr dirty="0" sz="1200">
                <a:solidFill>
                  <a:srgbClr val="585858"/>
                </a:solidFill>
                <a:latin typeface="Microsoft YaHei"/>
                <a:cs typeface="Microsoft YaHei"/>
              </a:rPr>
              <a:t>pdf转换而来，命名：公告id.html</a:t>
            </a:r>
            <a:endParaRPr sz="1200">
              <a:latin typeface="Microsoft YaHei"/>
              <a:cs typeface="Microsoft YaHei"/>
            </a:endParaRPr>
          </a:p>
          <a:p>
            <a:pPr marL="184785" indent="-17272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solidFill>
                  <a:srgbClr val="585858"/>
                </a:solidFill>
                <a:latin typeface="Microsoft YaHei"/>
                <a:cs typeface="Microsoft YaHei"/>
              </a:rPr>
              <a:t>人眼可读性</a:t>
            </a:r>
            <a:r>
              <a:rPr dirty="0" sz="1200" spc="-5">
                <a:solidFill>
                  <a:srgbClr val="585858"/>
                </a:solidFill>
                <a:latin typeface="Microsoft YaHei"/>
                <a:cs typeface="Microsoft YaHei"/>
              </a:rPr>
              <a:t>较</a:t>
            </a:r>
            <a:r>
              <a:rPr dirty="0" sz="1200">
                <a:solidFill>
                  <a:srgbClr val="585858"/>
                </a:solidFill>
                <a:latin typeface="Microsoft YaHei"/>
                <a:cs typeface="Microsoft YaHei"/>
              </a:rPr>
              <a:t>pdf略差，但是便于程序读取解析</a:t>
            </a:r>
            <a:endParaRPr sz="1200">
              <a:latin typeface="Microsoft YaHei"/>
              <a:cs typeface="Microsoft YaHei"/>
            </a:endParaRPr>
          </a:p>
          <a:p>
            <a:pPr marL="184785" indent="-17272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solidFill>
                  <a:srgbClr val="585858"/>
                </a:solidFill>
                <a:latin typeface="Microsoft YaHei"/>
                <a:cs typeface="Microsoft YaHei"/>
              </a:rPr>
              <a:t>第三方软件转换时，难免会存在格式上的错误（例如将文本识别为标题），需要选手想办法在模型层面解决</a:t>
            </a:r>
            <a:endParaRPr sz="12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3380" y="4799041"/>
            <a:ext cx="4316730" cy="1670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  <a:tabLst>
                <a:tab pos="3061970" algn="l"/>
              </a:tabLst>
            </a:pP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Copyright © 2017 DataYes. All</a:t>
            </a:r>
            <a:r>
              <a:rPr dirty="0" sz="1000" spc="11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rights</a:t>
            </a:r>
            <a:r>
              <a:rPr dirty="0" sz="1000" spc="2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10">
                <a:solidFill>
                  <a:srgbClr val="7E7E7E"/>
                </a:solidFill>
                <a:latin typeface="Microsoft YaHei"/>
                <a:cs typeface="Microsoft YaHei"/>
              </a:rPr>
              <a:t>reserved	</a:t>
            </a:r>
            <a:r>
              <a:rPr dirty="0" sz="700" spc="-5">
                <a:solidFill>
                  <a:srgbClr val="7E7E7E"/>
                </a:solidFill>
                <a:latin typeface="SimSun"/>
                <a:cs typeface="SimSun"/>
              </a:rPr>
              <a:t>●</a:t>
            </a:r>
            <a:r>
              <a:rPr dirty="0" sz="700" spc="-225">
                <a:solidFill>
                  <a:srgbClr val="7E7E7E"/>
                </a:solidFill>
                <a:latin typeface="SimSun"/>
                <a:cs typeface="SimSun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SimSun"/>
                <a:cs typeface="SimSun"/>
              </a:rPr>
              <a:t>保密文件，请勿外泄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564728"/>
            <a:ext cx="9144000" cy="1579245"/>
          </a:xfrm>
          <a:custGeom>
            <a:avLst/>
            <a:gdLst/>
            <a:ahLst/>
            <a:cxnLst/>
            <a:rect l="l" t="t" r="r" b="b"/>
            <a:pathLst>
              <a:path w="9144000" h="1579245">
                <a:moveTo>
                  <a:pt x="9144000" y="1578771"/>
                </a:moveTo>
                <a:lnTo>
                  <a:pt x="9144000" y="0"/>
                </a:lnTo>
                <a:lnTo>
                  <a:pt x="0" y="0"/>
                </a:lnTo>
                <a:lnTo>
                  <a:pt x="0" y="1578771"/>
                </a:lnTo>
                <a:lnTo>
                  <a:pt x="9144000" y="15787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1216" y="617981"/>
            <a:ext cx="3094990" cy="0"/>
          </a:xfrm>
          <a:custGeom>
            <a:avLst/>
            <a:gdLst/>
            <a:ahLst/>
            <a:cxnLst/>
            <a:rect l="l" t="t" r="r" b="b"/>
            <a:pathLst>
              <a:path w="3094990" h="0">
                <a:moveTo>
                  <a:pt x="0" y="0"/>
                </a:moveTo>
                <a:lnTo>
                  <a:pt x="3094621" y="0"/>
                </a:lnTo>
              </a:path>
            </a:pathLst>
          </a:custGeom>
          <a:ln w="28575">
            <a:solidFill>
              <a:srgbClr val="FD9F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0095" y="144221"/>
            <a:ext cx="2959735" cy="377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公告</a:t>
            </a:r>
            <a:r>
              <a:rPr dirty="0" spc="-5"/>
              <a:t>PDF</a:t>
            </a:r>
            <a:r>
              <a:rPr dirty="0"/>
              <a:t>与</a:t>
            </a:r>
            <a:r>
              <a:rPr dirty="0" spc="-5"/>
              <a:t>HTML</a:t>
            </a:r>
            <a:r>
              <a:rPr dirty="0"/>
              <a:t>格式</a:t>
            </a:r>
          </a:p>
        </p:txBody>
      </p:sp>
      <p:sp>
        <p:nvSpPr>
          <p:cNvPr id="6" name="object 6"/>
          <p:cNvSpPr/>
          <p:nvPr/>
        </p:nvSpPr>
        <p:spPr>
          <a:xfrm>
            <a:off x="349478" y="1244536"/>
            <a:ext cx="8444992" cy="31596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3380" y="4799041"/>
            <a:ext cx="4316730" cy="1670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  <a:tabLst>
                <a:tab pos="3061970" algn="l"/>
              </a:tabLst>
            </a:pP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Copyright © 2017 DataYes. All</a:t>
            </a:r>
            <a:r>
              <a:rPr dirty="0" sz="1000" spc="11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rights</a:t>
            </a:r>
            <a:r>
              <a:rPr dirty="0" sz="1000" spc="2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10">
                <a:solidFill>
                  <a:srgbClr val="7E7E7E"/>
                </a:solidFill>
                <a:latin typeface="Microsoft YaHei"/>
                <a:cs typeface="Microsoft YaHei"/>
              </a:rPr>
              <a:t>reserved	</a:t>
            </a:r>
            <a:r>
              <a:rPr dirty="0" sz="700" spc="-5">
                <a:solidFill>
                  <a:srgbClr val="7E7E7E"/>
                </a:solidFill>
                <a:latin typeface="SimSun"/>
                <a:cs typeface="SimSun"/>
              </a:rPr>
              <a:t>●</a:t>
            </a:r>
            <a:r>
              <a:rPr dirty="0" sz="700" spc="-225">
                <a:solidFill>
                  <a:srgbClr val="7E7E7E"/>
                </a:solidFill>
                <a:latin typeface="SimSun"/>
                <a:cs typeface="SimSun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SimSun"/>
                <a:cs typeface="SimSun"/>
              </a:rPr>
              <a:t>保密文件，请勿外泄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26307" y="2171785"/>
            <a:ext cx="1193292" cy="796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80815" y="2176272"/>
            <a:ext cx="987551" cy="826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27527" y="2273045"/>
            <a:ext cx="900430" cy="504190"/>
          </a:xfrm>
          <a:custGeom>
            <a:avLst/>
            <a:gdLst/>
            <a:ahLst/>
            <a:cxnLst/>
            <a:rect l="l" t="t" r="r" b="b"/>
            <a:pathLst>
              <a:path w="900429" h="504189">
                <a:moveTo>
                  <a:pt x="815975" y="0"/>
                </a:moveTo>
                <a:lnTo>
                  <a:pt x="84074" y="0"/>
                </a:lnTo>
                <a:lnTo>
                  <a:pt x="51327" y="6600"/>
                </a:lnTo>
                <a:lnTo>
                  <a:pt x="24606" y="24606"/>
                </a:lnTo>
                <a:lnTo>
                  <a:pt x="6600" y="51327"/>
                </a:lnTo>
                <a:lnTo>
                  <a:pt x="0" y="84074"/>
                </a:lnTo>
                <a:lnTo>
                  <a:pt x="0" y="419989"/>
                </a:lnTo>
                <a:lnTo>
                  <a:pt x="6600" y="452735"/>
                </a:lnTo>
                <a:lnTo>
                  <a:pt x="24606" y="479456"/>
                </a:lnTo>
                <a:lnTo>
                  <a:pt x="51327" y="497462"/>
                </a:lnTo>
                <a:lnTo>
                  <a:pt x="84074" y="504063"/>
                </a:lnTo>
                <a:lnTo>
                  <a:pt x="815975" y="504063"/>
                </a:lnTo>
                <a:lnTo>
                  <a:pt x="848721" y="497462"/>
                </a:lnTo>
                <a:lnTo>
                  <a:pt x="875442" y="479456"/>
                </a:lnTo>
                <a:lnTo>
                  <a:pt x="893448" y="452735"/>
                </a:lnTo>
                <a:lnTo>
                  <a:pt x="900049" y="419989"/>
                </a:lnTo>
                <a:lnTo>
                  <a:pt x="900049" y="84074"/>
                </a:lnTo>
                <a:lnTo>
                  <a:pt x="893448" y="51327"/>
                </a:lnTo>
                <a:lnTo>
                  <a:pt x="875442" y="24606"/>
                </a:lnTo>
                <a:lnTo>
                  <a:pt x="848721" y="6600"/>
                </a:lnTo>
                <a:lnTo>
                  <a:pt x="8159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22842" y="2268347"/>
            <a:ext cx="909432" cy="513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696715" y="2347086"/>
            <a:ext cx="427990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solidFill>
                  <a:srgbClr val="414F5C"/>
                </a:solidFill>
                <a:latin typeface="Microsoft YaHei"/>
                <a:cs typeface="Microsoft YaHei"/>
              </a:rPr>
              <a:t>投研框 架模型</a:t>
            </a:r>
            <a:endParaRPr sz="105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71188" y="2121407"/>
            <a:ext cx="1293876" cy="8976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10100" y="2176272"/>
            <a:ext cx="853439" cy="8260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322698" y="2273045"/>
            <a:ext cx="900430" cy="504190"/>
          </a:xfrm>
          <a:custGeom>
            <a:avLst/>
            <a:gdLst/>
            <a:ahLst/>
            <a:cxnLst/>
            <a:rect l="l" t="t" r="r" b="b"/>
            <a:pathLst>
              <a:path w="900429" h="504189">
                <a:moveTo>
                  <a:pt x="816101" y="0"/>
                </a:moveTo>
                <a:lnTo>
                  <a:pt x="84074" y="0"/>
                </a:lnTo>
                <a:lnTo>
                  <a:pt x="51381" y="6600"/>
                </a:lnTo>
                <a:lnTo>
                  <a:pt x="24653" y="24606"/>
                </a:lnTo>
                <a:lnTo>
                  <a:pt x="6617" y="51327"/>
                </a:lnTo>
                <a:lnTo>
                  <a:pt x="0" y="84074"/>
                </a:lnTo>
                <a:lnTo>
                  <a:pt x="0" y="419989"/>
                </a:lnTo>
                <a:lnTo>
                  <a:pt x="6617" y="452735"/>
                </a:lnTo>
                <a:lnTo>
                  <a:pt x="24653" y="479456"/>
                </a:lnTo>
                <a:lnTo>
                  <a:pt x="51381" y="497462"/>
                </a:lnTo>
                <a:lnTo>
                  <a:pt x="84074" y="504063"/>
                </a:lnTo>
                <a:lnTo>
                  <a:pt x="816101" y="504063"/>
                </a:lnTo>
                <a:lnTo>
                  <a:pt x="848774" y="497462"/>
                </a:lnTo>
                <a:lnTo>
                  <a:pt x="875458" y="479456"/>
                </a:lnTo>
                <a:lnTo>
                  <a:pt x="893450" y="452735"/>
                </a:lnTo>
                <a:lnTo>
                  <a:pt x="900049" y="419989"/>
                </a:lnTo>
                <a:lnTo>
                  <a:pt x="900049" y="84074"/>
                </a:lnTo>
                <a:lnTo>
                  <a:pt x="893450" y="51327"/>
                </a:lnTo>
                <a:lnTo>
                  <a:pt x="875458" y="24606"/>
                </a:lnTo>
                <a:lnTo>
                  <a:pt x="848774" y="6600"/>
                </a:lnTo>
                <a:lnTo>
                  <a:pt x="8161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18014" y="2268347"/>
            <a:ext cx="909432" cy="5134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826000" y="2347086"/>
            <a:ext cx="29400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solidFill>
                  <a:srgbClr val="414F5C"/>
                </a:solidFill>
                <a:latin typeface="Microsoft YaHei"/>
                <a:cs typeface="Microsoft YaHei"/>
              </a:rPr>
              <a:t>量化 因子</a:t>
            </a:r>
            <a:endParaRPr sz="105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66359" y="2121407"/>
            <a:ext cx="1293876" cy="8976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37047" y="2176272"/>
            <a:ext cx="1121664" cy="8260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317997" y="2273045"/>
            <a:ext cx="900430" cy="504190"/>
          </a:xfrm>
          <a:custGeom>
            <a:avLst/>
            <a:gdLst/>
            <a:ahLst/>
            <a:cxnLst/>
            <a:rect l="l" t="t" r="r" b="b"/>
            <a:pathLst>
              <a:path w="900429" h="504189">
                <a:moveTo>
                  <a:pt x="815975" y="0"/>
                </a:moveTo>
                <a:lnTo>
                  <a:pt x="83947" y="0"/>
                </a:lnTo>
                <a:lnTo>
                  <a:pt x="51274" y="6600"/>
                </a:lnTo>
                <a:lnTo>
                  <a:pt x="24590" y="24606"/>
                </a:lnTo>
                <a:lnTo>
                  <a:pt x="6598" y="51327"/>
                </a:lnTo>
                <a:lnTo>
                  <a:pt x="0" y="84074"/>
                </a:lnTo>
                <a:lnTo>
                  <a:pt x="0" y="419989"/>
                </a:lnTo>
                <a:lnTo>
                  <a:pt x="6598" y="452735"/>
                </a:lnTo>
                <a:lnTo>
                  <a:pt x="24590" y="479456"/>
                </a:lnTo>
                <a:lnTo>
                  <a:pt x="51274" y="497462"/>
                </a:lnTo>
                <a:lnTo>
                  <a:pt x="83947" y="504063"/>
                </a:lnTo>
                <a:lnTo>
                  <a:pt x="815975" y="504063"/>
                </a:lnTo>
                <a:lnTo>
                  <a:pt x="848647" y="497462"/>
                </a:lnTo>
                <a:lnTo>
                  <a:pt x="875331" y="479456"/>
                </a:lnTo>
                <a:lnTo>
                  <a:pt x="893323" y="452735"/>
                </a:lnTo>
                <a:lnTo>
                  <a:pt x="899922" y="419989"/>
                </a:lnTo>
                <a:lnTo>
                  <a:pt x="899922" y="84074"/>
                </a:lnTo>
                <a:lnTo>
                  <a:pt x="893323" y="51327"/>
                </a:lnTo>
                <a:lnTo>
                  <a:pt x="875331" y="24606"/>
                </a:lnTo>
                <a:lnTo>
                  <a:pt x="848647" y="6600"/>
                </a:lnTo>
                <a:lnTo>
                  <a:pt x="8159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313186" y="2268347"/>
            <a:ext cx="909559" cy="5134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553202" y="2347086"/>
            <a:ext cx="56197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46685" marR="5080" indent="-13462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solidFill>
                  <a:srgbClr val="414F5C"/>
                </a:solidFill>
                <a:latin typeface="Microsoft YaHei"/>
                <a:cs typeface="Microsoft YaHei"/>
              </a:rPr>
              <a:t>风险模型 优化器</a:t>
            </a:r>
            <a:endParaRPr sz="1050">
              <a:latin typeface="Microsoft YaHei"/>
              <a:cs typeface="Microsoft YaHe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61532" y="2121407"/>
            <a:ext cx="1293875" cy="8976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466332" y="2176272"/>
            <a:ext cx="987552" cy="8260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313170" y="2273045"/>
            <a:ext cx="900430" cy="504190"/>
          </a:xfrm>
          <a:custGeom>
            <a:avLst/>
            <a:gdLst/>
            <a:ahLst/>
            <a:cxnLst/>
            <a:rect l="l" t="t" r="r" b="b"/>
            <a:pathLst>
              <a:path w="900429" h="504189">
                <a:moveTo>
                  <a:pt x="815975" y="0"/>
                </a:moveTo>
                <a:lnTo>
                  <a:pt x="83946" y="0"/>
                </a:lnTo>
                <a:lnTo>
                  <a:pt x="51274" y="6600"/>
                </a:lnTo>
                <a:lnTo>
                  <a:pt x="24590" y="24606"/>
                </a:lnTo>
                <a:lnTo>
                  <a:pt x="6598" y="51327"/>
                </a:lnTo>
                <a:lnTo>
                  <a:pt x="0" y="84074"/>
                </a:lnTo>
                <a:lnTo>
                  <a:pt x="0" y="419989"/>
                </a:lnTo>
                <a:lnTo>
                  <a:pt x="6598" y="452735"/>
                </a:lnTo>
                <a:lnTo>
                  <a:pt x="24590" y="479456"/>
                </a:lnTo>
                <a:lnTo>
                  <a:pt x="51274" y="497462"/>
                </a:lnTo>
                <a:lnTo>
                  <a:pt x="83946" y="504063"/>
                </a:lnTo>
                <a:lnTo>
                  <a:pt x="815975" y="504063"/>
                </a:lnTo>
                <a:lnTo>
                  <a:pt x="848647" y="497462"/>
                </a:lnTo>
                <a:lnTo>
                  <a:pt x="875331" y="479456"/>
                </a:lnTo>
                <a:lnTo>
                  <a:pt x="893323" y="452735"/>
                </a:lnTo>
                <a:lnTo>
                  <a:pt x="899922" y="419989"/>
                </a:lnTo>
                <a:lnTo>
                  <a:pt x="899922" y="84074"/>
                </a:lnTo>
                <a:lnTo>
                  <a:pt x="893323" y="51327"/>
                </a:lnTo>
                <a:lnTo>
                  <a:pt x="875331" y="24606"/>
                </a:lnTo>
                <a:lnTo>
                  <a:pt x="848647" y="6600"/>
                </a:lnTo>
                <a:lnTo>
                  <a:pt x="8159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08358" y="2268347"/>
            <a:ext cx="909559" cy="5134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682485" y="2347086"/>
            <a:ext cx="427990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414F5C"/>
                </a:solidFill>
                <a:latin typeface="Microsoft YaHei"/>
                <a:cs typeface="Microsoft YaHei"/>
              </a:rPr>
              <a:t>AI宏观</a:t>
            </a:r>
            <a:endParaRPr sz="1050">
              <a:latin typeface="Microsoft YaHei"/>
              <a:cs typeface="Microsoft YaHei"/>
            </a:endParaRPr>
          </a:p>
          <a:p>
            <a:pPr marL="146685">
              <a:lnSpc>
                <a:spcPct val="100000"/>
              </a:lnSpc>
            </a:pPr>
            <a:r>
              <a:rPr dirty="0" sz="1050" spc="5">
                <a:solidFill>
                  <a:srgbClr val="414F5C"/>
                </a:solidFill>
                <a:latin typeface="Microsoft YaHei"/>
                <a:cs typeface="Microsoft YaHei"/>
              </a:rPr>
              <a:t>预测</a:t>
            </a:r>
            <a:endParaRPr sz="1050">
              <a:latin typeface="Microsoft YaHei"/>
              <a:cs typeface="Microsoft YaHe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156704" y="2121407"/>
            <a:ext cx="1293876" cy="8976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461504" y="2176272"/>
            <a:ext cx="987551" cy="8260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308342" y="2273045"/>
            <a:ext cx="900430" cy="504190"/>
          </a:xfrm>
          <a:custGeom>
            <a:avLst/>
            <a:gdLst/>
            <a:ahLst/>
            <a:cxnLst/>
            <a:rect l="l" t="t" r="r" b="b"/>
            <a:pathLst>
              <a:path w="900429" h="504189">
                <a:moveTo>
                  <a:pt x="815975" y="0"/>
                </a:moveTo>
                <a:lnTo>
                  <a:pt x="83947" y="0"/>
                </a:lnTo>
                <a:lnTo>
                  <a:pt x="51274" y="6600"/>
                </a:lnTo>
                <a:lnTo>
                  <a:pt x="24590" y="24606"/>
                </a:lnTo>
                <a:lnTo>
                  <a:pt x="6598" y="51327"/>
                </a:lnTo>
                <a:lnTo>
                  <a:pt x="0" y="84074"/>
                </a:lnTo>
                <a:lnTo>
                  <a:pt x="0" y="419989"/>
                </a:lnTo>
                <a:lnTo>
                  <a:pt x="6598" y="452735"/>
                </a:lnTo>
                <a:lnTo>
                  <a:pt x="24590" y="479456"/>
                </a:lnTo>
                <a:lnTo>
                  <a:pt x="51274" y="497462"/>
                </a:lnTo>
                <a:lnTo>
                  <a:pt x="83947" y="504063"/>
                </a:lnTo>
                <a:lnTo>
                  <a:pt x="815975" y="504063"/>
                </a:lnTo>
                <a:lnTo>
                  <a:pt x="848647" y="497462"/>
                </a:lnTo>
                <a:lnTo>
                  <a:pt x="875331" y="479456"/>
                </a:lnTo>
                <a:lnTo>
                  <a:pt x="893323" y="452735"/>
                </a:lnTo>
                <a:lnTo>
                  <a:pt x="899922" y="419989"/>
                </a:lnTo>
                <a:lnTo>
                  <a:pt x="899922" y="84074"/>
                </a:lnTo>
                <a:lnTo>
                  <a:pt x="893323" y="51327"/>
                </a:lnTo>
                <a:lnTo>
                  <a:pt x="875331" y="24606"/>
                </a:lnTo>
                <a:lnTo>
                  <a:pt x="848647" y="6600"/>
                </a:lnTo>
                <a:lnTo>
                  <a:pt x="8159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303530" y="2268347"/>
            <a:ext cx="909559" cy="5134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678039" y="2347086"/>
            <a:ext cx="427990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solidFill>
                  <a:srgbClr val="414F5C"/>
                </a:solidFill>
                <a:latin typeface="Microsoft YaHei"/>
                <a:cs typeface="Microsoft YaHei"/>
              </a:rPr>
              <a:t>资产配 置模型</a:t>
            </a:r>
            <a:endParaRPr sz="1050">
              <a:latin typeface="Microsoft YaHei"/>
              <a:cs typeface="Microsoft YaHe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180844" y="2115311"/>
            <a:ext cx="1293876" cy="8976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619755" y="2171700"/>
            <a:ext cx="853440" cy="82600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332354" y="2267585"/>
            <a:ext cx="900430" cy="504190"/>
          </a:xfrm>
          <a:custGeom>
            <a:avLst/>
            <a:gdLst/>
            <a:ahLst/>
            <a:cxnLst/>
            <a:rect l="l" t="t" r="r" b="b"/>
            <a:pathLst>
              <a:path w="900430" h="504189">
                <a:moveTo>
                  <a:pt x="815975" y="0"/>
                </a:moveTo>
                <a:lnTo>
                  <a:pt x="84074" y="0"/>
                </a:lnTo>
                <a:lnTo>
                  <a:pt x="51327" y="6598"/>
                </a:lnTo>
                <a:lnTo>
                  <a:pt x="24606" y="24590"/>
                </a:lnTo>
                <a:lnTo>
                  <a:pt x="6600" y="51274"/>
                </a:lnTo>
                <a:lnTo>
                  <a:pt x="0" y="83946"/>
                </a:lnTo>
                <a:lnTo>
                  <a:pt x="0" y="419988"/>
                </a:lnTo>
                <a:lnTo>
                  <a:pt x="6600" y="452661"/>
                </a:lnTo>
                <a:lnTo>
                  <a:pt x="24606" y="479345"/>
                </a:lnTo>
                <a:lnTo>
                  <a:pt x="51327" y="497337"/>
                </a:lnTo>
                <a:lnTo>
                  <a:pt x="84074" y="503935"/>
                </a:lnTo>
                <a:lnTo>
                  <a:pt x="815975" y="503935"/>
                </a:lnTo>
                <a:lnTo>
                  <a:pt x="848721" y="497337"/>
                </a:lnTo>
                <a:lnTo>
                  <a:pt x="875442" y="479345"/>
                </a:lnTo>
                <a:lnTo>
                  <a:pt x="893448" y="452661"/>
                </a:lnTo>
                <a:lnTo>
                  <a:pt x="900049" y="419988"/>
                </a:lnTo>
                <a:lnTo>
                  <a:pt x="900049" y="83946"/>
                </a:lnTo>
                <a:lnTo>
                  <a:pt x="893448" y="51274"/>
                </a:lnTo>
                <a:lnTo>
                  <a:pt x="875442" y="24590"/>
                </a:lnTo>
                <a:lnTo>
                  <a:pt x="848721" y="6598"/>
                </a:lnTo>
                <a:lnTo>
                  <a:pt x="8159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327655" y="2262885"/>
            <a:ext cx="909446" cy="51346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835401" y="2341626"/>
            <a:ext cx="29400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solidFill>
                  <a:srgbClr val="414F5C"/>
                </a:solidFill>
                <a:latin typeface="Microsoft YaHei"/>
                <a:cs typeface="Microsoft YaHei"/>
              </a:rPr>
              <a:t>盈利 预测</a:t>
            </a:r>
            <a:endParaRPr sz="1050">
              <a:latin typeface="Microsoft YaHei"/>
              <a:cs typeface="Microsoft YaHe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185672" y="2121407"/>
            <a:ext cx="1293876" cy="89763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490472" y="2176272"/>
            <a:ext cx="987552" cy="8260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337183" y="2273045"/>
            <a:ext cx="900430" cy="504190"/>
          </a:xfrm>
          <a:custGeom>
            <a:avLst/>
            <a:gdLst/>
            <a:ahLst/>
            <a:cxnLst/>
            <a:rect l="l" t="t" r="r" b="b"/>
            <a:pathLst>
              <a:path w="900430" h="504189">
                <a:moveTo>
                  <a:pt x="815974" y="0"/>
                </a:moveTo>
                <a:lnTo>
                  <a:pt x="84073" y="0"/>
                </a:lnTo>
                <a:lnTo>
                  <a:pt x="51327" y="6600"/>
                </a:lnTo>
                <a:lnTo>
                  <a:pt x="24606" y="24606"/>
                </a:lnTo>
                <a:lnTo>
                  <a:pt x="6600" y="51327"/>
                </a:lnTo>
                <a:lnTo>
                  <a:pt x="0" y="84074"/>
                </a:lnTo>
                <a:lnTo>
                  <a:pt x="0" y="419989"/>
                </a:lnTo>
                <a:lnTo>
                  <a:pt x="6600" y="452735"/>
                </a:lnTo>
                <a:lnTo>
                  <a:pt x="24606" y="479456"/>
                </a:lnTo>
                <a:lnTo>
                  <a:pt x="51327" y="497462"/>
                </a:lnTo>
                <a:lnTo>
                  <a:pt x="84073" y="504063"/>
                </a:lnTo>
                <a:lnTo>
                  <a:pt x="815974" y="504063"/>
                </a:lnTo>
                <a:lnTo>
                  <a:pt x="848721" y="497462"/>
                </a:lnTo>
                <a:lnTo>
                  <a:pt x="875442" y="479456"/>
                </a:lnTo>
                <a:lnTo>
                  <a:pt x="893448" y="452735"/>
                </a:lnTo>
                <a:lnTo>
                  <a:pt x="900048" y="419989"/>
                </a:lnTo>
                <a:lnTo>
                  <a:pt x="900048" y="84074"/>
                </a:lnTo>
                <a:lnTo>
                  <a:pt x="893448" y="51327"/>
                </a:lnTo>
                <a:lnTo>
                  <a:pt x="875442" y="24606"/>
                </a:lnTo>
                <a:lnTo>
                  <a:pt x="848721" y="6600"/>
                </a:lnTo>
                <a:lnTo>
                  <a:pt x="8159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332483" y="2268347"/>
            <a:ext cx="909447" cy="5134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706117" y="2347086"/>
            <a:ext cx="427990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solidFill>
                  <a:srgbClr val="414F5C"/>
                </a:solidFill>
                <a:latin typeface="Microsoft YaHei"/>
                <a:cs typeface="Microsoft YaHei"/>
              </a:rPr>
              <a:t>智能搜 索引擎</a:t>
            </a:r>
            <a:endParaRPr sz="1050">
              <a:latin typeface="Microsoft YaHei"/>
              <a:cs typeface="Microsoft YaHe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0" y="3546602"/>
            <a:ext cx="9144000" cy="1597025"/>
          </a:xfrm>
          <a:custGeom>
            <a:avLst/>
            <a:gdLst/>
            <a:ahLst/>
            <a:cxnLst/>
            <a:rect l="l" t="t" r="r" b="b"/>
            <a:pathLst>
              <a:path w="9144000" h="1597025">
                <a:moveTo>
                  <a:pt x="0" y="1596898"/>
                </a:moveTo>
                <a:lnTo>
                  <a:pt x="9144000" y="1596898"/>
                </a:lnTo>
                <a:lnTo>
                  <a:pt x="9144000" y="0"/>
                </a:lnTo>
                <a:lnTo>
                  <a:pt x="0" y="0"/>
                </a:lnTo>
                <a:lnTo>
                  <a:pt x="0" y="15968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771901" y="1379600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4" h="144144">
                <a:moveTo>
                  <a:pt x="179959" y="0"/>
                </a:moveTo>
                <a:lnTo>
                  <a:pt x="0" y="144018"/>
                </a:lnTo>
                <a:lnTo>
                  <a:pt x="359918" y="144018"/>
                </a:lnTo>
                <a:lnTo>
                  <a:pt x="1799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834767" y="1136396"/>
            <a:ext cx="216026" cy="21602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771775" y="3611879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4" h="144145">
                <a:moveTo>
                  <a:pt x="180086" y="0"/>
                </a:moveTo>
                <a:lnTo>
                  <a:pt x="0" y="144018"/>
                </a:lnTo>
                <a:lnTo>
                  <a:pt x="360044" y="144018"/>
                </a:lnTo>
                <a:lnTo>
                  <a:pt x="1800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834767" y="3368675"/>
            <a:ext cx="216026" cy="21602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335991" y="4381906"/>
            <a:ext cx="165735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FD9F21"/>
                </a:solidFill>
                <a:latin typeface="Microsoft YaHei"/>
                <a:cs typeface="Microsoft YaHei"/>
              </a:rPr>
              <a:t>数 据 层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35991" y="3163900"/>
            <a:ext cx="166370" cy="529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solidFill>
                  <a:srgbClr val="FD9F21"/>
                </a:solidFill>
                <a:latin typeface="Microsoft YaHei"/>
                <a:cs typeface="Microsoft YaHei"/>
              </a:rPr>
              <a:t>技 </a:t>
            </a:r>
            <a:r>
              <a:rPr dirty="0" sz="1100" b="1">
                <a:solidFill>
                  <a:srgbClr val="FD9F21"/>
                </a:solidFill>
                <a:latin typeface="Microsoft YaHei"/>
                <a:cs typeface="Microsoft YaHei"/>
              </a:rPr>
              <a:t>术 处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35991" y="3667125"/>
            <a:ext cx="16573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FD9F21"/>
                </a:solidFill>
                <a:latin typeface="Microsoft YaHei"/>
                <a:cs typeface="Microsoft YaHei"/>
              </a:rPr>
              <a:t>理 层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30200" y="2083689"/>
            <a:ext cx="165735" cy="864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FD9F21"/>
                </a:solidFill>
                <a:latin typeface="Microsoft YaHei"/>
                <a:cs typeface="Microsoft YaHei"/>
              </a:rPr>
              <a:t>模 型 算 法 层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0621" y="931290"/>
            <a:ext cx="165735" cy="864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Microsoft YaHei"/>
                <a:cs typeface="Microsoft YaHei"/>
              </a:rPr>
              <a:t>业 务 应 用 层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300985" y="4330700"/>
            <a:ext cx="43434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solidFill>
                  <a:srgbClr val="F19320"/>
                </a:solidFill>
                <a:latin typeface="Microsoft YaHei"/>
                <a:cs typeface="Microsoft YaHei"/>
              </a:rPr>
              <a:t>基础数据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083435" y="4533696"/>
            <a:ext cx="63817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solidFill>
                  <a:srgbClr val="F19320"/>
                </a:solidFill>
                <a:latin typeface="Microsoft YaHei"/>
                <a:cs typeface="Microsoft YaHei"/>
              </a:rPr>
              <a:t>行业特色数据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091052" y="4359010"/>
            <a:ext cx="622935" cy="89535"/>
          </a:xfrm>
          <a:custGeom>
            <a:avLst/>
            <a:gdLst/>
            <a:ahLst/>
            <a:cxnLst/>
            <a:rect l="l" t="t" r="r" b="b"/>
            <a:pathLst>
              <a:path w="622935" h="89535">
                <a:moveTo>
                  <a:pt x="0" y="89062"/>
                </a:moveTo>
                <a:lnTo>
                  <a:pt x="622604" y="89062"/>
                </a:lnTo>
                <a:lnTo>
                  <a:pt x="622604" y="0"/>
                </a:lnTo>
                <a:lnTo>
                  <a:pt x="0" y="0"/>
                </a:lnTo>
                <a:lnTo>
                  <a:pt x="0" y="89062"/>
                </a:lnTo>
                <a:close/>
              </a:path>
            </a:pathLst>
          </a:custGeom>
          <a:ln w="9525">
            <a:solidFill>
              <a:srgbClr val="DCBD6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338314" y="4362884"/>
            <a:ext cx="622935" cy="89535"/>
          </a:xfrm>
          <a:custGeom>
            <a:avLst/>
            <a:gdLst/>
            <a:ahLst/>
            <a:cxnLst/>
            <a:rect l="l" t="t" r="r" b="b"/>
            <a:pathLst>
              <a:path w="622934" h="89535">
                <a:moveTo>
                  <a:pt x="0" y="89062"/>
                </a:moveTo>
                <a:lnTo>
                  <a:pt x="622604" y="89062"/>
                </a:lnTo>
                <a:lnTo>
                  <a:pt x="622604" y="0"/>
                </a:lnTo>
                <a:lnTo>
                  <a:pt x="0" y="0"/>
                </a:lnTo>
                <a:lnTo>
                  <a:pt x="0" y="89062"/>
                </a:lnTo>
                <a:close/>
              </a:path>
            </a:pathLst>
          </a:custGeom>
          <a:ln w="9525">
            <a:solidFill>
              <a:srgbClr val="DCBD6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525390" y="4359010"/>
            <a:ext cx="622935" cy="89535"/>
          </a:xfrm>
          <a:custGeom>
            <a:avLst/>
            <a:gdLst/>
            <a:ahLst/>
            <a:cxnLst/>
            <a:rect l="l" t="t" r="r" b="b"/>
            <a:pathLst>
              <a:path w="622935" h="89535">
                <a:moveTo>
                  <a:pt x="0" y="89062"/>
                </a:moveTo>
                <a:lnTo>
                  <a:pt x="622604" y="89062"/>
                </a:lnTo>
                <a:lnTo>
                  <a:pt x="622604" y="0"/>
                </a:lnTo>
                <a:lnTo>
                  <a:pt x="0" y="0"/>
                </a:lnTo>
                <a:lnTo>
                  <a:pt x="0" y="89062"/>
                </a:lnTo>
                <a:close/>
              </a:path>
            </a:pathLst>
          </a:custGeom>
          <a:ln w="9525">
            <a:solidFill>
              <a:srgbClr val="DCBD6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808348" y="4359010"/>
            <a:ext cx="622935" cy="89535"/>
          </a:xfrm>
          <a:custGeom>
            <a:avLst/>
            <a:gdLst/>
            <a:ahLst/>
            <a:cxnLst/>
            <a:rect l="l" t="t" r="r" b="b"/>
            <a:pathLst>
              <a:path w="622935" h="89535">
                <a:moveTo>
                  <a:pt x="0" y="89062"/>
                </a:moveTo>
                <a:lnTo>
                  <a:pt x="622604" y="89062"/>
                </a:lnTo>
                <a:lnTo>
                  <a:pt x="622604" y="0"/>
                </a:lnTo>
                <a:lnTo>
                  <a:pt x="0" y="0"/>
                </a:lnTo>
                <a:lnTo>
                  <a:pt x="0" y="89062"/>
                </a:lnTo>
                <a:close/>
              </a:path>
            </a:pathLst>
          </a:custGeom>
          <a:ln w="9525">
            <a:solidFill>
              <a:srgbClr val="DCBD6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215254" y="4359010"/>
            <a:ext cx="622935" cy="89535"/>
          </a:xfrm>
          <a:custGeom>
            <a:avLst/>
            <a:gdLst/>
            <a:ahLst/>
            <a:cxnLst/>
            <a:rect l="l" t="t" r="r" b="b"/>
            <a:pathLst>
              <a:path w="622935" h="89535">
                <a:moveTo>
                  <a:pt x="0" y="89062"/>
                </a:moveTo>
                <a:lnTo>
                  <a:pt x="622604" y="89062"/>
                </a:lnTo>
                <a:lnTo>
                  <a:pt x="622604" y="0"/>
                </a:lnTo>
                <a:lnTo>
                  <a:pt x="0" y="0"/>
                </a:lnTo>
                <a:lnTo>
                  <a:pt x="0" y="89062"/>
                </a:lnTo>
                <a:close/>
              </a:path>
            </a:pathLst>
          </a:custGeom>
          <a:ln w="9525">
            <a:solidFill>
              <a:srgbClr val="DCBD6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091052" y="4541001"/>
            <a:ext cx="622935" cy="89535"/>
          </a:xfrm>
          <a:custGeom>
            <a:avLst/>
            <a:gdLst/>
            <a:ahLst/>
            <a:cxnLst/>
            <a:rect l="l" t="t" r="r" b="b"/>
            <a:pathLst>
              <a:path w="622935" h="89535">
                <a:moveTo>
                  <a:pt x="0" y="89062"/>
                </a:moveTo>
                <a:lnTo>
                  <a:pt x="622604" y="89062"/>
                </a:lnTo>
                <a:lnTo>
                  <a:pt x="622604" y="0"/>
                </a:lnTo>
                <a:lnTo>
                  <a:pt x="0" y="0"/>
                </a:lnTo>
                <a:lnTo>
                  <a:pt x="0" y="89062"/>
                </a:lnTo>
                <a:close/>
              </a:path>
            </a:pathLst>
          </a:custGeom>
          <a:ln w="9525">
            <a:solidFill>
              <a:srgbClr val="DCBD6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904865" y="4541001"/>
            <a:ext cx="622935" cy="89535"/>
          </a:xfrm>
          <a:custGeom>
            <a:avLst/>
            <a:gdLst/>
            <a:ahLst/>
            <a:cxnLst/>
            <a:rect l="l" t="t" r="r" b="b"/>
            <a:pathLst>
              <a:path w="622934" h="89535">
                <a:moveTo>
                  <a:pt x="0" y="89062"/>
                </a:moveTo>
                <a:lnTo>
                  <a:pt x="622604" y="89062"/>
                </a:lnTo>
                <a:lnTo>
                  <a:pt x="622604" y="0"/>
                </a:lnTo>
                <a:lnTo>
                  <a:pt x="0" y="0"/>
                </a:lnTo>
                <a:lnTo>
                  <a:pt x="0" y="89062"/>
                </a:lnTo>
                <a:close/>
              </a:path>
            </a:pathLst>
          </a:custGeom>
          <a:ln w="9525">
            <a:solidFill>
              <a:srgbClr val="DCBD6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808348" y="4541001"/>
            <a:ext cx="622935" cy="89535"/>
          </a:xfrm>
          <a:custGeom>
            <a:avLst/>
            <a:gdLst/>
            <a:ahLst/>
            <a:cxnLst/>
            <a:rect l="l" t="t" r="r" b="b"/>
            <a:pathLst>
              <a:path w="622935" h="89535">
                <a:moveTo>
                  <a:pt x="0" y="89062"/>
                </a:moveTo>
                <a:lnTo>
                  <a:pt x="622604" y="89062"/>
                </a:lnTo>
                <a:lnTo>
                  <a:pt x="622604" y="0"/>
                </a:lnTo>
                <a:lnTo>
                  <a:pt x="0" y="0"/>
                </a:lnTo>
                <a:lnTo>
                  <a:pt x="0" y="89062"/>
                </a:lnTo>
                <a:close/>
              </a:path>
            </a:pathLst>
          </a:custGeom>
          <a:ln w="9525">
            <a:solidFill>
              <a:srgbClr val="DCBD6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608318" y="4541001"/>
            <a:ext cx="622935" cy="89535"/>
          </a:xfrm>
          <a:custGeom>
            <a:avLst/>
            <a:gdLst/>
            <a:ahLst/>
            <a:cxnLst/>
            <a:rect l="l" t="t" r="r" b="b"/>
            <a:pathLst>
              <a:path w="622934" h="89535">
                <a:moveTo>
                  <a:pt x="0" y="89062"/>
                </a:moveTo>
                <a:lnTo>
                  <a:pt x="622604" y="89062"/>
                </a:lnTo>
                <a:lnTo>
                  <a:pt x="622604" y="0"/>
                </a:lnTo>
                <a:lnTo>
                  <a:pt x="0" y="0"/>
                </a:lnTo>
                <a:lnTo>
                  <a:pt x="0" y="89062"/>
                </a:lnTo>
                <a:close/>
              </a:path>
            </a:pathLst>
          </a:custGeom>
          <a:ln w="9525">
            <a:solidFill>
              <a:srgbClr val="DCBD6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525390" y="4541001"/>
            <a:ext cx="622935" cy="89535"/>
          </a:xfrm>
          <a:custGeom>
            <a:avLst/>
            <a:gdLst/>
            <a:ahLst/>
            <a:cxnLst/>
            <a:rect l="l" t="t" r="r" b="b"/>
            <a:pathLst>
              <a:path w="622935" h="89535">
                <a:moveTo>
                  <a:pt x="0" y="89062"/>
                </a:moveTo>
                <a:lnTo>
                  <a:pt x="622604" y="89062"/>
                </a:lnTo>
                <a:lnTo>
                  <a:pt x="622604" y="0"/>
                </a:lnTo>
                <a:lnTo>
                  <a:pt x="0" y="0"/>
                </a:lnTo>
                <a:lnTo>
                  <a:pt x="0" y="89062"/>
                </a:lnTo>
                <a:close/>
              </a:path>
            </a:pathLst>
          </a:custGeom>
          <a:ln w="9525">
            <a:solidFill>
              <a:srgbClr val="DCBD6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338314" y="4535261"/>
            <a:ext cx="622935" cy="89535"/>
          </a:xfrm>
          <a:custGeom>
            <a:avLst/>
            <a:gdLst/>
            <a:ahLst/>
            <a:cxnLst/>
            <a:rect l="l" t="t" r="r" b="b"/>
            <a:pathLst>
              <a:path w="622934" h="89535">
                <a:moveTo>
                  <a:pt x="0" y="89062"/>
                </a:moveTo>
                <a:lnTo>
                  <a:pt x="622604" y="89062"/>
                </a:lnTo>
                <a:lnTo>
                  <a:pt x="622604" y="0"/>
                </a:lnTo>
                <a:lnTo>
                  <a:pt x="0" y="0"/>
                </a:lnTo>
                <a:lnTo>
                  <a:pt x="0" y="89062"/>
                </a:lnTo>
                <a:close/>
              </a:path>
            </a:pathLst>
          </a:custGeom>
          <a:ln w="9525">
            <a:solidFill>
              <a:srgbClr val="DCBD6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215254" y="4541001"/>
            <a:ext cx="622935" cy="89535"/>
          </a:xfrm>
          <a:custGeom>
            <a:avLst/>
            <a:gdLst/>
            <a:ahLst/>
            <a:cxnLst/>
            <a:rect l="l" t="t" r="r" b="b"/>
            <a:pathLst>
              <a:path w="622935" h="89535">
                <a:moveTo>
                  <a:pt x="0" y="89062"/>
                </a:moveTo>
                <a:lnTo>
                  <a:pt x="622604" y="89062"/>
                </a:lnTo>
                <a:lnTo>
                  <a:pt x="622604" y="0"/>
                </a:lnTo>
                <a:lnTo>
                  <a:pt x="0" y="0"/>
                </a:lnTo>
                <a:lnTo>
                  <a:pt x="0" y="89062"/>
                </a:lnTo>
                <a:close/>
              </a:path>
            </a:pathLst>
          </a:custGeom>
          <a:ln w="9525">
            <a:solidFill>
              <a:srgbClr val="DCBD6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3091052" y="4756749"/>
            <a:ext cx="622935" cy="89535"/>
          </a:xfrm>
          <a:prstGeom prst="rect">
            <a:avLst/>
          </a:prstGeom>
          <a:ln w="9525">
            <a:solidFill>
              <a:srgbClr val="DCBD6D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060">
              <a:lnSpc>
                <a:spcPts val="700"/>
              </a:lnSpc>
            </a:pPr>
            <a:r>
              <a:rPr dirty="0" sz="600">
                <a:latin typeface="Microsoft YaHei"/>
                <a:cs typeface="Microsoft YaHei"/>
              </a:rPr>
              <a:t>热点主题</a:t>
            </a:r>
            <a:endParaRPr sz="600">
              <a:latin typeface="Microsoft YaHei"/>
              <a:cs typeface="Microsoft YaHe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808348" y="4756749"/>
            <a:ext cx="622935" cy="89535"/>
          </a:xfrm>
          <a:prstGeom prst="rect">
            <a:avLst/>
          </a:prstGeom>
          <a:ln w="9525">
            <a:solidFill>
              <a:srgbClr val="DCBD6D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060">
              <a:lnSpc>
                <a:spcPts val="700"/>
              </a:lnSpc>
            </a:pPr>
            <a:r>
              <a:rPr dirty="0" sz="600">
                <a:latin typeface="Microsoft YaHei"/>
                <a:cs typeface="Microsoft YaHei"/>
              </a:rPr>
              <a:t>知识图谱</a:t>
            </a:r>
            <a:endParaRPr sz="600">
              <a:latin typeface="Microsoft YaHei"/>
              <a:cs typeface="Microsoft YaHe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215254" y="4756749"/>
            <a:ext cx="622935" cy="89535"/>
          </a:xfrm>
          <a:prstGeom prst="rect">
            <a:avLst/>
          </a:prstGeom>
          <a:ln w="9525">
            <a:solidFill>
              <a:srgbClr val="DCBD6D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060">
              <a:lnSpc>
                <a:spcPts val="700"/>
              </a:lnSpc>
            </a:pPr>
            <a:r>
              <a:rPr dirty="0" sz="600">
                <a:latin typeface="Microsoft YaHei"/>
                <a:cs typeface="Microsoft YaHei"/>
              </a:rPr>
              <a:t>新闻公告</a:t>
            </a:r>
            <a:endParaRPr sz="600">
              <a:latin typeface="Microsoft YaHei"/>
              <a:cs typeface="Microsoft YaHe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411729" y="4717491"/>
            <a:ext cx="33210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solidFill>
                  <a:srgbClr val="F19320"/>
                </a:solidFill>
                <a:latin typeface="Microsoft YaHei"/>
                <a:cs typeface="Microsoft YaHei"/>
              </a:rPr>
              <a:t>大数据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525390" y="4756749"/>
            <a:ext cx="622935" cy="89535"/>
          </a:xfrm>
          <a:prstGeom prst="rect">
            <a:avLst/>
          </a:prstGeom>
          <a:ln w="9525">
            <a:solidFill>
              <a:srgbClr val="DCBD6D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060">
              <a:lnSpc>
                <a:spcPts val="700"/>
              </a:lnSpc>
            </a:pPr>
            <a:r>
              <a:rPr dirty="0" sz="600">
                <a:latin typeface="Microsoft YaHei"/>
                <a:cs typeface="Microsoft YaHei"/>
              </a:rPr>
              <a:t>微信微博</a:t>
            </a:r>
            <a:endParaRPr sz="600">
              <a:latin typeface="Microsoft YaHei"/>
              <a:cs typeface="Microsoft YaHe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608318" y="4756749"/>
            <a:ext cx="622935" cy="89535"/>
          </a:xfrm>
          <a:prstGeom prst="rect">
            <a:avLst/>
          </a:prstGeom>
          <a:ln w="9525">
            <a:solidFill>
              <a:srgbClr val="DCBD6D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90830">
              <a:lnSpc>
                <a:spcPts val="700"/>
              </a:lnSpc>
            </a:pPr>
            <a:r>
              <a:rPr dirty="0" sz="600">
                <a:latin typeface="Microsoft YaHei"/>
                <a:cs typeface="Microsoft YaHei"/>
              </a:rPr>
              <a:t>电商</a:t>
            </a:r>
            <a:endParaRPr sz="600">
              <a:latin typeface="Microsoft YaHei"/>
              <a:cs typeface="Microsoft YaHe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904865" y="4756749"/>
            <a:ext cx="622935" cy="89535"/>
          </a:xfrm>
          <a:prstGeom prst="rect">
            <a:avLst/>
          </a:prstGeom>
          <a:ln w="9525">
            <a:solidFill>
              <a:srgbClr val="DCBD6D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060">
              <a:lnSpc>
                <a:spcPts val="700"/>
              </a:lnSpc>
            </a:pPr>
            <a:r>
              <a:rPr dirty="0" sz="600">
                <a:latin typeface="Microsoft YaHei"/>
                <a:cs typeface="Microsoft YaHei"/>
              </a:rPr>
              <a:t>券商研报</a:t>
            </a:r>
            <a:endParaRPr sz="600">
              <a:latin typeface="Microsoft YaHei"/>
              <a:cs typeface="Microsoft YaHe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8069960" y="4541001"/>
            <a:ext cx="622935" cy="89535"/>
          </a:xfrm>
          <a:custGeom>
            <a:avLst/>
            <a:gdLst/>
            <a:ahLst/>
            <a:cxnLst/>
            <a:rect l="l" t="t" r="r" b="b"/>
            <a:pathLst>
              <a:path w="622934" h="89535">
                <a:moveTo>
                  <a:pt x="0" y="89062"/>
                </a:moveTo>
                <a:lnTo>
                  <a:pt x="622604" y="89062"/>
                </a:lnTo>
                <a:lnTo>
                  <a:pt x="622604" y="0"/>
                </a:lnTo>
                <a:lnTo>
                  <a:pt x="0" y="0"/>
                </a:lnTo>
                <a:lnTo>
                  <a:pt x="0" y="89062"/>
                </a:lnTo>
                <a:close/>
              </a:path>
            </a:pathLst>
          </a:custGeom>
          <a:ln w="9525">
            <a:solidFill>
              <a:srgbClr val="DCBD6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904865" y="4359010"/>
            <a:ext cx="622935" cy="89535"/>
          </a:xfrm>
          <a:custGeom>
            <a:avLst/>
            <a:gdLst/>
            <a:ahLst/>
            <a:cxnLst/>
            <a:rect l="l" t="t" r="r" b="b"/>
            <a:pathLst>
              <a:path w="622934" h="89535">
                <a:moveTo>
                  <a:pt x="0" y="89062"/>
                </a:moveTo>
                <a:lnTo>
                  <a:pt x="622604" y="89062"/>
                </a:lnTo>
                <a:lnTo>
                  <a:pt x="622604" y="0"/>
                </a:lnTo>
                <a:lnTo>
                  <a:pt x="0" y="0"/>
                </a:lnTo>
                <a:lnTo>
                  <a:pt x="0" y="89062"/>
                </a:lnTo>
                <a:close/>
              </a:path>
            </a:pathLst>
          </a:custGeom>
          <a:ln w="9525">
            <a:solidFill>
              <a:srgbClr val="DCBD6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608318" y="4359010"/>
            <a:ext cx="622935" cy="89535"/>
          </a:xfrm>
          <a:custGeom>
            <a:avLst/>
            <a:gdLst/>
            <a:ahLst/>
            <a:cxnLst/>
            <a:rect l="l" t="t" r="r" b="b"/>
            <a:pathLst>
              <a:path w="622934" h="89535">
                <a:moveTo>
                  <a:pt x="0" y="89062"/>
                </a:moveTo>
                <a:lnTo>
                  <a:pt x="622604" y="89062"/>
                </a:lnTo>
                <a:lnTo>
                  <a:pt x="622604" y="0"/>
                </a:lnTo>
                <a:lnTo>
                  <a:pt x="0" y="0"/>
                </a:lnTo>
                <a:lnTo>
                  <a:pt x="0" y="89062"/>
                </a:lnTo>
                <a:close/>
              </a:path>
            </a:pathLst>
          </a:custGeom>
          <a:ln w="9525">
            <a:solidFill>
              <a:srgbClr val="DCBD6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067929" y="4362884"/>
            <a:ext cx="622935" cy="89535"/>
          </a:xfrm>
          <a:custGeom>
            <a:avLst/>
            <a:gdLst/>
            <a:ahLst/>
            <a:cxnLst/>
            <a:rect l="l" t="t" r="r" b="b"/>
            <a:pathLst>
              <a:path w="622934" h="89535">
                <a:moveTo>
                  <a:pt x="0" y="89062"/>
                </a:moveTo>
                <a:lnTo>
                  <a:pt x="622604" y="89062"/>
                </a:lnTo>
                <a:lnTo>
                  <a:pt x="622604" y="0"/>
                </a:lnTo>
                <a:lnTo>
                  <a:pt x="0" y="0"/>
                </a:lnTo>
                <a:lnTo>
                  <a:pt x="0" y="89062"/>
                </a:lnTo>
                <a:close/>
              </a:path>
            </a:pathLst>
          </a:custGeom>
          <a:ln w="9525">
            <a:solidFill>
              <a:srgbClr val="DCBD6D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3" name="object 73"/>
          <p:cNvGraphicFramePr>
            <a:graphicFrameLocks noGrp="1"/>
          </p:cNvGraphicFramePr>
          <p:nvPr/>
        </p:nvGraphicFramePr>
        <p:xfrm>
          <a:off x="3091052" y="4322635"/>
          <a:ext cx="5614035" cy="374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300"/>
                <a:gridCol w="94615"/>
                <a:gridCol w="622300"/>
                <a:gridCol w="93980"/>
                <a:gridCol w="622300"/>
                <a:gridCol w="66675"/>
                <a:gridCol w="622300"/>
                <a:gridCol w="66675"/>
                <a:gridCol w="622300"/>
                <a:gridCol w="80645"/>
                <a:gridCol w="622300"/>
                <a:gridCol w="107314"/>
                <a:gridCol w="622300"/>
                <a:gridCol w="108585"/>
                <a:gridCol w="634364"/>
              </a:tblGrid>
              <a:tr h="169494">
                <a:tc>
                  <a:txBody>
                    <a:bodyPr/>
                    <a:lstStyle/>
                    <a:p>
                      <a:pPr algn="ctr" marL="1320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00">
                          <a:latin typeface="Microsoft YaHei"/>
                          <a:cs typeface="Microsoft YaHei"/>
                        </a:rPr>
                        <a:t>股票</a:t>
                      </a:r>
                      <a:endParaRPr sz="6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00">
                          <a:latin typeface="Microsoft YaHei"/>
                          <a:cs typeface="Microsoft YaHei"/>
                        </a:rPr>
                        <a:t>债券</a:t>
                      </a:r>
                      <a:endParaRPr sz="6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00">
                          <a:latin typeface="Microsoft YaHei"/>
                          <a:cs typeface="Microsoft YaHei"/>
                        </a:rPr>
                        <a:t>沪深高频</a:t>
                      </a:r>
                      <a:endParaRPr sz="6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00">
                          <a:latin typeface="Microsoft YaHei"/>
                          <a:cs typeface="Microsoft YaHei"/>
                        </a:rPr>
                        <a:t>期权高频</a:t>
                      </a:r>
                      <a:endParaRPr sz="6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00">
                          <a:latin typeface="Microsoft YaHei"/>
                          <a:cs typeface="Microsoft YaHei"/>
                        </a:rPr>
                        <a:t>公司概况</a:t>
                      </a:r>
                      <a:endParaRPr sz="6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00">
                          <a:latin typeface="Microsoft YaHei"/>
                          <a:cs typeface="Microsoft YaHei"/>
                        </a:rPr>
                        <a:t>证券概况</a:t>
                      </a:r>
                      <a:endParaRPr sz="6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00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600">
                          <a:latin typeface="Microsoft YaHei"/>
                          <a:cs typeface="Microsoft YaHei"/>
                        </a:rPr>
                        <a:t>基金</a:t>
                      </a:r>
                      <a:endParaRPr sz="6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600" spc="-160">
                          <a:latin typeface="Microsoft YaHei"/>
                          <a:cs typeface="Microsoft YaHei"/>
                        </a:rPr>
                        <a:t>宏观行业</a:t>
                      </a:r>
                      <a:endParaRPr sz="6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37465"/>
                </a:tc>
              </a:tr>
              <a:tr h="204838">
                <a:tc>
                  <a:txBody>
                    <a:bodyPr/>
                    <a:lstStyle/>
                    <a:p>
                      <a:pPr algn="ctr" marL="13398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600">
                          <a:latin typeface="Microsoft YaHei"/>
                          <a:cs typeface="Microsoft YaHei"/>
                        </a:rPr>
                        <a:t>汽车产销</a:t>
                      </a:r>
                      <a:endParaRPr sz="6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600">
                          <a:latin typeface="Microsoft YaHei"/>
                          <a:cs typeface="Microsoft YaHei"/>
                        </a:rPr>
                        <a:t>房地产</a:t>
                      </a:r>
                      <a:endParaRPr sz="6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600">
                          <a:latin typeface="Microsoft YaHei"/>
                          <a:cs typeface="Microsoft YaHei"/>
                        </a:rPr>
                        <a:t>医药生物</a:t>
                      </a:r>
                      <a:endParaRPr sz="6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600">
                          <a:latin typeface="Microsoft YaHei"/>
                          <a:cs typeface="Microsoft YaHei"/>
                        </a:rPr>
                        <a:t>农林牧渔</a:t>
                      </a:r>
                      <a:endParaRPr sz="6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600">
                          <a:latin typeface="Microsoft YaHei"/>
                          <a:cs typeface="Microsoft YaHei"/>
                        </a:rPr>
                        <a:t>能源化工</a:t>
                      </a:r>
                      <a:endParaRPr sz="6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600">
                          <a:latin typeface="Microsoft YaHei"/>
                          <a:cs typeface="Microsoft YaHei"/>
                        </a:rPr>
                        <a:t>有色金属</a:t>
                      </a:r>
                      <a:endParaRPr sz="6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479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600">
                          <a:latin typeface="Microsoft YaHei"/>
                          <a:cs typeface="Microsoft YaHei"/>
                        </a:rPr>
                        <a:t>钢铁</a:t>
                      </a:r>
                      <a:endParaRPr sz="6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600">
                          <a:latin typeface="Microsoft YaHei"/>
                          <a:cs typeface="Microsoft YaHei"/>
                        </a:rPr>
                        <a:t>交通运输</a:t>
                      </a:r>
                      <a:endParaRPr sz="6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5720"/>
                </a:tc>
              </a:tr>
            </a:tbl>
          </a:graphicData>
        </a:graphic>
      </p:graphicFrame>
      <p:sp>
        <p:nvSpPr>
          <p:cNvPr id="74" name="object 74"/>
          <p:cNvSpPr/>
          <p:nvPr/>
        </p:nvSpPr>
        <p:spPr>
          <a:xfrm>
            <a:off x="5231384" y="4373777"/>
            <a:ext cx="134010" cy="6803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949060" y="4376516"/>
            <a:ext cx="128473" cy="6179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665976" y="4369513"/>
            <a:ext cx="114241" cy="6391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452614" y="4371695"/>
            <a:ext cx="150355" cy="6595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075294" y="4388024"/>
            <a:ext cx="124964" cy="7271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640956" y="4550704"/>
            <a:ext cx="127444" cy="7116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091052" y="4555070"/>
            <a:ext cx="133807" cy="7059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858895" y="4552016"/>
            <a:ext cx="133743" cy="6561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520565" y="4555897"/>
            <a:ext cx="132143" cy="6842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232272" y="4554796"/>
            <a:ext cx="127660" cy="6707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947664" y="4548959"/>
            <a:ext cx="129781" cy="7258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463408" y="4543131"/>
            <a:ext cx="134264" cy="6967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106282" y="4556168"/>
            <a:ext cx="145973" cy="6147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120770" y="4759461"/>
            <a:ext cx="170624" cy="871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819144" y="4771864"/>
            <a:ext cx="138391" cy="7064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538471" y="4759426"/>
            <a:ext cx="142214" cy="77978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923534" y="4765939"/>
            <a:ext cx="170561" cy="6279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733540" y="4768185"/>
            <a:ext cx="126941" cy="7227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249671" y="4778214"/>
            <a:ext cx="129768" cy="5402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214497" y="4378690"/>
            <a:ext cx="145199" cy="6124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912996" y="4366445"/>
            <a:ext cx="155270" cy="7601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512817" y="4366452"/>
            <a:ext cx="143205" cy="72704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027301" y="4492129"/>
            <a:ext cx="6689725" cy="0"/>
          </a:xfrm>
          <a:custGeom>
            <a:avLst/>
            <a:gdLst/>
            <a:ahLst/>
            <a:cxnLst/>
            <a:rect l="l" t="t" r="r" b="b"/>
            <a:pathLst>
              <a:path w="6689725" h="0">
                <a:moveTo>
                  <a:pt x="0" y="0"/>
                </a:moveTo>
                <a:lnTo>
                  <a:pt x="6689217" y="0"/>
                </a:lnTo>
              </a:path>
            </a:pathLst>
          </a:custGeom>
          <a:ln w="3175">
            <a:solidFill>
              <a:srgbClr val="DCBD6D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907667" y="4325810"/>
            <a:ext cx="6918325" cy="576580"/>
          </a:xfrm>
          <a:custGeom>
            <a:avLst/>
            <a:gdLst/>
            <a:ahLst/>
            <a:cxnLst/>
            <a:rect l="l" t="t" r="r" b="b"/>
            <a:pathLst>
              <a:path w="6918325" h="576579">
                <a:moveTo>
                  <a:pt x="0" y="575995"/>
                </a:moveTo>
                <a:lnTo>
                  <a:pt x="6918325" y="575995"/>
                </a:lnTo>
                <a:lnTo>
                  <a:pt x="6918325" y="0"/>
                </a:lnTo>
                <a:lnTo>
                  <a:pt x="0" y="0"/>
                </a:lnTo>
                <a:lnTo>
                  <a:pt x="0" y="575995"/>
                </a:lnTo>
                <a:close/>
              </a:path>
            </a:pathLst>
          </a:custGeom>
          <a:ln w="6350">
            <a:solidFill>
              <a:srgbClr val="D9D9D9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7317105" y="4757460"/>
            <a:ext cx="622935" cy="89535"/>
          </a:xfrm>
          <a:prstGeom prst="rect">
            <a:avLst/>
          </a:prstGeom>
          <a:ln w="9525">
            <a:solidFill>
              <a:srgbClr val="DCBD6D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3175">
              <a:lnSpc>
                <a:spcPts val="700"/>
              </a:lnSpc>
            </a:pPr>
            <a:r>
              <a:rPr dirty="0" sz="600" spc="-5">
                <a:latin typeface="Microsoft YaHei"/>
                <a:cs typeface="Microsoft YaHei"/>
              </a:rPr>
              <a:t>公告</a:t>
            </a:r>
            <a:endParaRPr sz="600">
              <a:latin typeface="Microsoft YaHei"/>
              <a:cs typeface="Microsoft YaHe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7346695" y="4772761"/>
            <a:ext cx="140970" cy="61594"/>
          </a:xfrm>
          <a:custGeom>
            <a:avLst/>
            <a:gdLst/>
            <a:ahLst/>
            <a:cxnLst/>
            <a:rect l="l" t="t" r="r" b="b"/>
            <a:pathLst>
              <a:path w="140970" h="61595">
                <a:moveTo>
                  <a:pt x="56642" y="51739"/>
                </a:moveTo>
                <a:lnTo>
                  <a:pt x="49149" y="59423"/>
                </a:lnTo>
                <a:lnTo>
                  <a:pt x="55372" y="61518"/>
                </a:lnTo>
                <a:lnTo>
                  <a:pt x="75564" y="58724"/>
                </a:lnTo>
                <a:lnTo>
                  <a:pt x="56642" y="51739"/>
                </a:lnTo>
                <a:close/>
              </a:path>
              <a:path w="140970" h="61595">
                <a:moveTo>
                  <a:pt x="112649" y="0"/>
                </a:moveTo>
                <a:lnTo>
                  <a:pt x="24002" y="0"/>
                </a:lnTo>
                <a:lnTo>
                  <a:pt x="23368" y="241"/>
                </a:lnTo>
                <a:lnTo>
                  <a:pt x="22732" y="241"/>
                </a:lnTo>
                <a:lnTo>
                  <a:pt x="22732" y="469"/>
                </a:lnTo>
                <a:lnTo>
                  <a:pt x="22098" y="469"/>
                </a:lnTo>
                <a:lnTo>
                  <a:pt x="22098" y="698"/>
                </a:lnTo>
                <a:lnTo>
                  <a:pt x="21462" y="698"/>
                </a:lnTo>
                <a:lnTo>
                  <a:pt x="21462" y="1168"/>
                </a:lnTo>
                <a:lnTo>
                  <a:pt x="0" y="25171"/>
                </a:lnTo>
                <a:lnTo>
                  <a:pt x="0" y="55003"/>
                </a:lnTo>
                <a:lnTo>
                  <a:pt x="1904" y="56629"/>
                </a:lnTo>
                <a:lnTo>
                  <a:pt x="5714" y="57797"/>
                </a:lnTo>
                <a:lnTo>
                  <a:pt x="8889" y="59194"/>
                </a:lnTo>
                <a:lnTo>
                  <a:pt x="13207" y="59893"/>
                </a:lnTo>
                <a:lnTo>
                  <a:pt x="38988" y="59893"/>
                </a:lnTo>
                <a:lnTo>
                  <a:pt x="42163" y="57099"/>
                </a:lnTo>
                <a:lnTo>
                  <a:pt x="15748" y="57099"/>
                </a:lnTo>
                <a:lnTo>
                  <a:pt x="12573" y="56629"/>
                </a:lnTo>
                <a:lnTo>
                  <a:pt x="10795" y="55930"/>
                </a:lnTo>
                <a:lnTo>
                  <a:pt x="8889" y="55003"/>
                </a:lnTo>
                <a:lnTo>
                  <a:pt x="7620" y="54063"/>
                </a:lnTo>
                <a:lnTo>
                  <a:pt x="7620" y="26098"/>
                </a:lnTo>
                <a:lnTo>
                  <a:pt x="24005" y="18872"/>
                </a:lnTo>
                <a:lnTo>
                  <a:pt x="13843" y="18872"/>
                </a:lnTo>
                <a:lnTo>
                  <a:pt x="27050" y="3962"/>
                </a:lnTo>
                <a:lnTo>
                  <a:pt x="38474" y="3962"/>
                </a:lnTo>
                <a:lnTo>
                  <a:pt x="35305" y="3035"/>
                </a:lnTo>
                <a:lnTo>
                  <a:pt x="123206" y="3035"/>
                </a:lnTo>
                <a:lnTo>
                  <a:pt x="120142" y="2095"/>
                </a:lnTo>
                <a:lnTo>
                  <a:pt x="116967" y="698"/>
                </a:lnTo>
                <a:lnTo>
                  <a:pt x="112649" y="0"/>
                </a:lnTo>
                <a:close/>
              </a:path>
              <a:path w="140970" h="61595">
                <a:moveTo>
                  <a:pt x="125856" y="44742"/>
                </a:moveTo>
                <a:lnTo>
                  <a:pt x="118236" y="47777"/>
                </a:lnTo>
                <a:lnTo>
                  <a:pt x="118236" y="54063"/>
                </a:lnTo>
                <a:lnTo>
                  <a:pt x="116967" y="55003"/>
                </a:lnTo>
                <a:lnTo>
                  <a:pt x="115188" y="55930"/>
                </a:lnTo>
                <a:lnTo>
                  <a:pt x="112649" y="56629"/>
                </a:lnTo>
                <a:lnTo>
                  <a:pt x="110108" y="57099"/>
                </a:lnTo>
                <a:lnTo>
                  <a:pt x="92455" y="57099"/>
                </a:lnTo>
                <a:lnTo>
                  <a:pt x="88137" y="58724"/>
                </a:lnTo>
                <a:lnTo>
                  <a:pt x="91185" y="59893"/>
                </a:lnTo>
                <a:lnTo>
                  <a:pt x="112649" y="59893"/>
                </a:lnTo>
                <a:lnTo>
                  <a:pt x="116967" y="59194"/>
                </a:lnTo>
                <a:lnTo>
                  <a:pt x="120142" y="57797"/>
                </a:lnTo>
                <a:lnTo>
                  <a:pt x="123951" y="56629"/>
                </a:lnTo>
                <a:lnTo>
                  <a:pt x="125856" y="55003"/>
                </a:lnTo>
                <a:lnTo>
                  <a:pt x="125856" y="44742"/>
                </a:lnTo>
                <a:close/>
              </a:path>
              <a:path w="140970" h="61595">
                <a:moveTo>
                  <a:pt x="122047" y="27266"/>
                </a:moveTo>
                <a:lnTo>
                  <a:pt x="59181" y="50571"/>
                </a:lnTo>
                <a:lnTo>
                  <a:pt x="77977" y="57797"/>
                </a:lnTo>
                <a:lnTo>
                  <a:pt x="140970" y="34251"/>
                </a:lnTo>
                <a:lnTo>
                  <a:pt x="122047" y="27266"/>
                </a:lnTo>
                <a:close/>
              </a:path>
              <a:path w="140970" h="61595">
                <a:moveTo>
                  <a:pt x="63626" y="39624"/>
                </a:moveTo>
                <a:lnTo>
                  <a:pt x="23368" y="39624"/>
                </a:lnTo>
                <a:lnTo>
                  <a:pt x="23368" y="41948"/>
                </a:lnTo>
                <a:lnTo>
                  <a:pt x="63626" y="41948"/>
                </a:lnTo>
                <a:lnTo>
                  <a:pt x="63626" y="39624"/>
                </a:lnTo>
                <a:close/>
              </a:path>
              <a:path w="140970" h="61595">
                <a:moveTo>
                  <a:pt x="63626" y="33324"/>
                </a:moveTo>
                <a:lnTo>
                  <a:pt x="23368" y="33324"/>
                </a:lnTo>
                <a:lnTo>
                  <a:pt x="23368" y="35661"/>
                </a:lnTo>
                <a:lnTo>
                  <a:pt x="63626" y="35661"/>
                </a:lnTo>
                <a:lnTo>
                  <a:pt x="63626" y="33324"/>
                </a:lnTo>
                <a:close/>
              </a:path>
              <a:path w="140970" h="61595">
                <a:moveTo>
                  <a:pt x="104394" y="27266"/>
                </a:moveTo>
                <a:lnTo>
                  <a:pt x="23368" y="27266"/>
                </a:lnTo>
                <a:lnTo>
                  <a:pt x="23368" y="29603"/>
                </a:lnTo>
                <a:lnTo>
                  <a:pt x="104394" y="29603"/>
                </a:lnTo>
                <a:lnTo>
                  <a:pt x="104394" y="27266"/>
                </a:lnTo>
                <a:close/>
              </a:path>
              <a:path w="140970" h="61595">
                <a:moveTo>
                  <a:pt x="123206" y="3035"/>
                </a:moveTo>
                <a:lnTo>
                  <a:pt x="110108" y="3035"/>
                </a:lnTo>
                <a:lnTo>
                  <a:pt x="112649" y="3263"/>
                </a:lnTo>
                <a:lnTo>
                  <a:pt x="115188" y="4203"/>
                </a:lnTo>
                <a:lnTo>
                  <a:pt x="116967" y="4902"/>
                </a:lnTo>
                <a:lnTo>
                  <a:pt x="118236" y="5829"/>
                </a:lnTo>
                <a:lnTo>
                  <a:pt x="118236" y="24231"/>
                </a:lnTo>
                <a:lnTo>
                  <a:pt x="125856" y="21437"/>
                </a:lnTo>
                <a:lnTo>
                  <a:pt x="125856" y="4902"/>
                </a:lnTo>
                <a:lnTo>
                  <a:pt x="123951" y="3263"/>
                </a:lnTo>
                <a:lnTo>
                  <a:pt x="123206" y="3035"/>
                </a:lnTo>
                <a:close/>
              </a:path>
              <a:path w="140970" h="61595">
                <a:moveTo>
                  <a:pt x="104394" y="20040"/>
                </a:moveTo>
                <a:lnTo>
                  <a:pt x="65404" y="20040"/>
                </a:lnTo>
                <a:lnTo>
                  <a:pt x="65404" y="22377"/>
                </a:lnTo>
                <a:lnTo>
                  <a:pt x="104394" y="22377"/>
                </a:lnTo>
                <a:lnTo>
                  <a:pt x="104394" y="20040"/>
                </a:lnTo>
                <a:close/>
              </a:path>
              <a:path w="140970" h="61595">
                <a:moveTo>
                  <a:pt x="38474" y="3962"/>
                </a:moveTo>
                <a:lnTo>
                  <a:pt x="27050" y="3962"/>
                </a:lnTo>
                <a:lnTo>
                  <a:pt x="38988" y="7924"/>
                </a:lnTo>
                <a:lnTo>
                  <a:pt x="13843" y="18872"/>
                </a:lnTo>
                <a:lnTo>
                  <a:pt x="24005" y="18872"/>
                </a:lnTo>
                <a:lnTo>
                  <a:pt x="47244" y="8623"/>
                </a:lnTo>
                <a:lnTo>
                  <a:pt x="48513" y="7924"/>
                </a:lnTo>
                <a:lnTo>
                  <a:pt x="48513" y="6997"/>
                </a:lnTo>
                <a:lnTo>
                  <a:pt x="47244" y="6527"/>
                </a:lnTo>
                <a:lnTo>
                  <a:pt x="38474" y="3962"/>
                </a:lnTo>
                <a:close/>
              </a:path>
              <a:path w="140970" h="61595">
                <a:moveTo>
                  <a:pt x="104394" y="13754"/>
                </a:moveTo>
                <a:lnTo>
                  <a:pt x="65404" y="13754"/>
                </a:lnTo>
                <a:lnTo>
                  <a:pt x="65404" y="16078"/>
                </a:lnTo>
                <a:lnTo>
                  <a:pt x="104394" y="16078"/>
                </a:lnTo>
                <a:lnTo>
                  <a:pt x="104394" y="13754"/>
                </a:lnTo>
                <a:close/>
              </a:path>
              <a:path w="140970" h="61595">
                <a:moveTo>
                  <a:pt x="104394" y="7924"/>
                </a:moveTo>
                <a:lnTo>
                  <a:pt x="65404" y="7924"/>
                </a:lnTo>
                <a:lnTo>
                  <a:pt x="65404" y="10261"/>
                </a:lnTo>
                <a:lnTo>
                  <a:pt x="104394" y="10261"/>
                </a:lnTo>
                <a:lnTo>
                  <a:pt x="104394" y="7924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038223" y="4696967"/>
            <a:ext cx="6689725" cy="0"/>
          </a:xfrm>
          <a:custGeom>
            <a:avLst/>
            <a:gdLst/>
            <a:ahLst/>
            <a:cxnLst/>
            <a:rect l="l" t="t" r="r" b="b"/>
            <a:pathLst>
              <a:path w="6689725" h="0">
                <a:moveTo>
                  <a:pt x="0" y="0"/>
                </a:moveTo>
                <a:lnTo>
                  <a:pt x="6689217" y="0"/>
                </a:lnTo>
              </a:path>
            </a:pathLst>
          </a:custGeom>
          <a:ln w="3175">
            <a:solidFill>
              <a:srgbClr val="DCBD6D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893978" y="4339513"/>
            <a:ext cx="869950" cy="163195"/>
          </a:xfrm>
          <a:custGeom>
            <a:avLst/>
            <a:gdLst/>
            <a:ahLst/>
            <a:cxnLst/>
            <a:rect l="l" t="t" r="r" b="b"/>
            <a:pathLst>
              <a:path w="869950" h="163195">
                <a:moveTo>
                  <a:pt x="842619" y="0"/>
                </a:moveTo>
                <a:lnTo>
                  <a:pt x="27114" y="0"/>
                </a:lnTo>
                <a:lnTo>
                  <a:pt x="16560" y="2129"/>
                </a:lnTo>
                <a:lnTo>
                  <a:pt x="7942" y="7937"/>
                </a:lnTo>
                <a:lnTo>
                  <a:pt x="2131" y="16555"/>
                </a:lnTo>
                <a:lnTo>
                  <a:pt x="0" y="27114"/>
                </a:lnTo>
                <a:lnTo>
                  <a:pt x="0" y="135559"/>
                </a:lnTo>
                <a:lnTo>
                  <a:pt x="2131" y="146113"/>
                </a:lnTo>
                <a:lnTo>
                  <a:pt x="7942" y="154732"/>
                </a:lnTo>
                <a:lnTo>
                  <a:pt x="16560" y="160543"/>
                </a:lnTo>
                <a:lnTo>
                  <a:pt x="27114" y="162674"/>
                </a:lnTo>
                <a:lnTo>
                  <a:pt x="842619" y="162674"/>
                </a:lnTo>
                <a:lnTo>
                  <a:pt x="853168" y="160543"/>
                </a:lnTo>
                <a:lnTo>
                  <a:pt x="861764" y="154732"/>
                </a:lnTo>
                <a:lnTo>
                  <a:pt x="867551" y="146113"/>
                </a:lnTo>
                <a:lnTo>
                  <a:pt x="869670" y="135559"/>
                </a:lnTo>
                <a:lnTo>
                  <a:pt x="869670" y="27114"/>
                </a:lnTo>
                <a:lnTo>
                  <a:pt x="867551" y="16555"/>
                </a:lnTo>
                <a:lnTo>
                  <a:pt x="861764" y="7937"/>
                </a:lnTo>
                <a:lnTo>
                  <a:pt x="853168" y="2129"/>
                </a:lnTo>
                <a:lnTo>
                  <a:pt x="842619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886675" y="4541761"/>
            <a:ext cx="869950" cy="163195"/>
          </a:xfrm>
          <a:custGeom>
            <a:avLst/>
            <a:gdLst/>
            <a:ahLst/>
            <a:cxnLst/>
            <a:rect l="l" t="t" r="r" b="b"/>
            <a:pathLst>
              <a:path w="869950" h="163195">
                <a:moveTo>
                  <a:pt x="842556" y="0"/>
                </a:moveTo>
                <a:lnTo>
                  <a:pt x="27114" y="0"/>
                </a:lnTo>
                <a:lnTo>
                  <a:pt x="16560" y="2131"/>
                </a:lnTo>
                <a:lnTo>
                  <a:pt x="7942" y="7942"/>
                </a:lnTo>
                <a:lnTo>
                  <a:pt x="2131" y="16560"/>
                </a:lnTo>
                <a:lnTo>
                  <a:pt x="0" y="27114"/>
                </a:lnTo>
                <a:lnTo>
                  <a:pt x="0" y="135572"/>
                </a:lnTo>
                <a:lnTo>
                  <a:pt x="2131" y="146126"/>
                </a:lnTo>
                <a:lnTo>
                  <a:pt x="7942" y="154744"/>
                </a:lnTo>
                <a:lnTo>
                  <a:pt x="16560" y="160555"/>
                </a:lnTo>
                <a:lnTo>
                  <a:pt x="27114" y="162686"/>
                </a:lnTo>
                <a:lnTo>
                  <a:pt x="842556" y="162686"/>
                </a:lnTo>
                <a:lnTo>
                  <a:pt x="853124" y="160555"/>
                </a:lnTo>
                <a:lnTo>
                  <a:pt x="861764" y="154744"/>
                </a:lnTo>
                <a:lnTo>
                  <a:pt x="867594" y="146126"/>
                </a:lnTo>
                <a:lnTo>
                  <a:pt x="869734" y="135572"/>
                </a:lnTo>
                <a:lnTo>
                  <a:pt x="869734" y="27114"/>
                </a:lnTo>
                <a:lnTo>
                  <a:pt x="867594" y="16560"/>
                </a:lnTo>
                <a:lnTo>
                  <a:pt x="861764" y="7942"/>
                </a:lnTo>
                <a:lnTo>
                  <a:pt x="853124" y="2131"/>
                </a:lnTo>
                <a:lnTo>
                  <a:pt x="842556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883780" y="4745088"/>
            <a:ext cx="869950" cy="163195"/>
          </a:xfrm>
          <a:custGeom>
            <a:avLst/>
            <a:gdLst/>
            <a:ahLst/>
            <a:cxnLst/>
            <a:rect l="l" t="t" r="r" b="b"/>
            <a:pathLst>
              <a:path w="869950" h="163195">
                <a:moveTo>
                  <a:pt x="842657" y="0"/>
                </a:moveTo>
                <a:lnTo>
                  <a:pt x="27114" y="0"/>
                </a:lnTo>
                <a:lnTo>
                  <a:pt x="16560" y="2131"/>
                </a:lnTo>
                <a:lnTo>
                  <a:pt x="7942" y="7942"/>
                </a:lnTo>
                <a:lnTo>
                  <a:pt x="2131" y="16560"/>
                </a:lnTo>
                <a:lnTo>
                  <a:pt x="0" y="27114"/>
                </a:lnTo>
                <a:lnTo>
                  <a:pt x="0" y="135572"/>
                </a:lnTo>
                <a:lnTo>
                  <a:pt x="2131" y="146126"/>
                </a:lnTo>
                <a:lnTo>
                  <a:pt x="7942" y="154744"/>
                </a:lnTo>
                <a:lnTo>
                  <a:pt x="16560" y="160555"/>
                </a:lnTo>
                <a:lnTo>
                  <a:pt x="27114" y="162686"/>
                </a:lnTo>
                <a:lnTo>
                  <a:pt x="842657" y="162686"/>
                </a:lnTo>
                <a:lnTo>
                  <a:pt x="853153" y="160555"/>
                </a:lnTo>
                <a:lnTo>
                  <a:pt x="861755" y="154744"/>
                </a:lnTo>
                <a:lnTo>
                  <a:pt x="867571" y="146126"/>
                </a:lnTo>
                <a:lnTo>
                  <a:pt x="869708" y="135572"/>
                </a:lnTo>
                <a:lnTo>
                  <a:pt x="869708" y="27114"/>
                </a:lnTo>
                <a:lnTo>
                  <a:pt x="867571" y="16560"/>
                </a:lnTo>
                <a:lnTo>
                  <a:pt x="861755" y="7942"/>
                </a:lnTo>
                <a:lnTo>
                  <a:pt x="853153" y="2131"/>
                </a:lnTo>
                <a:lnTo>
                  <a:pt x="842657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1179982" y="4278700"/>
            <a:ext cx="288925" cy="6330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 indent="9525">
              <a:lnSpc>
                <a:spcPct val="133100"/>
              </a:lnSpc>
              <a:spcBef>
                <a:spcPts val="90"/>
              </a:spcBef>
            </a:pPr>
            <a:r>
              <a:rPr dirty="0" sz="1000" spc="-5">
                <a:solidFill>
                  <a:srgbClr val="FFFFFF"/>
                </a:solidFill>
                <a:latin typeface="Microsoft YaHei"/>
                <a:cs typeface="Microsoft YaHei"/>
              </a:rPr>
              <a:t>采集 </a:t>
            </a:r>
            <a:r>
              <a:rPr dirty="0" sz="1000" spc="-10">
                <a:solidFill>
                  <a:srgbClr val="FFFFFF"/>
                </a:solidFill>
                <a:latin typeface="Microsoft YaHei"/>
                <a:cs typeface="Microsoft YaHei"/>
              </a:rPr>
              <a:t>加工 </a:t>
            </a:r>
            <a:r>
              <a:rPr dirty="0" sz="1000" spc="-5">
                <a:solidFill>
                  <a:srgbClr val="FFFFFF"/>
                </a:solidFill>
                <a:latin typeface="Microsoft YaHei"/>
                <a:cs typeface="Microsoft YaHei"/>
              </a:rPr>
              <a:t>整合</a:t>
            </a:r>
            <a:endParaRPr sz="1000">
              <a:latin typeface="Microsoft YaHei"/>
              <a:cs typeface="Microsoft YaHe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1333500" y="3678935"/>
            <a:ext cx="1123188" cy="24841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1614932" y="3705859"/>
            <a:ext cx="56197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solidFill>
                  <a:srgbClr val="FFFFFF"/>
                </a:solidFill>
                <a:latin typeface="Microsoft YaHei"/>
                <a:cs typeface="Microsoft YaHei"/>
              </a:rPr>
              <a:t>关系图谱</a:t>
            </a:r>
            <a:endParaRPr sz="1050">
              <a:latin typeface="Microsoft YaHei"/>
              <a:cs typeface="Microsoft YaHe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2532888" y="3678935"/>
            <a:ext cx="1123188" cy="24841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 txBox="1"/>
          <p:nvPr/>
        </p:nvSpPr>
        <p:spPr>
          <a:xfrm>
            <a:off x="2881629" y="3705859"/>
            <a:ext cx="42799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solidFill>
                  <a:srgbClr val="FFFFFF"/>
                </a:solidFill>
                <a:latin typeface="Microsoft YaHei"/>
                <a:cs typeface="Microsoft YaHei"/>
              </a:rPr>
              <a:t>标签化</a:t>
            </a:r>
            <a:endParaRPr sz="1050">
              <a:latin typeface="Microsoft YaHei"/>
              <a:cs typeface="Microsoft YaHei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3732276" y="3678935"/>
            <a:ext cx="1124712" cy="24841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/>
          <p:nvPr/>
        </p:nvSpPr>
        <p:spPr>
          <a:xfrm>
            <a:off x="4014596" y="3705859"/>
            <a:ext cx="56197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solidFill>
                  <a:srgbClr val="FFFFFF"/>
                </a:solidFill>
                <a:latin typeface="Microsoft YaHei"/>
                <a:cs typeface="Microsoft YaHei"/>
              </a:rPr>
              <a:t>情感分析</a:t>
            </a:r>
            <a:endParaRPr sz="1050">
              <a:latin typeface="Microsoft YaHei"/>
              <a:cs typeface="Microsoft YaHei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4933188" y="3678935"/>
            <a:ext cx="1123188" cy="24841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 txBox="1"/>
          <p:nvPr/>
        </p:nvSpPr>
        <p:spPr>
          <a:xfrm>
            <a:off x="5214620" y="3705859"/>
            <a:ext cx="56197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solidFill>
                  <a:srgbClr val="FFFFFF"/>
                </a:solidFill>
                <a:latin typeface="Microsoft YaHei"/>
                <a:cs typeface="Microsoft YaHei"/>
              </a:rPr>
              <a:t>衍生指标</a:t>
            </a:r>
            <a:endParaRPr sz="1050">
              <a:latin typeface="Microsoft YaHei"/>
              <a:cs typeface="Microsoft YaHei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6132576" y="3678935"/>
            <a:ext cx="1123187" cy="24841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 txBox="1"/>
          <p:nvPr/>
        </p:nvSpPr>
        <p:spPr>
          <a:xfrm>
            <a:off x="6414642" y="3705859"/>
            <a:ext cx="56197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solidFill>
                  <a:srgbClr val="FFFFFF"/>
                </a:solidFill>
                <a:latin typeface="Microsoft YaHei"/>
                <a:cs typeface="Microsoft YaHei"/>
              </a:rPr>
              <a:t>在线学习</a:t>
            </a:r>
            <a:endParaRPr sz="1050">
              <a:latin typeface="Microsoft YaHei"/>
              <a:cs typeface="Microsoft YaHei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1338065" y="3276544"/>
            <a:ext cx="1118622" cy="243895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 txBox="1"/>
          <p:nvPr/>
        </p:nvSpPr>
        <p:spPr>
          <a:xfrm>
            <a:off x="1480566" y="3298063"/>
            <a:ext cx="83058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solidFill>
                  <a:srgbClr val="FFFFFF"/>
                </a:solidFill>
                <a:latin typeface="Microsoft YaHei"/>
                <a:cs typeface="Microsoft YaHei"/>
              </a:rPr>
              <a:t>自然语言处理</a:t>
            </a:r>
            <a:endParaRPr sz="1050">
              <a:latin typeface="Microsoft YaHei"/>
              <a:cs typeface="Microsoft YaHei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2532888" y="3272028"/>
            <a:ext cx="1124712" cy="248411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2785998" y="3298063"/>
            <a:ext cx="6197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solidFill>
                  <a:srgbClr val="FFFFFF"/>
                </a:solidFill>
                <a:latin typeface="Microsoft YaHei"/>
                <a:cs typeface="Microsoft YaHei"/>
              </a:rPr>
              <a:t>去重/聚类</a:t>
            </a:r>
            <a:endParaRPr sz="1050">
              <a:latin typeface="Microsoft YaHei"/>
              <a:cs typeface="Microsoft YaHei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3738365" y="3276544"/>
            <a:ext cx="1118622" cy="243895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 txBox="1"/>
          <p:nvPr/>
        </p:nvSpPr>
        <p:spPr>
          <a:xfrm>
            <a:off x="4014978" y="3298063"/>
            <a:ext cx="56197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solidFill>
                  <a:srgbClr val="FFFFFF"/>
                </a:solidFill>
                <a:latin typeface="Microsoft YaHei"/>
                <a:cs typeface="Microsoft YaHei"/>
              </a:rPr>
              <a:t>信息抽取</a:t>
            </a:r>
            <a:endParaRPr sz="1050">
              <a:latin typeface="Microsoft YaHei"/>
              <a:cs typeface="Microsoft YaHei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4937753" y="3276544"/>
            <a:ext cx="1118622" cy="243895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 txBox="1"/>
          <p:nvPr/>
        </p:nvSpPr>
        <p:spPr>
          <a:xfrm>
            <a:off x="5215254" y="3298063"/>
            <a:ext cx="56197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solidFill>
                  <a:srgbClr val="FFFFFF"/>
                </a:solidFill>
                <a:latin typeface="Microsoft YaHei"/>
                <a:cs typeface="Microsoft YaHei"/>
              </a:rPr>
              <a:t>实体识别</a:t>
            </a:r>
            <a:endParaRPr sz="1050">
              <a:latin typeface="Microsoft YaHei"/>
              <a:cs typeface="Microsoft YaHei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6137147" y="3276544"/>
            <a:ext cx="1120140" cy="243895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 txBox="1"/>
          <p:nvPr/>
        </p:nvSpPr>
        <p:spPr>
          <a:xfrm>
            <a:off x="6415278" y="3298063"/>
            <a:ext cx="56197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solidFill>
                  <a:srgbClr val="FFFFFF"/>
                </a:solidFill>
                <a:latin typeface="Microsoft YaHei"/>
                <a:cs typeface="Microsoft YaHei"/>
              </a:rPr>
              <a:t>事件识别</a:t>
            </a:r>
            <a:endParaRPr sz="1050">
              <a:latin typeface="Microsoft YaHei"/>
              <a:cs typeface="Microsoft YaHei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7338053" y="3276544"/>
            <a:ext cx="1118622" cy="243895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 txBox="1"/>
          <p:nvPr/>
        </p:nvSpPr>
        <p:spPr>
          <a:xfrm>
            <a:off x="7615555" y="3298063"/>
            <a:ext cx="56197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solidFill>
                  <a:srgbClr val="FFFFFF"/>
                </a:solidFill>
                <a:latin typeface="Microsoft YaHei"/>
                <a:cs typeface="Microsoft YaHei"/>
              </a:rPr>
              <a:t>观点分析</a:t>
            </a:r>
            <a:endParaRPr sz="1050">
              <a:latin typeface="Microsoft YaHei"/>
              <a:cs typeface="Microsoft YaHei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7331964" y="3678935"/>
            <a:ext cx="1123187" cy="24841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 txBox="1"/>
          <p:nvPr/>
        </p:nvSpPr>
        <p:spPr>
          <a:xfrm>
            <a:off x="7614666" y="3705859"/>
            <a:ext cx="56197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solidFill>
                  <a:srgbClr val="FFFFFF"/>
                </a:solidFill>
                <a:latin typeface="Microsoft YaHei"/>
                <a:cs typeface="Microsoft YaHei"/>
              </a:rPr>
              <a:t>机器学习</a:t>
            </a:r>
            <a:endParaRPr sz="1050">
              <a:latin typeface="Microsoft YaHei"/>
              <a:cs typeface="Microsoft YaHei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5327141" y="2434717"/>
            <a:ext cx="251968" cy="252094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1383538" y="2387980"/>
            <a:ext cx="288036" cy="287908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7353045" y="2375535"/>
            <a:ext cx="311150" cy="251967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332092" y="2411602"/>
            <a:ext cx="287909" cy="28790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401565" y="2411514"/>
            <a:ext cx="287997" cy="28799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3562222" y="2639567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 h="0">
                <a:moveTo>
                  <a:pt x="0" y="0"/>
                </a:moveTo>
                <a:lnTo>
                  <a:pt x="35432" y="0"/>
                </a:lnTo>
              </a:path>
            </a:pathLst>
          </a:custGeom>
          <a:ln w="15239">
            <a:solidFill>
              <a:srgbClr val="F193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3454400" y="2639567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 h="0">
                <a:moveTo>
                  <a:pt x="0" y="0"/>
                </a:moveTo>
                <a:lnTo>
                  <a:pt x="35813" y="0"/>
                </a:lnTo>
              </a:path>
            </a:pathLst>
          </a:custGeom>
          <a:ln w="15239">
            <a:solidFill>
              <a:srgbClr val="F193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526028" y="2533523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5">
                <a:moveTo>
                  <a:pt x="0" y="0"/>
                </a:moveTo>
                <a:lnTo>
                  <a:pt x="0" y="57403"/>
                </a:lnTo>
              </a:path>
            </a:pathLst>
          </a:custGeom>
          <a:ln w="10922">
            <a:solidFill>
              <a:srgbClr val="F193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418141" y="2590926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281"/>
                </a:lnTo>
              </a:path>
            </a:pathLst>
          </a:custGeom>
          <a:ln w="72516">
            <a:solidFill>
              <a:srgbClr val="F193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3526218" y="2590926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281"/>
                </a:lnTo>
              </a:path>
            </a:pathLst>
          </a:custGeom>
          <a:ln w="72009">
            <a:solidFill>
              <a:srgbClr val="F193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3633787" y="2590926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281"/>
                </a:lnTo>
              </a:path>
            </a:pathLst>
          </a:custGeom>
          <a:ln w="72263">
            <a:solidFill>
              <a:srgbClr val="F193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3440557" y="2436241"/>
            <a:ext cx="170815" cy="97790"/>
          </a:xfrm>
          <a:custGeom>
            <a:avLst/>
            <a:gdLst/>
            <a:ahLst/>
            <a:cxnLst/>
            <a:rect l="l" t="t" r="r" b="b"/>
            <a:pathLst>
              <a:path w="170814" h="97789">
                <a:moveTo>
                  <a:pt x="165480" y="0"/>
                </a:moveTo>
                <a:lnTo>
                  <a:pt x="4952" y="0"/>
                </a:lnTo>
                <a:lnTo>
                  <a:pt x="0" y="6857"/>
                </a:lnTo>
                <a:lnTo>
                  <a:pt x="0" y="90423"/>
                </a:lnTo>
                <a:lnTo>
                  <a:pt x="4952" y="97281"/>
                </a:lnTo>
                <a:lnTo>
                  <a:pt x="165480" y="97281"/>
                </a:lnTo>
                <a:lnTo>
                  <a:pt x="170433" y="90423"/>
                </a:lnTo>
                <a:lnTo>
                  <a:pt x="170433" y="6857"/>
                </a:lnTo>
                <a:lnTo>
                  <a:pt x="165480" y="0"/>
                </a:lnTo>
                <a:close/>
              </a:path>
            </a:pathLst>
          </a:custGeom>
          <a:solidFill>
            <a:srgbClr val="F193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 txBox="1"/>
          <p:nvPr/>
        </p:nvSpPr>
        <p:spPr>
          <a:xfrm>
            <a:off x="8299450" y="2316607"/>
            <a:ext cx="1835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2434936" y="2555494"/>
            <a:ext cx="0" cy="144145"/>
          </a:xfrm>
          <a:custGeom>
            <a:avLst/>
            <a:gdLst/>
            <a:ahLst/>
            <a:cxnLst/>
            <a:rect l="l" t="t" r="r" b="b"/>
            <a:pathLst>
              <a:path w="0" h="144144">
                <a:moveTo>
                  <a:pt x="0" y="0"/>
                </a:moveTo>
                <a:lnTo>
                  <a:pt x="0" y="144018"/>
                </a:lnTo>
              </a:path>
            </a:pathLst>
          </a:custGeom>
          <a:ln w="35999">
            <a:solidFill>
              <a:srgbClr val="F193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2506945" y="2483510"/>
            <a:ext cx="0" cy="216535"/>
          </a:xfrm>
          <a:custGeom>
            <a:avLst/>
            <a:gdLst/>
            <a:ahLst/>
            <a:cxnLst/>
            <a:rect l="l" t="t" r="r" b="b"/>
            <a:pathLst>
              <a:path w="0" h="216535">
                <a:moveTo>
                  <a:pt x="0" y="0"/>
                </a:moveTo>
                <a:lnTo>
                  <a:pt x="0" y="216001"/>
                </a:lnTo>
              </a:path>
            </a:pathLst>
          </a:custGeom>
          <a:ln w="35999">
            <a:solidFill>
              <a:srgbClr val="F193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2587336" y="2519514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0"/>
                </a:moveTo>
                <a:lnTo>
                  <a:pt x="0" y="179997"/>
                </a:lnTo>
              </a:path>
            </a:pathLst>
          </a:custGeom>
          <a:ln w="35999">
            <a:solidFill>
              <a:srgbClr val="FFD9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2659345" y="2411514"/>
            <a:ext cx="0" cy="288290"/>
          </a:xfrm>
          <a:custGeom>
            <a:avLst/>
            <a:gdLst/>
            <a:ahLst/>
            <a:cxnLst/>
            <a:rect l="l" t="t" r="r" b="b"/>
            <a:pathLst>
              <a:path w="0" h="288289">
                <a:moveTo>
                  <a:pt x="0" y="0"/>
                </a:moveTo>
                <a:lnTo>
                  <a:pt x="0" y="287997"/>
                </a:lnTo>
              </a:path>
            </a:pathLst>
          </a:custGeom>
          <a:ln w="35999">
            <a:solidFill>
              <a:srgbClr val="FFD9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2406269" y="2407285"/>
            <a:ext cx="102870" cy="86995"/>
          </a:xfrm>
          <a:custGeom>
            <a:avLst/>
            <a:gdLst/>
            <a:ahLst/>
            <a:cxnLst/>
            <a:rect l="l" t="t" r="r" b="b"/>
            <a:pathLst>
              <a:path w="102869" h="86994">
                <a:moveTo>
                  <a:pt x="0" y="86487"/>
                </a:moveTo>
                <a:lnTo>
                  <a:pt x="102362" y="0"/>
                </a:lnTo>
              </a:path>
            </a:pathLst>
          </a:custGeom>
          <a:ln w="9525">
            <a:solidFill>
              <a:srgbClr val="FD9D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2508630" y="2407285"/>
            <a:ext cx="60960" cy="38100"/>
          </a:xfrm>
          <a:custGeom>
            <a:avLst/>
            <a:gdLst/>
            <a:ahLst/>
            <a:cxnLst/>
            <a:rect l="l" t="t" r="r" b="b"/>
            <a:pathLst>
              <a:path w="60960" h="38100">
                <a:moveTo>
                  <a:pt x="0" y="0"/>
                </a:moveTo>
                <a:lnTo>
                  <a:pt x="60706" y="37718"/>
                </a:lnTo>
              </a:path>
            </a:pathLst>
          </a:custGeom>
          <a:ln w="9525">
            <a:solidFill>
              <a:srgbClr val="FD9D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2569336" y="2339467"/>
            <a:ext cx="72390" cy="106045"/>
          </a:xfrm>
          <a:custGeom>
            <a:avLst/>
            <a:gdLst/>
            <a:ahLst/>
            <a:cxnLst/>
            <a:rect l="l" t="t" r="r" b="b"/>
            <a:pathLst>
              <a:path w="72389" h="106044">
                <a:moveTo>
                  <a:pt x="0" y="105537"/>
                </a:moveTo>
                <a:lnTo>
                  <a:pt x="72008" y="0"/>
                </a:lnTo>
              </a:path>
            </a:pathLst>
          </a:custGeom>
          <a:ln w="9525">
            <a:solidFill>
              <a:srgbClr val="FD9D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92430" y="843533"/>
            <a:ext cx="8280400" cy="0"/>
          </a:xfrm>
          <a:custGeom>
            <a:avLst/>
            <a:gdLst/>
            <a:ahLst/>
            <a:cxnLst/>
            <a:rect l="l" t="t" r="r" b="b"/>
            <a:pathLst>
              <a:path w="8280400" h="0">
                <a:moveTo>
                  <a:pt x="0" y="0"/>
                </a:moveTo>
                <a:lnTo>
                  <a:pt x="8279993" y="0"/>
                </a:lnTo>
              </a:path>
            </a:pathLst>
          </a:custGeom>
          <a:ln w="9525">
            <a:solidFill>
              <a:srgbClr val="B1B1B1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172110" y="1979422"/>
            <a:ext cx="8342630" cy="0"/>
          </a:xfrm>
          <a:custGeom>
            <a:avLst/>
            <a:gdLst/>
            <a:ahLst/>
            <a:cxnLst/>
            <a:rect l="l" t="t" r="r" b="b"/>
            <a:pathLst>
              <a:path w="8342630" h="0">
                <a:moveTo>
                  <a:pt x="0" y="0"/>
                </a:moveTo>
                <a:lnTo>
                  <a:pt x="8342604" y="0"/>
                </a:lnTo>
              </a:path>
            </a:pathLst>
          </a:custGeom>
          <a:ln w="9525">
            <a:solidFill>
              <a:srgbClr val="B1B1B1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172110" y="4114304"/>
            <a:ext cx="8518525" cy="0"/>
          </a:xfrm>
          <a:custGeom>
            <a:avLst/>
            <a:gdLst/>
            <a:ahLst/>
            <a:cxnLst/>
            <a:rect l="l" t="t" r="r" b="b"/>
            <a:pathLst>
              <a:path w="8518525" h="0">
                <a:moveTo>
                  <a:pt x="0" y="0"/>
                </a:moveTo>
                <a:lnTo>
                  <a:pt x="8518372" y="0"/>
                </a:lnTo>
              </a:path>
            </a:pathLst>
          </a:custGeom>
          <a:ln w="9525">
            <a:solidFill>
              <a:srgbClr val="B1B1B1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72110" y="3059557"/>
            <a:ext cx="8342630" cy="0"/>
          </a:xfrm>
          <a:custGeom>
            <a:avLst/>
            <a:gdLst/>
            <a:ahLst/>
            <a:cxnLst/>
            <a:rect l="l" t="t" r="r" b="b"/>
            <a:pathLst>
              <a:path w="8342630" h="0">
                <a:moveTo>
                  <a:pt x="0" y="0"/>
                </a:moveTo>
                <a:lnTo>
                  <a:pt x="8342604" y="0"/>
                </a:lnTo>
              </a:path>
            </a:pathLst>
          </a:custGeom>
          <a:ln w="9525">
            <a:solidFill>
              <a:srgbClr val="B1B1B1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1360550" y="1114501"/>
            <a:ext cx="648004" cy="648004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106801" y="1114501"/>
            <a:ext cx="648004" cy="64800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853051" y="1114501"/>
            <a:ext cx="648004" cy="648004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 txBox="1"/>
          <p:nvPr/>
        </p:nvSpPr>
        <p:spPr>
          <a:xfrm>
            <a:off x="2085848" y="1109852"/>
            <a:ext cx="6350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1200">
                <a:latin typeface="Microsoft YaHei"/>
                <a:cs typeface="Microsoft YaHei"/>
              </a:rPr>
              <a:t>智能基本 面投研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3836289" y="1110741"/>
            <a:ext cx="6350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1200">
                <a:latin typeface="Microsoft YaHei"/>
                <a:cs typeface="Microsoft YaHei"/>
              </a:rPr>
              <a:t>大数据 量化投研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5580634" y="1110741"/>
            <a:ext cx="9398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1200">
                <a:latin typeface="Microsoft YaHei"/>
                <a:cs typeface="Microsoft YaHei"/>
              </a:rPr>
              <a:t>基金评价与 资产配置管理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6578981" y="1114602"/>
            <a:ext cx="631799" cy="645109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 txBox="1"/>
          <p:nvPr/>
        </p:nvSpPr>
        <p:spPr>
          <a:xfrm>
            <a:off x="7285101" y="1111884"/>
            <a:ext cx="635000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200"/>
              </a:lnSpc>
              <a:spcBef>
                <a:spcPts val="100"/>
              </a:spcBef>
            </a:pPr>
            <a:r>
              <a:rPr dirty="0" sz="1200">
                <a:latin typeface="Microsoft YaHei"/>
                <a:cs typeface="Microsoft YaHei"/>
              </a:rPr>
              <a:t>智能投顾 服务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181216" y="617981"/>
            <a:ext cx="3094990" cy="0"/>
          </a:xfrm>
          <a:custGeom>
            <a:avLst/>
            <a:gdLst/>
            <a:ahLst/>
            <a:cxnLst/>
            <a:rect l="l" t="t" r="r" b="b"/>
            <a:pathLst>
              <a:path w="3094990" h="0">
                <a:moveTo>
                  <a:pt x="0" y="0"/>
                </a:moveTo>
                <a:lnTo>
                  <a:pt x="3094621" y="0"/>
                </a:lnTo>
              </a:path>
            </a:pathLst>
          </a:custGeom>
          <a:ln w="28575">
            <a:solidFill>
              <a:srgbClr val="FD9F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 txBox="1">
            <a:spLocks noGrp="1"/>
          </p:cNvSpPr>
          <p:nvPr>
            <p:ph type="title"/>
          </p:nvPr>
        </p:nvSpPr>
        <p:spPr>
          <a:xfrm>
            <a:off x="191515" y="144221"/>
            <a:ext cx="3079750" cy="377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通联</a:t>
            </a:r>
            <a:r>
              <a:rPr dirty="0" spc="-10"/>
              <a:t>·</a:t>
            </a:r>
            <a:r>
              <a:rPr dirty="0"/>
              <a:t>智能投资服务体系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3380" y="4799041"/>
            <a:ext cx="4316730" cy="1670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  <a:tabLst>
                <a:tab pos="3061970" algn="l"/>
              </a:tabLst>
            </a:pP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Copyright © 2017 DataYes. All</a:t>
            </a:r>
            <a:r>
              <a:rPr dirty="0" sz="1000" spc="11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rights</a:t>
            </a:r>
            <a:r>
              <a:rPr dirty="0" sz="1000" spc="2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10">
                <a:solidFill>
                  <a:srgbClr val="7E7E7E"/>
                </a:solidFill>
                <a:latin typeface="Microsoft YaHei"/>
                <a:cs typeface="Microsoft YaHei"/>
              </a:rPr>
              <a:t>reserved	</a:t>
            </a:r>
            <a:r>
              <a:rPr dirty="0" sz="700" spc="-5">
                <a:solidFill>
                  <a:srgbClr val="7E7E7E"/>
                </a:solidFill>
                <a:latin typeface="SimSun"/>
                <a:cs typeface="SimSun"/>
              </a:rPr>
              <a:t>●</a:t>
            </a:r>
            <a:r>
              <a:rPr dirty="0" sz="700" spc="-225">
                <a:solidFill>
                  <a:srgbClr val="7E7E7E"/>
                </a:solidFill>
                <a:latin typeface="SimSun"/>
                <a:cs typeface="SimSun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SimSun"/>
                <a:cs typeface="SimSun"/>
              </a:rPr>
              <a:t>保密文件，请勿外泄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564728"/>
            <a:ext cx="9144000" cy="1579245"/>
          </a:xfrm>
          <a:custGeom>
            <a:avLst/>
            <a:gdLst/>
            <a:ahLst/>
            <a:cxnLst/>
            <a:rect l="l" t="t" r="r" b="b"/>
            <a:pathLst>
              <a:path w="9144000" h="1579245">
                <a:moveTo>
                  <a:pt x="9144000" y="1578771"/>
                </a:moveTo>
                <a:lnTo>
                  <a:pt x="9144000" y="0"/>
                </a:lnTo>
                <a:lnTo>
                  <a:pt x="0" y="0"/>
                </a:lnTo>
                <a:lnTo>
                  <a:pt x="0" y="1578771"/>
                </a:lnTo>
                <a:lnTo>
                  <a:pt x="9144000" y="15787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1216" y="617981"/>
            <a:ext cx="3094990" cy="0"/>
          </a:xfrm>
          <a:custGeom>
            <a:avLst/>
            <a:gdLst/>
            <a:ahLst/>
            <a:cxnLst/>
            <a:rect l="l" t="t" r="r" b="b"/>
            <a:pathLst>
              <a:path w="3094990" h="0">
                <a:moveTo>
                  <a:pt x="0" y="0"/>
                </a:moveTo>
                <a:lnTo>
                  <a:pt x="3094621" y="0"/>
                </a:lnTo>
              </a:path>
            </a:pathLst>
          </a:custGeom>
          <a:ln w="28575">
            <a:solidFill>
              <a:srgbClr val="FD9F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0095" y="144221"/>
            <a:ext cx="2959735" cy="377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公告</a:t>
            </a:r>
            <a:r>
              <a:rPr dirty="0" spc="-5"/>
              <a:t>PDF</a:t>
            </a:r>
            <a:r>
              <a:rPr dirty="0"/>
              <a:t>与</a:t>
            </a:r>
            <a:r>
              <a:rPr dirty="0" spc="-5"/>
              <a:t>HTML</a:t>
            </a:r>
            <a:r>
              <a:rPr dirty="0"/>
              <a:t>格式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1594" y="751713"/>
            <a:ext cx="11398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65">
                <a:solidFill>
                  <a:srgbClr val="373C41"/>
                </a:solidFill>
                <a:latin typeface="Microsoft YaHei"/>
                <a:cs typeface="Microsoft YaHei"/>
              </a:rPr>
              <a:t>HT</a:t>
            </a:r>
            <a:r>
              <a:rPr dirty="0" sz="1200" spc="70">
                <a:solidFill>
                  <a:srgbClr val="373C41"/>
                </a:solidFill>
                <a:latin typeface="Microsoft YaHei"/>
                <a:cs typeface="Microsoft YaHei"/>
              </a:rPr>
              <a:t>ML标签说明</a:t>
            </a:r>
            <a:endParaRPr sz="1200">
              <a:latin typeface="Microsoft YaHei"/>
              <a:cs typeface="Microsoft YaHe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89191" y="1125219"/>
          <a:ext cx="4825365" cy="3660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335"/>
                <a:gridCol w="1457960"/>
                <a:gridCol w="985519"/>
                <a:gridCol w="514350"/>
                <a:gridCol w="1200785"/>
              </a:tblGrid>
              <a:tr h="3602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 b="1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标签层级</a:t>
                      </a:r>
                      <a:endParaRPr sz="11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 b="1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标签名称</a:t>
                      </a:r>
                      <a:endParaRPr sz="11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 b="1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释义</a:t>
                      </a:r>
                      <a:endParaRPr sz="11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 b="1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子属性</a:t>
                      </a:r>
                      <a:endParaRPr sz="11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 b="1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子属性释义</a:t>
                      </a:r>
                      <a:endParaRPr sz="11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1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70"/>
                        </a:lnSpc>
                      </a:pPr>
                      <a:r>
                        <a:rPr dirty="0" sz="1100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0</a:t>
                      </a:r>
                      <a:endParaRPr sz="11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70"/>
                        </a:lnSpc>
                      </a:pPr>
                      <a:r>
                        <a:rPr dirty="0" sz="1100" spc="-5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&lt;div</a:t>
                      </a:r>
                      <a:r>
                        <a:rPr dirty="0" sz="1100" spc="-40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 </a:t>
                      </a:r>
                      <a:r>
                        <a:rPr dirty="0" sz="1100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type="pdf"&gt;</a:t>
                      </a:r>
                      <a:endParaRPr sz="11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70"/>
                        </a:lnSpc>
                      </a:pPr>
                      <a:r>
                        <a:rPr dirty="0" sz="1100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公告标签</a:t>
                      </a:r>
                      <a:endParaRPr sz="11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70"/>
                        </a:lnSpc>
                      </a:pPr>
                      <a:r>
                        <a:rPr dirty="0" sz="1100" spc="-5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title</a:t>
                      </a:r>
                      <a:endParaRPr sz="11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70"/>
                        </a:lnSpc>
                      </a:pPr>
                      <a:r>
                        <a:rPr dirty="0" sz="1100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公告标题</a:t>
                      </a:r>
                      <a:endParaRPr sz="11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27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70"/>
                        </a:lnSpc>
                      </a:pPr>
                      <a:r>
                        <a:rPr dirty="0" sz="1100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1</a:t>
                      </a:r>
                      <a:endParaRPr sz="11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100" spc="-5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&lt;div</a:t>
                      </a:r>
                      <a:endParaRPr sz="1100">
                        <a:latin typeface="Microsoft YaHei"/>
                        <a:cs typeface="Microsoft YaHei"/>
                      </a:endParaRPr>
                    </a:p>
                    <a:p>
                      <a:pPr algn="ctr">
                        <a:lnSpc>
                          <a:spcPts val="1270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type="paragraph"&gt;</a:t>
                      </a:r>
                      <a:endParaRPr sz="11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70"/>
                        </a:lnSpc>
                      </a:pPr>
                      <a:r>
                        <a:rPr dirty="0" sz="1100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公告段落</a:t>
                      </a:r>
                      <a:endParaRPr sz="11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70"/>
                        </a:lnSpc>
                      </a:pPr>
                      <a:r>
                        <a:rPr dirty="0" sz="1100" spc="-5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title</a:t>
                      </a:r>
                      <a:endParaRPr sz="11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70"/>
                        </a:lnSpc>
                      </a:pPr>
                      <a:r>
                        <a:rPr dirty="0" sz="1100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段落标题</a:t>
                      </a:r>
                      <a:endParaRPr sz="11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70"/>
                        </a:lnSpc>
                      </a:pPr>
                      <a:r>
                        <a:rPr dirty="0" sz="1100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2</a:t>
                      </a:r>
                      <a:endParaRPr sz="11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 marR="150495" indent="4171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100" spc="-5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&lt;div  </a:t>
                      </a:r>
                      <a:r>
                        <a:rPr dirty="0" sz="1100" spc="-5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t</a:t>
                      </a:r>
                      <a:r>
                        <a:rPr dirty="0" sz="1100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ype=</a:t>
                      </a:r>
                      <a:r>
                        <a:rPr dirty="0" sz="1100" spc="-5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"c</a:t>
                      </a:r>
                      <a:r>
                        <a:rPr dirty="0" sz="1100" spc="-10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o</a:t>
                      </a:r>
                      <a:r>
                        <a:rPr dirty="0" sz="1100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n</a:t>
                      </a:r>
                      <a:r>
                        <a:rPr dirty="0" sz="1100" spc="-5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tent"&gt;</a:t>
                      </a:r>
                      <a:endParaRPr sz="11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70"/>
                        </a:lnSpc>
                      </a:pPr>
                      <a:r>
                        <a:rPr dirty="0" sz="1100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公告正文</a:t>
                      </a:r>
                      <a:endParaRPr sz="11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27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70"/>
                        </a:lnSpc>
                      </a:pPr>
                      <a:r>
                        <a:rPr dirty="0" sz="1100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3</a:t>
                      </a:r>
                      <a:endParaRPr sz="11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ts val="1270"/>
                        </a:lnSpc>
                      </a:pPr>
                      <a:r>
                        <a:rPr dirty="0" sz="1100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&lt;hidden&gt;</a:t>
                      </a:r>
                      <a:endParaRPr sz="11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70"/>
                        </a:lnSpc>
                      </a:pPr>
                      <a:r>
                        <a:rPr dirty="0" sz="1100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页码</a:t>
                      </a:r>
                      <a:endParaRPr sz="11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70"/>
                        </a:lnSpc>
                      </a:pPr>
                      <a:r>
                        <a:rPr dirty="0" sz="1100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name</a:t>
                      </a:r>
                      <a:endParaRPr sz="11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9590" marR="61594" indent="-4622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页码计数，从0开 </a:t>
                      </a:r>
                      <a:r>
                        <a:rPr dirty="0" sz="1100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始</a:t>
                      </a:r>
                      <a:endParaRPr sz="11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70"/>
                        </a:lnSpc>
                      </a:pPr>
                      <a:r>
                        <a:rPr dirty="0" sz="1100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3</a:t>
                      </a:r>
                      <a:endParaRPr sz="11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ts val="1270"/>
                        </a:lnSpc>
                      </a:pPr>
                      <a:r>
                        <a:rPr dirty="0" sz="1100" spc="-5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&lt;table&gt;</a:t>
                      </a:r>
                      <a:endParaRPr sz="11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70"/>
                        </a:lnSpc>
                      </a:pPr>
                      <a:r>
                        <a:rPr dirty="0" sz="1100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表格</a:t>
                      </a:r>
                      <a:endParaRPr sz="11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1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65"/>
                        </a:lnSpc>
                      </a:pPr>
                      <a:r>
                        <a:rPr dirty="0" sz="1100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4</a:t>
                      </a:r>
                      <a:endParaRPr sz="11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65"/>
                        </a:lnSpc>
                      </a:pPr>
                      <a:r>
                        <a:rPr dirty="0" sz="1100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&lt;tbody&gt;</a:t>
                      </a:r>
                      <a:endParaRPr sz="11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65"/>
                        </a:lnSpc>
                      </a:pPr>
                      <a:r>
                        <a:rPr dirty="0" sz="1100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表格</a:t>
                      </a:r>
                      <a:endParaRPr sz="11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65"/>
                        </a:lnSpc>
                      </a:pPr>
                      <a:r>
                        <a:rPr dirty="0" sz="1100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5</a:t>
                      </a:r>
                      <a:endParaRPr sz="11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65"/>
                        </a:lnSpc>
                      </a:pPr>
                      <a:r>
                        <a:rPr dirty="0" sz="1100" spc="-5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&lt;tr&gt;</a:t>
                      </a:r>
                      <a:endParaRPr sz="11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65"/>
                        </a:lnSpc>
                      </a:pPr>
                      <a:r>
                        <a:rPr dirty="0" sz="1100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表格行</a:t>
                      </a:r>
                      <a:endParaRPr sz="11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2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65"/>
                        </a:lnSpc>
                      </a:pPr>
                      <a:r>
                        <a:rPr dirty="0" sz="1100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6</a:t>
                      </a:r>
                      <a:endParaRPr sz="11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65"/>
                        </a:lnSpc>
                      </a:pPr>
                      <a:r>
                        <a:rPr dirty="0" sz="1100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&lt;td&gt;</a:t>
                      </a:r>
                      <a:endParaRPr sz="11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ts val="1265"/>
                        </a:lnSpc>
                      </a:pPr>
                      <a:r>
                        <a:rPr dirty="0" sz="1100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表格列(单元格)</a:t>
                      </a:r>
                      <a:endParaRPr sz="11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3360" marR="6985" indent="-2000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100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r</a:t>
                      </a:r>
                      <a:r>
                        <a:rPr dirty="0" sz="1100" spc="-10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o</a:t>
                      </a:r>
                      <a:r>
                        <a:rPr dirty="0" sz="1100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wspa  </a:t>
                      </a:r>
                      <a:r>
                        <a:rPr dirty="0" sz="1100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n</a:t>
                      </a:r>
                      <a:endParaRPr sz="11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65"/>
                        </a:lnSpc>
                      </a:pPr>
                      <a:r>
                        <a:rPr dirty="0" sz="1100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单元格跨度</a:t>
                      </a:r>
                      <a:endParaRPr sz="11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02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65"/>
                        </a:lnSpc>
                      </a:pPr>
                      <a:r>
                        <a:rPr dirty="0" sz="1100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7</a:t>
                      </a:r>
                      <a:endParaRPr sz="11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ts val="1265"/>
                        </a:lnSpc>
                      </a:pPr>
                      <a:r>
                        <a:rPr dirty="0" sz="1100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&lt;image&gt;</a:t>
                      </a:r>
                      <a:endParaRPr sz="11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65"/>
                        </a:lnSpc>
                      </a:pPr>
                      <a:r>
                        <a:rPr dirty="0" sz="1100">
                          <a:solidFill>
                            <a:srgbClr val="585858"/>
                          </a:solidFill>
                          <a:latin typeface="Microsoft YaHei"/>
                          <a:cs typeface="Microsoft YaHei"/>
                        </a:rPr>
                        <a:t>图片</a:t>
                      </a:r>
                      <a:endParaRPr sz="11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331078" y="1220576"/>
            <a:ext cx="3555365" cy="331851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solidFill>
                  <a:srgbClr val="585858"/>
                </a:solidFill>
                <a:latin typeface="Microsoft YaHei"/>
                <a:cs typeface="Microsoft YaHei"/>
              </a:rPr>
              <a:t>标签层级序号大的标签中不可以包含层级低的标签</a:t>
            </a:r>
            <a:endParaRPr sz="1200">
              <a:latin typeface="Microsoft YaHei"/>
              <a:cs typeface="Microsoft YaHei"/>
            </a:endParaRPr>
          </a:p>
          <a:p>
            <a:pPr marL="184785" indent="-17272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solidFill>
                  <a:srgbClr val="585858"/>
                </a:solidFill>
                <a:latin typeface="Microsoft YaHei"/>
                <a:cs typeface="Microsoft YaHei"/>
              </a:rPr>
              <a:t>段落(paragraph)中可以包含子段落</a:t>
            </a:r>
            <a:endParaRPr sz="1200">
              <a:latin typeface="Microsoft YaHei"/>
              <a:cs typeface="Microsoft YaHei"/>
            </a:endParaRPr>
          </a:p>
          <a:p>
            <a:pPr marL="184785" indent="-17272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solidFill>
                  <a:srgbClr val="585858"/>
                </a:solidFill>
                <a:latin typeface="Microsoft YaHei"/>
                <a:cs typeface="Microsoft YaHei"/>
              </a:rPr>
              <a:t>正文</a:t>
            </a:r>
            <a:r>
              <a:rPr dirty="0" sz="1200" spc="-5">
                <a:solidFill>
                  <a:srgbClr val="585858"/>
                </a:solidFill>
                <a:latin typeface="Microsoft YaHei"/>
                <a:cs typeface="Microsoft YaHei"/>
              </a:rPr>
              <a:t>(content)</a:t>
            </a:r>
            <a:r>
              <a:rPr dirty="0" sz="1200">
                <a:solidFill>
                  <a:srgbClr val="585858"/>
                </a:solidFill>
                <a:latin typeface="Microsoft YaHei"/>
                <a:cs typeface="Microsoft YaHei"/>
              </a:rPr>
              <a:t>中</a:t>
            </a:r>
            <a:r>
              <a:rPr dirty="0" sz="1200" b="1">
                <a:solidFill>
                  <a:srgbClr val="585858"/>
                </a:solidFill>
                <a:latin typeface="Microsoft YaHei"/>
                <a:cs typeface="Microsoft YaHei"/>
              </a:rPr>
              <a:t>不会</a:t>
            </a:r>
            <a:r>
              <a:rPr dirty="0" sz="1200">
                <a:solidFill>
                  <a:srgbClr val="585858"/>
                </a:solidFill>
                <a:latin typeface="Microsoft YaHei"/>
                <a:cs typeface="Microsoft YaHei"/>
              </a:rPr>
              <a:t>再包含</a:t>
            </a:r>
            <a:r>
              <a:rPr dirty="0" sz="1200" spc="-5">
                <a:solidFill>
                  <a:srgbClr val="585858"/>
                </a:solidFill>
                <a:latin typeface="Microsoft YaHei"/>
                <a:cs typeface="Microsoft YaHei"/>
              </a:rPr>
              <a:t>content</a:t>
            </a:r>
            <a:endParaRPr sz="1200">
              <a:latin typeface="Microsoft YaHei"/>
              <a:cs typeface="Microsoft YaHei"/>
            </a:endParaRPr>
          </a:p>
          <a:p>
            <a:pPr marL="184785" indent="-17272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solidFill>
                  <a:srgbClr val="585858"/>
                </a:solidFill>
                <a:latin typeface="Microsoft YaHei"/>
                <a:cs typeface="Microsoft YaHei"/>
              </a:rPr>
              <a:t>表格</a:t>
            </a:r>
            <a:r>
              <a:rPr dirty="0" sz="1200" spc="-5">
                <a:solidFill>
                  <a:srgbClr val="585858"/>
                </a:solidFill>
                <a:latin typeface="Microsoft YaHei"/>
                <a:cs typeface="Microsoft YaHei"/>
              </a:rPr>
              <a:t>(table)，</a:t>
            </a:r>
            <a:r>
              <a:rPr dirty="0" sz="1200">
                <a:solidFill>
                  <a:srgbClr val="585858"/>
                </a:solidFill>
                <a:latin typeface="Microsoft YaHei"/>
                <a:cs typeface="Microsoft YaHei"/>
              </a:rPr>
              <a:t>页码</a:t>
            </a:r>
            <a:r>
              <a:rPr dirty="0" sz="1200" spc="-5">
                <a:solidFill>
                  <a:srgbClr val="585858"/>
                </a:solidFill>
                <a:latin typeface="Microsoft YaHei"/>
                <a:cs typeface="Microsoft YaHei"/>
              </a:rPr>
              <a:t>(hidden)</a:t>
            </a:r>
            <a:r>
              <a:rPr dirty="0" sz="1200" spc="-55">
                <a:solidFill>
                  <a:srgbClr val="585858"/>
                </a:solidFill>
                <a:latin typeface="Microsoft YaHei"/>
                <a:cs typeface="Microsoft YaHei"/>
              </a:rPr>
              <a:t> </a:t>
            </a:r>
            <a:r>
              <a:rPr dirty="0" sz="1200">
                <a:solidFill>
                  <a:srgbClr val="585858"/>
                </a:solidFill>
                <a:latin typeface="Microsoft YaHei"/>
                <a:cs typeface="Microsoft YaHei"/>
              </a:rPr>
              <a:t>必须在</a:t>
            </a:r>
            <a:r>
              <a:rPr dirty="0" sz="1200" spc="-5">
                <a:solidFill>
                  <a:srgbClr val="585858"/>
                </a:solidFill>
                <a:latin typeface="Microsoft YaHei"/>
                <a:cs typeface="Microsoft YaHei"/>
              </a:rPr>
              <a:t>content</a:t>
            </a:r>
            <a:r>
              <a:rPr dirty="0" sz="1200">
                <a:solidFill>
                  <a:srgbClr val="585858"/>
                </a:solidFill>
                <a:latin typeface="Microsoft YaHei"/>
                <a:cs typeface="Microsoft YaHei"/>
              </a:rPr>
              <a:t>标签中</a:t>
            </a:r>
            <a:endParaRPr sz="1200">
              <a:latin typeface="Microsoft YaHei"/>
              <a:cs typeface="Microsoft YaHei"/>
            </a:endParaRPr>
          </a:p>
          <a:p>
            <a:pPr marL="184785" indent="-17272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solidFill>
                  <a:srgbClr val="585858"/>
                </a:solidFill>
                <a:latin typeface="Microsoft YaHei"/>
                <a:cs typeface="Microsoft YaHei"/>
              </a:rPr>
              <a:t>表格(table)中只有一个</a:t>
            </a:r>
            <a:r>
              <a:rPr dirty="0" sz="1200">
                <a:solidFill>
                  <a:srgbClr val="585858"/>
                </a:solidFill>
                <a:latin typeface="Microsoft YaHei"/>
                <a:cs typeface="Microsoft YaHei"/>
              </a:rPr>
              <a:t>tbody</a:t>
            </a:r>
            <a:r>
              <a:rPr dirty="0" sz="1200" spc="-5">
                <a:solidFill>
                  <a:srgbClr val="585858"/>
                </a:solidFill>
                <a:latin typeface="Microsoft YaHei"/>
                <a:cs typeface="Microsoft YaHei"/>
              </a:rPr>
              <a:t>标签，并且不会包含</a:t>
            </a:r>
            <a:endParaRPr sz="1200">
              <a:latin typeface="Microsoft YaHei"/>
              <a:cs typeface="Microsoft YaHei"/>
            </a:endParaRPr>
          </a:p>
          <a:p>
            <a:pPr marL="184785">
              <a:lnSpc>
                <a:spcPct val="100000"/>
              </a:lnSpc>
              <a:spcBef>
                <a:spcPts val="720"/>
              </a:spcBef>
            </a:pPr>
            <a:r>
              <a:rPr dirty="0" sz="1200">
                <a:solidFill>
                  <a:srgbClr val="585858"/>
                </a:solidFill>
                <a:latin typeface="Microsoft YaHei"/>
                <a:cs typeface="Microsoft YaHei"/>
              </a:rPr>
              <a:t>子表格</a:t>
            </a:r>
            <a:endParaRPr sz="1200">
              <a:latin typeface="Microsoft YaHei"/>
              <a:cs typeface="Microsoft YaHei"/>
            </a:endParaRPr>
          </a:p>
          <a:p>
            <a:pPr marL="184785" marR="116205" indent="-172720">
              <a:lnSpc>
                <a:spcPct val="15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solidFill>
                  <a:srgbClr val="585858"/>
                </a:solidFill>
                <a:latin typeface="Microsoft YaHei"/>
                <a:cs typeface="Microsoft YaHei"/>
              </a:rPr>
              <a:t>一个表格</a:t>
            </a:r>
            <a:r>
              <a:rPr dirty="0" sz="1200" spc="-5">
                <a:solidFill>
                  <a:srgbClr val="585858"/>
                </a:solidFill>
                <a:latin typeface="Microsoft YaHei"/>
                <a:cs typeface="Microsoft YaHei"/>
              </a:rPr>
              <a:t>(</a:t>
            </a:r>
            <a:r>
              <a:rPr dirty="0" sz="1200">
                <a:solidFill>
                  <a:srgbClr val="585858"/>
                </a:solidFill>
                <a:latin typeface="Microsoft YaHei"/>
                <a:cs typeface="Microsoft YaHei"/>
              </a:rPr>
              <a:t>tbody</a:t>
            </a:r>
            <a:r>
              <a:rPr dirty="0" sz="1200" spc="-5">
                <a:solidFill>
                  <a:srgbClr val="585858"/>
                </a:solidFill>
                <a:latin typeface="Microsoft YaHei"/>
                <a:cs typeface="Microsoft YaHei"/>
              </a:rPr>
              <a:t>)</a:t>
            </a:r>
            <a:r>
              <a:rPr dirty="0" sz="1200">
                <a:solidFill>
                  <a:srgbClr val="585858"/>
                </a:solidFill>
                <a:latin typeface="Microsoft YaHei"/>
                <a:cs typeface="Microsoft YaHei"/>
              </a:rPr>
              <a:t>会有多行</a:t>
            </a:r>
            <a:r>
              <a:rPr dirty="0" sz="1200" spc="-5">
                <a:solidFill>
                  <a:srgbClr val="585858"/>
                </a:solidFill>
                <a:latin typeface="Microsoft YaHei"/>
                <a:cs typeface="Microsoft YaHei"/>
              </a:rPr>
              <a:t>(tr)</a:t>
            </a:r>
            <a:r>
              <a:rPr dirty="0" sz="1200">
                <a:solidFill>
                  <a:srgbClr val="585858"/>
                </a:solidFill>
                <a:latin typeface="Microsoft YaHei"/>
                <a:cs typeface="Microsoft YaHei"/>
              </a:rPr>
              <a:t>，一行</a:t>
            </a:r>
            <a:r>
              <a:rPr dirty="0" sz="1200" spc="-5">
                <a:solidFill>
                  <a:srgbClr val="585858"/>
                </a:solidFill>
                <a:latin typeface="Microsoft YaHei"/>
                <a:cs typeface="Microsoft YaHei"/>
              </a:rPr>
              <a:t>(tr)</a:t>
            </a:r>
            <a:r>
              <a:rPr dirty="0" sz="1200">
                <a:solidFill>
                  <a:srgbClr val="585858"/>
                </a:solidFill>
                <a:latin typeface="Microsoft YaHei"/>
                <a:cs typeface="Microsoft YaHei"/>
              </a:rPr>
              <a:t>会有多列  </a:t>
            </a:r>
            <a:r>
              <a:rPr dirty="0" sz="1200" spc="-10">
                <a:solidFill>
                  <a:srgbClr val="585858"/>
                </a:solidFill>
                <a:latin typeface="Microsoft YaHei"/>
                <a:cs typeface="Microsoft YaHei"/>
              </a:rPr>
              <a:t>(td)</a:t>
            </a:r>
            <a:endParaRPr sz="1200">
              <a:latin typeface="Microsoft YaHei"/>
              <a:cs typeface="Microsoft YaHei"/>
            </a:endParaRPr>
          </a:p>
          <a:p>
            <a:pPr marL="184785" indent="-17272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solidFill>
                  <a:srgbClr val="585858"/>
                </a:solidFill>
                <a:latin typeface="Microsoft YaHei"/>
                <a:cs typeface="Microsoft YaHei"/>
              </a:rPr>
              <a:t>一个表格行</a:t>
            </a:r>
            <a:r>
              <a:rPr dirty="0" sz="1200" spc="-10">
                <a:solidFill>
                  <a:srgbClr val="585858"/>
                </a:solidFill>
                <a:latin typeface="Microsoft YaHei"/>
                <a:cs typeface="Microsoft YaHei"/>
              </a:rPr>
              <a:t>(</a:t>
            </a:r>
            <a:r>
              <a:rPr dirty="0" sz="1200" spc="-5">
                <a:solidFill>
                  <a:srgbClr val="585858"/>
                </a:solidFill>
                <a:latin typeface="Microsoft YaHei"/>
                <a:cs typeface="Microsoft YaHei"/>
              </a:rPr>
              <a:t>tr</a:t>
            </a:r>
            <a:r>
              <a:rPr dirty="0" sz="1200" spc="-10">
                <a:solidFill>
                  <a:srgbClr val="585858"/>
                </a:solidFill>
                <a:latin typeface="Microsoft YaHei"/>
                <a:cs typeface="Microsoft YaHei"/>
              </a:rPr>
              <a:t>)</a:t>
            </a:r>
            <a:r>
              <a:rPr dirty="0" sz="1200" spc="-5">
                <a:solidFill>
                  <a:srgbClr val="585858"/>
                </a:solidFill>
                <a:latin typeface="Microsoft YaHei"/>
                <a:cs typeface="Microsoft YaHei"/>
              </a:rPr>
              <a:t>或表格列</a:t>
            </a:r>
            <a:r>
              <a:rPr dirty="0" sz="1200" spc="-10">
                <a:solidFill>
                  <a:srgbClr val="585858"/>
                </a:solidFill>
                <a:latin typeface="Microsoft YaHei"/>
                <a:cs typeface="Microsoft YaHei"/>
              </a:rPr>
              <a:t>(</a:t>
            </a:r>
            <a:r>
              <a:rPr dirty="0" sz="1200" spc="-20">
                <a:solidFill>
                  <a:srgbClr val="585858"/>
                </a:solidFill>
                <a:latin typeface="Microsoft YaHei"/>
                <a:cs typeface="Microsoft YaHei"/>
              </a:rPr>
              <a:t>t</a:t>
            </a:r>
            <a:r>
              <a:rPr dirty="0" sz="1200" spc="-5">
                <a:solidFill>
                  <a:srgbClr val="585858"/>
                </a:solidFill>
                <a:latin typeface="Microsoft YaHei"/>
                <a:cs typeface="Microsoft YaHei"/>
              </a:rPr>
              <a:t>d</a:t>
            </a:r>
            <a:r>
              <a:rPr dirty="0" sz="1200" spc="-10">
                <a:solidFill>
                  <a:srgbClr val="585858"/>
                </a:solidFill>
                <a:latin typeface="Microsoft YaHei"/>
                <a:cs typeface="Microsoft YaHei"/>
              </a:rPr>
              <a:t>)</a:t>
            </a:r>
            <a:r>
              <a:rPr dirty="0" sz="1200" spc="-5">
                <a:solidFill>
                  <a:srgbClr val="585858"/>
                </a:solidFill>
                <a:latin typeface="Microsoft YaHei"/>
                <a:cs typeface="Microsoft YaHei"/>
              </a:rPr>
              <a:t>中不会再有其他的tr</a:t>
            </a:r>
            <a:r>
              <a:rPr dirty="0" sz="1200">
                <a:solidFill>
                  <a:srgbClr val="585858"/>
                </a:solidFill>
                <a:latin typeface="Microsoft YaHei"/>
                <a:cs typeface="Microsoft YaHei"/>
              </a:rPr>
              <a:t>或</a:t>
            </a:r>
            <a:endParaRPr sz="1200">
              <a:latin typeface="Microsoft YaHei"/>
              <a:cs typeface="Microsoft YaHei"/>
            </a:endParaRPr>
          </a:p>
          <a:p>
            <a:pPr marL="184785">
              <a:lnSpc>
                <a:spcPct val="100000"/>
              </a:lnSpc>
              <a:spcBef>
                <a:spcPts val="720"/>
              </a:spcBef>
            </a:pPr>
            <a:r>
              <a:rPr dirty="0" sz="1200" spc="-20">
                <a:solidFill>
                  <a:srgbClr val="585858"/>
                </a:solidFill>
                <a:latin typeface="Microsoft YaHei"/>
                <a:cs typeface="Microsoft YaHei"/>
              </a:rPr>
              <a:t>td</a:t>
            </a:r>
            <a:endParaRPr sz="1200">
              <a:latin typeface="Microsoft YaHei"/>
              <a:cs typeface="Microsoft YaHei"/>
            </a:endParaRPr>
          </a:p>
          <a:p>
            <a:pPr marL="184785" marR="266700" indent="-172720">
              <a:lnSpc>
                <a:spcPct val="15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solidFill>
                  <a:srgbClr val="585858"/>
                </a:solidFill>
                <a:latin typeface="Microsoft YaHei"/>
                <a:cs typeface="Microsoft YaHei"/>
              </a:rPr>
              <a:t>图片</a:t>
            </a:r>
            <a:r>
              <a:rPr dirty="0" sz="1200" spc="-5">
                <a:solidFill>
                  <a:srgbClr val="585858"/>
                </a:solidFill>
                <a:latin typeface="Microsoft YaHei"/>
                <a:cs typeface="Microsoft YaHei"/>
              </a:rPr>
              <a:t>(</a:t>
            </a:r>
            <a:r>
              <a:rPr dirty="0" sz="1200">
                <a:solidFill>
                  <a:srgbClr val="585858"/>
                </a:solidFill>
                <a:latin typeface="Microsoft YaHei"/>
                <a:cs typeface="Microsoft YaHei"/>
              </a:rPr>
              <a:t>image</a:t>
            </a:r>
            <a:r>
              <a:rPr dirty="0" sz="1200" spc="-5">
                <a:solidFill>
                  <a:srgbClr val="585858"/>
                </a:solidFill>
                <a:latin typeface="Microsoft YaHei"/>
                <a:cs typeface="Microsoft YaHei"/>
              </a:rPr>
              <a:t>)</a:t>
            </a:r>
            <a:r>
              <a:rPr dirty="0" sz="1200">
                <a:solidFill>
                  <a:srgbClr val="585858"/>
                </a:solidFill>
                <a:latin typeface="Microsoft YaHei"/>
                <a:cs typeface="Microsoft YaHei"/>
              </a:rPr>
              <a:t>必须在</a:t>
            </a:r>
            <a:r>
              <a:rPr dirty="0" sz="1200" spc="-5">
                <a:solidFill>
                  <a:srgbClr val="585858"/>
                </a:solidFill>
                <a:latin typeface="Microsoft YaHei"/>
                <a:cs typeface="Microsoft YaHei"/>
              </a:rPr>
              <a:t>c</a:t>
            </a:r>
            <a:r>
              <a:rPr dirty="0" sz="1200">
                <a:solidFill>
                  <a:srgbClr val="585858"/>
                </a:solidFill>
                <a:latin typeface="Microsoft YaHei"/>
                <a:cs typeface="Microsoft YaHei"/>
              </a:rPr>
              <a:t>on</a:t>
            </a:r>
            <a:r>
              <a:rPr dirty="0" sz="1200" spc="-20">
                <a:solidFill>
                  <a:srgbClr val="585858"/>
                </a:solidFill>
                <a:latin typeface="Microsoft YaHei"/>
                <a:cs typeface="Microsoft YaHei"/>
              </a:rPr>
              <a:t>t</a:t>
            </a:r>
            <a:r>
              <a:rPr dirty="0" sz="1200">
                <a:solidFill>
                  <a:srgbClr val="585858"/>
                </a:solidFill>
                <a:latin typeface="Microsoft YaHei"/>
                <a:cs typeface="Microsoft YaHei"/>
              </a:rPr>
              <a:t>ent标签或</a:t>
            </a:r>
            <a:r>
              <a:rPr dirty="0" sz="1200" spc="-20">
                <a:solidFill>
                  <a:srgbClr val="585858"/>
                </a:solidFill>
                <a:latin typeface="Microsoft YaHei"/>
                <a:cs typeface="Microsoft YaHei"/>
              </a:rPr>
              <a:t>t</a:t>
            </a:r>
            <a:r>
              <a:rPr dirty="0" sz="1200">
                <a:solidFill>
                  <a:srgbClr val="585858"/>
                </a:solidFill>
                <a:latin typeface="Microsoft YaHei"/>
                <a:cs typeface="Microsoft YaHei"/>
              </a:rPr>
              <a:t>d标签中，  image在本次比赛中无需使用，可以直接过滤</a:t>
            </a:r>
            <a:endParaRPr sz="12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3380" y="4799041"/>
            <a:ext cx="4316730" cy="1670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  <a:tabLst>
                <a:tab pos="3061970" algn="l"/>
              </a:tabLst>
            </a:pP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Copyright © 2017 DataYes. All</a:t>
            </a:r>
            <a:r>
              <a:rPr dirty="0" sz="1000" spc="11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rights</a:t>
            </a:r>
            <a:r>
              <a:rPr dirty="0" sz="1000" spc="2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10">
                <a:solidFill>
                  <a:srgbClr val="7E7E7E"/>
                </a:solidFill>
                <a:latin typeface="Microsoft YaHei"/>
                <a:cs typeface="Microsoft YaHei"/>
              </a:rPr>
              <a:t>reserved	</a:t>
            </a:r>
            <a:r>
              <a:rPr dirty="0" sz="700" spc="-5">
                <a:solidFill>
                  <a:srgbClr val="7E7E7E"/>
                </a:solidFill>
                <a:latin typeface="SimSun"/>
                <a:cs typeface="SimSun"/>
              </a:rPr>
              <a:t>●</a:t>
            </a:r>
            <a:r>
              <a:rPr dirty="0" sz="700" spc="-225">
                <a:solidFill>
                  <a:srgbClr val="7E7E7E"/>
                </a:solidFill>
                <a:latin typeface="SimSun"/>
                <a:cs typeface="SimSun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SimSun"/>
                <a:cs typeface="SimSun"/>
              </a:rPr>
              <a:t>保密文件，请勿外泄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547889"/>
            <a:ext cx="9144000" cy="1597025"/>
          </a:xfrm>
          <a:custGeom>
            <a:avLst/>
            <a:gdLst/>
            <a:ahLst/>
            <a:cxnLst/>
            <a:rect l="l" t="t" r="r" b="b"/>
            <a:pathLst>
              <a:path w="9144000" h="1597025">
                <a:moveTo>
                  <a:pt x="0" y="1596898"/>
                </a:moveTo>
                <a:lnTo>
                  <a:pt x="9144000" y="1596898"/>
                </a:lnTo>
                <a:lnTo>
                  <a:pt x="9144000" y="0"/>
                </a:lnTo>
                <a:lnTo>
                  <a:pt x="0" y="0"/>
                </a:lnTo>
                <a:lnTo>
                  <a:pt x="0" y="15968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1216" y="617981"/>
            <a:ext cx="1144905" cy="0"/>
          </a:xfrm>
          <a:custGeom>
            <a:avLst/>
            <a:gdLst/>
            <a:ahLst/>
            <a:cxnLst/>
            <a:rect l="l" t="t" r="r" b="b"/>
            <a:pathLst>
              <a:path w="1144905" h="0">
                <a:moveTo>
                  <a:pt x="0" y="0"/>
                </a:moveTo>
                <a:lnTo>
                  <a:pt x="1144536" y="0"/>
                </a:lnTo>
              </a:path>
            </a:pathLst>
          </a:custGeom>
          <a:ln w="28575">
            <a:solidFill>
              <a:srgbClr val="FD9F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60095" y="144221"/>
            <a:ext cx="899794" cy="377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b="1">
                <a:solidFill>
                  <a:srgbClr val="585858"/>
                </a:solidFill>
                <a:latin typeface="Microsoft YaHei"/>
                <a:cs typeface="Microsoft YaHei"/>
              </a:rPr>
              <a:t>Part</a:t>
            </a:r>
            <a:r>
              <a:rPr dirty="0" sz="2300" spc="-90" b="1">
                <a:solidFill>
                  <a:srgbClr val="585858"/>
                </a:solidFill>
                <a:latin typeface="Microsoft YaHei"/>
                <a:cs typeface="Microsoft YaHei"/>
              </a:rPr>
              <a:t> </a:t>
            </a:r>
            <a:r>
              <a:rPr dirty="0" sz="2300" b="1">
                <a:solidFill>
                  <a:srgbClr val="585858"/>
                </a:solidFill>
                <a:latin typeface="Microsoft YaHei"/>
                <a:cs typeface="Microsoft YaHei"/>
              </a:rPr>
              <a:t>3</a:t>
            </a:r>
            <a:endParaRPr sz="230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18714" y="2235834"/>
            <a:ext cx="430784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585858"/>
                </a:solidFill>
                <a:latin typeface="Microsoft YaHei"/>
                <a:cs typeface="Microsoft YaHei"/>
              </a:rPr>
              <a:t>赛题数</a:t>
            </a:r>
            <a:r>
              <a:rPr dirty="0" sz="4000" spc="-10" b="1">
                <a:solidFill>
                  <a:srgbClr val="585858"/>
                </a:solidFill>
                <a:latin typeface="Microsoft YaHei"/>
                <a:cs typeface="Microsoft YaHei"/>
              </a:rPr>
              <a:t>据-</a:t>
            </a:r>
            <a:r>
              <a:rPr dirty="0" sz="4000" spc="-5" b="1">
                <a:solidFill>
                  <a:srgbClr val="585858"/>
                </a:solidFill>
                <a:latin typeface="Microsoft YaHei"/>
                <a:cs typeface="Microsoft YaHei"/>
              </a:rPr>
              <a:t>技术难点</a:t>
            </a:r>
            <a:endParaRPr sz="4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3380" y="4799041"/>
            <a:ext cx="4316730" cy="1670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  <a:tabLst>
                <a:tab pos="3061970" algn="l"/>
              </a:tabLst>
            </a:pP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Copyright © 2017 DataYes. All</a:t>
            </a:r>
            <a:r>
              <a:rPr dirty="0" sz="1000" spc="11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rights</a:t>
            </a:r>
            <a:r>
              <a:rPr dirty="0" sz="1000" spc="2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10">
                <a:solidFill>
                  <a:srgbClr val="7E7E7E"/>
                </a:solidFill>
                <a:latin typeface="Microsoft YaHei"/>
                <a:cs typeface="Microsoft YaHei"/>
              </a:rPr>
              <a:t>reserved	</a:t>
            </a:r>
            <a:r>
              <a:rPr dirty="0" sz="700" spc="-5">
                <a:solidFill>
                  <a:srgbClr val="7E7E7E"/>
                </a:solidFill>
                <a:latin typeface="SimSun"/>
                <a:cs typeface="SimSun"/>
              </a:rPr>
              <a:t>●</a:t>
            </a:r>
            <a:r>
              <a:rPr dirty="0" sz="700" spc="-225">
                <a:solidFill>
                  <a:srgbClr val="7E7E7E"/>
                </a:solidFill>
                <a:latin typeface="SimSun"/>
                <a:cs typeface="SimSun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SimSun"/>
                <a:cs typeface="SimSun"/>
              </a:rPr>
              <a:t>保密文件，请勿外泄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564728"/>
            <a:ext cx="9144000" cy="1579245"/>
          </a:xfrm>
          <a:custGeom>
            <a:avLst/>
            <a:gdLst/>
            <a:ahLst/>
            <a:cxnLst/>
            <a:rect l="l" t="t" r="r" b="b"/>
            <a:pathLst>
              <a:path w="9144000" h="1579245">
                <a:moveTo>
                  <a:pt x="9144000" y="1578771"/>
                </a:moveTo>
                <a:lnTo>
                  <a:pt x="9144000" y="0"/>
                </a:lnTo>
                <a:lnTo>
                  <a:pt x="0" y="0"/>
                </a:lnTo>
                <a:lnTo>
                  <a:pt x="0" y="1578771"/>
                </a:lnTo>
                <a:lnTo>
                  <a:pt x="9144000" y="15787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1216" y="617981"/>
            <a:ext cx="1618615" cy="3810"/>
          </a:xfrm>
          <a:custGeom>
            <a:avLst/>
            <a:gdLst/>
            <a:ahLst/>
            <a:cxnLst/>
            <a:rect l="l" t="t" r="r" b="b"/>
            <a:pathLst>
              <a:path w="1618614" h="3809">
                <a:moveTo>
                  <a:pt x="0" y="0"/>
                </a:moveTo>
                <a:lnTo>
                  <a:pt x="1618373" y="3809"/>
                </a:lnTo>
              </a:path>
            </a:pathLst>
          </a:custGeom>
          <a:ln w="28575">
            <a:solidFill>
              <a:srgbClr val="FD9F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0095" y="144221"/>
            <a:ext cx="1196340" cy="377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技术难点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0095" y="1177518"/>
            <a:ext cx="8553450" cy="194691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本次比赛中训练数据以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原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始文</a:t>
            </a:r>
            <a:r>
              <a:rPr dirty="0" sz="1400" spc="-10">
                <a:solidFill>
                  <a:srgbClr val="585858"/>
                </a:solidFill>
                <a:latin typeface="Microsoft YaHei"/>
                <a:cs typeface="Microsoft YaHei"/>
              </a:rPr>
              <a:t>本-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最终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结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果的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端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到端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形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式给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出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，没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有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在原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文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中标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注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位置</a:t>
            </a:r>
            <a:endParaRPr sz="1400">
              <a:latin typeface="Microsoft YaHei"/>
              <a:cs typeface="Microsoft YaHei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本次比赛中提供的所有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训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练、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测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试数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据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，全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部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由人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工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生产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，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并经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过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二次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校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验；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但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即使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在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这种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情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况下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，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仍然</a:t>
            </a:r>
            <a:endParaRPr sz="1400">
              <a:latin typeface="Microsoft YaHei"/>
              <a:cs typeface="Microsoft YaHei"/>
            </a:endParaRPr>
          </a:p>
          <a:p>
            <a:pPr marL="354965">
              <a:lnSpc>
                <a:spcPct val="100000"/>
              </a:lnSpc>
              <a:spcBef>
                <a:spcPts val="840"/>
              </a:spcBef>
            </a:pP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有部分数据存在错误</a:t>
            </a:r>
            <a:r>
              <a:rPr dirty="0" sz="1400" spc="5">
                <a:solidFill>
                  <a:srgbClr val="585858"/>
                </a:solidFill>
                <a:latin typeface="Microsoft YaHei"/>
                <a:cs typeface="Microsoft YaHei"/>
              </a:rPr>
              <a:t>。</a:t>
            </a:r>
            <a:endParaRPr sz="1400">
              <a:latin typeface="Microsoft YaHei"/>
              <a:cs typeface="Microsoft YaHei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AutoNum type="arabicPeriod" startAt="3"/>
              <a:tabLst>
                <a:tab pos="354965" algn="l"/>
                <a:tab pos="355600" algn="l"/>
              </a:tabLst>
            </a:pP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本次比赛中提供了</a:t>
            </a:r>
            <a:r>
              <a:rPr dirty="0" sz="1400" spc="-5">
                <a:solidFill>
                  <a:srgbClr val="585858"/>
                </a:solidFill>
                <a:latin typeface="Microsoft YaHei"/>
                <a:cs typeface="Microsoft YaHei"/>
              </a:rPr>
              <a:t>html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格式的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语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料，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转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换中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造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成部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分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格式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的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错误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需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要选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手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在建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模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时予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以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考虑</a:t>
            </a:r>
            <a:endParaRPr sz="1400">
              <a:latin typeface="Microsoft YaHei"/>
              <a:cs typeface="Microsoft YaHei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AutoNum type="arabicPeriod" startAt="3"/>
              <a:tabLst>
                <a:tab pos="354965" algn="l"/>
                <a:tab pos="355600" algn="l"/>
              </a:tabLst>
            </a:pP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一篇公告中存在多条记录</a:t>
            </a:r>
            <a:endParaRPr sz="1400">
              <a:latin typeface="Microsoft YaHei"/>
              <a:cs typeface="Microsoft YaHei"/>
            </a:endParaRPr>
          </a:p>
          <a:p>
            <a:pPr marL="355600" indent="-342900">
              <a:lnSpc>
                <a:spcPct val="100000"/>
              </a:lnSpc>
              <a:spcBef>
                <a:spcPts val="845"/>
              </a:spcBef>
              <a:buAutoNum type="arabicPeriod" startAt="3"/>
              <a:tabLst>
                <a:tab pos="354965" algn="l"/>
                <a:tab pos="355600" algn="l"/>
              </a:tabLst>
            </a:pP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本次比赛中的部分字段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需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要经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过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转换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或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计算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才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能得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到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最终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结</a:t>
            </a:r>
            <a:r>
              <a:rPr dirty="0" sz="1400" spc="5">
                <a:solidFill>
                  <a:srgbClr val="585858"/>
                </a:solidFill>
                <a:latin typeface="Microsoft YaHei"/>
                <a:cs typeface="Microsoft YaHei"/>
              </a:rPr>
              <a:t>果</a:t>
            </a:r>
            <a:endParaRPr sz="14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3380" y="4799041"/>
            <a:ext cx="4316730" cy="1670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  <a:tabLst>
                <a:tab pos="3061970" algn="l"/>
              </a:tabLst>
            </a:pP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Copyright © 2017 DataYes. All</a:t>
            </a:r>
            <a:r>
              <a:rPr dirty="0" sz="1000" spc="11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rights</a:t>
            </a:r>
            <a:r>
              <a:rPr dirty="0" sz="1000" spc="2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10">
                <a:solidFill>
                  <a:srgbClr val="7E7E7E"/>
                </a:solidFill>
                <a:latin typeface="Microsoft YaHei"/>
                <a:cs typeface="Microsoft YaHei"/>
              </a:rPr>
              <a:t>reserved	</a:t>
            </a:r>
            <a:r>
              <a:rPr dirty="0" sz="700" spc="-5">
                <a:solidFill>
                  <a:srgbClr val="7E7E7E"/>
                </a:solidFill>
                <a:latin typeface="SimSun"/>
                <a:cs typeface="SimSun"/>
              </a:rPr>
              <a:t>●</a:t>
            </a:r>
            <a:r>
              <a:rPr dirty="0" sz="700" spc="-225">
                <a:solidFill>
                  <a:srgbClr val="7E7E7E"/>
                </a:solidFill>
                <a:latin typeface="SimSun"/>
                <a:cs typeface="SimSun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SimSun"/>
                <a:cs typeface="SimSun"/>
              </a:rPr>
              <a:t>保密文件，请勿外泄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546602"/>
            <a:ext cx="9144000" cy="1597025"/>
          </a:xfrm>
          <a:custGeom>
            <a:avLst/>
            <a:gdLst/>
            <a:ahLst/>
            <a:cxnLst/>
            <a:rect l="l" t="t" r="r" b="b"/>
            <a:pathLst>
              <a:path w="9144000" h="1597025">
                <a:moveTo>
                  <a:pt x="0" y="1596898"/>
                </a:moveTo>
                <a:lnTo>
                  <a:pt x="9144000" y="1596898"/>
                </a:lnTo>
                <a:lnTo>
                  <a:pt x="9144000" y="0"/>
                </a:lnTo>
                <a:lnTo>
                  <a:pt x="0" y="0"/>
                </a:lnTo>
                <a:lnTo>
                  <a:pt x="0" y="15968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1216" y="617981"/>
            <a:ext cx="862965" cy="0"/>
          </a:xfrm>
          <a:custGeom>
            <a:avLst/>
            <a:gdLst/>
            <a:ahLst/>
            <a:cxnLst/>
            <a:rect l="l" t="t" r="r" b="b"/>
            <a:pathLst>
              <a:path w="862965" h="0">
                <a:moveTo>
                  <a:pt x="0" y="0"/>
                </a:moveTo>
                <a:lnTo>
                  <a:pt x="862393" y="0"/>
                </a:lnTo>
              </a:path>
            </a:pathLst>
          </a:custGeom>
          <a:ln w="28575">
            <a:solidFill>
              <a:srgbClr val="FD9F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60095" y="144221"/>
            <a:ext cx="610870" cy="377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b="1">
                <a:solidFill>
                  <a:srgbClr val="585858"/>
                </a:solidFill>
                <a:latin typeface="Microsoft YaHei"/>
                <a:cs typeface="Microsoft YaHei"/>
              </a:rPr>
              <a:t>目录</a:t>
            </a:r>
            <a:endParaRPr sz="230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9822" y="3088639"/>
            <a:ext cx="14979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5" b="1">
                <a:solidFill>
                  <a:srgbClr val="585858"/>
                </a:solidFill>
                <a:latin typeface="Microsoft YaHei"/>
                <a:cs typeface="Microsoft YaHei"/>
              </a:rPr>
              <a:t>赛题背景和意义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31642" y="3088639"/>
            <a:ext cx="12877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5" b="1">
                <a:solidFill>
                  <a:srgbClr val="585858"/>
                </a:solidFill>
                <a:latin typeface="Microsoft YaHei"/>
                <a:cs typeface="Microsoft YaHei"/>
              </a:rPr>
              <a:t>信息抽取介绍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35041" y="3088639"/>
            <a:ext cx="86804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5" b="1">
                <a:solidFill>
                  <a:srgbClr val="585858"/>
                </a:solidFill>
                <a:latin typeface="Microsoft YaHei"/>
                <a:cs typeface="Microsoft YaHei"/>
              </a:rPr>
              <a:t>数据说明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65823" y="3219068"/>
            <a:ext cx="8667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5" b="1">
                <a:solidFill>
                  <a:srgbClr val="585858"/>
                </a:solidFill>
                <a:latin typeface="Microsoft YaHei"/>
                <a:cs typeface="Microsoft YaHei"/>
              </a:rPr>
              <a:t>规则解答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09116" y="1679448"/>
            <a:ext cx="1440180" cy="1440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19630" y="1999107"/>
            <a:ext cx="800735" cy="800735"/>
          </a:xfrm>
          <a:custGeom>
            <a:avLst/>
            <a:gdLst/>
            <a:ahLst/>
            <a:cxnLst/>
            <a:rect l="l" t="t" r="r" b="b"/>
            <a:pathLst>
              <a:path w="800735" h="800735">
                <a:moveTo>
                  <a:pt x="400176" y="0"/>
                </a:moveTo>
                <a:lnTo>
                  <a:pt x="353513" y="2692"/>
                </a:lnTo>
                <a:lnTo>
                  <a:pt x="308430" y="10570"/>
                </a:lnTo>
                <a:lnTo>
                  <a:pt x="265226" y="23333"/>
                </a:lnTo>
                <a:lnTo>
                  <a:pt x="224203" y="40679"/>
                </a:lnTo>
                <a:lnTo>
                  <a:pt x="185660" y="62310"/>
                </a:lnTo>
                <a:lnTo>
                  <a:pt x="149899" y="87924"/>
                </a:lnTo>
                <a:lnTo>
                  <a:pt x="117220" y="117221"/>
                </a:lnTo>
                <a:lnTo>
                  <a:pt x="87924" y="149899"/>
                </a:lnTo>
                <a:lnTo>
                  <a:pt x="62310" y="185660"/>
                </a:lnTo>
                <a:lnTo>
                  <a:pt x="40679" y="224203"/>
                </a:lnTo>
                <a:lnTo>
                  <a:pt x="23333" y="265226"/>
                </a:lnTo>
                <a:lnTo>
                  <a:pt x="10570" y="308430"/>
                </a:lnTo>
                <a:lnTo>
                  <a:pt x="2692" y="353513"/>
                </a:lnTo>
                <a:lnTo>
                  <a:pt x="0" y="400176"/>
                </a:lnTo>
                <a:lnTo>
                  <a:pt x="2692" y="446814"/>
                </a:lnTo>
                <a:lnTo>
                  <a:pt x="10570" y="491876"/>
                </a:lnTo>
                <a:lnTo>
                  <a:pt x="23333" y="535062"/>
                </a:lnTo>
                <a:lnTo>
                  <a:pt x="40679" y="576070"/>
                </a:lnTo>
                <a:lnTo>
                  <a:pt x="62310" y="614599"/>
                </a:lnTo>
                <a:lnTo>
                  <a:pt x="87924" y="650350"/>
                </a:lnTo>
                <a:lnTo>
                  <a:pt x="117221" y="683021"/>
                </a:lnTo>
                <a:lnTo>
                  <a:pt x="149899" y="712312"/>
                </a:lnTo>
                <a:lnTo>
                  <a:pt x="185660" y="737922"/>
                </a:lnTo>
                <a:lnTo>
                  <a:pt x="224203" y="759549"/>
                </a:lnTo>
                <a:lnTo>
                  <a:pt x="265226" y="776895"/>
                </a:lnTo>
                <a:lnTo>
                  <a:pt x="308430" y="789656"/>
                </a:lnTo>
                <a:lnTo>
                  <a:pt x="353513" y="797534"/>
                </a:lnTo>
                <a:lnTo>
                  <a:pt x="400176" y="800226"/>
                </a:lnTo>
                <a:lnTo>
                  <a:pt x="446814" y="797534"/>
                </a:lnTo>
                <a:lnTo>
                  <a:pt x="491876" y="789656"/>
                </a:lnTo>
                <a:lnTo>
                  <a:pt x="535062" y="776895"/>
                </a:lnTo>
                <a:lnTo>
                  <a:pt x="576070" y="759549"/>
                </a:lnTo>
                <a:lnTo>
                  <a:pt x="614599" y="737922"/>
                </a:lnTo>
                <a:lnTo>
                  <a:pt x="650350" y="712312"/>
                </a:lnTo>
                <a:lnTo>
                  <a:pt x="683021" y="683021"/>
                </a:lnTo>
                <a:lnTo>
                  <a:pt x="712312" y="650350"/>
                </a:lnTo>
                <a:lnTo>
                  <a:pt x="737922" y="614599"/>
                </a:lnTo>
                <a:lnTo>
                  <a:pt x="759549" y="576070"/>
                </a:lnTo>
                <a:lnTo>
                  <a:pt x="776895" y="535062"/>
                </a:lnTo>
                <a:lnTo>
                  <a:pt x="789656" y="491876"/>
                </a:lnTo>
                <a:lnTo>
                  <a:pt x="797534" y="446814"/>
                </a:lnTo>
                <a:lnTo>
                  <a:pt x="800226" y="400176"/>
                </a:lnTo>
                <a:lnTo>
                  <a:pt x="797534" y="353513"/>
                </a:lnTo>
                <a:lnTo>
                  <a:pt x="789656" y="308430"/>
                </a:lnTo>
                <a:lnTo>
                  <a:pt x="776895" y="265226"/>
                </a:lnTo>
                <a:lnTo>
                  <a:pt x="759549" y="224203"/>
                </a:lnTo>
                <a:lnTo>
                  <a:pt x="737922" y="185660"/>
                </a:lnTo>
                <a:lnTo>
                  <a:pt x="712312" y="149899"/>
                </a:lnTo>
                <a:lnTo>
                  <a:pt x="683021" y="117221"/>
                </a:lnTo>
                <a:lnTo>
                  <a:pt x="650350" y="87924"/>
                </a:lnTo>
                <a:lnTo>
                  <a:pt x="614599" y="62310"/>
                </a:lnTo>
                <a:lnTo>
                  <a:pt x="576070" y="40679"/>
                </a:lnTo>
                <a:lnTo>
                  <a:pt x="535062" y="23333"/>
                </a:lnTo>
                <a:lnTo>
                  <a:pt x="491876" y="10570"/>
                </a:lnTo>
                <a:lnTo>
                  <a:pt x="446814" y="2692"/>
                </a:lnTo>
                <a:lnTo>
                  <a:pt x="4001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887092" y="2129739"/>
            <a:ext cx="21653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90" b="1">
                <a:solidFill>
                  <a:srgbClr val="737779"/>
                </a:solidFill>
                <a:latin typeface="Microsoft JhengHei"/>
                <a:cs typeface="Microsoft JhengHei"/>
              </a:rPr>
              <a:t>1</a:t>
            </a:r>
            <a:endParaRPr sz="3000">
              <a:latin typeface="Microsoft JhengHei"/>
              <a:cs typeface="Microsoft JhengHe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92723" y="1365503"/>
            <a:ext cx="2188464" cy="2189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380988" y="1923669"/>
            <a:ext cx="1016000" cy="1016000"/>
          </a:xfrm>
          <a:custGeom>
            <a:avLst/>
            <a:gdLst/>
            <a:ahLst/>
            <a:cxnLst/>
            <a:rect l="l" t="t" r="r" b="b"/>
            <a:pathLst>
              <a:path w="1016000" h="1016000">
                <a:moveTo>
                  <a:pt x="507872" y="0"/>
                </a:moveTo>
                <a:lnTo>
                  <a:pt x="458953" y="2324"/>
                </a:lnTo>
                <a:lnTo>
                  <a:pt x="411350" y="9155"/>
                </a:lnTo>
                <a:lnTo>
                  <a:pt x="365278" y="20281"/>
                </a:lnTo>
                <a:lnTo>
                  <a:pt x="320948" y="35489"/>
                </a:lnTo>
                <a:lnTo>
                  <a:pt x="278574" y="54565"/>
                </a:lnTo>
                <a:lnTo>
                  <a:pt x="238368" y="77298"/>
                </a:lnTo>
                <a:lnTo>
                  <a:pt x="200542" y="103475"/>
                </a:lnTo>
                <a:lnTo>
                  <a:pt x="165310" y="132883"/>
                </a:lnTo>
                <a:lnTo>
                  <a:pt x="132883" y="165310"/>
                </a:lnTo>
                <a:lnTo>
                  <a:pt x="103475" y="200542"/>
                </a:lnTo>
                <a:lnTo>
                  <a:pt x="77298" y="238368"/>
                </a:lnTo>
                <a:lnTo>
                  <a:pt x="54565" y="278574"/>
                </a:lnTo>
                <a:lnTo>
                  <a:pt x="35489" y="320948"/>
                </a:lnTo>
                <a:lnTo>
                  <a:pt x="20281" y="365278"/>
                </a:lnTo>
                <a:lnTo>
                  <a:pt x="9155" y="411350"/>
                </a:lnTo>
                <a:lnTo>
                  <a:pt x="2324" y="458953"/>
                </a:lnTo>
                <a:lnTo>
                  <a:pt x="0" y="507873"/>
                </a:lnTo>
                <a:lnTo>
                  <a:pt x="2324" y="556771"/>
                </a:lnTo>
                <a:lnTo>
                  <a:pt x="9155" y="604355"/>
                </a:lnTo>
                <a:lnTo>
                  <a:pt x="20281" y="650411"/>
                </a:lnTo>
                <a:lnTo>
                  <a:pt x="35489" y="694726"/>
                </a:lnTo>
                <a:lnTo>
                  <a:pt x="54565" y="737089"/>
                </a:lnTo>
                <a:lnTo>
                  <a:pt x="77298" y="777285"/>
                </a:lnTo>
                <a:lnTo>
                  <a:pt x="103475" y="815102"/>
                </a:lnTo>
                <a:lnTo>
                  <a:pt x="132883" y="850327"/>
                </a:lnTo>
                <a:lnTo>
                  <a:pt x="165310" y="882748"/>
                </a:lnTo>
                <a:lnTo>
                  <a:pt x="200542" y="912152"/>
                </a:lnTo>
                <a:lnTo>
                  <a:pt x="238368" y="938325"/>
                </a:lnTo>
                <a:lnTo>
                  <a:pt x="278574" y="961056"/>
                </a:lnTo>
                <a:lnTo>
                  <a:pt x="320948" y="980131"/>
                </a:lnTo>
                <a:lnTo>
                  <a:pt x="365278" y="995338"/>
                </a:lnTo>
                <a:lnTo>
                  <a:pt x="411350" y="1006463"/>
                </a:lnTo>
                <a:lnTo>
                  <a:pt x="458953" y="1013294"/>
                </a:lnTo>
                <a:lnTo>
                  <a:pt x="507872" y="1015619"/>
                </a:lnTo>
                <a:lnTo>
                  <a:pt x="556771" y="1013294"/>
                </a:lnTo>
                <a:lnTo>
                  <a:pt x="604355" y="1006463"/>
                </a:lnTo>
                <a:lnTo>
                  <a:pt x="650411" y="995338"/>
                </a:lnTo>
                <a:lnTo>
                  <a:pt x="694726" y="980131"/>
                </a:lnTo>
                <a:lnTo>
                  <a:pt x="737089" y="961056"/>
                </a:lnTo>
                <a:lnTo>
                  <a:pt x="777285" y="938325"/>
                </a:lnTo>
                <a:lnTo>
                  <a:pt x="815102" y="912152"/>
                </a:lnTo>
                <a:lnTo>
                  <a:pt x="850327" y="882748"/>
                </a:lnTo>
                <a:lnTo>
                  <a:pt x="882748" y="850327"/>
                </a:lnTo>
                <a:lnTo>
                  <a:pt x="912152" y="815102"/>
                </a:lnTo>
                <a:lnTo>
                  <a:pt x="938325" y="777285"/>
                </a:lnTo>
                <a:lnTo>
                  <a:pt x="961056" y="737089"/>
                </a:lnTo>
                <a:lnTo>
                  <a:pt x="980131" y="694726"/>
                </a:lnTo>
                <a:lnTo>
                  <a:pt x="995338" y="650411"/>
                </a:lnTo>
                <a:lnTo>
                  <a:pt x="1006463" y="604355"/>
                </a:lnTo>
                <a:lnTo>
                  <a:pt x="1013294" y="556771"/>
                </a:lnTo>
                <a:lnTo>
                  <a:pt x="1015618" y="507873"/>
                </a:lnTo>
                <a:lnTo>
                  <a:pt x="1013294" y="458953"/>
                </a:lnTo>
                <a:lnTo>
                  <a:pt x="1006463" y="411350"/>
                </a:lnTo>
                <a:lnTo>
                  <a:pt x="995338" y="365278"/>
                </a:lnTo>
                <a:lnTo>
                  <a:pt x="980131" y="320948"/>
                </a:lnTo>
                <a:lnTo>
                  <a:pt x="961056" y="278574"/>
                </a:lnTo>
                <a:lnTo>
                  <a:pt x="938325" y="238368"/>
                </a:lnTo>
                <a:lnTo>
                  <a:pt x="912152" y="200542"/>
                </a:lnTo>
                <a:lnTo>
                  <a:pt x="882748" y="165310"/>
                </a:lnTo>
                <a:lnTo>
                  <a:pt x="850327" y="132883"/>
                </a:lnTo>
                <a:lnTo>
                  <a:pt x="815102" y="103475"/>
                </a:lnTo>
                <a:lnTo>
                  <a:pt x="777285" y="77298"/>
                </a:lnTo>
                <a:lnTo>
                  <a:pt x="737089" y="54565"/>
                </a:lnTo>
                <a:lnTo>
                  <a:pt x="694726" y="35489"/>
                </a:lnTo>
                <a:lnTo>
                  <a:pt x="650411" y="20281"/>
                </a:lnTo>
                <a:lnTo>
                  <a:pt x="604355" y="9155"/>
                </a:lnTo>
                <a:lnTo>
                  <a:pt x="556771" y="2324"/>
                </a:lnTo>
                <a:lnTo>
                  <a:pt x="507872" y="0"/>
                </a:lnTo>
                <a:close/>
              </a:path>
            </a:pathLst>
          </a:custGeom>
          <a:solidFill>
            <a:srgbClr val="373C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746240" y="2123313"/>
            <a:ext cx="248285" cy="559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335" b="1">
                <a:solidFill>
                  <a:srgbClr val="FFFFFF"/>
                </a:solidFill>
                <a:latin typeface="Microsoft JhengHei"/>
                <a:cs typeface="Microsoft JhengHei"/>
              </a:rPr>
              <a:t>4</a:t>
            </a:r>
            <a:endParaRPr sz="35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69920" y="1751076"/>
            <a:ext cx="1440180" cy="14401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80942" y="2071116"/>
            <a:ext cx="800735" cy="800735"/>
          </a:xfrm>
          <a:custGeom>
            <a:avLst/>
            <a:gdLst/>
            <a:ahLst/>
            <a:cxnLst/>
            <a:rect l="l" t="t" r="r" b="b"/>
            <a:pathLst>
              <a:path w="800735" h="800735">
                <a:moveTo>
                  <a:pt x="400050" y="0"/>
                </a:moveTo>
                <a:lnTo>
                  <a:pt x="353388" y="2692"/>
                </a:lnTo>
                <a:lnTo>
                  <a:pt x="308310" y="10570"/>
                </a:lnTo>
                <a:lnTo>
                  <a:pt x="265114" y="23333"/>
                </a:lnTo>
                <a:lnTo>
                  <a:pt x="224101" y="40679"/>
                </a:lnTo>
                <a:lnTo>
                  <a:pt x="185570" y="62310"/>
                </a:lnTo>
                <a:lnTo>
                  <a:pt x="149822" y="87924"/>
                </a:lnTo>
                <a:lnTo>
                  <a:pt x="117157" y="117221"/>
                </a:lnTo>
                <a:lnTo>
                  <a:pt x="87874" y="149899"/>
                </a:lnTo>
                <a:lnTo>
                  <a:pt x="62273" y="185660"/>
                </a:lnTo>
                <a:lnTo>
                  <a:pt x="40654" y="224203"/>
                </a:lnTo>
                <a:lnTo>
                  <a:pt x="23318" y="265226"/>
                </a:lnTo>
                <a:lnTo>
                  <a:pt x="10563" y="308430"/>
                </a:lnTo>
                <a:lnTo>
                  <a:pt x="2690" y="353513"/>
                </a:lnTo>
                <a:lnTo>
                  <a:pt x="0" y="400176"/>
                </a:lnTo>
                <a:lnTo>
                  <a:pt x="2690" y="446814"/>
                </a:lnTo>
                <a:lnTo>
                  <a:pt x="10563" y="491876"/>
                </a:lnTo>
                <a:lnTo>
                  <a:pt x="23318" y="535062"/>
                </a:lnTo>
                <a:lnTo>
                  <a:pt x="40654" y="576070"/>
                </a:lnTo>
                <a:lnTo>
                  <a:pt x="62273" y="614599"/>
                </a:lnTo>
                <a:lnTo>
                  <a:pt x="87874" y="650350"/>
                </a:lnTo>
                <a:lnTo>
                  <a:pt x="117157" y="683021"/>
                </a:lnTo>
                <a:lnTo>
                  <a:pt x="149822" y="712312"/>
                </a:lnTo>
                <a:lnTo>
                  <a:pt x="185570" y="737922"/>
                </a:lnTo>
                <a:lnTo>
                  <a:pt x="224101" y="759549"/>
                </a:lnTo>
                <a:lnTo>
                  <a:pt x="265114" y="776895"/>
                </a:lnTo>
                <a:lnTo>
                  <a:pt x="308310" y="789656"/>
                </a:lnTo>
                <a:lnTo>
                  <a:pt x="353388" y="797534"/>
                </a:lnTo>
                <a:lnTo>
                  <a:pt x="400050" y="800226"/>
                </a:lnTo>
                <a:lnTo>
                  <a:pt x="446713" y="797534"/>
                </a:lnTo>
                <a:lnTo>
                  <a:pt x="491796" y="789656"/>
                </a:lnTo>
                <a:lnTo>
                  <a:pt x="535000" y="776895"/>
                </a:lnTo>
                <a:lnTo>
                  <a:pt x="576023" y="759549"/>
                </a:lnTo>
                <a:lnTo>
                  <a:pt x="614566" y="737922"/>
                </a:lnTo>
                <a:lnTo>
                  <a:pt x="650327" y="712312"/>
                </a:lnTo>
                <a:lnTo>
                  <a:pt x="683006" y="683021"/>
                </a:lnTo>
                <a:lnTo>
                  <a:pt x="712302" y="650350"/>
                </a:lnTo>
                <a:lnTo>
                  <a:pt x="737916" y="614599"/>
                </a:lnTo>
                <a:lnTo>
                  <a:pt x="759547" y="576070"/>
                </a:lnTo>
                <a:lnTo>
                  <a:pt x="776893" y="535062"/>
                </a:lnTo>
                <a:lnTo>
                  <a:pt x="789656" y="491876"/>
                </a:lnTo>
                <a:lnTo>
                  <a:pt x="797534" y="446814"/>
                </a:lnTo>
                <a:lnTo>
                  <a:pt x="800227" y="400176"/>
                </a:lnTo>
                <a:lnTo>
                  <a:pt x="797534" y="353513"/>
                </a:lnTo>
                <a:lnTo>
                  <a:pt x="789656" y="308430"/>
                </a:lnTo>
                <a:lnTo>
                  <a:pt x="776893" y="265226"/>
                </a:lnTo>
                <a:lnTo>
                  <a:pt x="759547" y="224203"/>
                </a:lnTo>
                <a:lnTo>
                  <a:pt x="737916" y="185660"/>
                </a:lnTo>
                <a:lnTo>
                  <a:pt x="712302" y="149899"/>
                </a:lnTo>
                <a:lnTo>
                  <a:pt x="683006" y="117221"/>
                </a:lnTo>
                <a:lnTo>
                  <a:pt x="650327" y="87924"/>
                </a:lnTo>
                <a:lnTo>
                  <a:pt x="614566" y="62310"/>
                </a:lnTo>
                <a:lnTo>
                  <a:pt x="576023" y="40679"/>
                </a:lnTo>
                <a:lnTo>
                  <a:pt x="535000" y="23333"/>
                </a:lnTo>
                <a:lnTo>
                  <a:pt x="491796" y="10570"/>
                </a:lnTo>
                <a:lnTo>
                  <a:pt x="446713" y="2692"/>
                </a:lnTo>
                <a:lnTo>
                  <a:pt x="4000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583432" y="2049221"/>
            <a:ext cx="394335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3000" spc="-440">
                <a:solidFill>
                  <a:srgbClr val="737779"/>
                </a:solidFill>
                <a:latin typeface="Microsoft JhengHei"/>
                <a:cs typeface="Microsoft JhengHei"/>
              </a:rPr>
              <a:t>2</a:t>
            </a:r>
            <a:r>
              <a:rPr dirty="0" baseline="-22222" sz="4500" spc="-660">
                <a:solidFill>
                  <a:srgbClr val="737779"/>
                </a:solidFill>
                <a:latin typeface="Microsoft JhengHei"/>
                <a:cs typeface="Microsoft JhengHei"/>
              </a:rPr>
              <a:t>2</a:t>
            </a:r>
            <a:endParaRPr baseline="-22222" sz="4500">
              <a:latin typeface="Microsoft JhengHei"/>
              <a:cs typeface="Microsoft JhengHe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57928" y="1758695"/>
            <a:ext cx="1440179" cy="14401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67934" y="2079244"/>
            <a:ext cx="800735" cy="800100"/>
          </a:xfrm>
          <a:custGeom>
            <a:avLst/>
            <a:gdLst/>
            <a:ahLst/>
            <a:cxnLst/>
            <a:rect l="l" t="t" r="r" b="b"/>
            <a:pathLst>
              <a:path w="800735" h="800100">
                <a:moveTo>
                  <a:pt x="400176" y="0"/>
                </a:moveTo>
                <a:lnTo>
                  <a:pt x="353513" y="2690"/>
                </a:lnTo>
                <a:lnTo>
                  <a:pt x="308430" y="10563"/>
                </a:lnTo>
                <a:lnTo>
                  <a:pt x="265226" y="23318"/>
                </a:lnTo>
                <a:lnTo>
                  <a:pt x="224203" y="40654"/>
                </a:lnTo>
                <a:lnTo>
                  <a:pt x="185660" y="62273"/>
                </a:lnTo>
                <a:lnTo>
                  <a:pt x="149899" y="87874"/>
                </a:lnTo>
                <a:lnTo>
                  <a:pt x="117221" y="117157"/>
                </a:lnTo>
                <a:lnTo>
                  <a:pt x="87924" y="149822"/>
                </a:lnTo>
                <a:lnTo>
                  <a:pt x="62310" y="185570"/>
                </a:lnTo>
                <a:lnTo>
                  <a:pt x="40679" y="224101"/>
                </a:lnTo>
                <a:lnTo>
                  <a:pt x="23333" y="265114"/>
                </a:lnTo>
                <a:lnTo>
                  <a:pt x="10570" y="308310"/>
                </a:lnTo>
                <a:lnTo>
                  <a:pt x="2692" y="353388"/>
                </a:lnTo>
                <a:lnTo>
                  <a:pt x="0" y="400050"/>
                </a:lnTo>
                <a:lnTo>
                  <a:pt x="2692" y="446711"/>
                </a:lnTo>
                <a:lnTo>
                  <a:pt x="10570" y="491789"/>
                </a:lnTo>
                <a:lnTo>
                  <a:pt x="23333" y="534985"/>
                </a:lnTo>
                <a:lnTo>
                  <a:pt x="40679" y="575998"/>
                </a:lnTo>
                <a:lnTo>
                  <a:pt x="62310" y="614529"/>
                </a:lnTo>
                <a:lnTo>
                  <a:pt x="87924" y="650277"/>
                </a:lnTo>
                <a:lnTo>
                  <a:pt x="117220" y="682942"/>
                </a:lnTo>
                <a:lnTo>
                  <a:pt x="149899" y="712225"/>
                </a:lnTo>
                <a:lnTo>
                  <a:pt x="185660" y="737826"/>
                </a:lnTo>
                <a:lnTo>
                  <a:pt x="224203" y="759445"/>
                </a:lnTo>
                <a:lnTo>
                  <a:pt x="265226" y="776781"/>
                </a:lnTo>
                <a:lnTo>
                  <a:pt x="308430" y="789536"/>
                </a:lnTo>
                <a:lnTo>
                  <a:pt x="353513" y="797409"/>
                </a:lnTo>
                <a:lnTo>
                  <a:pt x="400176" y="800100"/>
                </a:lnTo>
                <a:lnTo>
                  <a:pt x="446814" y="797409"/>
                </a:lnTo>
                <a:lnTo>
                  <a:pt x="491876" y="789536"/>
                </a:lnTo>
                <a:lnTo>
                  <a:pt x="535062" y="776781"/>
                </a:lnTo>
                <a:lnTo>
                  <a:pt x="576070" y="759445"/>
                </a:lnTo>
                <a:lnTo>
                  <a:pt x="614599" y="737826"/>
                </a:lnTo>
                <a:lnTo>
                  <a:pt x="650350" y="712225"/>
                </a:lnTo>
                <a:lnTo>
                  <a:pt x="683021" y="682942"/>
                </a:lnTo>
                <a:lnTo>
                  <a:pt x="712312" y="650277"/>
                </a:lnTo>
                <a:lnTo>
                  <a:pt x="737922" y="614529"/>
                </a:lnTo>
                <a:lnTo>
                  <a:pt x="759549" y="575998"/>
                </a:lnTo>
                <a:lnTo>
                  <a:pt x="776895" y="534985"/>
                </a:lnTo>
                <a:lnTo>
                  <a:pt x="789656" y="491789"/>
                </a:lnTo>
                <a:lnTo>
                  <a:pt x="797534" y="446711"/>
                </a:lnTo>
                <a:lnTo>
                  <a:pt x="800226" y="400050"/>
                </a:lnTo>
                <a:lnTo>
                  <a:pt x="797534" y="353388"/>
                </a:lnTo>
                <a:lnTo>
                  <a:pt x="789656" y="308310"/>
                </a:lnTo>
                <a:lnTo>
                  <a:pt x="776895" y="265114"/>
                </a:lnTo>
                <a:lnTo>
                  <a:pt x="759549" y="224101"/>
                </a:lnTo>
                <a:lnTo>
                  <a:pt x="737922" y="185570"/>
                </a:lnTo>
                <a:lnTo>
                  <a:pt x="712312" y="149822"/>
                </a:lnTo>
                <a:lnTo>
                  <a:pt x="683021" y="117157"/>
                </a:lnTo>
                <a:lnTo>
                  <a:pt x="650350" y="87874"/>
                </a:lnTo>
                <a:lnTo>
                  <a:pt x="614599" y="62273"/>
                </a:lnTo>
                <a:lnTo>
                  <a:pt x="576070" y="40654"/>
                </a:lnTo>
                <a:lnTo>
                  <a:pt x="535062" y="23318"/>
                </a:lnTo>
                <a:lnTo>
                  <a:pt x="491876" y="10563"/>
                </a:lnTo>
                <a:lnTo>
                  <a:pt x="446814" y="2690"/>
                </a:lnTo>
                <a:lnTo>
                  <a:pt x="4001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335904" y="2209926"/>
            <a:ext cx="2159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90" b="1">
                <a:solidFill>
                  <a:srgbClr val="737779"/>
                </a:solidFill>
                <a:latin typeface="Microsoft JhengHei"/>
                <a:cs typeface="Microsoft JhengHei"/>
              </a:rPr>
              <a:t>3</a:t>
            </a:r>
            <a:endParaRPr sz="30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3380" y="4799041"/>
            <a:ext cx="4316730" cy="1670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  <a:tabLst>
                <a:tab pos="3061970" algn="l"/>
              </a:tabLst>
            </a:pP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Copyright © 2017 DataYes. All</a:t>
            </a:r>
            <a:r>
              <a:rPr dirty="0" sz="1000" spc="11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rights</a:t>
            </a:r>
            <a:r>
              <a:rPr dirty="0" sz="1000" spc="2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10">
                <a:solidFill>
                  <a:srgbClr val="7E7E7E"/>
                </a:solidFill>
                <a:latin typeface="Microsoft YaHei"/>
                <a:cs typeface="Microsoft YaHei"/>
              </a:rPr>
              <a:t>reserved	</a:t>
            </a:r>
            <a:r>
              <a:rPr dirty="0" sz="700" spc="-5">
                <a:solidFill>
                  <a:srgbClr val="7E7E7E"/>
                </a:solidFill>
                <a:latin typeface="SimSun"/>
                <a:cs typeface="SimSun"/>
              </a:rPr>
              <a:t>●</a:t>
            </a:r>
            <a:r>
              <a:rPr dirty="0" sz="700" spc="-225">
                <a:solidFill>
                  <a:srgbClr val="7E7E7E"/>
                </a:solidFill>
                <a:latin typeface="SimSun"/>
                <a:cs typeface="SimSun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SimSun"/>
                <a:cs typeface="SimSun"/>
              </a:rPr>
              <a:t>保密文件，请勿外泄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546602"/>
            <a:ext cx="9144000" cy="1597025"/>
          </a:xfrm>
          <a:custGeom>
            <a:avLst/>
            <a:gdLst/>
            <a:ahLst/>
            <a:cxnLst/>
            <a:rect l="l" t="t" r="r" b="b"/>
            <a:pathLst>
              <a:path w="9144000" h="1597025">
                <a:moveTo>
                  <a:pt x="0" y="1596898"/>
                </a:moveTo>
                <a:lnTo>
                  <a:pt x="9144000" y="1596898"/>
                </a:lnTo>
                <a:lnTo>
                  <a:pt x="9144000" y="0"/>
                </a:lnTo>
                <a:lnTo>
                  <a:pt x="0" y="0"/>
                </a:lnTo>
                <a:lnTo>
                  <a:pt x="0" y="15968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1216" y="617981"/>
            <a:ext cx="1583055" cy="0"/>
          </a:xfrm>
          <a:custGeom>
            <a:avLst/>
            <a:gdLst/>
            <a:ahLst/>
            <a:cxnLst/>
            <a:rect l="l" t="t" r="r" b="b"/>
            <a:pathLst>
              <a:path w="1583055" h="0">
                <a:moveTo>
                  <a:pt x="0" y="0"/>
                </a:moveTo>
                <a:lnTo>
                  <a:pt x="1582432" y="0"/>
                </a:lnTo>
              </a:path>
            </a:pathLst>
          </a:custGeom>
          <a:ln w="28575">
            <a:solidFill>
              <a:srgbClr val="FD9F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0095" y="144221"/>
            <a:ext cx="1196340" cy="377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规则解答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9661" y="726694"/>
            <a:ext cx="8229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0">
                <a:solidFill>
                  <a:srgbClr val="585858"/>
                </a:solidFill>
                <a:latin typeface="Microsoft YaHei"/>
                <a:cs typeface="Microsoft YaHei"/>
              </a:rPr>
              <a:t>赛制说</a:t>
            </a:r>
            <a:r>
              <a:rPr dirty="0" sz="1200" spc="60">
                <a:solidFill>
                  <a:srgbClr val="585858"/>
                </a:solidFill>
                <a:latin typeface="Microsoft YaHei"/>
                <a:cs typeface="Microsoft YaHei"/>
              </a:rPr>
              <a:t>明</a:t>
            </a:r>
            <a:r>
              <a:rPr dirty="0" sz="1200">
                <a:solidFill>
                  <a:srgbClr val="373C41"/>
                </a:solidFill>
                <a:latin typeface="Microsoft YaHei"/>
                <a:cs typeface="Microsoft YaHei"/>
              </a:rPr>
              <a:t>：</a:t>
            </a:r>
            <a:endParaRPr sz="1200">
              <a:latin typeface="Microsoft YaHei"/>
              <a:cs typeface="Microsoft YaHe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7214" y="1106169"/>
          <a:ext cx="7796530" cy="3704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/>
                <a:gridCol w="899794"/>
                <a:gridCol w="2831464"/>
                <a:gridCol w="1871979"/>
                <a:gridCol w="1555750"/>
              </a:tblGrid>
              <a:tr h="412622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10" b="1">
                          <a:solidFill>
                            <a:srgbClr val="585858"/>
                          </a:solidFill>
                          <a:latin typeface="Microsoft JhengHei"/>
                          <a:cs typeface="Microsoft JhengHei"/>
                        </a:rPr>
                        <a:t>赛事阶段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10" b="1">
                          <a:solidFill>
                            <a:srgbClr val="585858"/>
                          </a:solidFill>
                          <a:latin typeface="Microsoft JhengHei"/>
                          <a:cs typeface="Microsoft JhengHei"/>
                        </a:rPr>
                        <a:t>赛事安排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10" b="1">
                          <a:solidFill>
                            <a:srgbClr val="585858"/>
                          </a:solidFill>
                          <a:latin typeface="Microsoft JhengHei"/>
                          <a:cs typeface="Microsoft JhengHei"/>
                        </a:rPr>
                        <a:t>注意点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10" b="1">
                          <a:solidFill>
                            <a:srgbClr val="585858"/>
                          </a:solidFill>
                          <a:latin typeface="Microsoft JhengHei"/>
                          <a:cs typeface="Microsoft JhengHei"/>
                        </a:rPr>
                        <a:t>时间点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6481">
                <a:tc rowSpan="3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200" spc="10" b="1">
                          <a:solidFill>
                            <a:srgbClr val="585858"/>
                          </a:solidFill>
                          <a:latin typeface="Microsoft JhengHei"/>
                          <a:cs typeface="Microsoft JhengHei"/>
                        </a:rPr>
                        <a:t>初赛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200" spc="10" b="1">
                          <a:solidFill>
                            <a:srgbClr val="585858"/>
                          </a:solidFill>
                          <a:latin typeface="Microsoft JhengHei"/>
                          <a:cs typeface="Microsoft JhengHei"/>
                        </a:rPr>
                        <a:t>一阶段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发布训练数据集、测试数据集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20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开发算法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月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18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日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12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：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00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-7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月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日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12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：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6481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200" spc="10" b="1">
                          <a:solidFill>
                            <a:srgbClr val="585858"/>
                          </a:solidFill>
                          <a:latin typeface="Microsoft JhengHei"/>
                          <a:cs typeface="Microsoft JhengHei"/>
                        </a:rPr>
                        <a:t>二阶段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发布测试数据集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1200">
                          <a:solidFill>
                            <a:srgbClr val="FF0000"/>
                          </a:solidFill>
                          <a:latin typeface="SimSun"/>
                          <a:cs typeface="SimSun"/>
                        </a:rPr>
                        <a:t>天时间，提交结果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7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月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日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13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：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00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-7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月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10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日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12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：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6481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200" spc="5" b="1">
                          <a:solidFill>
                            <a:srgbClr val="585858"/>
                          </a:solidFill>
                          <a:latin typeface="Microsoft JhengHei"/>
                          <a:cs typeface="Microsoft JhengHei"/>
                        </a:rPr>
                        <a:t>代码审核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5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审核代码，</a:t>
                      </a:r>
                      <a:endParaRPr sz="1200">
                        <a:latin typeface="SimSun"/>
                        <a:cs typeface="SimSu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200" spc="-2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Top100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进复赛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5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实名认证</a:t>
                      </a:r>
                      <a:endParaRPr sz="1200">
                        <a:latin typeface="SimSun"/>
                        <a:cs typeface="SimSu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200" spc="-2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Top120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提交代码审核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7</a:t>
                      </a:r>
                      <a:r>
                        <a:rPr dirty="0" sz="1200" spc="-5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月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10</a:t>
                      </a:r>
                      <a:r>
                        <a:rPr dirty="0" sz="1200" spc="-5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日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12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：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00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-7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月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12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日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12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：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6480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200" spc="10" b="1">
                          <a:solidFill>
                            <a:srgbClr val="585858"/>
                          </a:solidFill>
                          <a:latin typeface="Microsoft JhengHei"/>
                          <a:cs typeface="Microsoft JhengHei"/>
                        </a:rPr>
                        <a:t>复赛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200" spc="10" b="1">
                          <a:solidFill>
                            <a:srgbClr val="585858"/>
                          </a:solidFill>
                          <a:latin typeface="Microsoft JhengHei"/>
                          <a:cs typeface="Microsoft JhengHei"/>
                        </a:rPr>
                        <a:t>一阶段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513205">
                        <a:lnSpc>
                          <a:spcPct val="101699"/>
                        </a:lnSpc>
                        <a:spcBef>
                          <a:spcPts val="295"/>
                        </a:spcBef>
                      </a:pPr>
                      <a:r>
                        <a:rPr dirty="0" sz="120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发布复赛数据集， 更换若干公告类型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95250">
                        <a:lnSpc>
                          <a:spcPts val="1380"/>
                        </a:lnSpc>
                        <a:spcBef>
                          <a:spcPts val="500"/>
                        </a:spcBef>
                      </a:pPr>
                      <a:r>
                        <a:rPr dirty="0" sz="1200">
                          <a:solidFill>
                            <a:srgbClr val="FF0000"/>
                          </a:solidFill>
                          <a:latin typeface="SimSun"/>
                          <a:cs typeface="SimSun"/>
                        </a:rPr>
                        <a:t>天池平台调试程序，保证 可以成功运行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635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7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月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13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日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12:00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-8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月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日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22:00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646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 spc="10" b="1">
                          <a:solidFill>
                            <a:srgbClr val="585858"/>
                          </a:solidFill>
                          <a:latin typeface="Microsoft JhengHei"/>
                          <a:cs typeface="Microsoft JhengHei"/>
                        </a:rPr>
                        <a:t>二阶段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平台统一运行程序进行评测，</a:t>
                      </a:r>
                      <a:endParaRPr sz="1200">
                        <a:latin typeface="SimSun"/>
                        <a:cs typeface="SimSu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200" spc="-4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Top</a:t>
                      </a:r>
                      <a:r>
                        <a:rPr dirty="0" sz="1200" spc="-1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dirty="0" sz="1200" spc="5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进决赛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solidFill>
                            <a:srgbClr val="FF0000"/>
                          </a:solidFill>
                          <a:latin typeface="SimSun"/>
                          <a:cs typeface="SimSun"/>
                        </a:rPr>
                        <a:t>程序提交后不可修改</a:t>
                      </a:r>
                      <a:r>
                        <a:rPr dirty="0" sz="1200">
                          <a:latin typeface="SimSun"/>
                          <a:cs typeface="SimSun"/>
                        </a:rPr>
                        <a:t>，</a:t>
                      </a:r>
                      <a:endParaRPr sz="1200">
                        <a:latin typeface="SimSun"/>
                        <a:cs typeface="SimSu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200" spc="-40">
                          <a:latin typeface="Calibri"/>
                          <a:cs typeface="Calibri"/>
                        </a:rPr>
                        <a:t>Top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10</a:t>
                      </a:r>
                      <a:r>
                        <a:rPr dirty="0" sz="1200" spc="-5">
                          <a:latin typeface="SimSun"/>
                          <a:cs typeface="SimSun"/>
                        </a:rPr>
                        <a:t>团队提交代码审核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月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9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日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-8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月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22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日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646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 spc="10" b="1">
                          <a:solidFill>
                            <a:srgbClr val="585858"/>
                          </a:solidFill>
                          <a:latin typeface="Microsoft JhengHei"/>
                          <a:cs typeface="Microsoft JhengHei"/>
                        </a:rPr>
                        <a:t>决赛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 spc="10" b="1">
                          <a:solidFill>
                            <a:srgbClr val="585858"/>
                          </a:solidFill>
                          <a:latin typeface="Microsoft JhengHei"/>
                          <a:cs typeface="Microsoft JhengHei"/>
                        </a:rPr>
                        <a:t>决赛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现场答辩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4604">
                        <a:lnSpc>
                          <a:spcPct val="101699"/>
                        </a:lnSpc>
                        <a:spcBef>
                          <a:spcPts val="295"/>
                        </a:spcBef>
                      </a:pPr>
                      <a:r>
                        <a:rPr dirty="0" sz="120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提交答辩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PPT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、参赛总结、 算法核心代码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月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29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日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-8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月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30</a:t>
                      </a:r>
                      <a:r>
                        <a:rPr dirty="0" sz="120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日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3380" y="4799041"/>
            <a:ext cx="4316730" cy="1670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  <a:tabLst>
                <a:tab pos="3061970" algn="l"/>
              </a:tabLst>
            </a:pP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Copyright © 2017 DataYes. All</a:t>
            </a:r>
            <a:r>
              <a:rPr dirty="0" sz="1000" spc="11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rights</a:t>
            </a:r>
            <a:r>
              <a:rPr dirty="0" sz="1000" spc="2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10">
                <a:solidFill>
                  <a:srgbClr val="7E7E7E"/>
                </a:solidFill>
                <a:latin typeface="Microsoft YaHei"/>
                <a:cs typeface="Microsoft YaHei"/>
              </a:rPr>
              <a:t>reserved	</a:t>
            </a:r>
            <a:r>
              <a:rPr dirty="0" sz="700" spc="-5">
                <a:solidFill>
                  <a:srgbClr val="7E7E7E"/>
                </a:solidFill>
                <a:latin typeface="SimSun"/>
                <a:cs typeface="SimSun"/>
              </a:rPr>
              <a:t>●</a:t>
            </a:r>
            <a:r>
              <a:rPr dirty="0" sz="700" spc="-225">
                <a:solidFill>
                  <a:srgbClr val="7E7E7E"/>
                </a:solidFill>
                <a:latin typeface="SimSun"/>
                <a:cs typeface="SimSun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SimSun"/>
                <a:cs typeface="SimSun"/>
              </a:rPr>
              <a:t>保密文件，请勿外泄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546602"/>
            <a:ext cx="9144000" cy="1597025"/>
          </a:xfrm>
          <a:custGeom>
            <a:avLst/>
            <a:gdLst/>
            <a:ahLst/>
            <a:cxnLst/>
            <a:rect l="l" t="t" r="r" b="b"/>
            <a:pathLst>
              <a:path w="9144000" h="1597025">
                <a:moveTo>
                  <a:pt x="0" y="1596898"/>
                </a:moveTo>
                <a:lnTo>
                  <a:pt x="9144000" y="1596898"/>
                </a:lnTo>
                <a:lnTo>
                  <a:pt x="9144000" y="0"/>
                </a:lnTo>
                <a:lnTo>
                  <a:pt x="0" y="0"/>
                </a:lnTo>
                <a:lnTo>
                  <a:pt x="0" y="15968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1216" y="617981"/>
            <a:ext cx="1583055" cy="0"/>
          </a:xfrm>
          <a:custGeom>
            <a:avLst/>
            <a:gdLst/>
            <a:ahLst/>
            <a:cxnLst/>
            <a:rect l="l" t="t" r="r" b="b"/>
            <a:pathLst>
              <a:path w="1583055" h="0">
                <a:moveTo>
                  <a:pt x="0" y="0"/>
                </a:moveTo>
                <a:lnTo>
                  <a:pt x="1582432" y="0"/>
                </a:lnTo>
              </a:path>
            </a:pathLst>
          </a:custGeom>
          <a:ln w="28575">
            <a:solidFill>
              <a:srgbClr val="FD9F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0095" y="144221"/>
            <a:ext cx="1196340" cy="377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规则解答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61200" y="1383919"/>
          <a:ext cx="5347970" cy="1134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6140"/>
                <a:gridCol w="2980055"/>
                <a:gridCol w="1483360"/>
              </a:tblGrid>
              <a:tr h="280288">
                <a:tc>
                  <a:txBody>
                    <a:bodyPr/>
                    <a:lstStyle/>
                    <a:p>
                      <a:pPr marL="68580">
                        <a:lnSpc>
                          <a:spcPts val="1165"/>
                        </a:lnSpc>
                      </a:pPr>
                      <a:r>
                        <a:rPr dirty="0" sz="1000" spc="-5" b="1">
                          <a:latin typeface="Microsoft YaHei"/>
                          <a:cs typeface="Microsoft YaHei"/>
                        </a:rPr>
                        <a:t>类别</a:t>
                      </a:r>
                      <a:endParaRPr sz="10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5"/>
                        </a:lnSpc>
                      </a:pPr>
                      <a:r>
                        <a:rPr dirty="0" sz="1000" spc="-5" b="1">
                          <a:latin typeface="Microsoft YaHei"/>
                          <a:cs typeface="Microsoft YaHei"/>
                        </a:rPr>
                        <a:t>判断标准</a:t>
                      </a:r>
                      <a:endParaRPr sz="10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5"/>
                        </a:lnSpc>
                      </a:pPr>
                      <a:r>
                        <a:rPr dirty="0" sz="1000" spc="-5" b="1">
                          <a:latin typeface="Microsoft YaHei"/>
                          <a:cs typeface="Microsoft YaHei"/>
                        </a:rPr>
                        <a:t>标记</a:t>
                      </a:r>
                      <a:endParaRPr sz="10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161">
                <a:tc>
                  <a:txBody>
                    <a:bodyPr/>
                    <a:lstStyle/>
                    <a:p>
                      <a:pPr marL="68580">
                        <a:lnSpc>
                          <a:spcPts val="1165"/>
                        </a:lnSpc>
                      </a:pPr>
                      <a:r>
                        <a:rPr dirty="0" sz="1000" spc="-10" b="1">
                          <a:latin typeface="Microsoft YaHei"/>
                          <a:cs typeface="Microsoft YaHei"/>
                        </a:rPr>
                        <a:t>Possible</a:t>
                      </a:r>
                      <a:endParaRPr sz="10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5"/>
                        </a:lnSpc>
                      </a:pPr>
                      <a:r>
                        <a:rPr dirty="0" sz="1000" spc="-10">
                          <a:latin typeface="Microsoft YaHei"/>
                          <a:cs typeface="Microsoft YaHei"/>
                        </a:rPr>
                        <a:t>标准数据集中该字段不为空的记录数</a:t>
                      </a:r>
                      <a:endParaRPr sz="10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5"/>
                        </a:lnSpc>
                      </a:pPr>
                      <a:r>
                        <a:rPr dirty="0" sz="1000" spc="-5">
                          <a:latin typeface="Microsoft YaHei"/>
                          <a:cs typeface="Microsoft YaHei"/>
                        </a:rPr>
                        <a:t>POS</a:t>
                      </a:r>
                      <a:endParaRPr sz="10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162">
                <a:tc>
                  <a:txBody>
                    <a:bodyPr/>
                    <a:lstStyle/>
                    <a:p>
                      <a:pPr marL="68580">
                        <a:lnSpc>
                          <a:spcPts val="1165"/>
                        </a:lnSpc>
                      </a:pPr>
                      <a:r>
                        <a:rPr dirty="0" sz="1000" spc="-5" b="1">
                          <a:latin typeface="Microsoft YaHei"/>
                          <a:cs typeface="Microsoft YaHei"/>
                        </a:rPr>
                        <a:t>Actual</a:t>
                      </a:r>
                      <a:endParaRPr sz="10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5"/>
                        </a:lnSpc>
                      </a:pPr>
                      <a:r>
                        <a:rPr dirty="0" sz="1000" spc="-5">
                          <a:latin typeface="Microsoft YaHei"/>
                          <a:cs typeface="Microsoft YaHei"/>
                        </a:rPr>
                        <a:t>选手提交结果中该字段不为空的记</a:t>
                      </a:r>
                      <a:r>
                        <a:rPr dirty="0" sz="1000" spc="5">
                          <a:latin typeface="Microsoft YaHei"/>
                          <a:cs typeface="Microsoft YaHei"/>
                        </a:rPr>
                        <a:t>录</a:t>
                      </a:r>
                      <a:r>
                        <a:rPr dirty="0" sz="1000" spc="-5">
                          <a:latin typeface="Microsoft YaHei"/>
                          <a:cs typeface="Microsoft YaHei"/>
                        </a:rPr>
                        <a:t>数</a:t>
                      </a:r>
                      <a:endParaRPr sz="10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5"/>
                        </a:lnSpc>
                      </a:pPr>
                      <a:r>
                        <a:rPr dirty="0" sz="1000" spc="-10">
                          <a:latin typeface="Microsoft YaHei"/>
                          <a:cs typeface="Microsoft YaHei"/>
                        </a:rPr>
                        <a:t>ACT</a:t>
                      </a:r>
                      <a:endParaRPr sz="10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88">
                <a:tc>
                  <a:txBody>
                    <a:bodyPr/>
                    <a:lstStyle/>
                    <a:p>
                      <a:pPr marL="68580">
                        <a:lnSpc>
                          <a:spcPts val="1165"/>
                        </a:lnSpc>
                      </a:pPr>
                      <a:r>
                        <a:rPr dirty="0" sz="1000" spc="-5" b="1">
                          <a:latin typeface="Microsoft YaHei"/>
                          <a:cs typeface="Microsoft YaHei"/>
                        </a:rPr>
                        <a:t>Correct</a:t>
                      </a:r>
                      <a:endParaRPr sz="10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5"/>
                        </a:lnSpc>
                      </a:pPr>
                      <a:r>
                        <a:rPr dirty="0" sz="1000" spc="-5">
                          <a:latin typeface="Microsoft YaHei"/>
                          <a:cs typeface="Microsoft YaHei"/>
                        </a:rPr>
                        <a:t>主键匹配</a:t>
                      </a:r>
                      <a:r>
                        <a:rPr dirty="0" sz="1000">
                          <a:latin typeface="Microsoft YaHei"/>
                          <a:cs typeface="Microsoft YaHei"/>
                        </a:rPr>
                        <a:t> </a:t>
                      </a:r>
                      <a:r>
                        <a:rPr dirty="0" sz="1000" spc="-5">
                          <a:latin typeface="Microsoft YaHei"/>
                          <a:cs typeface="Microsoft YaHei"/>
                        </a:rPr>
                        <a:t>且</a:t>
                      </a:r>
                      <a:r>
                        <a:rPr dirty="0" sz="1000" spc="5">
                          <a:latin typeface="Microsoft YaHei"/>
                          <a:cs typeface="Microsoft YaHei"/>
                        </a:rPr>
                        <a:t> </a:t>
                      </a:r>
                      <a:r>
                        <a:rPr dirty="0" sz="1000" spc="-5">
                          <a:latin typeface="Microsoft YaHei"/>
                          <a:cs typeface="Microsoft YaHei"/>
                        </a:rPr>
                        <a:t>提交字段值</a:t>
                      </a:r>
                      <a:r>
                        <a:rPr dirty="0" sz="1000">
                          <a:latin typeface="Microsoft YaHei"/>
                          <a:cs typeface="Microsoft YaHei"/>
                        </a:rPr>
                        <a:t>=</a:t>
                      </a:r>
                      <a:r>
                        <a:rPr dirty="0" sz="1000" spc="-5">
                          <a:latin typeface="Microsoft YaHei"/>
                          <a:cs typeface="Microsoft YaHei"/>
                        </a:rPr>
                        <a:t>正确字段值</a:t>
                      </a:r>
                      <a:r>
                        <a:rPr dirty="0" sz="1000" spc="20">
                          <a:latin typeface="Microsoft YaHei"/>
                          <a:cs typeface="Microsoft YaHei"/>
                        </a:rPr>
                        <a:t> </a:t>
                      </a:r>
                      <a:r>
                        <a:rPr dirty="0" sz="1000" spc="-5">
                          <a:latin typeface="Microsoft YaHei"/>
                          <a:cs typeface="Microsoft YaHei"/>
                        </a:rPr>
                        <a:t>且</a:t>
                      </a:r>
                      <a:r>
                        <a:rPr dirty="0" sz="1000" spc="5">
                          <a:latin typeface="Microsoft YaHei"/>
                          <a:cs typeface="Microsoft YaHei"/>
                        </a:rPr>
                        <a:t> </a:t>
                      </a:r>
                      <a:r>
                        <a:rPr dirty="0" sz="1000" spc="-5">
                          <a:latin typeface="Microsoft YaHei"/>
                          <a:cs typeface="Microsoft YaHei"/>
                        </a:rPr>
                        <a:t>均不为空</a:t>
                      </a:r>
                      <a:endParaRPr sz="10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5"/>
                        </a:lnSpc>
                      </a:pPr>
                      <a:r>
                        <a:rPr dirty="0" sz="1000" spc="-10">
                          <a:latin typeface="Microsoft YaHei"/>
                          <a:cs typeface="Microsoft YaHei"/>
                        </a:rPr>
                        <a:t>COR</a:t>
                      </a:r>
                      <a:endParaRPr sz="10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89661" y="726694"/>
            <a:ext cx="4245610" cy="565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0">
                <a:solidFill>
                  <a:srgbClr val="373C41"/>
                </a:solidFill>
                <a:latin typeface="Microsoft YaHei"/>
                <a:cs typeface="Microsoft YaHei"/>
              </a:rPr>
              <a:t>评分规则：</a:t>
            </a:r>
            <a:endParaRPr sz="12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75895">
              <a:lnSpc>
                <a:spcPct val="100000"/>
              </a:lnSpc>
            </a:pPr>
            <a:r>
              <a:rPr dirty="0" sz="1100">
                <a:solidFill>
                  <a:srgbClr val="585858"/>
                </a:solidFill>
                <a:latin typeface="Microsoft YaHei"/>
                <a:cs typeface="Microsoft YaHei"/>
              </a:rPr>
              <a:t>对参赛选手提交的结果</a:t>
            </a:r>
            <a:r>
              <a:rPr dirty="0" sz="1100" spc="-15">
                <a:solidFill>
                  <a:srgbClr val="585858"/>
                </a:solidFill>
                <a:latin typeface="Microsoft YaHei"/>
                <a:cs typeface="Microsoft YaHei"/>
              </a:rPr>
              <a:t>，</a:t>
            </a:r>
            <a:r>
              <a:rPr dirty="0" sz="1100">
                <a:solidFill>
                  <a:srgbClr val="585858"/>
                </a:solidFill>
                <a:latin typeface="Microsoft YaHei"/>
                <a:cs typeface="Microsoft YaHei"/>
              </a:rPr>
              <a:t>对每</a:t>
            </a:r>
            <a:r>
              <a:rPr dirty="0" sz="1100" spc="-15">
                <a:solidFill>
                  <a:srgbClr val="585858"/>
                </a:solidFill>
                <a:latin typeface="Microsoft YaHei"/>
                <a:cs typeface="Microsoft YaHei"/>
              </a:rPr>
              <a:t>个</a:t>
            </a:r>
            <a:r>
              <a:rPr dirty="0" sz="1100">
                <a:solidFill>
                  <a:srgbClr val="585858"/>
                </a:solidFill>
                <a:latin typeface="Microsoft YaHei"/>
                <a:cs typeface="Microsoft YaHei"/>
              </a:rPr>
              <a:t>字段</a:t>
            </a:r>
            <a:r>
              <a:rPr dirty="0" sz="1100" spc="-15">
                <a:solidFill>
                  <a:srgbClr val="585858"/>
                </a:solidFill>
                <a:latin typeface="Microsoft YaHei"/>
                <a:cs typeface="Microsoft YaHei"/>
              </a:rPr>
              <a:t>、</a:t>
            </a:r>
            <a:r>
              <a:rPr dirty="0" sz="1100">
                <a:solidFill>
                  <a:srgbClr val="585858"/>
                </a:solidFill>
                <a:latin typeface="Microsoft YaHei"/>
                <a:cs typeface="Microsoft YaHei"/>
              </a:rPr>
              <a:t>按如</a:t>
            </a:r>
            <a:r>
              <a:rPr dirty="0" sz="1100" spc="-15">
                <a:solidFill>
                  <a:srgbClr val="585858"/>
                </a:solidFill>
                <a:latin typeface="Microsoft YaHei"/>
                <a:cs typeface="Microsoft YaHei"/>
              </a:rPr>
              <a:t>下</a:t>
            </a:r>
            <a:r>
              <a:rPr dirty="0" sz="1100">
                <a:solidFill>
                  <a:srgbClr val="585858"/>
                </a:solidFill>
                <a:latin typeface="Microsoft YaHei"/>
                <a:cs typeface="Microsoft YaHei"/>
              </a:rPr>
              <a:t>方法</a:t>
            </a:r>
            <a:r>
              <a:rPr dirty="0" sz="1100" spc="-15">
                <a:solidFill>
                  <a:srgbClr val="585858"/>
                </a:solidFill>
                <a:latin typeface="Microsoft YaHei"/>
                <a:cs typeface="Microsoft YaHei"/>
              </a:rPr>
              <a:t>进</a:t>
            </a:r>
            <a:r>
              <a:rPr dirty="0" sz="1100">
                <a:solidFill>
                  <a:srgbClr val="585858"/>
                </a:solidFill>
                <a:latin typeface="Microsoft YaHei"/>
                <a:cs typeface="Microsoft YaHei"/>
              </a:rPr>
              <a:t>行判</a:t>
            </a:r>
            <a:r>
              <a:rPr dirty="0" sz="1100" spc="-15">
                <a:solidFill>
                  <a:srgbClr val="585858"/>
                </a:solidFill>
                <a:latin typeface="Microsoft YaHei"/>
                <a:cs typeface="Microsoft YaHei"/>
              </a:rPr>
              <a:t>别</a:t>
            </a:r>
            <a:r>
              <a:rPr dirty="0" sz="1100">
                <a:solidFill>
                  <a:srgbClr val="585858"/>
                </a:solidFill>
                <a:latin typeface="Microsoft YaHei"/>
                <a:cs typeface="Microsoft YaHei"/>
              </a:rPr>
              <a:t>和统计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3034" y="2600706"/>
            <a:ext cx="58674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585858"/>
                </a:solidFill>
                <a:latin typeface="Microsoft YaHei"/>
                <a:cs typeface="Microsoft YaHei"/>
              </a:rPr>
              <a:t>评分公式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761" y="3322065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46726" y="3714115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258817" y="4109237"/>
            <a:ext cx="1449705" cy="0"/>
          </a:xfrm>
          <a:custGeom>
            <a:avLst/>
            <a:gdLst/>
            <a:ahLst/>
            <a:cxnLst/>
            <a:rect l="l" t="t" r="r" b="b"/>
            <a:pathLst>
              <a:path w="1449704" h="0">
                <a:moveTo>
                  <a:pt x="0" y="0"/>
                </a:moveTo>
                <a:lnTo>
                  <a:pt x="1449324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446782" y="4472013"/>
            <a:ext cx="66040" cy="9525"/>
          </a:xfrm>
          <a:custGeom>
            <a:avLst/>
            <a:gdLst/>
            <a:ahLst/>
            <a:cxnLst/>
            <a:rect l="l" t="t" r="r" b="b"/>
            <a:pathLst>
              <a:path w="66039" h="9525">
                <a:moveTo>
                  <a:pt x="0" y="9143"/>
                </a:moveTo>
                <a:lnTo>
                  <a:pt x="65531" y="9143"/>
                </a:lnTo>
                <a:lnTo>
                  <a:pt x="65531" y="0"/>
                </a:lnTo>
                <a:lnTo>
                  <a:pt x="0" y="0"/>
                </a:lnTo>
                <a:lnTo>
                  <a:pt x="0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46782" y="4794491"/>
            <a:ext cx="62865" cy="9525"/>
          </a:xfrm>
          <a:custGeom>
            <a:avLst/>
            <a:gdLst/>
            <a:ahLst/>
            <a:cxnLst/>
            <a:rect l="l" t="t" r="r" b="b"/>
            <a:pathLst>
              <a:path w="62864" h="9525">
                <a:moveTo>
                  <a:pt x="0" y="9143"/>
                </a:moveTo>
                <a:lnTo>
                  <a:pt x="62483" y="9143"/>
                </a:lnTo>
                <a:lnTo>
                  <a:pt x="62483" y="0"/>
                </a:lnTo>
                <a:lnTo>
                  <a:pt x="0" y="0"/>
                </a:lnTo>
                <a:lnTo>
                  <a:pt x="0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61187" y="2838704"/>
          <a:ext cx="7364095" cy="212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425"/>
                <a:gridCol w="5977255"/>
              </a:tblGrid>
              <a:tr h="259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100" b="1">
                          <a:latin typeface="Microsoft YaHei"/>
                          <a:cs typeface="Microsoft YaHei"/>
                        </a:rPr>
                        <a:t>指标</a:t>
                      </a:r>
                      <a:endParaRPr sz="11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100" b="1">
                          <a:latin typeface="Microsoft YaHei"/>
                          <a:cs typeface="Microsoft YaHei"/>
                        </a:rPr>
                        <a:t>公式</a:t>
                      </a:r>
                      <a:endParaRPr sz="11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20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050" spc="5">
                          <a:latin typeface="Microsoft YaHei"/>
                          <a:cs typeface="Microsoft YaHei"/>
                        </a:rPr>
                        <a:t>字段召回率：</a:t>
                      </a:r>
                      <a:endParaRPr sz="105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5"/>
                        </a:lnSpc>
                        <a:spcBef>
                          <a:spcPts val="975"/>
                        </a:spcBef>
                      </a:pPr>
                      <a:r>
                        <a:rPr dirty="0" sz="1050">
                          <a:latin typeface="Cambria Math"/>
                          <a:cs typeface="Cambria Math"/>
                        </a:rPr>
                        <a:t>Recall =</a:t>
                      </a:r>
                      <a:r>
                        <a:rPr dirty="0" sz="1050" spc="2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baseline="42328" sz="1575">
                          <a:latin typeface="Cambria Math"/>
                          <a:cs typeface="Cambria Math"/>
                        </a:rPr>
                        <a:t>𝐶𝑂𝑅</a:t>
                      </a:r>
                      <a:endParaRPr baseline="42328" sz="1575">
                        <a:latin typeface="Cambria Math"/>
                        <a:cs typeface="Cambria Math"/>
                      </a:endParaRPr>
                    </a:p>
                    <a:p>
                      <a:pPr algn="ctr" marL="519430">
                        <a:lnSpc>
                          <a:spcPts val="985"/>
                        </a:lnSpc>
                      </a:pPr>
                      <a:r>
                        <a:rPr dirty="0" sz="1050">
                          <a:latin typeface="Cambria Math"/>
                          <a:cs typeface="Cambria Math"/>
                        </a:rPr>
                        <a:t>𝑃𝑂𝑆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B="0" marT="1238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20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050" spc="5">
                          <a:latin typeface="Microsoft YaHei"/>
                          <a:cs typeface="Microsoft YaHei"/>
                        </a:rPr>
                        <a:t>字段准确率：</a:t>
                      </a:r>
                      <a:endParaRPr sz="105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5"/>
                        </a:lnSpc>
                        <a:spcBef>
                          <a:spcPts val="975"/>
                        </a:spcBef>
                      </a:pPr>
                      <a:r>
                        <a:rPr dirty="0" sz="1050">
                          <a:latin typeface="Cambria Math"/>
                          <a:cs typeface="Cambria Math"/>
                        </a:rPr>
                        <a:t>Precision =</a:t>
                      </a:r>
                      <a:r>
                        <a:rPr dirty="0" sz="1050" spc="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baseline="42328" sz="1575">
                          <a:latin typeface="Cambria Math"/>
                          <a:cs typeface="Cambria Math"/>
                        </a:rPr>
                        <a:t>𝐶𝑂𝑅</a:t>
                      </a:r>
                      <a:endParaRPr baseline="42328" sz="1575">
                        <a:latin typeface="Cambria Math"/>
                        <a:cs typeface="Cambria Math"/>
                      </a:endParaRPr>
                    </a:p>
                    <a:p>
                      <a:pPr algn="ctr" marL="704215">
                        <a:lnSpc>
                          <a:spcPts val="985"/>
                        </a:lnSpc>
                      </a:pPr>
                      <a:r>
                        <a:rPr dirty="0" sz="1050">
                          <a:latin typeface="Cambria Math"/>
                          <a:cs typeface="Cambria Math"/>
                        </a:rPr>
                        <a:t>𝐴𝐶𝑇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B="0" marT="1238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221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050" spc="5">
                          <a:latin typeface="Microsoft YaHei"/>
                          <a:cs typeface="Microsoft YaHei"/>
                        </a:rPr>
                        <a:t>字段</a:t>
                      </a:r>
                      <a:r>
                        <a:rPr dirty="0" sz="1050">
                          <a:latin typeface="Microsoft YaHei"/>
                          <a:cs typeface="Microsoft YaHei"/>
                        </a:rPr>
                        <a:t>F1</a:t>
                      </a:r>
                      <a:r>
                        <a:rPr dirty="0" sz="1050" spc="-25">
                          <a:latin typeface="Microsoft YaHei"/>
                          <a:cs typeface="Microsoft YaHei"/>
                        </a:rPr>
                        <a:t> </a:t>
                      </a:r>
                      <a:r>
                        <a:rPr dirty="0" sz="1050" spc="5">
                          <a:latin typeface="Microsoft YaHei"/>
                          <a:cs typeface="Microsoft YaHei"/>
                        </a:rPr>
                        <a:t>：</a:t>
                      </a:r>
                      <a:endParaRPr sz="105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baseline="-42328" sz="1575">
                          <a:latin typeface="Cambria Math"/>
                          <a:cs typeface="Cambria Math"/>
                        </a:rPr>
                        <a:t>F1 = </a:t>
                      </a:r>
                      <a:r>
                        <a:rPr dirty="0" sz="1050">
                          <a:latin typeface="Cambria Math"/>
                          <a:cs typeface="Cambria Math"/>
                        </a:rPr>
                        <a:t>2  ×  </a:t>
                      </a:r>
                      <a:r>
                        <a:rPr dirty="0" sz="1050" spc="-5">
                          <a:latin typeface="Cambria Math"/>
                          <a:cs typeface="Cambria Math"/>
                        </a:rPr>
                        <a:t>𝑅𝑒𝑐𝑎𝑙𝑙  </a:t>
                      </a:r>
                      <a:r>
                        <a:rPr dirty="0" sz="1050">
                          <a:latin typeface="Cambria Math"/>
                          <a:cs typeface="Cambria Math"/>
                        </a:rPr>
                        <a:t>× </a:t>
                      </a:r>
                      <a:r>
                        <a:rPr dirty="0" sz="1050" spc="14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050">
                          <a:latin typeface="Cambria Math"/>
                          <a:cs typeface="Cambria Math"/>
                        </a:rPr>
                        <a:t>𝑃𝑟𝑒𝑐𝑖𝑠𝑖𝑜𝑛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  <a:p>
                      <a:pPr algn="ctr" marL="3187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50" spc="-5">
                          <a:latin typeface="Cambria Math"/>
                          <a:cs typeface="Cambria Math"/>
                        </a:rPr>
                        <a:t>𝑅𝑒𝑐𝑎𝑙𝑙  </a:t>
                      </a:r>
                      <a:r>
                        <a:rPr dirty="0" sz="1050">
                          <a:latin typeface="Cambria Math"/>
                          <a:cs typeface="Cambria Math"/>
                        </a:rPr>
                        <a:t>+ </a:t>
                      </a:r>
                      <a:r>
                        <a:rPr dirty="0" sz="1050" spc="4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050">
                          <a:latin typeface="Cambria Math"/>
                          <a:cs typeface="Cambria Math"/>
                        </a:rPr>
                        <a:t>𝑝𝑟𝑒𝑐𝑖𝑠𝑖𝑜𝑛</a:t>
                      </a:r>
                      <a:endParaRPr sz="1050">
                        <a:latin typeface="Cambria Math"/>
                        <a:cs typeface="Cambria Math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47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50">
                          <a:latin typeface="Microsoft YaHei"/>
                          <a:cs typeface="Microsoft YaHei"/>
                        </a:rPr>
                        <a:t>类型得分</a:t>
                      </a:r>
                      <a:endParaRPr sz="105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910"/>
                        </a:lnSpc>
                        <a:spcBef>
                          <a:spcPts val="570"/>
                        </a:spcBef>
                      </a:pPr>
                      <a:r>
                        <a:rPr dirty="0" sz="1050">
                          <a:latin typeface="Cambria Math"/>
                          <a:cs typeface="Cambria Math"/>
                        </a:rPr>
                        <a:t>Score</a:t>
                      </a:r>
                      <a:r>
                        <a:rPr dirty="0" sz="1050" spc="5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050" spc="5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dirty="0" sz="1050" spc="7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baseline="44444" sz="1125" spc="44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dirty="0" baseline="3703" sz="1125" spc="30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baseline="33333" sz="1125" spc="104">
                          <a:latin typeface="Cambria Math"/>
                          <a:cs typeface="Cambria Math"/>
                        </a:rPr>
                        <a:t>𝑛</a:t>
                      </a:r>
                      <a:r>
                        <a:rPr dirty="0" baseline="33333" sz="1125" spc="13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050" spc="10">
                          <a:latin typeface="Cambria Math"/>
                          <a:cs typeface="Cambria Math"/>
                        </a:rPr>
                        <a:t>𝐹1</a:t>
                      </a:r>
                      <a:r>
                        <a:rPr dirty="0" baseline="-14814" sz="1125" spc="15">
                          <a:latin typeface="Cambria Math"/>
                          <a:cs typeface="Cambria Math"/>
                        </a:rPr>
                        <a:t>𝑖 </a:t>
                      </a:r>
                      <a:r>
                        <a:rPr dirty="0" sz="1050">
                          <a:latin typeface="Microsoft YaHei"/>
                          <a:cs typeface="Microsoft YaHei"/>
                        </a:rPr>
                        <a:t>，</a:t>
                      </a:r>
                      <a:r>
                        <a:rPr dirty="0" sz="1050">
                          <a:latin typeface="SimSun"/>
                          <a:cs typeface="SimSun"/>
                        </a:rPr>
                        <a:t>其中</a:t>
                      </a:r>
                      <a:r>
                        <a:rPr dirty="0" sz="1050" spc="-5">
                          <a:latin typeface="SimSun"/>
                          <a:cs typeface="SimSun"/>
                        </a:rPr>
                        <a:t>n</a:t>
                      </a:r>
                      <a:r>
                        <a:rPr dirty="0" sz="1050" spc="5">
                          <a:latin typeface="SimSun"/>
                          <a:cs typeface="SimSun"/>
                        </a:rPr>
                        <a:t>为</a:t>
                      </a:r>
                      <a:r>
                        <a:rPr dirty="0" sz="1050" spc="-5">
                          <a:latin typeface="SimSun"/>
                          <a:cs typeface="SimSun"/>
                        </a:rPr>
                        <a:t>该</a:t>
                      </a:r>
                      <a:r>
                        <a:rPr dirty="0" sz="1050" spc="5">
                          <a:latin typeface="SimSun"/>
                          <a:cs typeface="SimSun"/>
                        </a:rPr>
                        <a:t>类</a:t>
                      </a:r>
                      <a:r>
                        <a:rPr dirty="0" sz="1050" spc="-15">
                          <a:latin typeface="SimSun"/>
                          <a:cs typeface="SimSun"/>
                        </a:rPr>
                        <a:t>型</a:t>
                      </a:r>
                      <a:r>
                        <a:rPr dirty="0" sz="1050" spc="5">
                          <a:latin typeface="SimSun"/>
                          <a:cs typeface="SimSun"/>
                        </a:rPr>
                        <a:t>字</a:t>
                      </a:r>
                      <a:r>
                        <a:rPr dirty="0" sz="1050" spc="-15">
                          <a:latin typeface="SimSun"/>
                          <a:cs typeface="SimSun"/>
                        </a:rPr>
                        <a:t>段</a:t>
                      </a:r>
                      <a:r>
                        <a:rPr dirty="0" sz="1050" spc="5">
                          <a:latin typeface="SimSun"/>
                          <a:cs typeface="SimSun"/>
                        </a:rPr>
                        <a:t>总</a:t>
                      </a:r>
                      <a:r>
                        <a:rPr dirty="0" sz="1050" spc="-15">
                          <a:latin typeface="SimSun"/>
                          <a:cs typeface="SimSun"/>
                        </a:rPr>
                        <a:t>数</a:t>
                      </a:r>
                      <a:r>
                        <a:rPr dirty="0" sz="1050" spc="5">
                          <a:latin typeface="SimSun"/>
                          <a:cs typeface="SimSun"/>
                        </a:rPr>
                        <a:t>、</a:t>
                      </a:r>
                      <a:r>
                        <a:rPr dirty="0" sz="1050">
                          <a:latin typeface="SimSun"/>
                          <a:cs typeface="SimSun"/>
                        </a:rPr>
                        <a:t>F1</a:t>
                      </a:r>
                      <a:r>
                        <a:rPr dirty="0" sz="1050" spc="-19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50">
                          <a:latin typeface="SimSun"/>
                          <a:cs typeface="SimSun"/>
                        </a:rPr>
                        <a:t>为</a:t>
                      </a:r>
                      <a:r>
                        <a:rPr dirty="0" sz="1050" spc="-10">
                          <a:latin typeface="SimSun"/>
                          <a:cs typeface="SimSun"/>
                        </a:rPr>
                        <a:t>第</a:t>
                      </a:r>
                      <a:r>
                        <a:rPr dirty="0" sz="1050" spc="-5">
                          <a:latin typeface="SimSun"/>
                          <a:cs typeface="SimSun"/>
                        </a:rPr>
                        <a:t>i</a:t>
                      </a:r>
                      <a:r>
                        <a:rPr dirty="0" sz="1050" spc="5">
                          <a:latin typeface="SimSun"/>
                          <a:cs typeface="SimSun"/>
                        </a:rPr>
                        <a:t>个</a:t>
                      </a:r>
                      <a:r>
                        <a:rPr dirty="0" sz="1050" spc="-15">
                          <a:latin typeface="SimSun"/>
                          <a:cs typeface="SimSun"/>
                        </a:rPr>
                        <a:t>字</a:t>
                      </a:r>
                      <a:r>
                        <a:rPr dirty="0" sz="1050" spc="5">
                          <a:latin typeface="SimSun"/>
                          <a:cs typeface="SimSun"/>
                        </a:rPr>
                        <a:t>段</a:t>
                      </a:r>
                      <a:r>
                        <a:rPr dirty="0" sz="1050" spc="-15">
                          <a:latin typeface="SimSun"/>
                          <a:cs typeface="SimSun"/>
                        </a:rPr>
                        <a:t>的</a:t>
                      </a:r>
                      <a:r>
                        <a:rPr dirty="0" sz="1050">
                          <a:latin typeface="SimSun"/>
                          <a:cs typeface="SimSun"/>
                        </a:rPr>
                        <a:t>F1</a:t>
                      </a:r>
                      <a:r>
                        <a:rPr dirty="0" sz="1050" spc="-10">
                          <a:latin typeface="SimSun"/>
                          <a:cs typeface="SimSun"/>
                        </a:rPr>
                        <a:t>得分</a:t>
                      </a:r>
                      <a:endParaRPr sz="1050">
                        <a:latin typeface="SimSun"/>
                        <a:cs typeface="SimSun"/>
                      </a:endParaRPr>
                    </a:p>
                    <a:p>
                      <a:pPr marL="611505">
                        <a:lnSpc>
                          <a:spcPts val="550"/>
                        </a:lnSpc>
                        <a:tabLst>
                          <a:tab pos="3020695" algn="l"/>
                        </a:tabLst>
                      </a:pPr>
                      <a:r>
                        <a:rPr dirty="0" baseline="-18518" sz="1125" spc="104">
                          <a:latin typeface="Cambria Math"/>
                          <a:cs typeface="Cambria Math"/>
                        </a:rPr>
                        <a:t>𝑛  </a:t>
                      </a:r>
                      <a:r>
                        <a:rPr dirty="0" baseline="-18518" sz="1125" spc="45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750" spc="25">
                          <a:latin typeface="Cambria Math"/>
                          <a:cs typeface="Cambria Math"/>
                        </a:rPr>
                        <a:t>𝑖=1	</a:t>
                      </a:r>
                      <a:r>
                        <a:rPr dirty="0" sz="700" spc="-5">
                          <a:latin typeface="SimSun"/>
                          <a:cs typeface="SimSun"/>
                        </a:rPr>
                        <a:t>i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B="0" marT="723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224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50" spc="5">
                          <a:latin typeface="Microsoft YaHei"/>
                          <a:cs typeface="Microsoft YaHei"/>
                        </a:rPr>
                        <a:t>最终得分</a:t>
                      </a:r>
                      <a:endParaRPr sz="105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910"/>
                        </a:lnSpc>
                        <a:spcBef>
                          <a:spcPts val="570"/>
                        </a:spcBef>
                      </a:pPr>
                      <a:r>
                        <a:rPr dirty="0" sz="1050">
                          <a:latin typeface="Cambria Math"/>
                          <a:cs typeface="Cambria Math"/>
                        </a:rPr>
                        <a:t>Score</a:t>
                      </a:r>
                      <a:r>
                        <a:rPr dirty="0" sz="1050" spc="5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05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dirty="0" sz="1050" spc="6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baseline="44444" sz="1125" spc="37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dirty="0" baseline="3703" sz="1125" spc="307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baseline="33333" sz="1125" spc="22">
                          <a:latin typeface="Cambria Math"/>
                          <a:cs typeface="Cambria Math"/>
                        </a:rPr>
                        <a:t>𝐶</a:t>
                      </a:r>
                      <a:r>
                        <a:rPr dirty="0" baseline="33333" sz="1125" spc="16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050" spc="5">
                          <a:latin typeface="Cambria Math"/>
                          <a:cs typeface="Cambria Math"/>
                        </a:rPr>
                        <a:t>𝑆𝑐𝑜𝑟𝑒</a:t>
                      </a:r>
                      <a:r>
                        <a:rPr dirty="0" baseline="-14814" sz="1125" spc="7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dirty="0" sz="1050" spc="5">
                          <a:latin typeface="Microsoft YaHei"/>
                          <a:cs typeface="Microsoft YaHei"/>
                        </a:rPr>
                        <a:t>，</a:t>
                      </a:r>
                      <a:r>
                        <a:rPr dirty="0" sz="1050" spc="5">
                          <a:latin typeface="SimSun"/>
                          <a:cs typeface="SimSun"/>
                        </a:rPr>
                        <a:t>其中</a:t>
                      </a:r>
                      <a:r>
                        <a:rPr dirty="0" sz="1050">
                          <a:latin typeface="SimSun"/>
                          <a:cs typeface="SimSun"/>
                        </a:rPr>
                        <a:t>C</a:t>
                      </a:r>
                      <a:r>
                        <a:rPr dirty="0" sz="1050" spc="5">
                          <a:latin typeface="SimSun"/>
                          <a:cs typeface="SimSun"/>
                        </a:rPr>
                        <a:t>为数据</a:t>
                      </a:r>
                      <a:r>
                        <a:rPr dirty="0" sz="1050" spc="-10">
                          <a:latin typeface="SimSun"/>
                          <a:cs typeface="SimSun"/>
                        </a:rPr>
                        <a:t>集</a:t>
                      </a:r>
                      <a:r>
                        <a:rPr dirty="0" sz="1050" spc="5">
                          <a:latin typeface="SimSun"/>
                          <a:cs typeface="SimSun"/>
                        </a:rPr>
                        <a:t>中</a:t>
                      </a:r>
                      <a:r>
                        <a:rPr dirty="0" sz="1050" spc="-10">
                          <a:latin typeface="SimSun"/>
                          <a:cs typeface="SimSun"/>
                        </a:rPr>
                        <a:t>的</a:t>
                      </a:r>
                      <a:r>
                        <a:rPr dirty="0" sz="1050" spc="5">
                          <a:latin typeface="SimSun"/>
                          <a:cs typeface="SimSun"/>
                        </a:rPr>
                        <a:t>公</a:t>
                      </a:r>
                      <a:r>
                        <a:rPr dirty="0" sz="1050" spc="-10">
                          <a:latin typeface="SimSun"/>
                          <a:cs typeface="SimSun"/>
                        </a:rPr>
                        <a:t>告</a:t>
                      </a:r>
                      <a:r>
                        <a:rPr dirty="0" sz="1050" spc="5">
                          <a:latin typeface="SimSun"/>
                          <a:cs typeface="SimSun"/>
                        </a:rPr>
                        <a:t>类</a:t>
                      </a:r>
                      <a:r>
                        <a:rPr dirty="0" sz="1050" spc="-10">
                          <a:latin typeface="SimSun"/>
                          <a:cs typeface="SimSun"/>
                        </a:rPr>
                        <a:t>型</a:t>
                      </a:r>
                      <a:r>
                        <a:rPr dirty="0" sz="1050" spc="5">
                          <a:latin typeface="SimSun"/>
                          <a:cs typeface="SimSun"/>
                        </a:rPr>
                        <a:t>总</a:t>
                      </a:r>
                      <a:r>
                        <a:rPr dirty="0" sz="1050" spc="-10">
                          <a:latin typeface="SimSun"/>
                          <a:cs typeface="SimSun"/>
                        </a:rPr>
                        <a:t>数</a:t>
                      </a:r>
                      <a:r>
                        <a:rPr dirty="0" sz="1050">
                          <a:latin typeface="SimSun"/>
                          <a:cs typeface="SimSun"/>
                        </a:rPr>
                        <a:t>，Score</a:t>
                      </a:r>
                      <a:r>
                        <a:rPr dirty="0" sz="1050" spc="-18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50" spc="-10">
                          <a:latin typeface="SimSun"/>
                          <a:cs typeface="SimSun"/>
                        </a:rPr>
                        <a:t>为</a:t>
                      </a:r>
                      <a:r>
                        <a:rPr dirty="0" sz="1050" spc="5">
                          <a:latin typeface="SimSun"/>
                          <a:cs typeface="SimSun"/>
                        </a:rPr>
                        <a:t>第</a:t>
                      </a:r>
                      <a:r>
                        <a:rPr dirty="0" sz="1050" spc="-15">
                          <a:latin typeface="SimSun"/>
                          <a:cs typeface="SimSun"/>
                        </a:rPr>
                        <a:t>i</a:t>
                      </a:r>
                      <a:r>
                        <a:rPr dirty="0" sz="1050" spc="5">
                          <a:latin typeface="SimSun"/>
                          <a:cs typeface="SimSun"/>
                        </a:rPr>
                        <a:t>个</a:t>
                      </a:r>
                      <a:r>
                        <a:rPr dirty="0" sz="1050" spc="-10">
                          <a:latin typeface="SimSun"/>
                          <a:cs typeface="SimSun"/>
                        </a:rPr>
                        <a:t>类</a:t>
                      </a:r>
                      <a:r>
                        <a:rPr dirty="0" sz="1050" spc="5">
                          <a:latin typeface="SimSun"/>
                          <a:cs typeface="SimSun"/>
                        </a:rPr>
                        <a:t>型</a:t>
                      </a:r>
                      <a:r>
                        <a:rPr dirty="0" sz="1050" spc="-10">
                          <a:latin typeface="SimSun"/>
                          <a:cs typeface="SimSun"/>
                        </a:rPr>
                        <a:t>的</a:t>
                      </a:r>
                      <a:r>
                        <a:rPr dirty="0" sz="1050" spc="5">
                          <a:latin typeface="SimSun"/>
                          <a:cs typeface="SimSun"/>
                        </a:rPr>
                        <a:t>得分</a:t>
                      </a:r>
                      <a:endParaRPr sz="1050">
                        <a:latin typeface="SimSun"/>
                        <a:cs typeface="SimSun"/>
                      </a:endParaRPr>
                    </a:p>
                    <a:p>
                      <a:pPr marL="611505">
                        <a:lnSpc>
                          <a:spcPts val="550"/>
                        </a:lnSpc>
                        <a:tabLst>
                          <a:tab pos="3888104" algn="l"/>
                        </a:tabLst>
                      </a:pPr>
                      <a:r>
                        <a:rPr dirty="0" baseline="-18518" sz="1125" spc="22">
                          <a:latin typeface="Cambria Math"/>
                          <a:cs typeface="Cambria Math"/>
                        </a:rPr>
                        <a:t>𝐶    </a:t>
                      </a:r>
                      <a:r>
                        <a:rPr dirty="0" baseline="-18518" sz="1125" spc="89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750" spc="25">
                          <a:latin typeface="Cambria Math"/>
                          <a:cs typeface="Cambria Math"/>
                        </a:rPr>
                        <a:t>𝑖=1	</a:t>
                      </a:r>
                      <a:r>
                        <a:rPr dirty="0" sz="700" spc="-5">
                          <a:latin typeface="SimSun"/>
                          <a:cs typeface="SimSun"/>
                        </a:rPr>
                        <a:t>i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B="0" marT="723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3380" y="4799041"/>
            <a:ext cx="4316730" cy="1670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  <a:tabLst>
                <a:tab pos="3061970" algn="l"/>
              </a:tabLst>
            </a:pP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Copyright © 2017 DataYes. All</a:t>
            </a:r>
            <a:r>
              <a:rPr dirty="0" sz="1000" spc="11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rights</a:t>
            </a:r>
            <a:r>
              <a:rPr dirty="0" sz="1000" spc="2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10">
                <a:solidFill>
                  <a:srgbClr val="7E7E7E"/>
                </a:solidFill>
                <a:latin typeface="Microsoft YaHei"/>
                <a:cs typeface="Microsoft YaHei"/>
              </a:rPr>
              <a:t>reserved	</a:t>
            </a:r>
            <a:r>
              <a:rPr dirty="0" sz="700" spc="-5">
                <a:solidFill>
                  <a:srgbClr val="7E7E7E"/>
                </a:solidFill>
                <a:latin typeface="SimSun"/>
                <a:cs typeface="SimSun"/>
              </a:rPr>
              <a:t>●</a:t>
            </a:r>
            <a:r>
              <a:rPr dirty="0" sz="700" spc="-225">
                <a:solidFill>
                  <a:srgbClr val="7E7E7E"/>
                </a:solidFill>
                <a:latin typeface="SimSun"/>
                <a:cs typeface="SimSun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SimSun"/>
                <a:cs typeface="SimSun"/>
              </a:rPr>
              <a:t>保密文件，请勿外泄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546602"/>
            <a:ext cx="9144000" cy="1597025"/>
          </a:xfrm>
          <a:custGeom>
            <a:avLst/>
            <a:gdLst/>
            <a:ahLst/>
            <a:cxnLst/>
            <a:rect l="l" t="t" r="r" b="b"/>
            <a:pathLst>
              <a:path w="9144000" h="1597025">
                <a:moveTo>
                  <a:pt x="0" y="1596898"/>
                </a:moveTo>
                <a:lnTo>
                  <a:pt x="9144000" y="1596898"/>
                </a:lnTo>
                <a:lnTo>
                  <a:pt x="9144000" y="0"/>
                </a:lnTo>
                <a:lnTo>
                  <a:pt x="0" y="0"/>
                </a:lnTo>
                <a:lnTo>
                  <a:pt x="0" y="15968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1216" y="617981"/>
            <a:ext cx="2303145" cy="0"/>
          </a:xfrm>
          <a:custGeom>
            <a:avLst/>
            <a:gdLst/>
            <a:ahLst/>
            <a:cxnLst/>
            <a:rect l="l" t="t" r="r" b="b"/>
            <a:pathLst>
              <a:path w="2303145" h="0">
                <a:moveTo>
                  <a:pt x="0" y="0"/>
                </a:moveTo>
                <a:lnTo>
                  <a:pt x="2302522" y="0"/>
                </a:lnTo>
              </a:path>
            </a:pathLst>
          </a:custGeom>
          <a:ln w="28575">
            <a:solidFill>
              <a:srgbClr val="FD9F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0095" y="144221"/>
            <a:ext cx="2153285" cy="377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关注</a:t>
            </a:r>
            <a:r>
              <a:rPr dirty="0" spc="-5"/>
              <a:t>FDDC2018</a:t>
            </a:r>
          </a:p>
        </p:txBody>
      </p:sp>
      <p:sp>
        <p:nvSpPr>
          <p:cNvPr id="6" name="object 6"/>
          <p:cNvSpPr/>
          <p:nvPr/>
        </p:nvSpPr>
        <p:spPr>
          <a:xfrm>
            <a:off x="3419855" y="1419605"/>
            <a:ext cx="2304288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3380" y="4799041"/>
            <a:ext cx="4316730" cy="1670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  <a:tabLst>
                <a:tab pos="3061970" algn="l"/>
              </a:tabLst>
            </a:pP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Copyright © 2017 DataYes. All</a:t>
            </a:r>
            <a:r>
              <a:rPr dirty="0" sz="1000" spc="11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rights</a:t>
            </a:r>
            <a:r>
              <a:rPr dirty="0" sz="1000" spc="2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10">
                <a:solidFill>
                  <a:srgbClr val="7E7E7E"/>
                </a:solidFill>
                <a:latin typeface="Microsoft YaHei"/>
                <a:cs typeface="Microsoft YaHei"/>
              </a:rPr>
              <a:t>reserved	</a:t>
            </a:r>
            <a:r>
              <a:rPr dirty="0" sz="700" spc="-5">
                <a:solidFill>
                  <a:srgbClr val="7E7E7E"/>
                </a:solidFill>
                <a:latin typeface="SimSun"/>
                <a:cs typeface="SimSun"/>
              </a:rPr>
              <a:t>●</a:t>
            </a:r>
            <a:r>
              <a:rPr dirty="0" sz="700" spc="-225">
                <a:solidFill>
                  <a:srgbClr val="7E7E7E"/>
                </a:solidFill>
                <a:latin typeface="SimSun"/>
                <a:cs typeface="SimSun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SimSun"/>
                <a:cs typeface="SimSun"/>
              </a:rPr>
              <a:t>保密文件，请勿外泄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546602"/>
            <a:ext cx="9144000" cy="1597025"/>
          </a:xfrm>
          <a:custGeom>
            <a:avLst/>
            <a:gdLst/>
            <a:ahLst/>
            <a:cxnLst/>
            <a:rect l="l" t="t" r="r" b="b"/>
            <a:pathLst>
              <a:path w="9144000" h="1597025">
                <a:moveTo>
                  <a:pt x="0" y="1596898"/>
                </a:moveTo>
                <a:lnTo>
                  <a:pt x="9144000" y="1596898"/>
                </a:lnTo>
                <a:lnTo>
                  <a:pt x="9144000" y="0"/>
                </a:lnTo>
                <a:lnTo>
                  <a:pt x="0" y="0"/>
                </a:lnTo>
                <a:lnTo>
                  <a:pt x="0" y="15968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1216" y="617981"/>
            <a:ext cx="862965" cy="0"/>
          </a:xfrm>
          <a:custGeom>
            <a:avLst/>
            <a:gdLst/>
            <a:ahLst/>
            <a:cxnLst/>
            <a:rect l="l" t="t" r="r" b="b"/>
            <a:pathLst>
              <a:path w="862965" h="0">
                <a:moveTo>
                  <a:pt x="0" y="0"/>
                </a:moveTo>
                <a:lnTo>
                  <a:pt x="862393" y="0"/>
                </a:lnTo>
              </a:path>
            </a:pathLst>
          </a:custGeom>
          <a:ln w="28575">
            <a:solidFill>
              <a:srgbClr val="FD9F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60095" y="144221"/>
            <a:ext cx="610870" cy="377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b="1">
                <a:solidFill>
                  <a:srgbClr val="585858"/>
                </a:solidFill>
                <a:latin typeface="Microsoft YaHei"/>
                <a:cs typeface="Microsoft YaHei"/>
              </a:rPr>
              <a:t>目录</a:t>
            </a:r>
            <a:endParaRPr sz="230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9283" y="1365503"/>
            <a:ext cx="2188464" cy="2189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17548" y="1923669"/>
            <a:ext cx="1016000" cy="1016000"/>
          </a:xfrm>
          <a:custGeom>
            <a:avLst/>
            <a:gdLst/>
            <a:ahLst/>
            <a:cxnLst/>
            <a:rect l="l" t="t" r="r" b="b"/>
            <a:pathLst>
              <a:path w="1016000" h="1016000">
                <a:moveTo>
                  <a:pt x="507745" y="0"/>
                </a:moveTo>
                <a:lnTo>
                  <a:pt x="458847" y="2324"/>
                </a:lnTo>
                <a:lnTo>
                  <a:pt x="411263" y="9155"/>
                </a:lnTo>
                <a:lnTo>
                  <a:pt x="365207" y="20281"/>
                </a:lnTo>
                <a:lnTo>
                  <a:pt x="320892" y="35489"/>
                </a:lnTo>
                <a:lnTo>
                  <a:pt x="278529" y="54565"/>
                </a:lnTo>
                <a:lnTo>
                  <a:pt x="238333" y="77298"/>
                </a:lnTo>
                <a:lnTo>
                  <a:pt x="200516" y="103475"/>
                </a:lnTo>
                <a:lnTo>
                  <a:pt x="165291" y="132883"/>
                </a:lnTo>
                <a:lnTo>
                  <a:pt x="132870" y="165310"/>
                </a:lnTo>
                <a:lnTo>
                  <a:pt x="103466" y="200542"/>
                </a:lnTo>
                <a:lnTo>
                  <a:pt x="77293" y="238368"/>
                </a:lnTo>
                <a:lnTo>
                  <a:pt x="54562" y="278574"/>
                </a:lnTo>
                <a:lnTo>
                  <a:pt x="35487" y="320948"/>
                </a:lnTo>
                <a:lnTo>
                  <a:pt x="20280" y="365278"/>
                </a:lnTo>
                <a:lnTo>
                  <a:pt x="9155" y="411350"/>
                </a:lnTo>
                <a:lnTo>
                  <a:pt x="2324" y="458953"/>
                </a:lnTo>
                <a:lnTo>
                  <a:pt x="0" y="507873"/>
                </a:lnTo>
                <a:lnTo>
                  <a:pt x="2324" y="556771"/>
                </a:lnTo>
                <a:lnTo>
                  <a:pt x="9155" y="604355"/>
                </a:lnTo>
                <a:lnTo>
                  <a:pt x="20280" y="650411"/>
                </a:lnTo>
                <a:lnTo>
                  <a:pt x="35487" y="694726"/>
                </a:lnTo>
                <a:lnTo>
                  <a:pt x="54562" y="737089"/>
                </a:lnTo>
                <a:lnTo>
                  <a:pt x="77293" y="777285"/>
                </a:lnTo>
                <a:lnTo>
                  <a:pt x="103466" y="815102"/>
                </a:lnTo>
                <a:lnTo>
                  <a:pt x="132870" y="850327"/>
                </a:lnTo>
                <a:lnTo>
                  <a:pt x="165291" y="882748"/>
                </a:lnTo>
                <a:lnTo>
                  <a:pt x="200516" y="912152"/>
                </a:lnTo>
                <a:lnTo>
                  <a:pt x="238333" y="938325"/>
                </a:lnTo>
                <a:lnTo>
                  <a:pt x="278529" y="961056"/>
                </a:lnTo>
                <a:lnTo>
                  <a:pt x="320892" y="980131"/>
                </a:lnTo>
                <a:lnTo>
                  <a:pt x="365207" y="995338"/>
                </a:lnTo>
                <a:lnTo>
                  <a:pt x="411263" y="1006463"/>
                </a:lnTo>
                <a:lnTo>
                  <a:pt x="458847" y="1013294"/>
                </a:lnTo>
                <a:lnTo>
                  <a:pt x="507745" y="1015619"/>
                </a:lnTo>
                <a:lnTo>
                  <a:pt x="556665" y="1013294"/>
                </a:lnTo>
                <a:lnTo>
                  <a:pt x="604268" y="1006463"/>
                </a:lnTo>
                <a:lnTo>
                  <a:pt x="650340" y="995338"/>
                </a:lnTo>
                <a:lnTo>
                  <a:pt x="694670" y="980131"/>
                </a:lnTo>
                <a:lnTo>
                  <a:pt x="737044" y="961056"/>
                </a:lnTo>
                <a:lnTo>
                  <a:pt x="777250" y="938325"/>
                </a:lnTo>
                <a:lnTo>
                  <a:pt x="815076" y="912152"/>
                </a:lnTo>
                <a:lnTo>
                  <a:pt x="850308" y="882748"/>
                </a:lnTo>
                <a:lnTo>
                  <a:pt x="882735" y="850327"/>
                </a:lnTo>
                <a:lnTo>
                  <a:pt x="912143" y="815102"/>
                </a:lnTo>
                <a:lnTo>
                  <a:pt x="938320" y="777285"/>
                </a:lnTo>
                <a:lnTo>
                  <a:pt x="961053" y="737089"/>
                </a:lnTo>
                <a:lnTo>
                  <a:pt x="980129" y="694726"/>
                </a:lnTo>
                <a:lnTo>
                  <a:pt x="995337" y="650411"/>
                </a:lnTo>
                <a:lnTo>
                  <a:pt x="1006463" y="604355"/>
                </a:lnTo>
                <a:lnTo>
                  <a:pt x="1013294" y="556771"/>
                </a:lnTo>
                <a:lnTo>
                  <a:pt x="1015619" y="507873"/>
                </a:lnTo>
                <a:lnTo>
                  <a:pt x="1013294" y="458953"/>
                </a:lnTo>
                <a:lnTo>
                  <a:pt x="1006463" y="411350"/>
                </a:lnTo>
                <a:lnTo>
                  <a:pt x="995337" y="365278"/>
                </a:lnTo>
                <a:lnTo>
                  <a:pt x="980129" y="320948"/>
                </a:lnTo>
                <a:lnTo>
                  <a:pt x="961053" y="278574"/>
                </a:lnTo>
                <a:lnTo>
                  <a:pt x="938320" y="238368"/>
                </a:lnTo>
                <a:lnTo>
                  <a:pt x="912143" y="200542"/>
                </a:lnTo>
                <a:lnTo>
                  <a:pt x="882735" y="165310"/>
                </a:lnTo>
                <a:lnTo>
                  <a:pt x="850308" y="132883"/>
                </a:lnTo>
                <a:lnTo>
                  <a:pt x="815076" y="103475"/>
                </a:lnTo>
                <a:lnTo>
                  <a:pt x="777250" y="77298"/>
                </a:lnTo>
                <a:lnTo>
                  <a:pt x="737044" y="54565"/>
                </a:lnTo>
                <a:lnTo>
                  <a:pt x="694670" y="35489"/>
                </a:lnTo>
                <a:lnTo>
                  <a:pt x="650340" y="20281"/>
                </a:lnTo>
                <a:lnTo>
                  <a:pt x="604268" y="9155"/>
                </a:lnTo>
                <a:lnTo>
                  <a:pt x="556665" y="2324"/>
                </a:lnTo>
                <a:lnTo>
                  <a:pt x="507745" y="0"/>
                </a:lnTo>
                <a:close/>
              </a:path>
            </a:pathLst>
          </a:custGeom>
          <a:solidFill>
            <a:srgbClr val="373C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082164" y="2123313"/>
            <a:ext cx="248285" cy="559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335" b="1">
                <a:solidFill>
                  <a:srgbClr val="FFFFFF"/>
                </a:solidFill>
                <a:latin typeface="Microsoft JhengHei"/>
                <a:cs typeface="Microsoft JhengHei"/>
              </a:rPr>
              <a:t>1</a:t>
            </a:r>
            <a:endParaRPr sz="35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29584" y="1894332"/>
            <a:ext cx="1175003" cy="11475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07891" y="2067686"/>
            <a:ext cx="800735" cy="800735"/>
          </a:xfrm>
          <a:custGeom>
            <a:avLst/>
            <a:gdLst/>
            <a:ahLst/>
            <a:cxnLst/>
            <a:rect l="l" t="t" r="r" b="b"/>
            <a:pathLst>
              <a:path w="800735" h="800735">
                <a:moveTo>
                  <a:pt x="400050" y="0"/>
                </a:moveTo>
                <a:lnTo>
                  <a:pt x="353412" y="2690"/>
                </a:lnTo>
                <a:lnTo>
                  <a:pt x="308350" y="10563"/>
                </a:lnTo>
                <a:lnTo>
                  <a:pt x="265164" y="23318"/>
                </a:lnTo>
                <a:lnTo>
                  <a:pt x="224156" y="40654"/>
                </a:lnTo>
                <a:lnTo>
                  <a:pt x="185627" y="62273"/>
                </a:lnTo>
                <a:lnTo>
                  <a:pt x="149876" y="87874"/>
                </a:lnTo>
                <a:lnTo>
                  <a:pt x="117205" y="117157"/>
                </a:lnTo>
                <a:lnTo>
                  <a:pt x="87914" y="149822"/>
                </a:lnTo>
                <a:lnTo>
                  <a:pt x="62304" y="185570"/>
                </a:lnTo>
                <a:lnTo>
                  <a:pt x="40677" y="224101"/>
                </a:lnTo>
                <a:lnTo>
                  <a:pt x="23331" y="265114"/>
                </a:lnTo>
                <a:lnTo>
                  <a:pt x="10570" y="308310"/>
                </a:lnTo>
                <a:lnTo>
                  <a:pt x="2692" y="353388"/>
                </a:lnTo>
                <a:lnTo>
                  <a:pt x="0" y="400050"/>
                </a:lnTo>
                <a:lnTo>
                  <a:pt x="2692" y="446713"/>
                </a:lnTo>
                <a:lnTo>
                  <a:pt x="10570" y="491796"/>
                </a:lnTo>
                <a:lnTo>
                  <a:pt x="23331" y="535000"/>
                </a:lnTo>
                <a:lnTo>
                  <a:pt x="40677" y="576023"/>
                </a:lnTo>
                <a:lnTo>
                  <a:pt x="62304" y="614566"/>
                </a:lnTo>
                <a:lnTo>
                  <a:pt x="87914" y="650327"/>
                </a:lnTo>
                <a:lnTo>
                  <a:pt x="117205" y="683006"/>
                </a:lnTo>
                <a:lnTo>
                  <a:pt x="149876" y="712302"/>
                </a:lnTo>
                <a:lnTo>
                  <a:pt x="185627" y="737916"/>
                </a:lnTo>
                <a:lnTo>
                  <a:pt x="224156" y="759547"/>
                </a:lnTo>
                <a:lnTo>
                  <a:pt x="265164" y="776893"/>
                </a:lnTo>
                <a:lnTo>
                  <a:pt x="308350" y="789656"/>
                </a:lnTo>
                <a:lnTo>
                  <a:pt x="353412" y="797534"/>
                </a:lnTo>
                <a:lnTo>
                  <a:pt x="400050" y="800226"/>
                </a:lnTo>
                <a:lnTo>
                  <a:pt x="446713" y="797534"/>
                </a:lnTo>
                <a:lnTo>
                  <a:pt x="491796" y="789656"/>
                </a:lnTo>
                <a:lnTo>
                  <a:pt x="535000" y="776893"/>
                </a:lnTo>
                <a:lnTo>
                  <a:pt x="576023" y="759547"/>
                </a:lnTo>
                <a:lnTo>
                  <a:pt x="614566" y="737916"/>
                </a:lnTo>
                <a:lnTo>
                  <a:pt x="650327" y="712302"/>
                </a:lnTo>
                <a:lnTo>
                  <a:pt x="683005" y="683006"/>
                </a:lnTo>
                <a:lnTo>
                  <a:pt x="712302" y="650327"/>
                </a:lnTo>
                <a:lnTo>
                  <a:pt x="737916" y="614566"/>
                </a:lnTo>
                <a:lnTo>
                  <a:pt x="759547" y="576023"/>
                </a:lnTo>
                <a:lnTo>
                  <a:pt x="776893" y="535000"/>
                </a:lnTo>
                <a:lnTo>
                  <a:pt x="789656" y="491796"/>
                </a:lnTo>
                <a:lnTo>
                  <a:pt x="797534" y="446713"/>
                </a:lnTo>
                <a:lnTo>
                  <a:pt x="800227" y="400050"/>
                </a:lnTo>
                <a:lnTo>
                  <a:pt x="797534" y="353388"/>
                </a:lnTo>
                <a:lnTo>
                  <a:pt x="789656" y="308310"/>
                </a:lnTo>
                <a:lnTo>
                  <a:pt x="776893" y="265114"/>
                </a:lnTo>
                <a:lnTo>
                  <a:pt x="759547" y="224101"/>
                </a:lnTo>
                <a:lnTo>
                  <a:pt x="737916" y="185570"/>
                </a:lnTo>
                <a:lnTo>
                  <a:pt x="712302" y="149822"/>
                </a:lnTo>
                <a:lnTo>
                  <a:pt x="683006" y="117157"/>
                </a:lnTo>
                <a:lnTo>
                  <a:pt x="650327" y="87874"/>
                </a:lnTo>
                <a:lnTo>
                  <a:pt x="614566" y="62273"/>
                </a:lnTo>
                <a:lnTo>
                  <a:pt x="576023" y="40654"/>
                </a:lnTo>
                <a:lnTo>
                  <a:pt x="535000" y="23318"/>
                </a:lnTo>
                <a:lnTo>
                  <a:pt x="491796" y="10563"/>
                </a:lnTo>
                <a:lnTo>
                  <a:pt x="446713" y="2690"/>
                </a:lnTo>
                <a:lnTo>
                  <a:pt x="4000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975608" y="2198319"/>
            <a:ext cx="21653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90" b="1">
                <a:solidFill>
                  <a:srgbClr val="737779"/>
                </a:solidFill>
                <a:latin typeface="Microsoft JhengHei"/>
                <a:cs typeface="Microsoft JhengHei"/>
              </a:rPr>
              <a:t>2</a:t>
            </a:r>
            <a:endParaRPr sz="30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66715" y="1894332"/>
            <a:ext cx="1175003" cy="11475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145023" y="2068195"/>
            <a:ext cx="800735" cy="800735"/>
          </a:xfrm>
          <a:custGeom>
            <a:avLst/>
            <a:gdLst/>
            <a:ahLst/>
            <a:cxnLst/>
            <a:rect l="l" t="t" r="r" b="b"/>
            <a:pathLst>
              <a:path w="800735" h="800735">
                <a:moveTo>
                  <a:pt x="400176" y="0"/>
                </a:moveTo>
                <a:lnTo>
                  <a:pt x="353513" y="2692"/>
                </a:lnTo>
                <a:lnTo>
                  <a:pt x="308430" y="10570"/>
                </a:lnTo>
                <a:lnTo>
                  <a:pt x="265226" y="23333"/>
                </a:lnTo>
                <a:lnTo>
                  <a:pt x="224203" y="40679"/>
                </a:lnTo>
                <a:lnTo>
                  <a:pt x="185660" y="62310"/>
                </a:lnTo>
                <a:lnTo>
                  <a:pt x="149899" y="87924"/>
                </a:lnTo>
                <a:lnTo>
                  <a:pt x="117221" y="117221"/>
                </a:lnTo>
                <a:lnTo>
                  <a:pt x="87924" y="149899"/>
                </a:lnTo>
                <a:lnTo>
                  <a:pt x="62310" y="185660"/>
                </a:lnTo>
                <a:lnTo>
                  <a:pt x="40679" y="224203"/>
                </a:lnTo>
                <a:lnTo>
                  <a:pt x="23333" y="265226"/>
                </a:lnTo>
                <a:lnTo>
                  <a:pt x="10570" y="308430"/>
                </a:lnTo>
                <a:lnTo>
                  <a:pt x="2692" y="353513"/>
                </a:lnTo>
                <a:lnTo>
                  <a:pt x="0" y="400177"/>
                </a:lnTo>
                <a:lnTo>
                  <a:pt x="2692" y="446838"/>
                </a:lnTo>
                <a:lnTo>
                  <a:pt x="10570" y="491916"/>
                </a:lnTo>
                <a:lnTo>
                  <a:pt x="23333" y="535112"/>
                </a:lnTo>
                <a:lnTo>
                  <a:pt x="40679" y="576125"/>
                </a:lnTo>
                <a:lnTo>
                  <a:pt x="62310" y="614656"/>
                </a:lnTo>
                <a:lnTo>
                  <a:pt x="87924" y="650404"/>
                </a:lnTo>
                <a:lnTo>
                  <a:pt x="117220" y="683069"/>
                </a:lnTo>
                <a:lnTo>
                  <a:pt x="149899" y="712352"/>
                </a:lnTo>
                <a:lnTo>
                  <a:pt x="185660" y="737953"/>
                </a:lnTo>
                <a:lnTo>
                  <a:pt x="224203" y="759572"/>
                </a:lnTo>
                <a:lnTo>
                  <a:pt x="265226" y="776908"/>
                </a:lnTo>
                <a:lnTo>
                  <a:pt x="308430" y="789663"/>
                </a:lnTo>
                <a:lnTo>
                  <a:pt x="353513" y="797536"/>
                </a:lnTo>
                <a:lnTo>
                  <a:pt x="400176" y="800227"/>
                </a:lnTo>
                <a:lnTo>
                  <a:pt x="446838" y="797536"/>
                </a:lnTo>
                <a:lnTo>
                  <a:pt x="491916" y="789663"/>
                </a:lnTo>
                <a:lnTo>
                  <a:pt x="535112" y="776908"/>
                </a:lnTo>
                <a:lnTo>
                  <a:pt x="576125" y="759572"/>
                </a:lnTo>
                <a:lnTo>
                  <a:pt x="614656" y="737953"/>
                </a:lnTo>
                <a:lnTo>
                  <a:pt x="650404" y="712352"/>
                </a:lnTo>
                <a:lnTo>
                  <a:pt x="683069" y="683069"/>
                </a:lnTo>
                <a:lnTo>
                  <a:pt x="712352" y="650404"/>
                </a:lnTo>
                <a:lnTo>
                  <a:pt x="737953" y="614656"/>
                </a:lnTo>
                <a:lnTo>
                  <a:pt x="759572" y="576125"/>
                </a:lnTo>
                <a:lnTo>
                  <a:pt x="776908" y="535112"/>
                </a:lnTo>
                <a:lnTo>
                  <a:pt x="789663" y="491916"/>
                </a:lnTo>
                <a:lnTo>
                  <a:pt x="797536" y="446838"/>
                </a:lnTo>
                <a:lnTo>
                  <a:pt x="800226" y="400177"/>
                </a:lnTo>
                <a:lnTo>
                  <a:pt x="797536" y="353513"/>
                </a:lnTo>
                <a:lnTo>
                  <a:pt x="789663" y="308430"/>
                </a:lnTo>
                <a:lnTo>
                  <a:pt x="776908" y="265226"/>
                </a:lnTo>
                <a:lnTo>
                  <a:pt x="759572" y="224203"/>
                </a:lnTo>
                <a:lnTo>
                  <a:pt x="737953" y="185660"/>
                </a:lnTo>
                <a:lnTo>
                  <a:pt x="712352" y="149899"/>
                </a:lnTo>
                <a:lnTo>
                  <a:pt x="683069" y="117221"/>
                </a:lnTo>
                <a:lnTo>
                  <a:pt x="650404" y="87924"/>
                </a:lnTo>
                <a:lnTo>
                  <a:pt x="614656" y="62310"/>
                </a:lnTo>
                <a:lnTo>
                  <a:pt x="576125" y="40679"/>
                </a:lnTo>
                <a:lnTo>
                  <a:pt x="535112" y="23333"/>
                </a:lnTo>
                <a:lnTo>
                  <a:pt x="491916" y="10570"/>
                </a:lnTo>
                <a:lnTo>
                  <a:pt x="446838" y="2692"/>
                </a:lnTo>
                <a:lnTo>
                  <a:pt x="4001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412994" y="2198877"/>
            <a:ext cx="2159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90" b="1">
                <a:solidFill>
                  <a:srgbClr val="737779"/>
                </a:solidFill>
                <a:latin typeface="Microsoft JhengHei"/>
                <a:cs typeface="Microsoft JhengHei"/>
              </a:rPr>
              <a:t>3</a:t>
            </a:r>
            <a:endParaRPr sz="3000">
              <a:latin typeface="Microsoft JhengHei"/>
              <a:cs typeface="Microsoft JhengHe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34100" y="1741932"/>
            <a:ext cx="1440179" cy="14401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444234" y="2061717"/>
            <a:ext cx="800100" cy="800100"/>
          </a:xfrm>
          <a:custGeom>
            <a:avLst/>
            <a:gdLst/>
            <a:ahLst/>
            <a:cxnLst/>
            <a:rect l="l" t="t" r="r" b="b"/>
            <a:pathLst>
              <a:path w="800100" h="800100">
                <a:moveTo>
                  <a:pt x="400049" y="0"/>
                </a:moveTo>
                <a:lnTo>
                  <a:pt x="353388" y="2690"/>
                </a:lnTo>
                <a:lnTo>
                  <a:pt x="308310" y="10563"/>
                </a:lnTo>
                <a:lnTo>
                  <a:pt x="265114" y="23318"/>
                </a:lnTo>
                <a:lnTo>
                  <a:pt x="224101" y="40654"/>
                </a:lnTo>
                <a:lnTo>
                  <a:pt x="185570" y="62273"/>
                </a:lnTo>
                <a:lnTo>
                  <a:pt x="149822" y="87874"/>
                </a:lnTo>
                <a:lnTo>
                  <a:pt x="117157" y="117157"/>
                </a:lnTo>
                <a:lnTo>
                  <a:pt x="87874" y="149822"/>
                </a:lnTo>
                <a:lnTo>
                  <a:pt x="62273" y="185570"/>
                </a:lnTo>
                <a:lnTo>
                  <a:pt x="40654" y="224101"/>
                </a:lnTo>
                <a:lnTo>
                  <a:pt x="23318" y="265114"/>
                </a:lnTo>
                <a:lnTo>
                  <a:pt x="10563" y="308310"/>
                </a:lnTo>
                <a:lnTo>
                  <a:pt x="2690" y="353388"/>
                </a:lnTo>
                <a:lnTo>
                  <a:pt x="0" y="400050"/>
                </a:lnTo>
                <a:lnTo>
                  <a:pt x="2690" y="446711"/>
                </a:lnTo>
                <a:lnTo>
                  <a:pt x="10563" y="491789"/>
                </a:lnTo>
                <a:lnTo>
                  <a:pt x="23318" y="534985"/>
                </a:lnTo>
                <a:lnTo>
                  <a:pt x="40654" y="575998"/>
                </a:lnTo>
                <a:lnTo>
                  <a:pt x="62273" y="614529"/>
                </a:lnTo>
                <a:lnTo>
                  <a:pt x="87874" y="650277"/>
                </a:lnTo>
                <a:lnTo>
                  <a:pt x="117157" y="682942"/>
                </a:lnTo>
                <a:lnTo>
                  <a:pt x="149822" y="712225"/>
                </a:lnTo>
                <a:lnTo>
                  <a:pt x="185570" y="737826"/>
                </a:lnTo>
                <a:lnTo>
                  <a:pt x="224101" y="759445"/>
                </a:lnTo>
                <a:lnTo>
                  <a:pt x="265114" y="776781"/>
                </a:lnTo>
                <a:lnTo>
                  <a:pt x="308310" y="789536"/>
                </a:lnTo>
                <a:lnTo>
                  <a:pt x="353388" y="797409"/>
                </a:lnTo>
                <a:lnTo>
                  <a:pt x="400049" y="800100"/>
                </a:lnTo>
                <a:lnTo>
                  <a:pt x="446711" y="797409"/>
                </a:lnTo>
                <a:lnTo>
                  <a:pt x="491789" y="789536"/>
                </a:lnTo>
                <a:lnTo>
                  <a:pt x="534985" y="776781"/>
                </a:lnTo>
                <a:lnTo>
                  <a:pt x="575998" y="759445"/>
                </a:lnTo>
                <a:lnTo>
                  <a:pt x="614529" y="737826"/>
                </a:lnTo>
                <a:lnTo>
                  <a:pt x="650277" y="712225"/>
                </a:lnTo>
                <a:lnTo>
                  <a:pt x="682942" y="682942"/>
                </a:lnTo>
                <a:lnTo>
                  <a:pt x="712225" y="650277"/>
                </a:lnTo>
                <a:lnTo>
                  <a:pt x="737826" y="614529"/>
                </a:lnTo>
                <a:lnTo>
                  <a:pt x="759445" y="575998"/>
                </a:lnTo>
                <a:lnTo>
                  <a:pt x="776781" y="534985"/>
                </a:lnTo>
                <a:lnTo>
                  <a:pt x="789536" y="491789"/>
                </a:lnTo>
                <a:lnTo>
                  <a:pt x="797409" y="446711"/>
                </a:lnTo>
                <a:lnTo>
                  <a:pt x="800099" y="400050"/>
                </a:lnTo>
                <a:lnTo>
                  <a:pt x="797409" y="353388"/>
                </a:lnTo>
                <a:lnTo>
                  <a:pt x="789536" y="308310"/>
                </a:lnTo>
                <a:lnTo>
                  <a:pt x="776781" y="265114"/>
                </a:lnTo>
                <a:lnTo>
                  <a:pt x="759445" y="224101"/>
                </a:lnTo>
                <a:lnTo>
                  <a:pt x="737826" y="185570"/>
                </a:lnTo>
                <a:lnTo>
                  <a:pt x="712225" y="149822"/>
                </a:lnTo>
                <a:lnTo>
                  <a:pt x="682942" y="117157"/>
                </a:lnTo>
                <a:lnTo>
                  <a:pt x="650277" y="87874"/>
                </a:lnTo>
                <a:lnTo>
                  <a:pt x="614529" y="62273"/>
                </a:lnTo>
                <a:lnTo>
                  <a:pt x="575998" y="40654"/>
                </a:lnTo>
                <a:lnTo>
                  <a:pt x="534985" y="23318"/>
                </a:lnTo>
                <a:lnTo>
                  <a:pt x="491789" y="10563"/>
                </a:lnTo>
                <a:lnTo>
                  <a:pt x="446711" y="2690"/>
                </a:lnTo>
                <a:lnTo>
                  <a:pt x="4000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712457" y="2192223"/>
            <a:ext cx="21653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90" b="1">
                <a:solidFill>
                  <a:srgbClr val="737779"/>
                </a:solidFill>
                <a:latin typeface="Microsoft JhengHei"/>
                <a:cs typeface="Microsoft JhengHei"/>
              </a:rPr>
              <a:t>4</a:t>
            </a:r>
            <a:endParaRPr sz="3000">
              <a:latin typeface="Microsoft JhengHei"/>
              <a:cs typeface="Microsoft JhengHe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42085" y="3221227"/>
            <a:ext cx="14979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5" b="1">
                <a:solidFill>
                  <a:srgbClr val="585858"/>
                </a:solidFill>
                <a:latin typeface="Microsoft YaHei"/>
                <a:cs typeface="Microsoft YaHei"/>
              </a:rPr>
              <a:t>赛题背景和意义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48558" y="3221227"/>
            <a:ext cx="12877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5" b="1">
                <a:solidFill>
                  <a:srgbClr val="585858"/>
                </a:solidFill>
                <a:latin typeface="Microsoft YaHei"/>
                <a:cs typeface="Microsoft YaHei"/>
              </a:rPr>
              <a:t>信息抽取介绍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07304" y="3221227"/>
            <a:ext cx="8667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5" b="1">
                <a:solidFill>
                  <a:srgbClr val="585858"/>
                </a:solidFill>
                <a:latin typeface="Microsoft YaHei"/>
                <a:cs typeface="Microsoft YaHei"/>
              </a:rPr>
              <a:t>数据说明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11214" y="3219068"/>
            <a:ext cx="8667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5" b="1">
                <a:solidFill>
                  <a:srgbClr val="585858"/>
                </a:solidFill>
                <a:latin typeface="Microsoft YaHei"/>
                <a:cs typeface="Microsoft YaHei"/>
              </a:rPr>
              <a:t>规则解答</a:t>
            </a:r>
            <a:endParaRPr sz="16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3380" y="4799041"/>
            <a:ext cx="4316730" cy="1670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  <a:tabLst>
                <a:tab pos="3061970" algn="l"/>
              </a:tabLst>
            </a:pP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Copyright © 2017 DataYes. All</a:t>
            </a:r>
            <a:r>
              <a:rPr dirty="0" sz="1000" spc="11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rights</a:t>
            </a:r>
            <a:r>
              <a:rPr dirty="0" sz="1000" spc="2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10">
                <a:solidFill>
                  <a:srgbClr val="7E7E7E"/>
                </a:solidFill>
                <a:latin typeface="Microsoft YaHei"/>
                <a:cs typeface="Microsoft YaHei"/>
              </a:rPr>
              <a:t>reserved	</a:t>
            </a:r>
            <a:r>
              <a:rPr dirty="0" sz="700" spc="-5">
                <a:solidFill>
                  <a:srgbClr val="7E7E7E"/>
                </a:solidFill>
                <a:latin typeface="SimSun"/>
                <a:cs typeface="SimSun"/>
              </a:rPr>
              <a:t>●</a:t>
            </a:r>
            <a:r>
              <a:rPr dirty="0" sz="700" spc="-225">
                <a:solidFill>
                  <a:srgbClr val="7E7E7E"/>
                </a:solidFill>
                <a:latin typeface="SimSun"/>
                <a:cs typeface="SimSun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SimSun"/>
                <a:cs typeface="SimSun"/>
              </a:rPr>
              <a:t>保密文件，请勿外泄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1216" y="1275588"/>
            <a:ext cx="8554720" cy="1368425"/>
          </a:xfrm>
          <a:custGeom>
            <a:avLst/>
            <a:gdLst/>
            <a:ahLst/>
            <a:cxnLst/>
            <a:rect l="l" t="t" r="r" b="b"/>
            <a:pathLst>
              <a:path w="8554720" h="1368425">
                <a:moveTo>
                  <a:pt x="0" y="1368170"/>
                </a:moveTo>
                <a:lnTo>
                  <a:pt x="8554339" y="1368170"/>
                </a:lnTo>
                <a:lnTo>
                  <a:pt x="8554339" y="0"/>
                </a:lnTo>
                <a:lnTo>
                  <a:pt x="0" y="0"/>
                </a:lnTo>
                <a:lnTo>
                  <a:pt x="0" y="1368170"/>
                </a:lnTo>
                <a:close/>
              </a:path>
            </a:pathLst>
          </a:custGeom>
          <a:ln w="12700">
            <a:solidFill>
              <a:srgbClr val="D9D9D9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546602"/>
            <a:ext cx="9144000" cy="1597025"/>
          </a:xfrm>
          <a:custGeom>
            <a:avLst/>
            <a:gdLst/>
            <a:ahLst/>
            <a:cxnLst/>
            <a:rect l="l" t="t" r="r" b="b"/>
            <a:pathLst>
              <a:path w="9144000" h="1597025">
                <a:moveTo>
                  <a:pt x="0" y="1596898"/>
                </a:moveTo>
                <a:lnTo>
                  <a:pt x="9144000" y="1596898"/>
                </a:lnTo>
                <a:lnTo>
                  <a:pt x="9144000" y="0"/>
                </a:lnTo>
                <a:lnTo>
                  <a:pt x="0" y="0"/>
                </a:lnTo>
                <a:lnTo>
                  <a:pt x="0" y="15968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1216" y="617981"/>
            <a:ext cx="2374900" cy="0"/>
          </a:xfrm>
          <a:custGeom>
            <a:avLst/>
            <a:gdLst/>
            <a:ahLst/>
            <a:cxnLst/>
            <a:rect l="l" t="t" r="r" b="b"/>
            <a:pathLst>
              <a:path w="2374900" h="0">
                <a:moveTo>
                  <a:pt x="0" y="0"/>
                </a:moveTo>
                <a:lnTo>
                  <a:pt x="2374531" y="0"/>
                </a:lnTo>
              </a:path>
            </a:pathLst>
          </a:custGeom>
          <a:ln w="28575">
            <a:solidFill>
              <a:srgbClr val="FD9F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0095" y="145745"/>
            <a:ext cx="197802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/>
              <a:t>赛题背景和意义</a:t>
            </a:r>
            <a:endParaRPr sz="2200"/>
          </a:p>
        </p:txBody>
      </p:sp>
      <p:sp>
        <p:nvSpPr>
          <p:cNvPr id="7" name="object 7"/>
          <p:cNvSpPr txBox="1"/>
          <p:nvPr/>
        </p:nvSpPr>
        <p:spPr>
          <a:xfrm>
            <a:off x="312724" y="1347342"/>
            <a:ext cx="8281670" cy="1054735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marL="456565" indent="-456565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dirty="0" sz="1500">
                <a:solidFill>
                  <a:srgbClr val="737779"/>
                </a:solidFill>
                <a:latin typeface="Microsoft YaHei"/>
                <a:cs typeface="Microsoft YaHei"/>
              </a:rPr>
              <a:t>上市公</a:t>
            </a:r>
            <a:r>
              <a:rPr dirty="0" sz="1500" spc="-5">
                <a:solidFill>
                  <a:srgbClr val="737779"/>
                </a:solidFill>
                <a:latin typeface="Microsoft YaHei"/>
                <a:cs typeface="Microsoft YaHei"/>
              </a:rPr>
              <a:t>司</a:t>
            </a:r>
            <a:r>
              <a:rPr dirty="0" sz="1500">
                <a:solidFill>
                  <a:srgbClr val="737779"/>
                </a:solidFill>
                <a:latin typeface="Microsoft YaHei"/>
                <a:cs typeface="Microsoft YaHei"/>
              </a:rPr>
              <a:t>公告，是指上市公司按照证监会要求，通过指</a:t>
            </a:r>
            <a:r>
              <a:rPr dirty="0" sz="1500" spc="5">
                <a:solidFill>
                  <a:srgbClr val="737779"/>
                </a:solidFill>
                <a:latin typeface="Microsoft YaHei"/>
                <a:cs typeface="Microsoft YaHei"/>
              </a:rPr>
              <a:t>定</a:t>
            </a:r>
            <a:r>
              <a:rPr dirty="0" sz="1500">
                <a:solidFill>
                  <a:srgbClr val="737779"/>
                </a:solidFill>
                <a:latin typeface="Microsoft YaHei"/>
                <a:cs typeface="Microsoft YaHei"/>
              </a:rPr>
              <a:t>平台向社会公众公布公司相关信息。</a:t>
            </a:r>
            <a:endParaRPr sz="1500">
              <a:latin typeface="Microsoft YaHei"/>
              <a:cs typeface="Microsoft YaHei"/>
            </a:endParaRPr>
          </a:p>
          <a:p>
            <a:pPr marL="456565" indent="-456565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dirty="0" sz="1500">
                <a:solidFill>
                  <a:srgbClr val="737779"/>
                </a:solidFill>
                <a:latin typeface="Microsoft YaHei"/>
                <a:cs typeface="Microsoft YaHei"/>
              </a:rPr>
              <a:t>在股市</a:t>
            </a:r>
            <a:r>
              <a:rPr dirty="0" sz="1500" spc="-5">
                <a:solidFill>
                  <a:srgbClr val="737779"/>
                </a:solidFill>
                <a:latin typeface="Microsoft YaHei"/>
                <a:cs typeface="Microsoft YaHei"/>
              </a:rPr>
              <a:t>的</a:t>
            </a:r>
            <a:r>
              <a:rPr dirty="0" sz="1500">
                <a:solidFill>
                  <a:srgbClr val="737779"/>
                </a:solidFill>
                <a:latin typeface="Microsoft YaHei"/>
                <a:cs typeface="Microsoft YaHei"/>
              </a:rPr>
              <a:t>投资研究过程中，上市公司的公告披露是投资者的重要参考依据，尤其对于专业的机</a:t>
            </a:r>
            <a:endParaRPr sz="1500">
              <a:latin typeface="Microsoft YaHei"/>
              <a:cs typeface="Microsoft YaHei"/>
            </a:endParaRPr>
          </a:p>
          <a:p>
            <a:pPr marL="457200">
              <a:lnSpc>
                <a:spcPct val="100000"/>
              </a:lnSpc>
              <a:spcBef>
                <a:spcPts val="900"/>
              </a:spcBef>
            </a:pPr>
            <a:r>
              <a:rPr dirty="0" sz="1500" spc="-5">
                <a:solidFill>
                  <a:srgbClr val="737779"/>
                </a:solidFill>
                <a:latin typeface="Microsoft YaHei"/>
                <a:cs typeface="Microsoft YaHei"/>
              </a:rPr>
              <a:t>构研究员，挖掘公告重要信</a:t>
            </a:r>
            <a:r>
              <a:rPr dirty="0" sz="1500">
                <a:solidFill>
                  <a:srgbClr val="737779"/>
                </a:solidFill>
                <a:latin typeface="Microsoft YaHei"/>
                <a:cs typeface="Microsoft YaHei"/>
              </a:rPr>
              <a:t>息</a:t>
            </a:r>
            <a:r>
              <a:rPr dirty="0" sz="1500" spc="-5">
                <a:solidFill>
                  <a:srgbClr val="737779"/>
                </a:solidFill>
                <a:latin typeface="Microsoft YaHei"/>
                <a:cs typeface="Microsoft YaHei"/>
              </a:rPr>
              <a:t>是每日投研的必要过程。</a:t>
            </a:r>
            <a:endParaRPr sz="15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0245" y="3931716"/>
            <a:ext cx="1836420" cy="57404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500">
                <a:solidFill>
                  <a:srgbClr val="737779"/>
                </a:solidFill>
                <a:latin typeface="Microsoft YaHei"/>
                <a:cs typeface="Microsoft YaHei"/>
              </a:rPr>
              <a:t>分析公司基本面</a:t>
            </a:r>
            <a:endParaRPr sz="1500">
              <a:latin typeface="Microsoft YaHei"/>
              <a:cs typeface="Microsoft YaHei"/>
            </a:endParaRPr>
          </a:p>
          <a:p>
            <a:pPr marL="299085" indent="-28702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500">
                <a:solidFill>
                  <a:srgbClr val="737779"/>
                </a:solidFill>
                <a:latin typeface="Microsoft YaHei"/>
                <a:cs typeface="Microsoft YaHei"/>
              </a:rPr>
              <a:t>构建公司财务模型</a:t>
            </a:r>
            <a:endParaRPr sz="15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5733" y="3149600"/>
            <a:ext cx="7874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585858"/>
                </a:solidFill>
                <a:latin typeface="Microsoft YaHei"/>
                <a:cs typeface="Microsoft YaHei"/>
              </a:rPr>
              <a:t>公司业绩</a:t>
            </a:r>
            <a:endParaRPr sz="15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87726" y="3544646"/>
            <a:ext cx="150685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>
                <a:solidFill>
                  <a:srgbClr val="585858"/>
                </a:solidFill>
                <a:latin typeface="Microsoft YaHei"/>
                <a:cs typeface="Microsoft YaHei"/>
              </a:rPr>
              <a:t>增减持、限售股解禁</a:t>
            </a:r>
            <a:endParaRPr sz="13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66238" y="3890336"/>
            <a:ext cx="1836420" cy="848994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500">
                <a:solidFill>
                  <a:srgbClr val="737779"/>
                </a:solidFill>
                <a:latin typeface="Microsoft YaHei"/>
                <a:cs typeface="Microsoft YaHei"/>
              </a:rPr>
              <a:t>表现对股价的信心</a:t>
            </a:r>
            <a:endParaRPr sz="1500">
              <a:latin typeface="Microsoft YaHei"/>
              <a:cs typeface="Microsoft YaHei"/>
            </a:endParaRPr>
          </a:p>
          <a:p>
            <a:pPr marL="299085" indent="-28702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500" spc="-5">
                <a:solidFill>
                  <a:srgbClr val="737779"/>
                </a:solidFill>
                <a:latin typeface="Microsoft YaHei"/>
                <a:cs typeface="Microsoft YaHei"/>
              </a:rPr>
              <a:t>限售股解禁对股价</a:t>
            </a:r>
            <a:endParaRPr sz="1500">
              <a:latin typeface="Microsoft YaHei"/>
              <a:cs typeface="Microsoft YaHei"/>
            </a:endParaRPr>
          </a:p>
          <a:p>
            <a:pPr marL="299085">
              <a:lnSpc>
                <a:spcPct val="100000"/>
              </a:lnSpc>
              <a:spcBef>
                <a:spcPts val="360"/>
              </a:spcBef>
            </a:pPr>
            <a:r>
              <a:rPr dirty="0" sz="1500">
                <a:solidFill>
                  <a:srgbClr val="737779"/>
                </a:solidFill>
                <a:latin typeface="Microsoft YaHei"/>
                <a:cs typeface="Microsoft YaHei"/>
              </a:rPr>
              <a:t>造成压力</a:t>
            </a:r>
            <a:endParaRPr sz="150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27323" y="3149600"/>
            <a:ext cx="7874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585858"/>
                </a:solidFill>
                <a:latin typeface="Microsoft YaHei"/>
                <a:cs typeface="Microsoft YaHei"/>
              </a:rPr>
              <a:t>市场预警</a:t>
            </a:r>
            <a:endParaRPr sz="15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07634" y="3559555"/>
            <a:ext cx="113220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solidFill>
                  <a:srgbClr val="585858"/>
                </a:solidFill>
                <a:latin typeface="Microsoft YaHei"/>
                <a:cs typeface="Microsoft YaHei"/>
              </a:rPr>
              <a:t>定向增发、IPO</a:t>
            </a:r>
            <a:endParaRPr sz="1300">
              <a:latin typeface="Microsoft YaHei"/>
              <a:cs typeface="Microsoft Ya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70779" y="3900017"/>
            <a:ext cx="1726564" cy="848994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500">
                <a:solidFill>
                  <a:srgbClr val="737779"/>
                </a:solidFill>
                <a:latin typeface="Microsoft YaHei"/>
                <a:cs typeface="Microsoft YaHei"/>
              </a:rPr>
              <a:t>股本变动</a:t>
            </a:r>
            <a:endParaRPr sz="1500">
              <a:latin typeface="Microsoft YaHei"/>
              <a:cs typeface="Microsoft YaHei"/>
            </a:endParaRPr>
          </a:p>
          <a:p>
            <a:pPr marL="299085" marR="5080" indent="-287020">
              <a:lnSpc>
                <a:spcPct val="12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500">
                <a:solidFill>
                  <a:srgbClr val="737779"/>
                </a:solidFill>
                <a:latin typeface="Microsoft YaHei"/>
                <a:cs typeface="Microsoft YaHei"/>
              </a:rPr>
              <a:t>股价溢价</a:t>
            </a:r>
            <a:r>
              <a:rPr dirty="0" sz="1500" spc="-5">
                <a:solidFill>
                  <a:srgbClr val="737779"/>
                </a:solidFill>
                <a:latin typeface="Microsoft YaHei"/>
                <a:cs typeface="Microsoft YaHei"/>
              </a:rPr>
              <a:t>/</a:t>
            </a:r>
            <a:r>
              <a:rPr dirty="0" sz="1500">
                <a:solidFill>
                  <a:srgbClr val="737779"/>
                </a:solidFill>
                <a:latin typeface="Microsoft YaHei"/>
                <a:cs typeface="Microsoft YaHei"/>
              </a:rPr>
              <a:t>倒挂分 析</a:t>
            </a:r>
            <a:endParaRPr sz="1500">
              <a:latin typeface="Microsoft YaHei"/>
              <a:cs typeface="Microsoft Ya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42584" y="3149600"/>
            <a:ext cx="7874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373C41"/>
                </a:solidFill>
                <a:latin typeface="Microsoft YaHei"/>
                <a:cs typeface="Microsoft YaHei"/>
              </a:rPr>
              <a:t>融资情况</a:t>
            </a:r>
            <a:endParaRPr sz="1500">
              <a:latin typeface="Microsoft YaHei"/>
              <a:cs typeface="Microsoft Ya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92442" y="3553409"/>
            <a:ext cx="150749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>
                <a:solidFill>
                  <a:srgbClr val="585858"/>
                </a:solidFill>
                <a:latin typeface="Microsoft YaHei"/>
                <a:cs typeface="Microsoft YaHei"/>
              </a:rPr>
              <a:t>分红</a:t>
            </a:r>
            <a:r>
              <a:rPr dirty="0" sz="1300" spc="-5">
                <a:solidFill>
                  <a:srgbClr val="585858"/>
                </a:solidFill>
                <a:latin typeface="Microsoft YaHei"/>
                <a:cs typeface="Microsoft YaHei"/>
              </a:rPr>
              <a:t>送</a:t>
            </a:r>
            <a:r>
              <a:rPr dirty="0" sz="1300" spc="-10">
                <a:solidFill>
                  <a:srgbClr val="585858"/>
                </a:solidFill>
                <a:latin typeface="Microsoft YaHei"/>
                <a:cs typeface="Microsoft YaHei"/>
              </a:rPr>
              <a:t>转、资产重组</a:t>
            </a:r>
            <a:endParaRPr sz="1300">
              <a:latin typeface="Microsoft YaHei"/>
              <a:cs typeface="Microsoft YaHe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87285" y="3931716"/>
            <a:ext cx="1836420" cy="57404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500">
                <a:solidFill>
                  <a:srgbClr val="737779"/>
                </a:solidFill>
                <a:latin typeface="Microsoft YaHei"/>
                <a:cs typeface="Microsoft YaHei"/>
              </a:rPr>
              <a:t>构建事件驱动策略</a:t>
            </a:r>
            <a:endParaRPr sz="1500">
              <a:latin typeface="Microsoft YaHei"/>
              <a:cs typeface="Microsoft YaHei"/>
            </a:endParaRPr>
          </a:p>
          <a:p>
            <a:pPr marL="299085" indent="-28702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500">
                <a:solidFill>
                  <a:srgbClr val="737779"/>
                </a:solidFill>
                <a:latin typeface="Microsoft YaHei"/>
                <a:cs typeface="Microsoft YaHei"/>
              </a:rPr>
              <a:t>高送转</a:t>
            </a:r>
            <a:endParaRPr sz="1500">
              <a:latin typeface="Microsoft YaHei"/>
              <a:cs typeface="Microsoft YaHe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48473" y="3094735"/>
            <a:ext cx="7874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373C41"/>
                </a:solidFill>
                <a:latin typeface="Microsoft YaHei"/>
                <a:cs typeface="Microsoft YaHei"/>
              </a:rPr>
              <a:t>事件驱动</a:t>
            </a:r>
            <a:endParaRPr sz="1500">
              <a:latin typeface="Microsoft YaHei"/>
              <a:cs typeface="Microsoft YaHe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2320" y="3544646"/>
            <a:ext cx="200088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>
                <a:solidFill>
                  <a:srgbClr val="585858"/>
                </a:solidFill>
                <a:latin typeface="Microsoft YaHei"/>
                <a:cs typeface="Microsoft YaHei"/>
              </a:rPr>
              <a:t>财报、经营数据、重大合同</a:t>
            </a:r>
            <a:endParaRPr sz="1300">
              <a:latin typeface="Microsoft YaHei"/>
              <a:cs typeface="Microsoft YaHe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2722" y="670305"/>
            <a:ext cx="18783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0">
                <a:solidFill>
                  <a:srgbClr val="585858"/>
                </a:solidFill>
                <a:latin typeface="Microsoft YaHei"/>
                <a:cs typeface="Microsoft YaHei"/>
              </a:rPr>
              <a:t>上市公司公</a:t>
            </a:r>
            <a:r>
              <a:rPr dirty="0" sz="1200" spc="60">
                <a:solidFill>
                  <a:srgbClr val="585858"/>
                </a:solidFill>
                <a:latin typeface="Microsoft YaHei"/>
                <a:cs typeface="Microsoft YaHei"/>
              </a:rPr>
              <a:t>告</a:t>
            </a:r>
            <a:r>
              <a:rPr dirty="0" sz="1200" spc="65">
                <a:solidFill>
                  <a:srgbClr val="585858"/>
                </a:solidFill>
                <a:latin typeface="Microsoft YaHei"/>
                <a:cs typeface="Microsoft YaHei"/>
              </a:rPr>
              <a:t>-</a:t>
            </a:r>
            <a:r>
              <a:rPr dirty="0" sz="1200" spc="70">
                <a:solidFill>
                  <a:srgbClr val="585858"/>
                </a:solidFill>
                <a:latin typeface="Microsoft YaHei"/>
                <a:cs typeface="Microsoft YaHei"/>
              </a:rPr>
              <a:t>概念</a:t>
            </a:r>
            <a:r>
              <a:rPr dirty="0" sz="1200" spc="65">
                <a:solidFill>
                  <a:srgbClr val="585858"/>
                </a:solidFill>
                <a:latin typeface="Microsoft YaHei"/>
                <a:cs typeface="Microsoft YaHei"/>
              </a:rPr>
              <a:t>和</a:t>
            </a:r>
            <a:r>
              <a:rPr dirty="0" sz="1200" spc="70">
                <a:solidFill>
                  <a:srgbClr val="585858"/>
                </a:solidFill>
                <a:latin typeface="Microsoft YaHei"/>
                <a:cs typeface="Microsoft YaHei"/>
              </a:rPr>
              <a:t>价值</a:t>
            </a:r>
            <a:endParaRPr sz="12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3380" y="4799041"/>
            <a:ext cx="4316730" cy="1670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  <a:tabLst>
                <a:tab pos="3061970" algn="l"/>
              </a:tabLst>
            </a:pP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Copyright © 2017 DataYes. All</a:t>
            </a:r>
            <a:r>
              <a:rPr dirty="0" sz="1000" spc="11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rights</a:t>
            </a:r>
            <a:r>
              <a:rPr dirty="0" sz="1000" spc="2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10">
                <a:solidFill>
                  <a:srgbClr val="7E7E7E"/>
                </a:solidFill>
                <a:latin typeface="Microsoft YaHei"/>
                <a:cs typeface="Microsoft YaHei"/>
              </a:rPr>
              <a:t>reserved	</a:t>
            </a:r>
            <a:r>
              <a:rPr dirty="0" sz="700" spc="-5">
                <a:solidFill>
                  <a:srgbClr val="7E7E7E"/>
                </a:solidFill>
                <a:latin typeface="SimSun"/>
                <a:cs typeface="SimSun"/>
              </a:rPr>
              <a:t>●</a:t>
            </a:r>
            <a:r>
              <a:rPr dirty="0" sz="700" spc="-225">
                <a:solidFill>
                  <a:srgbClr val="7E7E7E"/>
                </a:solidFill>
                <a:latin typeface="SimSun"/>
                <a:cs typeface="SimSun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SimSun"/>
                <a:cs typeface="SimSun"/>
              </a:rPr>
              <a:t>保密文件，请勿外泄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546602"/>
            <a:ext cx="9144000" cy="1597025"/>
          </a:xfrm>
          <a:custGeom>
            <a:avLst/>
            <a:gdLst/>
            <a:ahLst/>
            <a:cxnLst/>
            <a:rect l="l" t="t" r="r" b="b"/>
            <a:pathLst>
              <a:path w="9144000" h="1597025">
                <a:moveTo>
                  <a:pt x="0" y="1596898"/>
                </a:moveTo>
                <a:lnTo>
                  <a:pt x="9144000" y="1596898"/>
                </a:lnTo>
                <a:lnTo>
                  <a:pt x="9144000" y="0"/>
                </a:lnTo>
                <a:lnTo>
                  <a:pt x="0" y="0"/>
                </a:lnTo>
                <a:lnTo>
                  <a:pt x="0" y="15968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1216" y="617981"/>
            <a:ext cx="2374900" cy="0"/>
          </a:xfrm>
          <a:custGeom>
            <a:avLst/>
            <a:gdLst/>
            <a:ahLst/>
            <a:cxnLst/>
            <a:rect l="l" t="t" r="r" b="b"/>
            <a:pathLst>
              <a:path w="2374900" h="0">
                <a:moveTo>
                  <a:pt x="0" y="0"/>
                </a:moveTo>
                <a:lnTo>
                  <a:pt x="2374531" y="0"/>
                </a:lnTo>
              </a:path>
            </a:pathLst>
          </a:custGeom>
          <a:ln w="28575">
            <a:solidFill>
              <a:srgbClr val="FD9F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0095" y="145745"/>
            <a:ext cx="197802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/>
              <a:t>赛题背景和意义</a:t>
            </a:r>
            <a:endParaRPr sz="2200"/>
          </a:p>
        </p:txBody>
      </p:sp>
      <p:sp>
        <p:nvSpPr>
          <p:cNvPr id="6" name="object 6"/>
          <p:cNvSpPr txBox="1"/>
          <p:nvPr/>
        </p:nvSpPr>
        <p:spPr>
          <a:xfrm>
            <a:off x="289661" y="742314"/>
            <a:ext cx="16065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70">
                <a:solidFill>
                  <a:srgbClr val="585858"/>
                </a:solidFill>
                <a:latin typeface="Microsoft YaHei"/>
                <a:cs typeface="Microsoft YaHei"/>
              </a:rPr>
              <a:t>上市公司公</a:t>
            </a:r>
            <a:r>
              <a:rPr dirty="0" sz="1400" spc="60">
                <a:solidFill>
                  <a:srgbClr val="585858"/>
                </a:solidFill>
                <a:latin typeface="Microsoft YaHei"/>
                <a:cs typeface="Microsoft YaHei"/>
              </a:rPr>
              <a:t>告-难点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6743" y="1321663"/>
            <a:ext cx="4773676" cy="33926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186934" y="1514601"/>
            <a:ext cx="3557904" cy="25241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73C41"/>
                </a:solidFill>
                <a:latin typeface="Microsoft YaHei"/>
                <a:cs typeface="Microsoft YaHei"/>
              </a:rPr>
              <a:t>海量数据</a:t>
            </a:r>
            <a:endParaRPr sz="1400">
              <a:latin typeface="Microsoft YaHei"/>
              <a:cs typeface="Microsoft YaHei"/>
            </a:endParaRPr>
          </a:p>
          <a:p>
            <a:pPr marL="358775" indent="-343535">
              <a:lnSpc>
                <a:spcPct val="100000"/>
              </a:lnSpc>
              <a:spcBef>
                <a:spcPts val="1040"/>
              </a:spcBef>
              <a:buFont typeface="Arial"/>
              <a:buChar char="•"/>
              <a:tabLst>
                <a:tab pos="358775" algn="l"/>
                <a:tab pos="359410" algn="l"/>
              </a:tabLst>
            </a:pPr>
            <a:r>
              <a:rPr dirty="0" sz="1400">
                <a:solidFill>
                  <a:srgbClr val="737779"/>
                </a:solidFill>
                <a:latin typeface="Microsoft YaHei"/>
                <a:cs typeface="Microsoft YaHei"/>
              </a:rPr>
              <a:t>仅</a:t>
            </a:r>
            <a:r>
              <a:rPr dirty="0" sz="1400" spc="-5">
                <a:solidFill>
                  <a:srgbClr val="737779"/>
                </a:solidFill>
                <a:latin typeface="Microsoft YaHei"/>
                <a:cs typeface="Microsoft YaHei"/>
              </a:rPr>
              <a:t>A</a:t>
            </a:r>
            <a:r>
              <a:rPr dirty="0" sz="1400">
                <a:solidFill>
                  <a:srgbClr val="737779"/>
                </a:solidFill>
                <a:latin typeface="Microsoft YaHei"/>
                <a:cs typeface="Microsoft YaHei"/>
              </a:rPr>
              <a:t>股公告，一年的数据量</a:t>
            </a:r>
            <a:r>
              <a:rPr dirty="0" sz="1400" spc="-15">
                <a:solidFill>
                  <a:srgbClr val="737779"/>
                </a:solidFill>
                <a:latin typeface="Microsoft YaHei"/>
                <a:cs typeface="Microsoft YaHei"/>
              </a:rPr>
              <a:t>超</a:t>
            </a:r>
            <a:r>
              <a:rPr dirty="0" sz="1400">
                <a:solidFill>
                  <a:srgbClr val="737779"/>
                </a:solidFill>
                <a:latin typeface="Microsoft YaHei"/>
                <a:cs typeface="Microsoft YaHei"/>
              </a:rPr>
              <a:t>过为</a:t>
            </a:r>
            <a:r>
              <a:rPr dirty="0" sz="1400" spc="-10">
                <a:solidFill>
                  <a:srgbClr val="737779"/>
                </a:solidFill>
                <a:latin typeface="Microsoft YaHei"/>
                <a:cs typeface="Microsoft YaHei"/>
              </a:rPr>
              <a:t>4</a:t>
            </a:r>
            <a:r>
              <a:rPr dirty="0" sz="1400" spc="5">
                <a:solidFill>
                  <a:srgbClr val="737779"/>
                </a:solidFill>
                <a:latin typeface="Microsoft YaHei"/>
                <a:cs typeface="Microsoft YaHei"/>
              </a:rPr>
              <a:t>0</a:t>
            </a:r>
            <a:r>
              <a:rPr dirty="0" sz="1400">
                <a:solidFill>
                  <a:srgbClr val="737779"/>
                </a:solidFill>
                <a:latin typeface="Microsoft YaHei"/>
                <a:cs typeface="Microsoft YaHei"/>
              </a:rPr>
              <a:t>万篇</a:t>
            </a:r>
            <a:endParaRPr sz="1400">
              <a:latin typeface="Microsoft YaHei"/>
              <a:cs typeface="Microsoft YaHei"/>
            </a:endParaRPr>
          </a:p>
          <a:p>
            <a:pPr marL="358775" indent="-34353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358775" algn="l"/>
                <a:tab pos="359410" algn="l"/>
              </a:tabLst>
            </a:pPr>
            <a:r>
              <a:rPr dirty="0" sz="1400" spc="-10">
                <a:solidFill>
                  <a:srgbClr val="737779"/>
                </a:solidFill>
                <a:latin typeface="Microsoft YaHei"/>
                <a:cs typeface="Microsoft YaHei"/>
              </a:rPr>
              <a:t>A</a:t>
            </a:r>
            <a:r>
              <a:rPr dirty="0" sz="1400">
                <a:solidFill>
                  <a:srgbClr val="737779"/>
                </a:solidFill>
                <a:latin typeface="Microsoft YaHei"/>
                <a:cs typeface="Microsoft YaHei"/>
              </a:rPr>
              <a:t>股、港股、新三板、债券</a:t>
            </a:r>
            <a:endParaRPr sz="1400">
              <a:latin typeface="Microsoft YaHei"/>
              <a:cs typeface="Microsoft YaHei"/>
            </a:endParaRPr>
          </a:p>
          <a:p>
            <a:pPr marL="358775" indent="-34353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358775" algn="l"/>
                <a:tab pos="359410" algn="l"/>
              </a:tabLst>
            </a:pPr>
            <a:r>
              <a:rPr dirty="0" sz="1400">
                <a:solidFill>
                  <a:srgbClr val="737779"/>
                </a:solidFill>
                <a:latin typeface="Microsoft YaHei"/>
                <a:cs typeface="Microsoft YaHei"/>
              </a:rPr>
              <a:t>其他各种类型的金融文档</a:t>
            </a:r>
            <a:endParaRPr sz="14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737779"/>
              </a:buClr>
              <a:buFont typeface="Arial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</a:pPr>
            <a:r>
              <a:rPr dirty="0" sz="1400">
                <a:solidFill>
                  <a:srgbClr val="373C41"/>
                </a:solidFill>
                <a:latin typeface="Microsoft YaHei"/>
                <a:cs typeface="Microsoft YaHei"/>
              </a:rPr>
              <a:t>数据复杂性</a:t>
            </a:r>
            <a:endParaRPr sz="1400">
              <a:latin typeface="Microsoft YaHei"/>
              <a:cs typeface="Microsoft YaHei"/>
            </a:endParaRPr>
          </a:p>
          <a:p>
            <a:pPr lvl="1" marL="410209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410209" algn="l"/>
                <a:tab pos="410845" algn="l"/>
              </a:tabLst>
            </a:pPr>
            <a:r>
              <a:rPr dirty="0" sz="1400">
                <a:solidFill>
                  <a:srgbClr val="737779"/>
                </a:solidFill>
                <a:latin typeface="Microsoft YaHei"/>
                <a:cs typeface="Microsoft YaHei"/>
              </a:rPr>
              <a:t>部分篇幅很长</a:t>
            </a:r>
            <a:r>
              <a:rPr dirty="0" sz="1400" spc="-5">
                <a:solidFill>
                  <a:srgbClr val="737779"/>
                </a:solidFill>
                <a:latin typeface="Microsoft YaHei"/>
                <a:cs typeface="Microsoft YaHei"/>
              </a:rPr>
              <a:t>(</a:t>
            </a:r>
            <a:r>
              <a:rPr dirty="0" sz="1400">
                <a:solidFill>
                  <a:srgbClr val="737779"/>
                </a:solidFill>
                <a:latin typeface="Microsoft YaHei"/>
                <a:cs typeface="Microsoft YaHei"/>
              </a:rPr>
              <a:t>年报、</a:t>
            </a:r>
            <a:r>
              <a:rPr dirty="0" sz="1400" spc="-15">
                <a:solidFill>
                  <a:srgbClr val="737779"/>
                </a:solidFill>
                <a:latin typeface="Microsoft YaHei"/>
                <a:cs typeface="Microsoft YaHei"/>
              </a:rPr>
              <a:t>定</a:t>
            </a:r>
            <a:r>
              <a:rPr dirty="0" sz="1400">
                <a:solidFill>
                  <a:srgbClr val="737779"/>
                </a:solidFill>
                <a:latin typeface="Microsoft YaHei"/>
                <a:cs typeface="Microsoft YaHei"/>
              </a:rPr>
              <a:t>向增</a:t>
            </a:r>
            <a:r>
              <a:rPr dirty="0" sz="1400" spc="-15">
                <a:solidFill>
                  <a:srgbClr val="737779"/>
                </a:solidFill>
                <a:latin typeface="Microsoft YaHei"/>
                <a:cs typeface="Microsoft YaHei"/>
              </a:rPr>
              <a:t>发</a:t>
            </a:r>
            <a:r>
              <a:rPr dirty="0" sz="1400">
                <a:solidFill>
                  <a:srgbClr val="737779"/>
                </a:solidFill>
                <a:latin typeface="Microsoft YaHei"/>
                <a:cs typeface="Microsoft YaHei"/>
              </a:rPr>
              <a:t>、资</a:t>
            </a:r>
            <a:r>
              <a:rPr dirty="0" sz="1400" spc="-15">
                <a:solidFill>
                  <a:srgbClr val="737779"/>
                </a:solidFill>
                <a:latin typeface="Microsoft YaHei"/>
                <a:cs typeface="Microsoft YaHei"/>
              </a:rPr>
              <a:t>产</a:t>
            </a:r>
            <a:r>
              <a:rPr dirty="0" sz="1400">
                <a:solidFill>
                  <a:srgbClr val="737779"/>
                </a:solidFill>
                <a:latin typeface="Microsoft YaHei"/>
                <a:cs typeface="Microsoft YaHei"/>
              </a:rPr>
              <a:t>重</a:t>
            </a:r>
            <a:endParaRPr sz="1400">
              <a:latin typeface="Microsoft YaHei"/>
              <a:cs typeface="Microsoft YaHei"/>
            </a:endParaRPr>
          </a:p>
          <a:p>
            <a:pPr marL="410209">
              <a:lnSpc>
                <a:spcPct val="100000"/>
              </a:lnSpc>
              <a:spcBef>
                <a:spcPts val="505"/>
              </a:spcBef>
            </a:pPr>
            <a:r>
              <a:rPr dirty="0" sz="1400">
                <a:solidFill>
                  <a:srgbClr val="737779"/>
                </a:solidFill>
                <a:latin typeface="Microsoft YaHei"/>
                <a:cs typeface="Microsoft YaHei"/>
              </a:rPr>
              <a:t>组</a:t>
            </a:r>
            <a:r>
              <a:rPr dirty="0" sz="1400" spc="-5">
                <a:solidFill>
                  <a:srgbClr val="737779"/>
                </a:solidFill>
                <a:latin typeface="Microsoft YaHei"/>
                <a:cs typeface="Microsoft YaHei"/>
              </a:rPr>
              <a:t>)，</a:t>
            </a:r>
            <a:r>
              <a:rPr dirty="0" sz="1400">
                <a:solidFill>
                  <a:srgbClr val="737779"/>
                </a:solidFill>
                <a:latin typeface="Microsoft YaHei"/>
                <a:cs typeface="Microsoft YaHei"/>
              </a:rPr>
              <a:t>包含大量信息，</a:t>
            </a:r>
            <a:r>
              <a:rPr dirty="0" sz="1400" spc="-15">
                <a:solidFill>
                  <a:srgbClr val="737779"/>
                </a:solidFill>
                <a:latin typeface="Microsoft YaHei"/>
                <a:cs typeface="Microsoft YaHei"/>
              </a:rPr>
              <a:t>耗</a:t>
            </a:r>
            <a:r>
              <a:rPr dirty="0" sz="1400">
                <a:solidFill>
                  <a:srgbClr val="737779"/>
                </a:solidFill>
                <a:latin typeface="Microsoft YaHei"/>
                <a:cs typeface="Microsoft YaHei"/>
              </a:rPr>
              <a:t>时费力</a:t>
            </a:r>
            <a:endParaRPr sz="1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dirty="0" sz="1400">
                <a:solidFill>
                  <a:srgbClr val="373C41"/>
                </a:solidFill>
                <a:latin typeface="Microsoft YaHei"/>
                <a:cs typeface="Microsoft YaHei"/>
              </a:rPr>
              <a:t>人工处理难度很大</a:t>
            </a:r>
            <a:endParaRPr sz="14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3380" y="4799041"/>
            <a:ext cx="4316730" cy="1670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  <a:tabLst>
                <a:tab pos="3061970" algn="l"/>
              </a:tabLst>
            </a:pP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Copyright © 2017 DataYes. All</a:t>
            </a:r>
            <a:r>
              <a:rPr dirty="0" sz="1000" spc="11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rights</a:t>
            </a:r>
            <a:r>
              <a:rPr dirty="0" sz="1000" spc="2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10">
                <a:solidFill>
                  <a:srgbClr val="7E7E7E"/>
                </a:solidFill>
                <a:latin typeface="Microsoft YaHei"/>
                <a:cs typeface="Microsoft YaHei"/>
              </a:rPr>
              <a:t>reserved	</a:t>
            </a:r>
            <a:r>
              <a:rPr dirty="0" sz="700" spc="-5">
                <a:solidFill>
                  <a:srgbClr val="7E7E7E"/>
                </a:solidFill>
                <a:latin typeface="SimSun"/>
                <a:cs typeface="SimSun"/>
              </a:rPr>
              <a:t>●</a:t>
            </a:r>
            <a:r>
              <a:rPr dirty="0" sz="700" spc="-225">
                <a:solidFill>
                  <a:srgbClr val="7E7E7E"/>
                </a:solidFill>
                <a:latin typeface="SimSun"/>
                <a:cs typeface="SimSun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SimSun"/>
                <a:cs typeface="SimSun"/>
              </a:rPr>
              <a:t>保密文件，请勿外泄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546602"/>
            <a:ext cx="9144000" cy="1597025"/>
          </a:xfrm>
          <a:custGeom>
            <a:avLst/>
            <a:gdLst/>
            <a:ahLst/>
            <a:cxnLst/>
            <a:rect l="l" t="t" r="r" b="b"/>
            <a:pathLst>
              <a:path w="9144000" h="1597025">
                <a:moveTo>
                  <a:pt x="0" y="1596898"/>
                </a:moveTo>
                <a:lnTo>
                  <a:pt x="9144000" y="1596898"/>
                </a:lnTo>
                <a:lnTo>
                  <a:pt x="9144000" y="0"/>
                </a:lnTo>
                <a:lnTo>
                  <a:pt x="0" y="0"/>
                </a:lnTo>
                <a:lnTo>
                  <a:pt x="0" y="15968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1216" y="617981"/>
            <a:ext cx="2374900" cy="0"/>
          </a:xfrm>
          <a:custGeom>
            <a:avLst/>
            <a:gdLst/>
            <a:ahLst/>
            <a:cxnLst/>
            <a:rect l="l" t="t" r="r" b="b"/>
            <a:pathLst>
              <a:path w="2374900" h="0">
                <a:moveTo>
                  <a:pt x="0" y="0"/>
                </a:moveTo>
                <a:lnTo>
                  <a:pt x="2374531" y="0"/>
                </a:lnTo>
              </a:path>
            </a:pathLst>
          </a:custGeom>
          <a:ln w="28575">
            <a:solidFill>
              <a:srgbClr val="FD9F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0095" y="145745"/>
            <a:ext cx="197802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/>
              <a:t>赛题背景和意义</a:t>
            </a:r>
            <a:endParaRPr sz="2200"/>
          </a:p>
        </p:txBody>
      </p:sp>
      <p:sp>
        <p:nvSpPr>
          <p:cNvPr id="6" name="object 6"/>
          <p:cNvSpPr txBox="1"/>
          <p:nvPr/>
        </p:nvSpPr>
        <p:spPr>
          <a:xfrm>
            <a:off x="289661" y="742314"/>
            <a:ext cx="25304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70">
                <a:solidFill>
                  <a:srgbClr val="585858"/>
                </a:solidFill>
                <a:latin typeface="Microsoft YaHei"/>
                <a:cs typeface="Microsoft YaHei"/>
              </a:rPr>
              <a:t>上市公司公</a:t>
            </a:r>
            <a:r>
              <a:rPr dirty="0" sz="1400" spc="60">
                <a:solidFill>
                  <a:srgbClr val="585858"/>
                </a:solidFill>
                <a:latin typeface="Microsoft YaHei"/>
                <a:cs typeface="Microsoft YaHei"/>
              </a:rPr>
              <a:t>告-</a:t>
            </a:r>
            <a:r>
              <a:rPr dirty="0" sz="1400" spc="55">
                <a:solidFill>
                  <a:srgbClr val="585858"/>
                </a:solidFill>
                <a:latin typeface="Microsoft YaHei"/>
                <a:cs typeface="Microsoft YaHei"/>
              </a:rPr>
              <a:t>结构</a:t>
            </a:r>
            <a:r>
              <a:rPr dirty="0" sz="1400" spc="70">
                <a:solidFill>
                  <a:srgbClr val="585858"/>
                </a:solidFill>
                <a:latin typeface="Microsoft YaHei"/>
                <a:cs typeface="Microsoft YaHei"/>
              </a:rPr>
              <a:t>化</a:t>
            </a:r>
            <a:r>
              <a:rPr dirty="0" sz="1400" spc="55">
                <a:solidFill>
                  <a:srgbClr val="585858"/>
                </a:solidFill>
                <a:latin typeface="Microsoft YaHei"/>
                <a:cs typeface="Microsoft YaHei"/>
              </a:rPr>
              <a:t>数据</a:t>
            </a:r>
            <a:r>
              <a:rPr dirty="0" sz="1400" spc="70">
                <a:solidFill>
                  <a:srgbClr val="585858"/>
                </a:solidFill>
                <a:latin typeface="Microsoft YaHei"/>
                <a:cs typeface="Microsoft YaHei"/>
              </a:rPr>
              <a:t>抽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取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926" y="1522323"/>
            <a:ext cx="4996815" cy="2586355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使用自然语言处理、机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器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学习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算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法对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公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告信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息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进行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自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动抽取</a:t>
            </a:r>
            <a:endParaRPr sz="1400">
              <a:latin typeface="Microsoft YaHei"/>
              <a:cs typeface="Microsoft YaHei"/>
            </a:endParaRPr>
          </a:p>
          <a:p>
            <a:pPr marL="355600" indent="-343535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大幅提高投研效率，为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投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资者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创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造巨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大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的价值</a:t>
            </a:r>
            <a:endParaRPr sz="1400">
              <a:latin typeface="Microsoft YaHei"/>
              <a:cs typeface="Microsoft YaHei"/>
            </a:endParaRPr>
          </a:p>
          <a:p>
            <a:pPr lvl="1" marL="756285" indent="-287020">
              <a:lnSpc>
                <a:spcPct val="100000"/>
              </a:lnSpc>
              <a:spcBef>
                <a:spcPts val="8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高性能</a:t>
            </a:r>
            <a:endParaRPr sz="1400">
              <a:latin typeface="Microsoft YaHei"/>
              <a:cs typeface="Microsoft YaHei"/>
            </a:endParaRPr>
          </a:p>
          <a:p>
            <a:pPr lvl="1" marL="756285" indent="-287020">
              <a:lnSpc>
                <a:spcPct val="100000"/>
              </a:lnSpc>
              <a:spcBef>
                <a:spcPts val="8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准确性</a:t>
            </a:r>
            <a:endParaRPr sz="1400">
              <a:latin typeface="Microsoft YaHei"/>
              <a:cs typeface="Microsoft YaHei"/>
            </a:endParaRPr>
          </a:p>
          <a:p>
            <a:pPr marL="355600" indent="-343535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自然语言处理-信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息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抽取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问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题的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挑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战</a:t>
            </a:r>
            <a:endParaRPr sz="1400">
              <a:latin typeface="Microsoft YaHei"/>
              <a:cs typeface="Microsoft YaHei"/>
            </a:endParaRPr>
          </a:p>
          <a:p>
            <a:pPr lvl="1" marL="756285" indent="-287020">
              <a:lnSpc>
                <a:spcPct val="100000"/>
              </a:lnSpc>
              <a:spcBef>
                <a:spcPts val="8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与实际投资需求紧密结合</a:t>
            </a:r>
            <a:endParaRPr sz="1400">
              <a:latin typeface="Microsoft YaHei"/>
              <a:cs typeface="Microsoft YaHei"/>
            </a:endParaRPr>
          </a:p>
          <a:p>
            <a:pPr lvl="1" marL="756285" indent="-287020">
              <a:lnSpc>
                <a:spcPct val="100000"/>
              </a:lnSpc>
              <a:spcBef>
                <a:spcPts val="8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国际级导师亲临指导</a:t>
            </a:r>
            <a:endParaRPr sz="1400">
              <a:latin typeface="Microsoft YaHei"/>
              <a:cs typeface="Microsoft YaHei"/>
            </a:endParaRPr>
          </a:p>
          <a:p>
            <a:pPr lvl="1" marL="756285" indent="-287020">
              <a:lnSpc>
                <a:spcPct val="100000"/>
              </a:lnSpc>
              <a:spcBef>
                <a:spcPts val="8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丰厚的优胜奖金和顶尖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金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融机</a:t>
            </a:r>
            <a:r>
              <a:rPr dirty="0" sz="1400" spc="-15">
                <a:solidFill>
                  <a:srgbClr val="585858"/>
                </a:solidFill>
                <a:latin typeface="Microsoft YaHei"/>
                <a:cs typeface="Microsoft YaHei"/>
              </a:rPr>
              <a:t>构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的青睐</a:t>
            </a:r>
            <a:endParaRPr sz="14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3380" y="4799041"/>
            <a:ext cx="4316730" cy="1670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  <a:tabLst>
                <a:tab pos="3061970" algn="l"/>
              </a:tabLst>
            </a:pP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Copyright © 2017 DataYes. All</a:t>
            </a:r>
            <a:r>
              <a:rPr dirty="0" sz="1000" spc="11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rights</a:t>
            </a:r>
            <a:r>
              <a:rPr dirty="0" sz="1000" spc="2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10">
                <a:solidFill>
                  <a:srgbClr val="7E7E7E"/>
                </a:solidFill>
                <a:latin typeface="Microsoft YaHei"/>
                <a:cs typeface="Microsoft YaHei"/>
              </a:rPr>
              <a:t>reserved	</a:t>
            </a:r>
            <a:r>
              <a:rPr dirty="0" sz="700" spc="-5">
                <a:solidFill>
                  <a:srgbClr val="7E7E7E"/>
                </a:solidFill>
                <a:latin typeface="SimSun"/>
                <a:cs typeface="SimSun"/>
              </a:rPr>
              <a:t>●</a:t>
            </a:r>
            <a:r>
              <a:rPr dirty="0" sz="700" spc="-225">
                <a:solidFill>
                  <a:srgbClr val="7E7E7E"/>
                </a:solidFill>
                <a:latin typeface="SimSun"/>
                <a:cs typeface="SimSun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SimSun"/>
                <a:cs typeface="SimSun"/>
              </a:rPr>
              <a:t>保密文件，请勿外泄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546602"/>
            <a:ext cx="9144000" cy="1597025"/>
          </a:xfrm>
          <a:custGeom>
            <a:avLst/>
            <a:gdLst/>
            <a:ahLst/>
            <a:cxnLst/>
            <a:rect l="l" t="t" r="r" b="b"/>
            <a:pathLst>
              <a:path w="9144000" h="1597025">
                <a:moveTo>
                  <a:pt x="0" y="1596898"/>
                </a:moveTo>
                <a:lnTo>
                  <a:pt x="9144000" y="1596898"/>
                </a:lnTo>
                <a:lnTo>
                  <a:pt x="9144000" y="0"/>
                </a:lnTo>
                <a:lnTo>
                  <a:pt x="0" y="0"/>
                </a:lnTo>
                <a:lnTo>
                  <a:pt x="0" y="15968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1216" y="617981"/>
            <a:ext cx="862965" cy="0"/>
          </a:xfrm>
          <a:custGeom>
            <a:avLst/>
            <a:gdLst/>
            <a:ahLst/>
            <a:cxnLst/>
            <a:rect l="l" t="t" r="r" b="b"/>
            <a:pathLst>
              <a:path w="862965" h="0">
                <a:moveTo>
                  <a:pt x="0" y="0"/>
                </a:moveTo>
                <a:lnTo>
                  <a:pt x="862393" y="0"/>
                </a:lnTo>
              </a:path>
            </a:pathLst>
          </a:custGeom>
          <a:ln w="28575">
            <a:solidFill>
              <a:srgbClr val="FD9F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60095" y="144221"/>
            <a:ext cx="610870" cy="377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b="1">
                <a:solidFill>
                  <a:srgbClr val="585858"/>
                </a:solidFill>
                <a:latin typeface="Microsoft YaHei"/>
                <a:cs typeface="Microsoft YaHei"/>
              </a:rPr>
              <a:t>目录</a:t>
            </a:r>
            <a:endParaRPr sz="230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66715" y="1894332"/>
            <a:ext cx="1175003" cy="11475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145023" y="2068195"/>
            <a:ext cx="800735" cy="800735"/>
          </a:xfrm>
          <a:custGeom>
            <a:avLst/>
            <a:gdLst/>
            <a:ahLst/>
            <a:cxnLst/>
            <a:rect l="l" t="t" r="r" b="b"/>
            <a:pathLst>
              <a:path w="800735" h="800735">
                <a:moveTo>
                  <a:pt x="400176" y="0"/>
                </a:moveTo>
                <a:lnTo>
                  <a:pt x="353513" y="2692"/>
                </a:lnTo>
                <a:lnTo>
                  <a:pt x="308430" y="10570"/>
                </a:lnTo>
                <a:lnTo>
                  <a:pt x="265226" y="23333"/>
                </a:lnTo>
                <a:lnTo>
                  <a:pt x="224203" y="40679"/>
                </a:lnTo>
                <a:lnTo>
                  <a:pt x="185660" y="62310"/>
                </a:lnTo>
                <a:lnTo>
                  <a:pt x="149899" y="87924"/>
                </a:lnTo>
                <a:lnTo>
                  <a:pt x="117221" y="117221"/>
                </a:lnTo>
                <a:lnTo>
                  <a:pt x="87924" y="149899"/>
                </a:lnTo>
                <a:lnTo>
                  <a:pt x="62310" y="185660"/>
                </a:lnTo>
                <a:lnTo>
                  <a:pt x="40679" y="224203"/>
                </a:lnTo>
                <a:lnTo>
                  <a:pt x="23333" y="265226"/>
                </a:lnTo>
                <a:lnTo>
                  <a:pt x="10570" y="308430"/>
                </a:lnTo>
                <a:lnTo>
                  <a:pt x="2692" y="353513"/>
                </a:lnTo>
                <a:lnTo>
                  <a:pt x="0" y="400177"/>
                </a:lnTo>
                <a:lnTo>
                  <a:pt x="2692" y="446838"/>
                </a:lnTo>
                <a:lnTo>
                  <a:pt x="10570" y="491916"/>
                </a:lnTo>
                <a:lnTo>
                  <a:pt x="23333" y="535112"/>
                </a:lnTo>
                <a:lnTo>
                  <a:pt x="40679" y="576125"/>
                </a:lnTo>
                <a:lnTo>
                  <a:pt x="62310" y="614656"/>
                </a:lnTo>
                <a:lnTo>
                  <a:pt x="87924" y="650404"/>
                </a:lnTo>
                <a:lnTo>
                  <a:pt x="117220" y="683069"/>
                </a:lnTo>
                <a:lnTo>
                  <a:pt x="149899" y="712352"/>
                </a:lnTo>
                <a:lnTo>
                  <a:pt x="185660" y="737953"/>
                </a:lnTo>
                <a:lnTo>
                  <a:pt x="224203" y="759572"/>
                </a:lnTo>
                <a:lnTo>
                  <a:pt x="265226" y="776908"/>
                </a:lnTo>
                <a:lnTo>
                  <a:pt x="308430" y="789663"/>
                </a:lnTo>
                <a:lnTo>
                  <a:pt x="353513" y="797536"/>
                </a:lnTo>
                <a:lnTo>
                  <a:pt x="400176" y="800227"/>
                </a:lnTo>
                <a:lnTo>
                  <a:pt x="446838" y="797536"/>
                </a:lnTo>
                <a:lnTo>
                  <a:pt x="491916" y="789663"/>
                </a:lnTo>
                <a:lnTo>
                  <a:pt x="535112" y="776908"/>
                </a:lnTo>
                <a:lnTo>
                  <a:pt x="576125" y="759572"/>
                </a:lnTo>
                <a:lnTo>
                  <a:pt x="614656" y="737953"/>
                </a:lnTo>
                <a:lnTo>
                  <a:pt x="650404" y="712352"/>
                </a:lnTo>
                <a:lnTo>
                  <a:pt x="683069" y="683069"/>
                </a:lnTo>
                <a:lnTo>
                  <a:pt x="712352" y="650404"/>
                </a:lnTo>
                <a:lnTo>
                  <a:pt x="737953" y="614656"/>
                </a:lnTo>
                <a:lnTo>
                  <a:pt x="759572" y="576125"/>
                </a:lnTo>
                <a:lnTo>
                  <a:pt x="776908" y="535112"/>
                </a:lnTo>
                <a:lnTo>
                  <a:pt x="789663" y="491916"/>
                </a:lnTo>
                <a:lnTo>
                  <a:pt x="797536" y="446838"/>
                </a:lnTo>
                <a:lnTo>
                  <a:pt x="800226" y="400177"/>
                </a:lnTo>
                <a:lnTo>
                  <a:pt x="797536" y="353513"/>
                </a:lnTo>
                <a:lnTo>
                  <a:pt x="789663" y="308430"/>
                </a:lnTo>
                <a:lnTo>
                  <a:pt x="776908" y="265226"/>
                </a:lnTo>
                <a:lnTo>
                  <a:pt x="759572" y="224203"/>
                </a:lnTo>
                <a:lnTo>
                  <a:pt x="737953" y="185660"/>
                </a:lnTo>
                <a:lnTo>
                  <a:pt x="712352" y="149899"/>
                </a:lnTo>
                <a:lnTo>
                  <a:pt x="683069" y="117221"/>
                </a:lnTo>
                <a:lnTo>
                  <a:pt x="650404" y="87924"/>
                </a:lnTo>
                <a:lnTo>
                  <a:pt x="614656" y="62310"/>
                </a:lnTo>
                <a:lnTo>
                  <a:pt x="576125" y="40679"/>
                </a:lnTo>
                <a:lnTo>
                  <a:pt x="535112" y="23333"/>
                </a:lnTo>
                <a:lnTo>
                  <a:pt x="491916" y="10570"/>
                </a:lnTo>
                <a:lnTo>
                  <a:pt x="446838" y="2692"/>
                </a:lnTo>
                <a:lnTo>
                  <a:pt x="4001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412994" y="2198877"/>
            <a:ext cx="2159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90" b="1">
                <a:solidFill>
                  <a:srgbClr val="737779"/>
                </a:solidFill>
                <a:latin typeface="Microsoft JhengHei"/>
                <a:cs typeface="Microsoft JhengHei"/>
              </a:rPr>
              <a:t>3</a:t>
            </a:r>
            <a:endParaRPr sz="30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34100" y="1741932"/>
            <a:ext cx="1440179" cy="14401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444234" y="2061717"/>
            <a:ext cx="800100" cy="800100"/>
          </a:xfrm>
          <a:custGeom>
            <a:avLst/>
            <a:gdLst/>
            <a:ahLst/>
            <a:cxnLst/>
            <a:rect l="l" t="t" r="r" b="b"/>
            <a:pathLst>
              <a:path w="800100" h="800100">
                <a:moveTo>
                  <a:pt x="400049" y="0"/>
                </a:moveTo>
                <a:lnTo>
                  <a:pt x="353388" y="2690"/>
                </a:lnTo>
                <a:lnTo>
                  <a:pt x="308310" y="10563"/>
                </a:lnTo>
                <a:lnTo>
                  <a:pt x="265114" y="23318"/>
                </a:lnTo>
                <a:lnTo>
                  <a:pt x="224101" y="40654"/>
                </a:lnTo>
                <a:lnTo>
                  <a:pt x="185570" y="62273"/>
                </a:lnTo>
                <a:lnTo>
                  <a:pt x="149822" y="87874"/>
                </a:lnTo>
                <a:lnTo>
                  <a:pt x="117157" y="117157"/>
                </a:lnTo>
                <a:lnTo>
                  <a:pt x="87874" y="149822"/>
                </a:lnTo>
                <a:lnTo>
                  <a:pt x="62273" y="185570"/>
                </a:lnTo>
                <a:lnTo>
                  <a:pt x="40654" y="224101"/>
                </a:lnTo>
                <a:lnTo>
                  <a:pt x="23318" y="265114"/>
                </a:lnTo>
                <a:lnTo>
                  <a:pt x="10563" y="308310"/>
                </a:lnTo>
                <a:lnTo>
                  <a:pt x="2690" y="353388"/>
                </a:lnTo>
                <a:lnTo>
                  <a:pt x="0" y="400050"/>
                </a:lnTo>
                <a:lnTo>
                  <a:pt x="2690" y="446711"/>
                </a:lnTo>
                <a:lnTo>
                  <a:pt x="10563" y="491789"/>
                </a:lnTo>
                <a:lnTo>
                  <a:pt x="23318" y="534985"/>
                </a:lnTo>
                <a:lnTo>
                  <a:pt x="40654" y="575998"/>
                </a:lnTo>
                <a:lnTo>
                  <a:pt x="62273" y="614529"/>
                </a:lnTo>
                <a:lnTo>
                  <a:pt x="87874" y="650277"/>
                </a:lnTo>
                <a:lnTo>
                  <a:pt x="117157" y="682942"/>
                </a:lnTo>
                <a:lnTo>
                  <a:pt x="149822" y="712225"/>
                </a:lnTo>
                <a:lnTo>
                  <a:pt x="185570" y="737826"/>
                </a:lnTo>
                <a:lnTo>
                  <a:pt x="224101" y="759445"/>
                </a:lnTo>
                <a:lnTo>
                  <a:pt x="265114" y="776781"/>
                </a:lnTo>
                <a:lnTo>
                  <a:pt x="308310" y="789536"/>
                </a:lnTo>
                <a:lnTo>
                  <a:pt x="353388" y="797409"/>
                </a:lnTo>
                <a:lnTo>
                  <a:pt x="400049" y="800100"/>
                </a:lnTo>
                <a:lnTo>
                  <a:pt x="446711" y="797409"/>
                </a:lnTo>
                <a:lnTo>
                  <a:pt x="491789" y="789536"/>
                </a:lnTo>
                <a:lnTo>
                  <a:pt x="534985" y="776781"/>
                </a:lnTo>
                <a:lnTo>
                  <a:pt x="575998" y="759445"/>
                </a:lnTo>
                <a:lnTo>
                  <a:pt x="614529" y="737826"/>
                </a:lnTo>
                <a:lnTo>
                  <a:pt x="650277" y="712225"/>
                </a:lnTo>
                <a:lnTo>
                  <a:pt x="682942" y="682942"/>
                </a:lnTo>
                <a:lnTo>
                  <a:pt x="712225" y="650277"/>
                </a:lnTo>
                <a:lnTo>
                  <a:pt x="737826" y="614529"/>
                </a:lnTo>
                <a:lnTo>
                  <a:pt x="759445" y="575998"/>
                </a:lnTo>
                <a:lnTo>
                  <a:pt x="776781" y="534985"/>
                </a:lnTo>
                <a:lnTo>
                  <a:pt x="789536" y="491789"/>
                </a:lnTo>
                <a:lnTo>
                  <a:pt x="797409" y="446711"/>
                </a:lnTo>
                <a:lnTo>
                  <a:pt x="800099" y="400050"/>
                </a:lnTo>
                <a:lnTo>
                  <a:pt x="797409" y="353388"/>
                </a:lnTo>
                <a:lnTo>
                  <a:pt x="789536" y="308310"/>
                </a:lnTo>
                <a:lnTo>
                  <a:pt x="776781" y="265114"/>
                </a:lnTo>
                <a:lnTo>
                  <a:pt x="759445" y="224101"/>
                </a:lnTo>
                <a:lnTo>
                  <a:pt x="737826" y="185570"/>
                </a:lnTo>
                <a:lnTo>
                  <a:pt x="712225" y="149822"/>
                </a:lnTo>
                <a:lnTo>
                  <a:pt x="682942" y="117157"/>
                </a:lnTo>
                <a:lnTo>
                  <a:pt x="650277" y="87874"/>
                </a:lnTo>
                <a:lnTo>
                  <a:pt x="614529" y="62273"/>
                </a:lnTo>
                <a:lnTo>
                  <a:pt x="575998" y="40654"/>
                </a:lnTo>
                <a:lnTo>
                  <a:pt x="534985" y="23318"/>
                </a:lnTo>
                <a:lnTo>
                  <a:pt x="491789" y="10563"/>
                </a:lnTo>
                <a:lnTo>
                  <a:pt x="446711" y="2690"/>
                </a:lnTo>
                <a:lnTo>
                  <a:pt x="4000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712457" y="2192223"/>
            <a:ext cx="21653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90" b="1">
                <a:solidFill>
                  <a:srgbClr val="737779"/>
                </a:solidFill>
                <a:latin typeface="Microsoft JhengHei"/>
                <a:cs typeface="Microsoft JhengHei"/>
              </a:rPr>
              <a:t>4</a:t>
            </a:r>
            <a:endParaRPr sz="30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2085" y="3221227"/>
            <a:ext cx="14979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5" b="1">
                <a:solidFill>
                  <a:srgbClr val="585858"/>
                </a:solidFill>
                <a:latin typeface="Microsoft YaHei"/>
                <a:cs typeface="Microsoft YaHei"/>
              </a:rPr>
              <a:t>赛题背景和意义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86454" y="3221227"/>
            <a:ext cx="12877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5" b="1">
                <a:solidFill>
                  <a:srgbClr val="585858"/>
                </a:solidFill>
                <a:latin typeface="Microsoft YaHei"/>
                <a:cs typeface="Microsoft YaHei"/>
              </a:rPr>
              <a:t>信息抽取介绍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07304" y="3221227"/>
            <a:ext cx="8667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5" b="1">
                <a:solidFill>
                  <a:srgbClr val="585858"/>
                </a:solidFill>
                <a:latin typeface="Microsoft YaHei"/>
                <a:cs typeface="Microsoft YaHei"/>
              </a:rPr>
              <a:t>数据说明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11214" y="3219068"/>
            <a:ext cx="8667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5" b="1">
                <a:solidFill>
                  <a:srgbClr val="585858"/>
                </a:solidFill>
                <a:latin typeface="Microsoft YaHei"/>
                <a:cs typeface="Microsoft YaHei"/>
              </a:rPr>
              <a:t>规则解答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75788" y="1402080"/>
            <a:ext cx="2188464" cy="2189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64052" y="1960498"/>
            <a:ext cx="1016000" cy="1016000"/>
          </a:xfrm>
          <a:custGeom>
            <a:avLst/>
            <a:gdLst/>
            <a:ahLst/>
            <a:cxnLst/>
            <a:rect l="l" t="t" r="r" b="b"/>
            <a:pathLst>
              <a:path w="1016000" h="1016000">
                <a:moveTo>
                  <a:pt x="507873" y="0"/>
                </a:moveTo>
                <a:lnTo>
                  <a:pt x="458973" y="2324"/>
                </a:lnTo>
                <a:lnTo>
                  <a:pt x="411385" y="9155"/>
                </a:lnTo>
                <a:lnTo>
                  <a:pt x="365324" y="20281"/>
                </a:lnTo>
                <a:lnTo>
                  <a:pt x="321001" y="35489"/>
                </a:lnTo>
                <a:lnTo>
                  <a:pt x="278630" y="54565"/>
                </a:lnTo>
                <a:lnTo>
                  <a:pt x="238424" y="77298"/>
                </a:lnTo>
                <a:lnTo>
                  <a:pt x="200596" y="103475"/>
                </a:lnTo>
                <a:lnTo>
                  <a:pt x="165360" y="132883"/>
                </a:lnTo>
                <a:lnTo>
                  <a:pt x="132928" y="165310"/>
                </a:lnTo>
                <a:lnTo>
                  <a:pt x="103513" y="200542"/>
                </a:lnTo>
                <a:lnTo>
                  <a:pt x="77329" y="238368"/>
                </a:lnTo>
                <a:lnTo>
                  <a:pt x="54588" y="278574"/>
                </a:lnTo>
                <a:lnTo>
                  <a:pt x="35505" y="320948"/>
                </a:lnTo>
                <a:lnTo>
                  <a:pt x="20291" y="365278"/>
                </a:lnTo>
                <a:lnTo>
                  <a:pt x="9160" y="411350"/>
                </a:lnTo>
                <a:lnTo>
                  <a:pt x="2325" y="458953"/>
                </a:lnTo>
                <a:lnTo>
                  <a:pt x="0" y="507873"/>
                </a:lnTo>
                <a:lnTo>
                  <a:pt x="2325" y="556771"/>
                </a:lnTo>
                <a:lnTo>
                  <a:pt x="9160" y="604355"/>
                </a:lnTo>
                <a:lnTo>
                  <a:pt x="20291" y="650411"/>
                </a:lnTo>
                <a:lnTo>
                  <a:pt x="35505" y="694726"/>
                </a:lnTo>
                <a:lnTo>
                  <a:pt x="54588" y="737089"/>
                </a:lnTo>
                <a:lnTo>
                  <a:pt x="77329" y="777285"/>
                </a:lnTo>
                <a:lnTo>
                  <a:pt x="103513" y="815102"/>
                </a:lnTo>
                <a:lnTo>
                  <a:pt x="132928" y="850327"/>
                </a:lnTo>
                <a:lnTo>
                  <a:pt x="165360" y="882748"/>
                </a:lnTo>
                <a:lnTo>
                  <a:pt x="200596" y="912152"/>
                </a:lnTo>
                <a:lnTo>
                  <a:pt x="238424" y="938325"/>
                </a:lnTo>
                <a:lnTo>
                  <a:pt x="278630" y="961056"/>
                </a:lnTo>
                <a:lnTo>
                  <a:pt x="321001" y="980131"/>
                </a:lnTo>
                <a:lnTo>
                  <a:pt x="365324" y="995338"/>
                </a:lnTo>
                <a:lnTo>
                  <a:pt x="411385" y="1006463"/>
                </a:lnTo>
                <a:lnTo>
                  <a:pt x="458973" y="1013294"/>
                </a:lnTo>
                <a:lnTo>
                  <a:pt x="507873" y="1015619"/>
                </a:lnTo>
                <a:lnTo>
                  <a:pt x="556792" y="1013294"/>
                </a:lnTo>
                <a:lnTo>
                  <a:pt x="604395" y="1006463"/>
                </a:lnTo>
                <a:lnTo>
                  <a:pt x="650467" y="995338"/>
                </a:lnTo>
                <a:lnTo>
                  <a:pt x="694797" y="980131"/>
                </a:lnTo>
                <a:lnTo>
                  <a:pt x="737171" y="961056"/>
                </a:lnTo>
                <a:lnTo>
                  <a:pt x="777377" y="938325"/>
                </a:lnTo>
                <a:lnTo>
                  <a:pt x="815203" y="912152"/>
                </a:lnTo>
                <a:lnTo>
                  <a:pt x="850435" y="882748"/>
                </a:lnTo>
                <a:lnTo>
                  <a:pt x="882862" y="850327"/>
                </a:lnTo>
                <a:lnTo>
                  <a:pt x="912270" y="815102"/>
                </a:lnTo>
                <a:lnTo>
                  <a:pt x="938447" y="777285"/>
                </a:lnTo>
                <a:lnTo>
                  <a:pt x="961180" y="737089"/>
                </a:lnTo>
                <a:lnTo>
                  <a:pt x="980256" y="694726"/>
                </a:lnTo>
                <a:lnTo>
                  <a:pt x="995464" y="650411"/>
                </a:lnTo>
                <a:lnTo>
                  <a:pt x="1006590" y="604355"/>
                </a:lnTo>
                <a:lnTo>
                  <a:pt x="1013421" y="556771"/>
                </a:lnTo>
                <a:lnTo>
                  <a:pt x="1015746" y="507873"/>
                </a:lnTo>
                <a:lnTo>
                  <a:pt x="1013421" y="458953"/>
                </a:lnTo>
                <a:lnTo>
                  <a:pt x="1006590" y="411350"/>
                </a:lnTo>
                <a:lnTo>
                  <a:pt x="995464" y="365278"/>
                </a:lnTo>
                <a:lnTo>
                  <a:pt x="980256" y="320948"/>
                </a:lnTo>
                <a:lnTo>
                  <a:pt x="961180" y="278574"/>
                </a:lnTo>
                <a:lnTo>
                  <a:pt x="938447" y="238368"/>
                </a:lnTo>
                <a:lnTo>
                  <a:pt x="912270" y="200542"/>
                </a:lnTo>
                <a:lnTo>
                  <a:pt x="882862" y="165310"/>
                </a:lnTo>
                <a:lnTo>
                  <a:pt x="850435" y="132883"/>
                </a:lnTo>
                <a:lnTo>
                  <a:pt x="815203" y="103475"/>
                </a:lnTo>
                <a:lnTo>
                  <a:pt x="777377" y="77298"/>
                </a:lnTo>
                <a:lnTo>
                  <a:pt x="737171" y="54565"/>
                </a:lnTo>
                <a:lnTo>
                  <a:pt x="694797" y="35489"/>
                </a:lnTo>
                <a:lnTo>
                  <a:pt x="650467" y="20281"/>
                </a:lnTo>
                <a:lnTo>
                  <a:pt x="604395" y="9155"/>
                </a:lnTo>
                <a:lnTo>
                  <a:pt x="556792" y="2324"/>
                </a:lnTo>
                <a:lnTo>
                  <a:pt x="507873" y="0"/>
                </a:lnTo>
                <a:close/>
              </a:path>
            </a:pathLst>
          </a:custGeom>
          <a:solidFill>
            <a:srgbClr val="373C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829050" y="2160270"/>
            <a:ext cx="248285" cy="559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335" b="1">
                <a:solidFill>
                  <a:srgbClr val="FFFFFF"/>
                </a:solidFill>
                <a:latin typeface="Microsoft JhengHei"/>
                <a:cs typeface="Microsoft JhengHei"/>
              </a:rPr>
              <a:t>2</a:t>
            </a:r>
            <a:endParaRPr sz="3500">
              <a:latin typeface="Microsoft JhengHei"/>
              <a:cs typeface="Microsoft JhengHe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80744" y="1812035"/>
            <a:ext cx="1440180" cy="14401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91639" y="2131567"/>
            <a:ext cx="800735" cy="800735"/>
          </a:xfrm>
          <a:custGeom>
            <a:avLst/>
            <a:gdLst/>
            <a:ahLst/>
            <a:cxnLst/>
            <a:rect l="l" t="t" r="r" b="b"/>
            <a:pathLst>
              <a:path w="800735" h="800735">
                <a:moveTo>
                  <a:pt x="400177" y="0"/>
                </a:moveTo>
                <a:lnTo>
                  <a:pt x="353513" y="2692"/>
                </a:lnTo>
                <a:lnTo>
                  <a:pt x="308430" y="10570"/>
                </a:lnTo>
                <a:lnTo>
                  <a:pt x="265226" y="23333"/>
                </a:lnTo>
                <a:lnTo>
                  <a:pt x="224203" y="40679"/>
                </a:lnTo>
                <a:lnTo>
                  <a:pt x="185660" y="62310"/>
                </a:lnTo>
                <a:lnTo>
                  <a:pt x="149899" y="87924"/>
                </a:lnTo>
                <a:lnTo>
                  <a:pt x="117220" y="117221"/>
                </a:lnTo>
                <a:lnTo>
                  <a:pt x="87924" y="149899"/>
                </a:lnTo>
                <a:lnTo>
                  <a:pt x="62310" y="185660"/>
                </a:lnTo>
                <a:lnTo>
                  <a:pt x="40679" y="224203"/>
                </a:lnTo>
                <a:lnTo>
                  <a:pt x="23333" y="265226"/>
                </a:lnTo>
                <a:lnTo>
                  <a:pt x="10570" y="308430"/>
                </a:lnTo>
                <a:lnTo>
                  <a:pt x="2692" y="353513"/>
                </a:lnTo>
                <a:lnTo>
                  <a:pt x="0" y="400176"/>
                </a:lnTo>
                <a:lnTo>
                  <a:pt x="2692" y="446838"/>
                </a:lnTo>
                <a:lnTo>
                  <a:pt x="10570" y="491916"/>
                </a:lnTo>
                <a:lnTo>
                  <a:pt x="23333" y="535112"/>
                </a:lnTo>
                <a:lnTo>
                  <a:pt x="40679" y="576125"/>
                </a:lnTo>
                <a:lnTo>
                  <a:pt x="62310" y="614656"/>
                </a:lnTo>
                <a:lnTo>
                  <a:pt x="87924" y="650404"/>
                </a:lnTo>
                <a:lnTo>
                  <a:pt x="117221" y="683069"/>
                </a:lnTo>
                <a:lnTo>
                  <a:pt x="149899" y="712352"/>
                </a:lnTo>
                <a:lnTo>
                  <a:pt x="185660" y="737953"/>
                </a:lnTo>
                <a:lnTo>
                  <a:pt x="224203" y="759572"/>
                </a:lnTo>
                <a:lnTo>
                  <a:pt x="265226" y="776908"/>
                </a:lnTo>
                <a:lnTo>
                  <a:pt x="308430" y="789663"/>
                </a:lnTo>
                <a:lnTo>
                  <a:pt x="353513" y="797536"/>
                </a:lnTo>
                <a:lnTo>
                  <a:pt x="400177" y="800226"/>
                </a:lnTo>
                <a:lnTo>
                  <a:pt x="446814" y="797536"/>
                </a:lnTo>
                <a:lnTo>
                  <a:pt x="491876" y="789663"/>
                </a:lnTo>
                <a:lnTo>
                  <a:pt x="535062" y="776908"/>
                </a:lnTo>
                <a:lnTo>
                  <a:pt x="576070" y="759572"/>
                </a:lnTo>
                <a:lnTo>
                  <a:pt x="614599" y="737953"/>
                </a:lnTo>
                <a:lnTo>
                  <a:pt x="650350" y="712352"/>
                </a:lnTo>
                <a:lnTo>
                  <a:pt x="683021" y="683069"/>
                </a:lnTo>
                <a:lnTo>
                  <a:pt x="712312" y="650404"/>
                </a:lnTo>
                <a:lnTo>
                  <a:pt x="737922" y="614656"/>
                </a:lnTo>
                <a:lnTo>
                  <a:pt x="759549" y="576125"/>
                </a:lnTo>
                <a:lnTo>
                  <a:pt x="776895" y="535112"/>
                </a:lnTo>
                <a:lnTo>
                  <a:pt x="789656" y="491916"/>
                </a:lnTo>
                <a:lnTo>
                  <a:pt x="797534" y="446838"/>
                </a:lnTo>
                <a:lnTo>
                  <a:pt x="800227" y="400176"/>
                </a:lnTo>
                <a:lnTo>
                  <a:pt x="797534" y="353513"/>
                </a:lnTo>
                <a:lnTo>
                  <a:pt x="789656" y="308430"/>
                </a:lnTo>
                <a:lnTo>
                  <a:pt x="776895" y="265226"/>
                </a:lnTo>
                <a:lnTo>
                  <a:pt x="759549" y="224203"/>
                </a:lnTo>
                <a:lnTo>
                  <a:pt x="737922" y="185660"/>
                </a:lnTo>
                <a:lnTo>
                  <a:pt x="712312" y="149899"/>
                </a:lnTo>
                <a:lnTo>
                  <a:pt x="683021" y="117221"/>
                </a:lnTo>
                <a:lnTo>
                  <a:pt x="650350" y="87924"/>
                </a:lnTo>
                <a:lnTo>
                  <a:pt x="614599" y="62310"/>
                </a:lnTo>
                <a:lnTo>
                  <a:pt x="576070" y="40679"/>
                </a:lnTo>
                <a:lnTo>
                  <a:pt x="535062" y="23333"/>
                </a:lnTo>
                <a:lnTo>
                  <a:pt x="491876" y="10570"/>
                </a:lnTo>
                <a:lnTo>
                  <a:pt x="446814" y="2692"/>
                </a:lnTo>
                <a:lnTo>
                  <a:pt x="4001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959101" y="2262377"/>
            <a:ext cx="2159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90" b="1">
                <a:solidFill>
                  <a:srgbClr val="737779"/>
                </a:solidFill>
                <a:latin typeface="Microsoft JhengHei"/>
                <a:cs typeface="Microsoft JhengHei"/>
              </a:rPr>
              <a:t>1</a:t>
            </a:r>
            <a:endParaRPr sz="30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3380" y="4799041"/>
            <a:ext cx="4316730" cy="1670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  <a:tabLst>
                <a:tab pos="3061970" algn="l"/>
              </a:tabLst>
            </a:pP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Copyright © 2017 DataYes. All</a:t>
            </a:r>
            <a:r>
              <a:rPr dirty="0" sz="1000" spc="11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rights</a:t>
            </a:r>
            <a:r>
              <a:rPr dirty="0" sz="1000" spc="2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10">
                <a:solidFill>
                  <a:srgbClr val="7E7E7E"/>
                </a:solidFill>
                <a:latin typeface="Microsoft YaHei"/>
                <a:cs typeface="Microsoft YaHei"/>
              </a:rPr>
              <a:t>reserved	</a:t>
            </a:r>
            <a:r>
              <a:rPr dirty="0" sz="700" spc="-5">
                <a:solidFill>
                  <a:srgbClr val="7E7E7E"/>
                </a:solidFill>
                <a:latin typeface="SimSun"/>
                <a:cs typeface="SimSun"/>
              </a:rPr>
              <a:t>●</a:t>
            </a:r>
            <a:r>
              <a:rPr dirty="0" sz="700" spc="-225">
                <a:solidFill>
                  <a:srgbClr val="7E7E7E"/>
                </a:solidFill>
                <a:latin typeface="SimSun"/>
                <a:cs typeface="SimSun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SimSun"/>
                <a:cs typeface="SimSun"/>
              </a:rPr>
              <a:t>保密文件，请勿外泄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546602"/>
            <a:ext cx="9144000" cy="1597025"/>
          </a:xfrm>
          <a:custGeom>
            <a:avLst/>
            <a:gdLst/>
            <a:ahLst/>
            <a:cxnLst/>
            <a:rect l="l" t="t" r="r" b="b"/>
            <a:pathLst>
              <a:path w="9144000" h="1597025">
                <a:moveTo>
                  <a:pt x="0" y="1596898"/>
                </a:moveTo>
                <a:lnTo>
                  <a:pt x="9144000" y="1596898"/>
                </a:lnTo>
                <a:lnTo>
                  <a:pt x="9144000" y="0"/>
                </a:lnTo>
                <a:lnTo>
                  <a:pt x="0" y="0"/>
                </a:lnTo>
                <a:lnTo>
                  <a:pt x="0" y="15968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1216" y="617981"/>
            <a:ext cx="2008505" cy="0"/>
          </a:xfrm>
          <a:custGeom>
            <a:avLst/>
            <a:gdLst/>
            <a:ahLst/>
            <a:cxnLst/>
            <a:rect l="l" t="t" r="r" b="b"/>
            <a:pathLst>
              <a:path w="2008505" h="0">
                <a:moveTo>
                  <a:pt x="0" y="0"/>
                </a:moveTo>
                <a:lnTo>
                  <a:pt x="2008390" y="0"/>
                </a:lnTo>
              </a:path>
            </a:pathLst>
          </a:custGeom>
          <a:ln w="28575">
            <a:solidFill>
              <a:srgbClr val="FD9F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0095" y="144221"/>
            <a:ext cx="1781175" cy="377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信息抽取介绍</a:t>
            </a:r>
          </a:p>
        </p:txBody>
      </p:sp>
      <p:sp>
        <p:nvSpPr>
          <p:cNvPr id="6" name="object 6"/>
          <p:cNvSpPr/>
          <p:nvPr/>
        </p:nvSpPr>
        <p:spPr>
          <a:xfrm>
            <a:off x="4367403" y="1016000"/>
            <a:ext cx="3562350" cy="3562350"/>
          </a:xfrm>
          <a:custGeom>
            <a:avLst/>
            <a:gdLst/>
            <a:ahLst/>
            <a:cxnLst/>
            <a:rect l="l" t="t" r="r" b="b"/>
            <a:pathLst>
              <a:path w="3562350" h="3562350">
                <a:moveTo>
                  <a:pt x="1781048" y="0"/>
                </a:moveTo>
                <a:lnTo>
                  <a:pt x="1829275" y="640"/>
                </a:lnTo>
                <a:lnTo>
                  <a:pt x="1877186" y="2550"/>
                </a:lnTo>
                <a:lnTo>
                  <a:pt x="1924764" y="5713"/>
                </a:lnTo>
                <a:lnTo>
                  <a:pt x="1971993" y="10114"/>
                </a:lnTo>
                <a:lnTo>
                  <a:pt x="2018857" y="15736"/>
                </a:lnTo>
                <a:lnTo>
                  <a:pt x="2065340" y="22563"/>
                </a:lnTo>
                <a:lnTo>
                  <a:pt x="2111424" y="30579"/>
                </a:lnTo>
                <a:lnTo>
                  <a:pt x="2157096" y="39767"/>
                </a:lnTo>
                <a:lnTo>
                  <a:pt x="2202337" y="50113"/>
                </a:lnTo>
                <a:lnTo>
                  <a:pt x="2247133" y="61598"/>
                </a:lnTo>
                <a:lnTo>
                  <a:pt x="2291466" y="74208"/>
                </a:lnTo>
                <a:lnTo>
                  <a:pt x="2335321" y="87926"/>
                </a:lnTo>
                <a:lnTo>
                  <a:pt x="2378682" y="102736"/>
                </a:lnTo>
                <a:lnTo>
                  <a:pt x="2421532" y="118622"/>
                </a:lnTo>
                <a:lnTo>
                  <a:pt x="2463856" y="135567"/>
                </a:lnTo>
                <a:lnTo>
                  <a:pt x="2505636" y="153556"/>
                </a:lnTo>
                <a:lnTo>
                  <a:pt x="2546858" y="172572"/>
                </a:lnTo>
                <a:lnTo>
                  <a:pt x="2587505" y="192600"/>
                </a:lnTo>
                <a:lnTo>
                  <a:pt x="2627560" y="213622"/>
                </a:lnTo>
                <a:lnTo>
                  <a:pt x="2667008" y="235623"/>
                </a:lnTo>
                <a:lnTo>
                  <a:pt x="2705832" y="258587"/>
                </a:lnTo>
                <a:lnTo>
                  <a:pt x="2744017" y="282497"/>
                </a:lnTo>
                <a:lnTo>
                  <a:pt x="2781545" y="307338"/>
                </a:lnTo>
                <a:lnTo>
                  <a:pt x="2818402" y="333093"/>
                </a:lnTo>
                <a:lnTo>
                  <a:pt x="2854571" y="359746"/>
                </a:lnTo>
                <a:lnTo>
                  <a:pt x="2890035" y="387281"/>
                </a:lnTo>
                <a:lnTo>
                  <a:pt x="2924778" y="415681"/>
                </a:lnTo>
                <a:lnTo>
                  <a:pt x="2958786" y="444932"/>
                </a:lnTo>
                <a:lnTo>
                  <a:pt x="2992040" y="475015"/>
                </a:lnTo>
                <a:lnTo>
                  <a:pt x="3024525" y="505916"/>
                </a:lnTo>
                <a:lnTo>
                  <a:pt x="3056226" y="537618"/>
                </a:lnTo>
                <a:lnTo>
                  <a:pt x="3087125" y="570105"/>
                </a:lnTo>
                <a:lnTo>
                  <a:pt x="3117207" y="603361"/>
                </a:lnTo>
                <a:lnTo>
                  <a:pt x="3146455" y="637369"/>
                </a:lnTo>
                <a:lnTo>
                  <a:pt x="3174854" y="672114"/>
                </a:lnTo>
                <a:lnTo>
                  <a:pt x="3202387" y="707579"/>
                </a:lnTo>
                <a:lnTo>
                  <a:pt x="3229038" y="743748"/>
                </a:lnTo>
                <a:lnTo>
                  <a:pt x="3254791" y="780605"/>
                </a:lnTo>
                <a:lnTo>
                  <a:pt x="3279629" y="818134"/>
                </a:lnTo>
                <a:lnTo>
                  <a:pt x="3303538" y="856319"/>
                </a:lnTo>
                <a:lnTo>
                  <a:pt x="3326499" y="895144"/>
                </a:lnTo>
                <a:lnTo>
                  <a:pt x="3348498" y="934591"/>
                </a:lnTo>
                <a:lnTo>
                  <a:pt x="3369519" y="974646"/>
                </a:lnTo>
                <a:lnTo>
                  <a:pt x="3389544" y="1015292"/>
                </a:lnTo>
                <a:lnTo>
                  <a:pt x="3408558" y="1056513"/>
                </a:lnTo>
                <a:lnTo>
                  <a:pt x="3426545" y="1098293"/>
                </a:lnTo>
                <a:lnTo>
                  <a:pt x="3443488" y="1140615"/>
                </a:lnTo>
                <a:lnTo>
                  <a:pt x="3459372" y="1183463"/>
                </a:lnTo>
                <a:lnTo>
                  <a:pt x="3474181" y="1226822"/>
                </a:lnTo>
                <a:lnTo>
                  <a:pt x="3487897" y="1270675"/>
                </a:lnTo>
                <a:lnTo>
                  <a:pt x="3500505" y="1315006"/>
                </a:lnTo>
                <a:lnTo>
                  <a:pt x="3511989" y="1359799"/>
                </a:lnTo>
                <a:lnTo>
                  <a:pt x="3522333" y="1405037"/>
                </a:lnTo>
                <a:lnTo>
                  <a:pt x="3531521" y="1450705"/>
                </a:lnTo>
                <a:lnTo>
                  <a:pt x="3539535" y="1496786"/>
                </a:lnTo>
                <a:lnTo>
                  <a:pt x="3546362" y="1543264"/>
                </a:lnTo>
                <a:lnTo>
                  <a:pt x="3551983" y="1590124"/>
                </a:lnTo>
                <a:lnTo>
                  <a:pt x="3556383" y="1637348"/>
                </a:lnTo>
                <a:lnTo>
                  <a:pt x="3559546" y="1684920"/>
                </a:lnTo>
                <a:lnTo>
                  <a:pt x="3561455" y="1732826"/>
                </a:lnTo>
                <a:lnTo>
                  <a:pt x="3562096" y="1781048"/>
                </a:lnTo>
                <a:lnTo>
                  <a:pt x="3561455" y="1829269"/>
                </a:lnTo>
                <a:lnTo>
                  <a:pt x="3559546" y="1877175"/>
                </a:lnTo>
                <a:lnTo>
                  <a:pt x="3556383" y="1924747"/>
                </a:lnTo>
                <a:lnTo>
                  <a:pt x="3551983" y="1971971"/>
                </a:lnTo>
                <a:lnTo>
                  <a:pt x="3546362" y="2018831"/>
                </a:lnTo>
                <a:lnTo>
                  <a:pt x="3539535" y="2065309"/>
                </a:lnTo>
                <a:lnTo>
                  <a:pt x="3531521" y="2111390"/>
                </a:lnTo>
                <a:lnTo>
                  <a:pt x="3522333" y="2157057"/>
                </a:lnTo>
                <a:lnTo>
                  <a:pt x="3511989" y="2202296"/>
                </a:lnTo>
                <a:lnTo>
                  <a:pt x="3500505" y="2247088"/>
                </a:lnTo>
                <a:lnTo>
                  <a:pt x="3487897" y="2291419"/>
                </a:lnTo>
                <a:lnTo>
                  <a:pt x="3474181" y="2335272"/>
                </a:lnTo>
                <a:lnTo>
                  <a:pt x="3459372" y="2378630"/>
                </a:lnTo>
                <a:lnTo>
                  <a:pt x="3443488" y="2421479"/>
                </a:lnTo>
                <a:lnTo>
                  <a:pt x="3426545" y="2463801"/>
                </a:lnTo>
                <a:lnTo>
                  <a:pt x="3408558" y="2505580"/>
                </a:lnTo>
                <a:lnTo>
                  <a:pt x="3389544" y="2546800"/>
                </a:lnTo>
                <a:lnTo>
                  <a:pt x="3369519" y="2587446"/>
                </a:lnTo>
                <a:lnTo>
                  <a:pt x="3348498" y="2627501"/>
                </a:lnTo>
                <a:lnTo>
                  <a:pt x="3326499" y="2666948"/>
                </a:lnTo>
                <a:lnTo>
                  <a:pt x="3303538" y="2705772"/>
                </a:lnTo>
                <a:lnTo>
                  <a:pt x="3279629" y="2743957"/>
                </a:lnTo>
                <a:lnTo>
                  <a:pt x="3254791" y="2781486"/>
                </a:lnTo>
                <a:lnTo>
                  <a:pt x="3229038" y="2818343"/>
                </a:lnTo>
                <a:lnTo>
                  <a:pt x="3202387" y="2854512"/>
                </a:lnTo>
                <a:lnTo>
                  <a:pt x="3174854" y="2889976"/>
                </a:lnTo>
                <a:lnTo>
                  <a:pt x="3146455" y="2924721"/>
                </a:lnTo>
                <a:lnTo>
                  <a:pt x="3117207" y="2958729"/>
                </a:lnTo>
                <a:lnTo>
                  <a:pt x="3087125" y="2991984"/>
                </a:lnTo>
                <a:lnTo>
                  <a:pt x="3056226" y="3024471"/>
                </a:lnTo>
                <a:lnTo>
                  <a:pt x="3024525" y="3056172"/>
                </a:lnTo>
                <a:lnTo>
                  <a:pt x="2992040" y="3087073"/>
                </a:lnTo>
                <a:lnTo>
                  <a:pt x="2958786" y="3117156"/>
                </a:lnTo>
                <a:lnTo>
                  <a:pt x="2924778" y="3146406"/>
                </a:lnTo>
                <a:lnTo>
                  <a:pt x="2890035" y="3174806"/>
                </a:lnTo>
                <a:lnTo>
                  <a:pt x="2854571" y="3202341"/>
                </a:lnTo>
                <a:lnTo>
                  <a:pt x="2818402" y="3228994"/>
                </a:lnTo>
                <a:lnTo>
                  <a:pt x="2781545" y="3254748"/>
                </a:lnTo>
                <a:lnTo>
                  <a:pt x="2744017" y="3279589"/>
                </a:lnTo>
                <a:lnTo>
                  <a:pt x="2705832" y="3303499"/>
                </a:lnTo>
                <a:lnTo>
                  <a:pt x="2667008" y="3326462"/>
                </a:lnTo>
                <a:lnTo>
                  <a:pt x="2627560" y="3348463"/>
                </a:lnTo>
                <a:lnTo>
                  <a:pt x="2587505" y="3369485"/>
                </a:lnTo>
                <a:lnTo>
                  <a:pt x="2546858" y="3389512"/>
                </a:lnTo>
                <a:lnTo>
                  <a:pt x="2505636" y="3408528"/>
                </a:lnTo>
                <a:lnTo>
                  <a:pt x="2463856" y="3426517"/>
                </a:lnTo>
                <a:lnTo>
                  <a:pt x="2421532" y="3443462"/>
                </a:lnTo>
                <a:lnTo>
                  <a:pt x="2378682" y="3459348"/>
                </a:lnTo>
                <a:lnTo>
                  <a:pt x="2335321" y="3474157"/>
                </a:lnTo>
                <a:lnTo>
                  <a:pt x="2291466" y="3487875"/>
                </a:lnTo>
                <a:lnTo>
                  <a:pt x="2247133" y="3500485"/>
                </a:lnTo>
                <a:lnTo>
                  <a:pt x="2202337" y="3511970"/>
                </a:lnTo>
                <a:lnTo>
                  <a:pt x="2157096" y="3522315"/>
                </a:lnTo>
                <a:lnTo>
                  <a:pt x="2111424" y="3531504"/>
                </a:lnTo>
                <a:lnTo>
                  <a:pt x="2065340" y="3539520"/>
                </a:lnTo>
                <a:lnTo>
                  <a:pt x="2018857" y="3546347"/>
                </a:lnTo>
                <a:lnTo>
                  <a:pt x="1971993" y="3551969"/>
                </a:lnTo>
                <a:lnTo>
                  <a:pt x="1924764" y="3556369"/>
                </a:lnTo>
                <a:lnTo>
                  <a:pt x="1877186" y="3559533"/>
                </a:lnTo>
                <a:lnTo>
                  <a:pt x="1829275" y="3561443"/>
                </a:lnTo>
                <a:lnTo>
                  <a:pt x="1781048" y="3562083"/>
                </a:lnTo>
                <a:lnTo>
                  <a:pt x="1732826" y="3561443"/>
                </a:lnTo>
                <a:lnTo>
                  <a:pt x="1684920" y="3559533"/>
                </a:lnTo>
                <a:lnTo>
                  <a:pt x="1637348" y="3556369"/>
                </a:lnTo>
                <a:lnTo>
                  <a:pt x="1590124" y="3551969"/>
                </a:lnTo>
                <a:lnTo>
                  <a:pt x="1543264" y="3546347"/>
                </a:lnTo>
                <a:lnTo>
                  <a:pt x="1496786" y="3539520"/>
                </a:lnTo>
                <a:lnTo>
                  <a:pt x="1450705" y="3531504"/>
                </a:lnTo>
                <a:lnTo>
                  <a:pt x="1405037" y="3522315"/>
                </a:lnTo>
                <a:lnTo>
                  <a:pt x="1359799" y="3511970"/>
                </a:lnTo>
                <a:lnTo>
                  <a:pt x="1315006" y="3500485"/>
                </a:lnTo>
                <a:lnTo>
                  <a:pt x="1270675" y="3487875"/>
                </a:lnTo>
                <a:lnTo>
                  <a:pt x="1226822" y="3474157"/>
                </a:lnTo>
                <a:lnTo>
                  <a:pt x="1183463" y="3459348"/>
                </a:lnTo>
                <a:lnTo>
                  <a:pt x="1140615" y="3443462"/>
                </a:lnTo>
                <a:lnTo>
                  <a:pt x="1098293" y="3426517"/>
                </a:lnTo>
                <a:lnTo>
                  <a:pt x="1056513" y="3408528"/>
                </a:lnTo>
                <a:lnTo>
                  <a:pt x="1015292" y="3389512"/>
                </a:lnTo>
                <a:lnTo>
                  <a:pt x="974646" y="3369485"/>
                </a:lnTo>
                <a:lnTo>
                  <a:pt x="934591" y="3348463"/>
                </a:lnTo>
                <a:lnTo>
                  <a:pt x="895144" y="3326462"/>
                </a:lnTo>
                <a:lnTo>
                  <a:pt x="856319" y="3303499"/>
                </a:lnTo>
                <a:lnTo>
                  <a:pt x="818134" y="3279589"/>
                </a:lnTo>
                <a:lnTo>
                  <a:pt x="780605" y="3254748"/>
                </a:lnTo>
                <a:lnTo>
                  <a:pt x="743748" y="3228994"/>
                </a:lnTo>
                <a:lnTo>
                  <a:pt x="707579" y="3202341"/>
                </a:lnTo>
                <a:lnTo>
                  <a:pt x="672114" y="3174806"/>
                </a:lnTo>
                <a:lnTo>
                  <a:pt x="637369" y="3146406"/>
                </a:lnTo>
                <a:lnTo>
                  <a:pt x="603361" y="3117156"/>
                </a:lnTo>
                <a:lnTo>
                  <a:pt x="570105" y="3087073"/>
                </a:lnTo>
                <a:lnTo>
                  <a:pt x="537618" y="3056172"/>
                </a:lnTo>
                <a:lnTo>
                  <a:pt x="505916" y="3024471"/>
                </a:lnTo>
                <a:lnTo>
                  <a:pt x="475015" y="2991984"/>
                </a:lnTo>
                <a:lnTo>
                  <a:pt x="444932" y="2958729"/>
                </a:lnTo>
                <a:lnTo>
                  <a:pt x="415681" y="2924721"/>
                </a:lnTo>
                <a:lnTo>
                  <a:pt x="387281" y="2889976"/>
                </a:lnTo>
                <a:lnTo>
                  <a:pt x="359746" y="2854512"/>
                </a:lnTo>
                <a:lnTo>
                  <a:pt x="333093" y="2818343"/>
                </a:lnTo>
                <a:lnTo>
                  <a:pt x="307338" y="2781486"/>
                </a:lnTo>
                <a:lnTo>
                  <a:pt x="282497" y="2743957"/>
                </a:lnTo>
                <a:lnTo>
                  <a:pt x="258587" y="2705772"/>
                </a:lnTo>
                <a:lnTo>
                  <a:pt x="235623" y="2666948"/>
                </a:lnTo>
                <a:lnTo>
                  <a:pt x="213622" y="2627501"/>
                </a:lnTo>
                <a:lnTo>
                  <a:pt x="192600" y="2587446"/>
                </a:lnTo>
                <a:lnTo>
                  <a:pt x="172572" y="2546800"/>
                </a:lnTo>
                <a:lnTo>
                  <a:pt x="153556" y="2505580"/>
                </a:lnTo>
                <a:lnTo>
                  <a:pt x="135567" y="2463801"/>
                </a:lnTo>
                <a:lnTo>
                  <a:pt x="118622" y="2421479"/>
                </a:lnTo>
                <a:lnTo>
                  <a:pt x="102736" y="2378630"/>
                </a:lnTo>
                <a:lnTo>
                  <a:pt x="87926" y="2335272"/>
                </a:lnTo>
                <a:lnTo>
                  <a:pt x="74208" y="2291419"/>
                </a:lnTo>
                <a:lnTo>
                  <a:pt x="61598" y="2247088"/>
                </a:lnTo>
                <a:lnTo>
                  <a:pt x="50113" y="2202296"/>
                </a:lnTo>
                <a:lnTo>
                  <a:pt x="39767" y="2157057"/>
                </a:lnTo>
                <a:lnTo>
                  <a:pt x="30579" y="2111390"/>
                </a:lnTo>
                <a:lnTo>
                  <a:pt x="22563" y="2065309"/>
                </a:lnTo>
                <a:lnTo>
                  <a:pt x="15736" y="2018831"/>
                </a:lnTo>
                <a:lnTo>
                  <a:pt x="10114" y="1971971"/>
                </a:lnTo>
                <a:lnTo>
                  <a:pt x="5713" y="1924747"/>
                </a:lnTo>
                <a:lnTo>
                  <a:pt x="2550" y="1877175"/>
                </a:lnTo>
                <a:lnTo>
                  <a:pt x="640" y="1829269"/>
                </a:lnTo>
                <a:lnTo>
                  <a:pt x="0" y="1781048"/>
                </a:lnTo>
                <a:lnTo>
                  <a:pt x="640" y="1732826"/>
                </a:lnTo>
                <a:lnTo>
                  <a:pt x="2550" y="1684920"/>
                </a:lnTo>
                <a:lnTo>
                  <a:pt x="5713" y="1637348"/>
                </a:lnTo>
                <a:lnTo>
                  <a:pt x="10114" y="1590124"/>
                </a:lnTo>
                <a:lnTo>
                  <a:pt x="15736" y="1543264"/>
                </a:lnTo>
                <a:lnTo>
                  <a:pt x="22563" y="1496786"/>
                </a:lnTo>
                <a:lnTo>
                  <a:pt x="30579" y="1450705"/>
                </a:lnTo>
                <a:lnTo>
                  <a:pt x="39767" y="1405037"/>
                </a:lnTo>
                <a:lnTo>
                  <a:pt x="50113" y="1359799"/>
                </a:lnTo>
                <a:lnTo>
                  <a:pt x="61598" y="1315006"/>
                </a:lnTo>
                <a:lnTo>
                  <a:pt x="74208" y="1270675"/>
                </a:lnTo>
                <a:lnTo>
                  <a:pt x="87926" y="1226822"/>
                </a:lnTo>
                <a:lnTo>
                  <a:pt x="102736" y="1183463"/>
                </a:lnTo>
                <a:lnTo>
                  <a:pt x="118622" y="1140615"/>
                </a:lnTo>
                <a:lnTo>
                  <a:pt x="135567" y="1098293"/>
                </a:lnTo>
                <a:lnTo>
                  <a:pt x="153556" y="1056513"/>
                </a:lnTo>
                <a:lnTo>
                  <a:pt x="172572" y="1015292"/>
                </a:lnTo>
                <a:lnTo>
                  <a:pt x="192600" y="974646"/>
                </a:lnTo>
                <a:lnTo>
                  <a:pt x="213622" y="934591"/>
                </a:lnTo>
                <a:lnTo>
                  <a:pt x="235623" y="895144"/>
                </a:lnTo>
                <a:lnTo>
                  <a:pt x="258587" y="856319"/>
                </a:lnTo>
                <a:lnTo>
                  <a:pt x="282497" y="818134"/>
                </a:lnTo>
                <a:lnTo>
                  <a:pt x="307338" y="780605"/>
                </a:lnTo>
                <a:lnTo>
                  <a:pt x="333093" y="743748"/>
                </a:lnTo>
                <a:lnTo>
                  <a:pt x="359746" y="707579"/>
                </a:lnTo>
                <a:lnTo>
                  <a:pt x="387281" y="672114"/>
                </a:lnTo>
                <a:lnTo>
                  <a:pt x="415681" y="637369"/>
                </a:lnTo>
                <a:lnTo>
                  <a:pt x="444932" y="603361"/>
                </a:lnTo>
                <a:lnTo>
                  <a:pt x="475015" y="570105"/>
                </a:lnTo>
                <a:lnTo>
                  <a:pt x="505916" y="537618"/>
                </a:lnTo>
                <a:lnTo>
                  <a:pt x="537618" y="505916"/>
                </a:lnTo>
                <a:lnTo>
                  <a:pt x="570105" y="475015"/>
                </a:lnTo>
                <a:lnTo>
                  <a:pt x="603361" y="444932"/>
                </a:lnTo>
                <a:lnTo>
                  <a:pt x="637369" y="415681"/>
                </a:lnTo>
                <a:lnTo>
                  <a:pt x="672114" y="387281"/>
                </a:lnTo>
                <a:lnTo>
                  <a:pt x="707579" y="359746"/>
                </a:lnTo>
                <a:lnTo>
                  <a:pt x="743748" y="333093"/>
                </a:lnTo>
                <a:lnTo>
                  <a:pt x="780605" y="307338"/>
                </a:lnTo>
                <a:lnTo>
                  <a:pt x="818134" y="282497"/>
                </a:lnTo>
                <a:lnTo>
                  <a:pt x="856319" y="258587"/>
                </a:lnTo>
                <a:lnTo>
                  <a:pt x="895144" y="235623"/>
                </a:lnTo>
                <a:lnTo>
                  <a:pt x="934591" y="213622"/>
                </a:lnTo>
                <a:lnTo>
                  <a:pt x="974646" y="192600"/>
                </a:lnTo>
                <a:lnTo>
                  <a:pt x="1015292" y="172572"/>
                </a:lnTo>
                <a:lnTo>
                  <a:pt x="1056513" y="153556"/>
                </a:lnTo>
                <a:lnTo>
                  <a:pt x="1098293" y="135567"/>
                </a:lnTo>
                <a:lnTo>
                  <a:pt x="1140615" y="118622"/>
                </a:lnTo>
                <a:lnTo>
                  <a:pt x="1183463" y="102736"/>
                </a:lnTo>
                <a:lnTo>
                  <a:pt x="1226822" y="87926"/>
                </a:lnTo>
                <a:lnTo>
                  <a:pt x="1270675" y="74208"/>
                </a:lnTo>
                <a:lnTo>
                  <a:pt x="1315006" y="61598"/>
                </a:lnTo>
                <a:lnTo>
                  <a:pt x="1359799" y="50113"/>
                </a:lnTo>
                <a:lnTo>
                  <a:pt x="1405037" y="39767"/>
                </a:lnTo>
                <a:lnTo>
                  <a:pt x="1450705" y="30579"/>
                </a:lnTo>
                <a:lnTo>
                  <a:pt x="1496786" y="22563"/>
                </a:lnTo>
                <a:lnTo>
                  <a:pt x="1543264" y="15736"/>
                </a:lnTo>
                <a:lnTo>
                  <a:pt x="1590124" y="10114"/>
                </a:lnTo>
                <a:lnTo>
                  <a:pt x="1637348" y="5713"/>
                </a:lnTo>
                <a:lnTo>
                  <a:pt x="1684920" y="2550"/>
                </a:lnTo>
                <a:lnTo>
                  <a:pt x="1732826" y="640"/>
                </a:lnTo>
                <a:lnTo>
                  <a:pt x="1781048" y="0"/>
                </a:lnTo>
                <a:close/>
              </a:path>
            </a:pathLst>
          </a:custGeom>
          <a:ln w="2539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9040" y="1016000"/>
            <a:ext cx="3562350" cy="3562350"/>
          </a:xfrm>
          <a:custGeom>
            <a:avLst/>
            <a:gdLst/>
            <a:ahLst/>
            <a:cxnLst/>
            <a:rect l="l" t="t" r="r" b="b"/>
            <a:pathLst>
              <a:path w="3562350" h="3562350">
                <a:moveTo>
                  <a:pt x="1781086" y="0"/>
                </a:moveTo>
                <a:lnTo>
                  <a:pt x="1829307" y="640"/>
                </a:lnTo>
                <a:lnTo>
                  <a:pt x="1877213" y="2550"/>
                </a:lnTo>
                <a:lnTo>
                  <a:pt x="1924785" y="5713"/>
                </a:lnTo>
                <a:lnTo>
                  <a:pt x="1972010" y="10114"/>
                </a:lnTo>
                <a:lnTo>
                  <a:pt x="2018869" y="15736"/>
                </a:lnTo>
                <a:lnTo>
                  <a:pt x="2065347" y="22563"/>
                </a:lnTo>
                <a:lnTo>
                  <a:pt x="2111428" y="30579"/>
                </a:lnTo>
                <a:lnTo>
                  <a:pt x="2157096" y="39767"/>
                </a:lnTo>
                <a:lnTo>
                  <a:pt x="2202334" y="50113"/>
                </a:lnTo>
                <a:lnTo>
                  <a:pt x="2247127" y="61598"/>
                </a:lnTo>
                <a:lnTo>
                  <a:pt x="2291458" y="74208"/>
                </a:lnTo>
                <a:lnTo>
                  <a:pt x="2335311" y="87926"/>
                </a:lnTo>
                <a:lnTo>
                  <a:pt x="2378670" y="102736"/>
                </a:lnTo>
                <a:lnTo>
                  <a:pt x="2421518" y="118622"/>
                </a:lnTo>
                <a:lnTo>
                  <a:pt x="2463841" y="135567"/>
                </a:lnTo>
                <a:lnTo>
                  <a:pt x="2505620" y="153556"/>
                </a:lnTo>
                <a:lnTo>
                  <a:pt x="2546841" y="172572"/>
                </a:lnTo>
                <a:lnTo>
                  <a:pt x="2587487" y="192600"/>
                </a:lnTo>
                <a:lnTo>
                  <a:pt x="2627542" y="213622"/>
                </a:lnTo>
                <a:lnTo>
                  <a:pt x="2666990" y="235623"/>
                </a:lnTo>
                <a:lnTo>
                  <a:pt x="2705814" y="258587"/>
                </a:lnTo>
                <a:lnTo>
                  <a:pt x="2743999" y="282497"/>
                </a:lnTo>
                <a:lnTo>
                  <a:pt x="2781528" y="307338"/>
                </a:lnTo>
                <a:lnTo>
                  <a:pt x="2818385" y="333093"/>
                </a:lnTo>
                <a:lnTo>
                  <a:pt x="2854554" y="359746"/>
                </a:lnTo>
                <a:lnTo>
                  <a:pt x="2890019" y="387281"/>
                </a:lnTo>
                <a:lnTo>
                  <a:pt x="2924764" y="415681"/>
                </a:lnTo>
                <a:lnTo>
                  <a:pt x="2958773" y="444932"/>
                </a:lnTo>
                <a:lnTo>
                  <a:pt x="2992028" y="475015"/>
                </a:lnTo>
                <a:lnTo>
                  <a:pt x="3024515" y="505916"/>
                </a:lnTo>
                <a:lnTo>
                  <a:pt x="3056217" y="537618"/>
                </a:lnTo>
                <a:lnTo>
                  <a:pt x="3087118" y="570105"/>
                </a:lnTo>
                <a:lnTo>
                  <a:pt x="3117202" y="603361"/>
                </a:lnTo>
                <a:lnTo>
                  <a:pt x="3146452" y="637369"/>
                </a:lnTo>
                <a:lnTo>
                  <a:pt x="3174852" y="672114"/>
                </a:lnTo>
                <a:lnTo>
                  <a:pt x="3202387" y="707579"/>
                </a:lnTo>
                <a:lnTo>
                  <a:pt x="3229040" y="743748"/>
                </a:lnTo>
                <a:lnTo>
                  <a:pt x="3254795" y="780605"/>
                </a:lnTo>
                <a:lnTo>
                  <a:pt x="3279636" y="818134"/>
                </a:lnTo>
                <a:lnTo>
                  <a:pt x="3303546" y="856319"/>
                </a:lnTo>
                <a:lnTo>
                  <a:pt x="3326510" y="895144"/>
                </a:lnTo>
                <a:lnTo>
                  <a:pt x="3348511" y="934591"/>
                </a:lnTo>
                <a:lnTo>
                  <a:pt x="3369533" y="974646"/>
                </a:lnTo>
                <a:lnTo>
                  <a:pt x="3389561" y="1015292"/>
                </a:lnTo>
                <a:lnTo>
                  <a:pt x="3408577" y="1056513"/>
                </a:lnTo>
                <a:lnTo>
                  <a:pt x="3426566" y="1098293"/>
                </a:lnTo>
                <a:lnTo>
                  <a:pt x="3443511" y="1140615"/>
                </a:lnTo>
                <a:lnTo>
                  <a:pt x="3459397" y="1183463"/>
                </a:lnTo>
                <a:lnTo>
                  <a:pt x="3474207" y="1226822"/>
                </a:lnTo>
                <a:lnTo>
                  <a:pt x="3487925" y="1270675"/>
                </a:lnTo>
                <a:lnTo>
                  <a:pt x="3500535" y="1315006"/>
                </a:lnTo>
                <a:lnTo>
                  <a:pt x="3512020" y="1359799"/>
                </a:lnTo>
                <a:lnTo>
                  <a:pt x="3522366" y="1405037"/>
                </a:lnTo>
                <a:lnTo>
                  <a:pt x="3531554" y="1450705"/>
                </a:lnTo>
                <a:lnTo>
                  <a:pt x="3539570" y="1496786"/>
                </a:lnTo>
                <a:lnTo>
                  <a:pt x="3546397" y="1543264"/>
                </a:lnTo>
                <a:lnTo>
                  <a:pt x="3552019" y="1590124"/>
                </a:lnTo>
                <a:lnTo>
                  <a:pt x="3556420" y="1637348"/>
                </a:lnTo>
                <a:lnTo>
                  <a:pt x="3559583" y="1684920"/>
                </a:lnTo>
                <a:lnTo>
                  <a:pt x="3561493" y="1732826"/>
                </a:lnTo>
                <a:lnTo>
                  <a:pt x="3562134" y="1781048"/>
                </a:lnTo>
                <a:lnTo>
                  <a:pt x="3561493" y="1829269"/>
                </a:lnTo>
                <a:lnTo>
                  <a:pt x="3559583" y="1877175"/>
                </a:lnTo>
                <a:lnTo>
                  <a:pt x="3556420" y="1924747"/>
                </a:lnTo>
                <a:lnTo>
                  <a:pt x="3552019" y="1971971"/>
                </a:lnTo>
                <a:lnTo>
                  <a:pt x="3546397" y="2018831"/>
                </a:lnTo>
                <a:lnTo>
                  <a:pt x="3539570" y="2065309"/>
                </a:lnTo>
                <a:lnTo>
                  <a:pt x="3531554" y="2111390"/>
                </a:lnTo>
                <a:lnTo>
                  <a:pt x="3522366" y="2157057"/>
                </a:lnTo>
                <a:lnTo>
                  <a:pt x="3512020" y="2202296"/>
                </a:lnTo>
                <a:lnTo>
                  <a:pt x="3500535" y="2247088"/>
                </a:lnTo>
                <a:lnTo>
                  <a:pt x="3487925" y="2291419"/>
                </a:lnTo>
                <a:lnTo>
                  <a:pt x="3474207" y="2335272"/>
                </a:lnTo>
                <a:lnTo>
                  <a:pt x="3459397" y="2378630"/>
                </a:lnTo>
                <a:lnTo>
                  <a:pt x="3443511" y="2421479"/>
                </a:lnTo>
                <a:lnTo>
                  <a:pt x="3426566" y="2463801"/>
                </a:lnTo>
                <a:lnTo>
                  <a:pt x="3408577" y="2505580"/>
                </a:lnTo>
                <a:lnTo>
                  <a:pt x="3389561" y="2546800"/>
                </a:lnTo>
                <a:lnTo>
                  <a:pt x="3369533" y="2587446"/>
                </a:lnTo>
                <a:lnTo>
                  <a:pt x="3348511" y="2627501"/>
                </a:lnTo>
                <a:lnTo>
                  <a:pt x="3326510" y="2666948"/>
                </a:lnTo>
                <a:lnTo>
                  <a:pt x="3303546" y="2705772"/>
                </a:lnTo>
                <a:lnTo>
                  <a:pt x="3279636" y="2743957"/>
                </a:lnTo>
                <a:lnTo>
                  <a:pt x="3254795" y="2781486"/>
                </a:lnTo>
                <a:lnTo>
                  <a:pt x="3229040" y="2818343"/>
                </a:lnTo>
                <a:lnTo>
                  <a:pt x="3202387" y="2854512"/>
                </a:lnTo>
                <a:lnTo>
                  <a:pt x="3174852" y="2889976"/>
                </a:lnTo>
                <a:lnTo>
                  <a:pt x="3146452" y="2924721"/>
                </a:lnTo>
                <a:lnTo>
                  <a:pt x="3117202" y="2958729"/>
                </a:lnTo>
                <a:lnTo>
                  <a:pt x="3087118" y="2991984"/>
                </a:lnTo>
                <a:lnTo>
                  <a:pt x="3056217" y="3024471"/>
                </a:lnTo>
                <a:lnTo>
                  <a:pt x="3024515" y="3056172"/>
                </a:lnTo>
                <a:lnTo>
                  <a:pt x="2992028" y="3087073"/>
                </a:lnTo>
                <a:lnTo>
                  <a:pt x="2958773" y="3117156"/>
                </a:lnTo>
                <a:lnTo>
                  <a:pt x="2924764" y="3146406"/>
                </a:lnTo>
                <a:lnTo>
                  <a:pt x="2890019" y="3174806"/>
                </a:lnTo>
                <a:lnTo>
                  <a:pt x="2854554" y="3202341"/>
                </a:lnTo>
                <a:lnTo>
                  <a:pt x="2818385" y="3228994"/>
                </a:lnTo>
                <a:lnTo>
                  <a:pt x="2781528" y="3254748"/>
                </a:lnTo>
                <a:lnTo>
                  <a:pt x="2743999" y="3279589"/>
                </a:lnTo>
                <a:lnTo>
                  <a:pt x="2705814" y="3303499"/>
                </a:lnTo>
                <a:lnTo>
                  <a:pt x="2666990" y="3326462"/>
                </a:lnTo>
                <a:lnTo>
                  <a:pt x="2627542" y="3348463"/>
                </a:lnTo>
                <a:lnTo>
                  <a:pt x="2587487" y="3369485"/>
                </a:lnTo>
                <a:lnTo>
                  <a:pt x="2546841" y="3389512"/>
                </a:lnTo>
                <a:lnTo>
                  <a:pt x="2505620" y="3408528"/>
                </a:lnTo>
                <a:lnTo>
                  <a:pt x="2463841" y="3426517"/>
                </a:lnTo>
                <a:lnTo>
                  <a:pt x="2421518" y="3443462"/>
                </a:lnTo>
                <a:lnTo>
                  <a:pt x="2378670" y="3459348"/>
                </a:lnTo>
                <a:lnTo>
                  <a:pt x="2335311" y="3474157"/>
                </a:lnTo>
                <a:lnTo>
                  <a:pt x="2291458" y="3487875"/>
                </a:lnTo>
                <a:lnTo>
                  <a:pt x="2247127" y="3500485"/>
                </a:lnTo>
                <a:lnTo>
                  <a:pt x="2202334" y="3511970"/>
                </a:lnTo>
                <a:lnTo>
                  <a:pt x="2157096" y="3522315"/>
                </a:lnTo>
                <a:lnTo>
                  <a:pt x="2111428" y="3531504"/>
                </a:lnTo>
                <a:lnTo>
                  <a:pt x="2065347" y="3539520"/>
                </a:lnTo>
                <a:lnTo>
                  <a:pt x="2018869" y="3546347"/>
                </a:lnTo>
                <a:lnTo>
                  <a:pt x="1972010" y="3551969"/>
                </a:lnTo>
                <a:lnTo>
                  <a:pt x="1924785" y="3556369"/>
                </a:lnTo>
                <a:lnTo>
                  <a:pt x="1877213" y="3559533"/>
                </a:lnTo>
                <a:lnTo>
                  <a:pt x="1829307" y="3561443"/>
                </a:lnTo>
                <a:lnTo>
                  <a:pt x="1781086" y="3562083"/>
                </a:lnTo>
                <a:lnTo>
                  <a:pt x="1732864" y="3561443"/>
                </a:lnTo>
                <a:lnTo>
                  <a:pt x="1684958" y="3559533"/>
                </a:lnTo>
                <a:lnTo>
                  <a:pt x="1637385" y="3556369"/>
                </a:lnTo>
                <a:lnTo>
                  <a:pt x="1590161" y="3551969"/>
                </a:lnTo>
                <a:lnTo>
                  <a:pt x="1543302" y="3546347"/>
                </a:lnTo>
                <a:lnTo>
                  <a:pt x="1496823" y="3539520"/>
                </a:lnTo>
                <a:lnTo>
                  <a:pt x="1450742" y="3531504"/>
                </a:lnTo>
                <a:lnTo>
                  <a:pt x="1405073" y="3522315"/>
                </a:lnTo>
                <a:lnTo>
                  <a:pt x="1359835" y="3511970"/>
                </a:lnTo>
                <a:lnTo>
                  <a:pt x="1315041" y="3500485"/>
                </a:lnTo>
                <a:lnTo>
                  <a:pt x="1270710" y="3487875"/>
                </a:lnTo>
                <a:lnTo>
                  <a:pt x="1226856" y="3474157"/>
                </a:lnTo>
                <a:lnTo>
                  <a:pt x="1183497" y="3459348"/>
                </a:lnTo>
                <a:lnTo>
                  <a:pt x="1140648" y="3443462"/>
                </a:lnTo>
                <a:lnTo>
                  <a:pt x="1098325" y="3426517"/>
                </a:lnTo>
                <a:lnTo>
                  <a:pt x="1056545" y="3408528"/>
                </a:lnTo>
                <a:lnTo>
                  <a:pt x="1015323" y="3389512"/>
                </a:lnTo>
                <a:lnTo>
                  <a:pt x="974676" y="3369485"/>
                </a:lnTo>
                <a:lnTo>
                  <a:pt x="934621" y="3348463"/>
                </a:lnTo>
                <a:lnTo>
                  <a:pt x="895172" y="3326462"/>
                </a:lnTo>
                <a:lnTo>
                  <a:pt x="856347" y="3303499"/>
                </a:lnTo>
                <a:lnTo>
                  <a:pt x="818161" y="3279589"/>
                </a:lnTo>
                <a:lnTo>
                  <a:pt x="780631" y="3254748"/>
                </a:lnTo>
                <a:lnTo>
                  <a:pt x="743773" y="3228994"/>
                </a:lnTo>
                <a:lnTo>
                  <a:pt x="707603" y="3202341"/>
                </a:lnTo>
                <a:lnTo>
                  <a:pt x="672137" y="3174806"/>
                </a:lnTo>
                <a:lnTo>
                  <a:pt x="637391" y="3146406"/>
                </a:lnTo>
                <a:lnTo>
                  <a:pt x="603382" y="3117156"/>
                </a:lnTo>
                <a:lnTo>
                  <a:pt x="570125" y="3087073"/>
                </a:lnTo>
                <a:lnTo>
                  <a:pt x="537638" y="3056172"/>
                </a:lnTo>
                <a:lnTo>
                  <a:pt x="505935" y="3024471"/>
                </a:lnTo>
                <a:lnTo>
                  <a:pt x="475033" y="2991984"/>
                </a:lnTo>
                <a:lnTo>
                  <a:pt x="444948" y="2958729"/>
                </a:lnTo>
                <a:lnTo>
                  <a:pt x="415697" y="2924721"/>
                </a:lnTo>
                <a:lnTo>
                  <a:pt x="387296" y="2889976"/>
                </a:lnTo>
                <a:lnTo>
                  <a:pt x="359760" y="2854512"/>
                </a:lnTo>
                <a:lnTo>
                  <a:pt x="333106" y="2818343"/>
                </a:lnTo>
                <a:lnTo>
                  <a:pt x="307350" y="2781486"/>
                </a:lnTo>
                <a:lnTo>
                  <a:pt x="282509" y="2743957"/>
                </a:lnTo>
                <a:lnTo>
                  <a:pt x="258597" y="2705772"/>
                </a:lnTo>
                <a:lnTo>
                  <a:pt x="235633" y="2666948"/>
                </a:lnTo>
                <a:lnTo>
                  <a:pt x="213631" y="2627501"/>
                </a:lnTo>
                <a:lnTo>
                  <a:pt x="192608" y="2587446"/>
                </a:lnTo>
                <a:lnTo>
                  <a:pt x="172580" y="2546800"/>
                </a:lnTo>
                <a:lnTo>
                  <a:pt x="153563" y="2505580"/>
                </a:lnTo>
                <a:lnTo>
                  <a:pt x="135573" y="2463801"/>
                </a:lnTo>
                <a:lnTo>
                  <a:pt x="118627" y="2421479"/>
                </a:lnTo>
                <a:lnTo>
                  <a:pt x="102741" y="2378630"/>
                </a:lnTo>
                <a:lnTo>
                  <a:pt x="87930" y="2335272"/>
                </a:lnTo>
                <a:lnTo>
                  <a:pt x="74212" y="2291419"/>
                </a:lnTo>
                <a:lnTo>
                  <a:pt x="61601" y="2247088"/>
                </a:lnTo>
                <a:lnTo>
                  <a:pt x="50115" y="2202296"/>
                </a:lnTo>
                <a:lnTo>
                  <a:pt x="39769" y="2157057"/>
                </a:lnTo>
                <a:lnTo>
                  <a:pt x="30580" y="2111390"/>
                </a:lnTo>
                <a:lnTo>
                  <a:pt x="22564" y="2065309"/>
                </a:lnTo>
                <a:lnTo>
                  <a:pt x="15737" y="2018831"/>
                </a:lnTo>
                <a:lnTo>
                  <a:pt x="10114" y="1971971"/>
                </a:lnTo>
                <a:lnTo>
                  <a:pt x="5713" y="1924747"/>
                </a:lnTo>
                <a:lnTo>
                  <a:pt x="2550" y="1877175"/>
                </a:lnTo>
                <a:lnTo>
                  <a:pt x="640" y="1829269"/>
                </a:lnTo>
                <a:lnTo>
                  <a:pt x="0" y="1781048"/>
                </a:lnTo>
                <a:lnTo>
                  <a:pt x="640" y="1732826"/>
                </a:lnTo>
                <a:lnTo>
                  <a:pt x="2550" y="1684920"/>
                </a:lnTo>
                <a:lnTo>
                  <a:pt x="5713" y="1637348"/>
                </a:lnTo>
                <a:lnTo>
                  <a:pt x="10114" y="1590124"/>
                </a:lnTo>
                <a:lnTo>
                  <a:pt x="15737" y="1543264"/>
                </a:lnTo>
                <a:lnTo>
                  <a:pt x="22564" y="1496786"/>
                </a:lnTo>
                <a:lnTo>
                  <a:pt x="30580" y="1450705"/>
                </a:lnTo>
                <a:lnTo>
                  <a:pt x="39769" y="1405037"/>
                </a:lnTo>
                <a:lnTo>
                  <a:pt x="50115" y="1359799"/>
                </a:lnTo>
                <a:lnTo>
                  <a:pt x="61601" y="1315006"/>
                </a:lnTo>
                <a:lnTo>
                  <a:pt x="74212" y="1270675"/>
                </a:lnTo>
                <a:lnTo>
                  <a:pt x="87930" y="1226822"/>
                </a:lnTo>
                <a:lnTo>
                  <a:pt x="102741" y="1183463"/>
                </a:lnTo>
                <a:lnTo>
                  <a:pt x="118627" y="1140615"/>
                </a:lnTo>
                <a:lnTo>
                  <a:pt x="135573" y="1098293"/>
                </a:lnTo>
                <a:lnTo>
                  <a:pt x="153563" y="1056513"/>
                </a:lnTo>
                <a:lnTo>
                  <a:pt x="172580" y="1015292"/>
                </a:lnTo>
                <a:lnTo>
                  <a:pt x="192608" y="974646"/>
                </a:lnTo>
                <a:lnTo>
                  <a:pt x="213631" y="934591"/>
                </a:lnTo>
                <a:lnTo>
                  <a:pt x="235633" y="895144"/>
                </a:lnTo>
                <a:lnTo>
                  <a:pt x="258597" y="856319"/>
                </a:lnTo>
                <a:lnTo>
                  <a:pt x="282509" y="818134"/>
                </a:lnTo>
                <a:lnTo>
                  <a:pt x="307350" y="780605"/>
                </a:lnTo>
                <a:lnTo>
                  <a:pt x="333106" y="743748"/>
                </a:lnTo>
                <a:lnTo>
                  <a:pt x="359760" y="707579"/>
                </a:lnTo>
                <a:lnTo>
                  <a:pt x="387296" y="672114"/>
                </a:lnTo>
                <a:lnTo>
                  <a:pt x="415697" y="637369"/>
                </a:lnTo>
                <a:lnTo>
                  <a:pt x="444948" y="603361"/>
                </a:lnTo>
                <a:lnTo>
                  <a:pt x="475033" y="570105"/>
                </a:lnTo>
                <a:lnTo>
                  <a:pt x="505935" y="537618"/>
                </a:lnTo>
                <a:lnTo>
                  <a:pt x="537638" y="505916"/>
                </a:lnTo>
                <a:lnTo>
                  <a:pt x="570125" y="475015"/>
                </a:lnTo>
                <a:lnTo>
                  <a:pt x="603382" y="444932"/>
                </a:lnTo>
                <a:lnTo>
                  <a:pt x="637391" y="415681"/>
                </a:lnTo>
                <a:lnTo>
                  <a:pt x="672137" y="387281"/>
                </a:lnTo>
                <a:lnTo>
                  <a:pt x="707603" y="359746"/>
                </a:lnTo>
                <a:lnTo>
                  <a:pt x="743773" y="333093"/>
                </a:lnTo>
                <a:lnTo>
                  <a:pt x="780631" y="307338"/>
                </a:lnTo>
                <a:lnTo>
                  <a:pt x="818161" y="282497"/>
                </a:lnTo>
                <a:lnTo>
                  <a:pt x="856347" y="258587"/>
                </a:lnTo>
                <a:lnTo>
                  <a:pt x="895172" y="235623"/>
                </a:lnTo>
                <a:lnTo>
                  <a:pt x="934621" y="213622"/>
                </a:lnTo>
                <a:lnTo>
                  <a:pt x="974676" y="192600"/>
                </a:lnTo>
                <a:lnTo>
                  <a:pt x="1015323" y="172572"/>
                </a:lnTo>
                <a:lnTo>
                  <a:pt x="1056545" y="153556"/>
                </a:lnTo>
                <a:lnTo>
                  <a:pt x="1098325" y="135567"/>
                </a:lnTo>
                <a:lnTo>
                  <a:pt x="1140648" y="118622"/>
                </a:lnTo>
                <a:lnTo>
                  <a:pt x="1183497" y="102736"/>
                </a:lnTo>
                <a:lnTo>
                  <a:pt x="1226856" y="87926"/>
                </a:lnTo>
                <a:lnTo>
                  <a:pt x="1270710" y="74208"/>
                </a:lnTo>
                <a:lnTo>
                  <a:pt x="1315041" y="61598"/>
                </a:lnTo>
                <a:lnTo>
                  <a:pt x="1359835" y="50113"/>
                </a:lnTo>
                <a:lnTo>
                  <a:pt x="1405073" y="39767"/>
                </a:lnTo>
                <a:lnTo>
                  <a:pt x="1450742" y="30579"/>
                </a:lnTo>
                <a:lnTo>
                  <a:pt x="1496823" y="22563"/>
                </a:lnTo>
                <a:lnTo>
                  <a:pt x="1543302" y="15736"/>
                </a:lnTo>
                <a:lnTo>
                  <a:pt x="1590161" y="10114"/>
                </a:lnTo>
                <a:lnTo>
                  <a:pt x="1637385" y="5713"/>
                </a:lnTo>
                <a:lnTo>
                  <a:pt x="1684958" y="2550"/>
                </a:lnTo>
                <a:lnTo>
                  <a:pt x="1732864" y="640"/>
                </a:lnTo>
                <a:lnTo>
                  <a:pt x="1781086" y="0"/>
                </a:lnTo>
                <a:close/>
              </a:path>
            </a:pathLst>
          </a:custGeom>
          <a:ln w="2540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96511" y="1301496"/>
            <a:ext cx="2990088" cy="2990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47388" y="2081783"/>
            <a:ext cx="2439923" cy="1531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07408" y="1621916"/>
            <a:ext cx="2349500" cy="2349500"/>
          </a:xfrm>
          <a:custGeom>
            <a:avLst/>
            <a:gdLst/>
            <a:ahLst/>
            <a:cxnLst/>
            <a:rect l="l" t="t" r="r" b="b"/>
            <a:pathLst>
              <a:path w="2349500" h="2349500">
                <a:moveTo>
                  <a:pt x="1174495" y="0"/>
                </a:moveTo>
                <a:lnTo>
                  <a:pt x="1126088" y="979"/>
                </a:lnTo>
                <a:lnTo>
                  <a:pt x="1078178" y="3893"/>
                </a:lnTo>
                <a:lnTo>
                  <a:pt x="1030803" y="8704"/>
                </a:lnTo>
                <a:lnTo>
                  <a:pt x="984002" y="15373"/>
                </a:lnTo>
                <a:lnTo>
                  <a:pt x="937813" y="23864"/>
                </a:lnTo>
                <a:lnTo>
                  <a:pt x="892272" y="34137"/>
                </a:lnTo>
                <a:lnTo>
                  <a:pt x="847419" y="46156"/>
                </a:lnTo>
                <a:lnTo>
                  <a:pt x="803290" y="59883"/>
                </a:lnTo>
                <a:lnTo>
                  <a:pt x="759923" y="75279"/>
                </a:lnTo>
                <a:lnTo>
                  <a:pt x="717357" y="92307"/>
                </a:lnTo>
                <a:lnTo>
                  <a:pt x="675629" y="110929"/>
                </a:lnTo>
                <a:lnTo>
                  <a:pt x="634777" y="131107"/>
                </a:lnTo>
                <a:lnTo>
                  <a:pt x="594838" y="152804"/>
                </a:lnTo>
                <a:lnTo>
                  <a:pt x="555851" y="175982"/>
                </a:lnTo>
                <a:lnTo>
                  <a:pt x="517853" y="200603"/>
                </a:lnTo>
                <a:lnTo>
                  <a:pt x="480882" y="226628"/>
                </a:lnTo>
                <a:lnTo>
                  <a:pt x="444977" y="254022"/>
                </a:lnTo>
                <a:lnTo>
                  <a:pt x="410174" y="282744"/>
                </a:lnTo>
                <a:lnTo>
                  <a:pt x="376511" y="312758"/>
                </a:lnTo>
                <a:lnTo>
                  <a:pt x="344027" y="344027"/>
                </a:lnTo>
                <a:lnTo>
                  <a:pt x="312758" y="376511"/>
                </a:lnTo>
                <a:lnTo>
                  <a:pt x="282744" y="410174"/>
                </a:lnTo>
                <a:lnTo>
                  <a:pt x="254022" y="444977"/>
                </a:lnTo>
                <a:lnTo>
                  <a:pt x="226628" y="480882"/>
                </a:lnTo>
                <a:lnTo>
                  <a:pt x="200603" y="517853"/>
                </a:lnTo>
                <a:lnTo>
                  <a:pt x="175982" y="555851"/>
                </a:lnTo>
                <a:lnTo>
                  <a:pt x="152804" y="594838"/>
                </a:lnTo>
                <a:lnTo>
                  <a:pt x="131107" y="634777"/>
                </a:lnTo>
                <a:lnTo>
                  <a:pt x="110929" y="675629"/>
                </a:lnTo>
                <a:lnTo>
                  <a:pt x="92307" y="717357"/>
                </a:lnTo>
                <a:lnTo>
                  <a:pt x="75279" y="759923"/>
                </a:lnTo>
                <a:lnTo>
                  <a:pt x="59883" y="803290"/>
                </a:lnTo>
                <a:lnTo>
                  <a:pt x="46156" y="847419"/>
                </a:lnTo>
                <a:lnTo>
                  <a:pt x="34137" y="892272"/>
                </a:lnTo>
                <a:lnTo>
                  <a:pt x="23864" y="937813"/>
                </a:lnTo>
                <a:lnTo>
                  <a:pt x="15373" y="984002"/>
                </a:lnTo>
                <a:lnTo>
                  <a:pt x="8704" y="1030803"/>
                </a:lnTo>
                <a:lnTo>
                  <a:pt x="3893" y="1078178"/>
                </a:lnTo>
                <a:lnTo>
                  <a:pt x="979" y="1126088"/>
                </a:lnTo>
                <a:lnTo>
                  <a:pt x="0" y="1174496"/>
                </a:lnTo>
                <a:lnTo>
                  <a:pt x="979" y="1222912"/>
                </a:lnTo>
                <a:lnTo>
                  <a:pt x="3893" y="1270831"/>
                </a:lnTo>
                <a:lnTo>
                  <a:pt x="8704" y="1318213"/>
                </a:lnTo>
                <a:lnTo>
                  <a:pt x="15373" y="1365021"/>
                </a:lnTo>
                <a:lnTo>
                  <a:pt x="23864" y="1411217"/>
                </a:lnTo>
                <a:lnTo>
                  <a:pt x="34137" y="1456763"/>
                </a:lnTo>
                <a:lnTo>
                  <a:pt x="46156" y="1501622"/>
                </a:lnTo>
                <a:lnTo>
                  <a:pt x="59883" y="1545755"/>
                </a:lnTo>
                <a:lnTo>
                  <a:pt x="75279" y="1589126"/>
                </a:lnTo>
                <a:lnTo>
                  <a:pt x="92307" y="1631696"/>
                </a:lnTo>
                <a:lnTo>
                  <a:pt x="110929" y="1673427"/>
                </a:lnTo>
                <a:lnTo>
                  <a:pt x="131107" y="1714281"/>
                </a:lnTo>
                <a:lnTo>
                  <a:pt x="152804" y="1754222"/>
                </a:lnTo>
                <a:lnTo>
                  <a:pt x="175982" y="1793211"/>
                </a:lnTo>
                <a:lnTo>
                  <a:pt x="200603" y="1831210"/>
                </a:lnTo>
                <a:lnTo>
                  <a:pt x="226628" y="1868181"/>
                </a:lnTo>
                <a:lnTo>
                  <a:pt x="254022" y="1904088"/>
                </a:lnTo>
                <a:lnTo>
                  <a:pt x="282744" y="1938891"/>
                </a:lnTo>
                <a:lnTo>
                  <a:pt x="312758" y="1972553"/>
                </a:lnTo>
                <a:lnTo>
                  <a:pt x="344027" y="2005037"/>
                </a:lnTo>
                <a:lnTo>
                  <a:pt x="376511" y="2036305"/>
                </a:lnTo>
                <a:lnTo>
                  <a:pt x="410174" y="2066319"/>
                </a:lnTo>
                <a:lnTo>
                  <a:pt x="444977" y="2095040"/>
                </a:lnTo>
                <a:lnTo>
                  <a:pt x="480882" y="2122432"/>
                </a:lnTo>
                <a:lnTo>
                  <a:pt x="517853" y="2148457"/>
                </a:lnTo>
                <a:lnTo>
                  <a:pt x="555851" y="2173076"/>
                </a:lnTo>
                <a:lnTo>
                  <a:pt x="594838" y="2196252"/>
                </a:lnTo>
                <a:lnTo>
                  <a:pt x="634777" y="2217948"/>
                </a:lnTo>
                <a:lnTo>
                  <a:pt x="675629" y="2238124"/>
                </a:lnTo>
                <a:lnTo>
                  <a:pt x="717357" y="2256745"/>
                </a:lnTo>
                <a:lnTo>
                  <a:pt x="759923" y="2273772"/>
                </a:lnTo>
                <a:lnTo>
                  <a:pt x="803290" y="2289166"/>
                </a:lnTo>
                <a:lnTo>
                  <a:pt x="847419" y="2302891"/>
                </a:lnTo>
                <a:lnTo>
                  <a:pt x="892272" y="2314909"/>
                </a:lnTo>
                <a:lnTo>
                  <a:pt x="937813" y="2325181"/>
                </a:lnTo>
                <a:lnTo>
                  <a:pt x="984002" y="2333670"/>
                </a:lnTo>
                <a:lnTo>
                  <a:pt x="1030803" y="2340339"/>
                </a:lnTo>
                <a:lnTo>
                  <a:pt x="1078178" y="2345149"/>
                </a:lnTo>
                <a:lnTo>
                  <a:pt x="1126088" y="2348063"/>
                </a:lnTo>
                <a:lnTo>
                  <a:pt x="1174495" y="2349042"/>
                </a:lnTo>
                <a:lnTo>
                  <a:pt x="1222913" y="2348063"/>
                </a:lnTo>
                <a:lnTo>
                  <a:pt x="1270831" y="2345149"/>
                </a:lnTo>
                <a:lnTo>
                  <a:pt x="1318214" y="2340339"/>
                </a:lnTo>
                <a:lnTo>
                  <a:pt x="1365023" y="2333670"/>
                </a:lnTo>
                <a:lnTo>
                  <a:pt x="1411220" y="2325181"/>
                </a:lnTo>
                <a:lnTo>
                  <a:pt x="1456768" y="2314909"/>
                </a:lnTo>
                <a:lnTo>
                  <a:pt x="1501628" y="2302891"/>
                </a:lnTo>
                <a:lnTo>
                  <a:pt x="1545763" y="2289166"/>
                </a:lnTo>
                <a:lnTo>
                  <a:pt x="1589136" y="2273772"/>
                </a:lnTo>
                <a:lnTo>
                  <a:pt x="1631707" y="2256745"/>
                </a:lnTo>
                <a:lnTo>
                  <a:pt x="1673441" y="2238124"/>
                </a:lnTo>
                <a:lnTo>
                  <a:pt x="1714298" y="2217948"/>
                </a:lnTo>
                <a:lnTo>
                  <a:pt x="1754241" y="2196252"/>
                </a:lnTo>
                <a:lnTo>
                  <a:pt x="1793232" y="2173076"/>
                </a:lnTo>
                <a:lnTo>
                  <a:pt x="1831234" y="2148457"/>
                </a:lnTo>
                <a:lnTo>
                  <a:pt x="1868208" y="2122432"/>
                </a:lnTo>
                <a:lnTo>
                  <a:pt x="1904117" y="2095040"/>
                </a:lnTo>
                <a:lnTo>
                  <a:pt x="1938923" y="2066319"/>
                </a:lnTo>
                <a:lnTo>
                  <a:pt x="1972589" y="2036305"/>
                </a:lnTo>
                <a:lnTo>
                  <a:pt x="2005075" y="2005037"/>
                </a:lnTo>
                <a:lnTo>
                  <a:pt x="2036346" y="1972553"/>
                </a:lnTo>
                <a:lnTo>
                  <a:pt x="2066362" y="1938891"/>
                </a:lnTo>
                <a:lnTo>
                  <a:pt x="2095087" y="1904088"/>
                </a:lnTo>
                <a:lnTo>
                  <a:pt x="2122481" y="1868181"/>
                </a:lnTo>
                <a:lnTo>
                  <a:pt x="2148509" y="1831210"/>
                </a:lnTo>
                <a:lnTo>
                  <a:pt x="2173131" y="1793211"/>
                </a:lnTo>
                <a:lnTo>
                  <a:pt x="2196309" y="1754222"/>
                </a:lnTo>
                <a:lnTo>
                  <a:pt x="2218007" y="1714281"/>
                </a:lnTo>
                <a:lnTo>
                  <a:pt x="2238187" y="1673427"/>
                </a:lnTo>
                <a:lnTo>
                  <a:pt x="2256809" y="1631696"/>
                </a:lnTo>
                <a:lnTo>
                  <a:pt x="2273838" y="1589126"/>
                </a:lnTo>
                <a:lnTo>
                  <a:pt x="2289234" y="1545755"/>
                </a:lnTo>
                <a:lnTo>
                  <a:pt x="2302961" y="1501622"/>
                </a:lnTo>
                <a:lnTo>
                  <a:pt x="2314980" y="1456763"/>
                </a:lnTo>
                <a:lnTo>
                  <a:pt x="2325254" y="1411217"/>
                </a:lnTo>
                <a:lnTo>
                  <a:pt x="2333744" y="1365021"/>
                </a:lnTo>
                <a:lnTo>
                  <a:pt x="2340414" y="1318213"/>
                </a:lnTo>
                <a:lnTo>
                  <a:pt x="2345225" y="1270831"/>
                </a:lnTo>
                <a:lnTo>
                  <a:pt x="2348139" y="1222912"/>
                </a:lnTo>
                <a:lnTo>
                  <a:pt x="2349118" y="1174496"/>
                </a:lnTo>
                <a:lnTo>
                  <a:pt x="2348139" y="1126088"/>
                </a:lnTo>
                <a:lnTo>
                  <a:pt x="2345225" y="1078178"/>
                </a:lnTo>
                <a:lnTo>
                  <a:pt x="2340414" y="1030803"/>
                </a:lnTo>
                <a:lnTo>
                  <a:pt x="2333744" y="984002"/>
                </a:lnTo>
                <a:lnTo>
                  <a:pt x="2325254" y="937813"/>
                </a:lnTo>
                <a:lnTo>
                  <a:pt x="2314980" y="892272"/>
                </a:lnTo>
                <a:lnTo>
                  <a:pt x="2302961" y="847419"/>
                </a:lnTo>
                <a:lnTo>
                  <a:pt x="2289234" y="803290"/>
                </a:lnTo>
                <a:lnTo>
                  <a:pt x="2273838" y="759923"/>
                </a:lnTo>
                <a:lnTo>
                  <a:pt x="2256809" y="717357"/>
                </a:lnTo>
                <a:lnTo>
                  <a:pt x="2238187" y="675629"/>
                </a:lnTo>
                <a:lnTo>
                  <a:pt x="2218007" y="634777"/>
                </a:lnTo>
                <a:lnTo>
                  <a:pt x="2196309" y="594838"/>
                </a:lnTo>
                <a:lnTo>
                  <a:pt x="2173131" y="555851"/>
                </a:lnTo>
                <a:lnTo>
                  <a:pt x="2148509" y="517853"/>
                </a:lnTo>
                <a:lnTo>
                  <a:pt x="2122481" y="480882"/>
                </a:lnTo>
                <a:lnTo>
                  <a:pt x="2095087" y="444977"/>
                </a:lnTo>
                <a:lnTo>
                  <a:pt x="2066362" y="410174"/>
                </a:lnTo>
                <a:lnTo>
                  <a:pt x="2036346" y="376511"/>
                </a:lnTo>
                <a:lnTo>
                  <a:pt x="2005075" y="344027"/>
                </a:lnTo>
                <a:lnTo>
                  <a:pt x="1972589" y="312758"/>
                </a:lnTo>
                <a:lnTo>
                  <a:pt x="1938923" y="282744"/>
                </a:lnTo>
                <a:lnTo>
                  <a:pt x="1904117" y="254022"/>
                </a:lnTo>
                <a:lnTo>
                  <a:pt x="1868208" y="226628"/>
                </a:lnTo>
                <a:lnTo>
                  <a:pt x="1831234" y="200603"/>
                </a:lnTo>
                <a:lnTo>
                  <a:pt x="1793232" y="175982"/>
                </a:lnTo>
                <a:lnTo>
                  <a:pt x="1754241" y="152804"/>
                </a:lnTo>
                <a:lnTo>
                  <a:pt x="1714298" y="131107"/>
                </a:lnTo>
                <a:lnTo>
                  <a:pt x="1673441" y="110929"/>
                </a:lnTo>
                <a:lnTo>
                  <a:pt x="1631707" y="92307"/>
                </a:lnTo>
                <a:lnTo>
                  <a:pt x="1589136" y="75279"/>
                </a:lnTo>
                <a:lnTo>
                  <a:pt x="1545763" y="59883"/>
                </a:lnTo>
                <a:lnTo>
                  <a:pt x="1501628" y="46156"/>
                </a:lnTo>
                <a:lnTo>
                  <a:pt x="1456768" y="34137"/>
                </a:lnTo>
                <a:lnTo>
                  <a:pt x="1411220" y="23864"/>
                </a:lnTo>
                <a:lnTo>
                  <a:pt x="1365023" y="15373"/>
                </a:lnTo>
                <a:lnTo>
                  <a:pt x="1318214" y="8704"/>
                </a:lnTo>
                <a:lnTo>
                  <a:pt x="1270831" y="3893"/>
                </a:lnTo>
                <a:lnTo>
                  <a:pt x="1222913" y="979"/>
                </a:lnTo>
                <a:lnTo>
                  <a:pt x="1174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30679" y="1272539"/>
            <a:ext cx="3047999" cy="3049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40432" y="1592707"/>
            <a:ext cx="2408555" cy="2409190"/>
          </a:xfrm>
          <a:custGeom>
            <a:avLst/>
            <a:gdLst/>
            <a:ahLst/>
            <a:cxnLst/>
            <a:rect l="l" t="t" r="r" b="b"/>
            <a:pathLst>
              <a:path w="2408554" h="2409190">
                <a:moveTo>
                  <a:pt x="1204341" y="0"/>
                </a:moveTo>
                <a:lnTo>
                  <a:pt x="1155896" y="956"/>
                </a:lnTo>
                <a:lnTo>
                  <a:pt x="1107939" y="3801"/>
                </a:lnTo>
                <a:lnTo>
                  <a:pt x="1060503" y="8499"/>
                </a:lnTo>
                <a:lnTo>
                  <a:pt x="1013625" y="15013"/>
                </a:lnTo>
                <a:lnTo>
                  <a:pt x="967341" y="23309"/>
                </a:lnTo>
                <a:lnTo>
                  <a:pt x="921687" y="33349"/>
                </a:lnTo>
                <a:lnTo>
                  <a:pt x="876699" y="45098"/>
                </a:lnTo>
                <a:lnTo>
                  <a:pt x="832412" y="58520"/>
                </a:lnTo>
                <a:lnTo>
                  <a:pt x="788864" y="73578"/>
                </a:lnTo>
                <a:lnTo>
                  <a:pt x="746089" y="90237"/>
                </a:lnTo>
                <a:lnTo>
                  <a:pt x="704123" y="108462"/>
                </a:lnTo>
                <a:lnTo>
                  <a:pt x="663004" y="128215"/>
                </a:lnTo>
                <a:lnTo>
                  <a:pt x="622766" y="149461"/>
                </a:lnTo>
                <a:lnTo>
                  <a:pt x="583445" y="172164"/>
                </a:lnTo>
                <a:lnTo>
                  <a:pt x="545078" y="196287"/>
                </a:lnTo>
                <a:lnTo>
                  <a:pt x="507701" y="221796"/>
                </a:lnTo>
                <a:lnTo>
                  <a:pt x="471349" y="248653"/>
                </a:lnTo>
                <a:lnTo>
                  <a:pt x="436058" y="276824"/>
                </a:lnTo>
                <a:lnTo>
                  <a:pt x="401864" y="306271"/>
                </a:lnTo>
                <a:lnTo>
                  <a:pt x="368804" y="336960"/>
                </a:lnTo>
                <a:lnTo>
                  <a:pt x="336913" y="368853"/>
                </a:lnTo>
                <a:lnTo>
                  <a:pt x="306227" y="401915"/>
                </a:lnTo>
                <a:lnTo>
                  <a:pt x="276783" y="436110"/>
                </a:lnTo>
                <a:lnTo>
                  <a:pt x="248615" y="471403"/>
                </a:lnTo>
                <a:lnTo>
                  <a:pt x="221760" y="507756"/>
                </a:lnTo>
                <a:lnTo>
                  <a:pt x="196255" y="545134"/>
                </a:lnTo>
                <a:lnTo>
                  <a:pt x="172134" y="583502"/>
                </a:lnTo>
                <a:lnTo>
                  <a:pt x="149435" y="622822"/>
                </a:lnTo>
                <a:lnTo>
                  <a:pt x="128192" y="663060"/>
                </a:lnTo>
                <a:lnTo>
                  <a:pt x="108442" y="704178"/>
                </a:lnTo>
                <a:lnTo>
                  <a:pt x="90220" y="746142"/>
                </a:lnTo>
                <a:lnTo>
                  <a:pt x="73564" y="788914"/>
                </a:lnTo>
                <a:lnTo>
                  <a:pt x="58508" y="832460"/>
                </a:lnTo>
                <a:lnTo>
                  <a:pt x="45089" y="876743"/>
                </a:lnTo>
                <a:lnTo>
                  <a:pt x="33342" y="921727"/>
                </a:lnTo>
                <a:lnTo>
                  <a:pt x="23304" y="967377"/>
                </a:lnTo>
                <a:lnTo>
                  <a:pt x="15010" y="1013655"/>
                </a:lnTo>
                <a:lnTo>
                  <a:pt x="8497" y="1060527"/>
                </a:lnTo>
                <a:lnTo>
                  <a:pt x="3800" y="1107955"/>
                </a:lnTo>
                <a:lnTo>
                  <a:pt x="956" y="1155905"/>
                </a:lnTo>
                <a:lnTo>
                  <a:pt x="0" y="1204340"/>
                </a:lnTo>
                <a:lnTo>
                  <a:pt x="956" y="1252776"/>
                </a:lnTo>
                <a:lnTo>
                  <a:pt x="3800" y="1300725"/>
                </a:lnTo>
                <a:lnTo>
                  <a:pt x="8497" y="1348153"/>
                </a:lnTo>
                <a:lnTo>
                  <a:pt x="15010" y="1395024"/>
                </a:lnTo>
                <a:lnTo>
                  <a:pt x="23304" y="1441302"/>
                </a:lnTo>
                <a:lnTo>
                  <a:pt x="33342" y="1486950"/>
                </a:lnTo>
                <a:lnTo>
                  <a:pt x="45089" y="1531933"/>
                </a:lnTo>
                <a:lnTo>
                  <a:pt x="58508" y="1576214"/>
                </a:lnTo>
                <a:lnTo>
                  <a:pt x="73564" y="1619759"/>
                </a:lnTo>
                <a:lnTo>
                  <a:pt x="90220" y="1662530"/>
                </a:lnTo>
                <a:lnTo>
                  <a:pt x="108442" y="1704492"/>
                </a:lnTo>
                <a:lnTo>
                  <a:pt x="128192" y="1745608"/>
                </a:lnTo>
                <a:lnTo>
                  <a:pt x="149435" y="1785844"/>
                </a:lnTo>
                <a:lnTo>
                  <a:pt x="172134" y="1825162"/>
                </a:lnTo>
                <a:lnTo>
                  <a:pt x="196255" y="1863527"/>
                </a:lnTo>
                <a:lnTo>
                  <a:pt x="221760" y="1900904"/>
                </a:lnTo>
                <a:lnTo>
                  <a:pt x="248615" y="1937255"/>
                </a:lnTo>
                <a:lnTo>
                  <a:pt x="276783" y="1972545"/>
                </a:lnTo>
                <a:lnTo>
                  <a:pt x="306227" y="2006738"/>
                </a:lnTo>
                <a:lnTo>
                  <a:pt x="336913" y="2039798"/>
                </a:lnTo>
                <a:lnTo>
                  <a:pt x="368804" y="2071688"/>
                </a:lnTo>
                <a:lnTo>
                  <a:pt x="401864" y="2102375"/>
                </a:lnTo>
                <a:lnTo>
                  <a:pt x="436058" y="2131820"/>
                </a:lnTo>
                <a:lnTo>
                  <a:pt x="471349" y="2159988"/>
                </a:lnTo>
                <a:lnTo>
                  <a:pt x="507701" y="2186843"/>
                </a:lnTo>
                <a:lnTo>
                  <a:pt x="545078" y="2212350"/>
                </a:lnTo>
                <a:lnTo>
                  <a:pt x="583445" y="2236471"/>
                </a:lnTo>
                <a:lnTo>
                  <a:pt x="622766" y="2259172"/>
                </a:lnTo>
                <a:lnTo>
                  <a:pt x="663004" y="2280416"/>
                </a:lnTo>
                <a:lnTo>
                  <a:pt x="704123" y="2300167"/>
                </a:lnTo>
                <a:lnTo>
                  <a:pt x="746089" y="2318390"/>
                </a:lnTo>
                <a:lnTo>
                  <a:pt x="788864" y="2335047"/>
                </a:lnTo>
                <a:lnTo>
                  <a:pt x="832412" y="2350104"/>
                </a:lnTo>
                <a:lnTo>
                  <a:pt x="876699" y="2363525"/>
                </a:lnTo>
                <a:lnTo>
                  <a:pt x="921687" y="2375272"/>
                </a:lnTo>
                <a:lnTo>
                  <a:pt x="967341" y="2385311"/>
                </a:lnTo>
                <a:lnTo>
                  <a:pt x="1013625" y="2393606"/>
                </a:lnTo>
                <a:lnTo>
                  <a:pt x="1060503" y="2400120"/>
                </a:lnTo>
                <a:lnTo>
                  <a:pt x="1107939" y="2404817"/>
                </a:lnTo>
                <a:lnTo>
                  <a:pt x="1155896" y="2407662"/>
                </a:lnTo>
                <a:lnTo>
                  <a:pt x="1204341" y="2408618"/>
                </a:lnTo>
                <a:lnTo>
                  <a:pt x="1252775" y="2407662"/>
                </a:lnTo>
                <a:lnTo>
                  <a:pt x="1300725" y="2404817"/>
                </a:lnTo>
                <a:lnTo>
                  <a:pt x="1348152" y="2400120"/>
                </a:lnTo>
                <a:lnTo>
                  <a:pt x="1395023" y="2393606"/>
                </a:lnTo>
                <a:lnTo>
                  <a:pt x="1441299" y="2385311"/>
                </a:lnTo>
                <a:lnTo>
                  <a:pt x="1486946" y="2375272"/>
                </a:lnTo>
                <a:lnTo>
                  <a:pt x="1531928" y="2363525"/>
                </a:lnTo>
                <a:lnTo>
                  <a:pt x="1576208" y="2350104"/>
                </a:lnTo>
                <a:lnTo>
                  <a:pt x="1619751" y="2335047"/>
                </a:lnTo>
                <a:lnTo>
                  <a:pt x="1662520" y="2318390"/>
                </a:lnTo>
                <a:lnTo>
                  <a:pt x="1704480" y="2300167"/>
                </a:lnTo>
                <a:lnTo>
                  <a:pt x="1745595" y="2280416"/>
                </a:lnTo>
                <a:lnTo>
                  <a:pt x="1785829" y="2259172"/>
                </a:lnTo>
                <a:lnTo>
                  <a:pt x="1825145" y="2236471"/>
                </a:lnTo>
                <a:lnTo>
                  <a:pt x="1863508" y="2212350"/>
                </a:lnTo>
                <a:lnTo>
                  <a:pt x="1900882" y="2186843"/>
                </a:lnTo>
                <a:lnTo>
                  <a:pt x="1937231" y="2159988"/>
                </a:lnTo>
                <a:lnTo>
                  <a:pt x="1972519" y="2131820"/>
                </a:lnTo>
                <a:lnTo>
                  <a:pt x="2006709" y="2102375"/>
                </a:lnTo>
                <a:lnTo>
                  <a:pt x="2039767" y="2071688"/>
                </a:lnTo>
                <a:lnTo>
                  <a:pt x="2071656" y="2039798"/>
                </a:lnTo>
                <a:lnTo>
                  <a:pt x="2102339" y="2006738"/>
                </a:lnTo>
                <a:lnTo>
                  <a:pt x="2131782" y="1972545"/>
                </a:lnTo>
                <a:lnTo>
                  <a:pt x="2159948" y="1937255"/>
                </a:lnTo>
                <a:lnTo>
                  <a:pt x="2186801" y="1900904"/>
                </a:lnTo>
                <a:lnTo>
                  <a:pt x="2212305" y="1863527"/>
                </a:lnTo>
                <a:lnTo>
                  <a:pt x="2236425" y="1825162"/>
                </a:lnTo>
                <a:lnTo>
                  <a:pt x="2259123" y="1785844"/>
                </a:lnTo>
                <a:lnTo>
                  <a:pt x="2280365" y="1745608"/>
                </a:lnTo>
                <a:lnTo>
                  <a:pt x="2300115" y="1704492"/>
                </a:lnTo>
                <a:lnTo>
                  <a:pt x="2318336" y="1662530"/>
                </a:lnTo>
                <a:lnTo>
                  <a:pt x="2334992" y="1619759"/>
                </a:lnTo>
                <a:lnTo>
                  <a:pt x="2350047" y="1576214"/>
                </a:lnTo>
                <a:lnTo>
                  <a:pt x="2363466" y="1531933"/>
                </a:lnTo>
                <a:lnTo>
                  <a:pt x="2375212" y="1486950"/>
                </a:lnTo>
                <a:lnTo>
                  <a:pt x="2385250" y="1441302"/>
                </a:lnTo>
                <a:lnTo>
                  <a:pt x="2393544" y="1395024"/>
                </a:lnTo>
                <a:lnTo>
                  <a:pt x="2400057" y="1348153"/>
                </a:lnTo>
                <a:lnTo>
                  <a:pt x="2404754" y="1300725"/>
                </a:lnTo>
                <a:lnTo>
                  <a:pt x="2407598" y="1252776"/>
                </a:lnTo>
                <a:lnTo>
                  <a:pt x="2408555" y="1204340"/>
                </a:lnTo>
                <a:lnTo>
                  <a:pt x="2407598" y="1155905"/>
                </a:lnTo>
                <a:lnTo>
                  <a:pt x="2404754" y="1107955"/>
                </a:lnTo>
                <a:lnTo>
                  <a:pt x="2400057" y="1060527"/>
                </a:lnTo>
                <a:lnTo>
                  <a:pt x="2393544" y="1013655"/>
                </a:lnTo>
                <a:lnTo>
                  <a:pt x="2385250" y="967377"/>
                </a:lnTo>
                <a:lnTo>
                  <a:pt x="2375212" y="921727"/>
                </a:lnTo>
                <a:lnTo>
                  <a:pt x="2363466" y="876743"/>
                </a:lnTo>
                <a:lnTo>
                  <a:pt x="2350047" y="832460"/>
                </a:lnTo>
                <a:lnTo>
                  <a:pt x="2334992" y="788914"/>
                </a:lnTo>
                <a:lnTo>
                  <a:pt x="2318336" y="746142"/>
                </a:lnTo>
                <a:lnTo>
                  <a:pt x="2300115" y="704178"/>
                </a:lnTo>
                <a:lnTo>
                  <a:pt x="2280365" y="663060"/>
                </a:lnTo>
                <a:lnTo>
                  <a:pt x="2259123" y="622822"/>
                </a:lnTo>
                <a:lnTo>
                  <a:pt x="2236425" y="583502"/>
                </a:lnTo>
                <a:lnTo>
                  <a:pt x="2212305" y="545134"/>
                </a:lnTo>
                <a:lnTo>
                  <a:pt x="2186801" y="507756"/>
                </a:lnTo>
                <a:lnTo>
                  <a:pt x="2159948" y="471403"/>
                </a:lnTo>
                <a:lnTo>
                  <a:pt x="2131782" y="436110"/>
                </a:lnTo>
                <a:lnTo>
                  <a:pt x="2102339" y="401915"/>
                </a:lnTo>
                <a:lnTo>
                  <a:pt x="2071656" y="368853"/>
                </a:lnTo>
                <a:lnTo>
                  <a:pt x="2039767" y="336960"/>
                </a:lnTo>
                <a:lnTo>
                  <a:pt x="2006709" y="306271"/>
                </a:lnTo>
                <a:lnTo>
                  <a:pt x="1972519" y="276824"/>
                </a:lnTo>
                <a:lnTo>
                  <a:pt x="1937231" y="248653"/>
                </a:lnTo>
                <a:lnTo>
                  <a:pt x="1900882" y="221796"/>
                </a:lnTo>
                <a:lnTo>
                  <a:pt x="1863508" y="196287"/>
                </a:lnTo>
                <a:lnTo>
                  <a:pt x="1825145" y="172164"/>
                </a:lnTo>
                <a:lnTo>
                  <a:pt x="1785829" y="149461"/>
                </a:lnTo>
                <a:lnTo>
                  <a:pt x="1745595" y="128215"/>
                </a:lnTo>
                <a:lnTo>
                  <a:pt x="1704480" y="108462"/>
                </a:lnTo>
                <a:lnTo>
                  <a:pt x="1662520" y="90237"/>
                </a:lnTo>
                <a:lnTo>
                  <a:pt x="1619751" y="73578"/>
                </a:lnTo>
                <a:lnTo>
                  <a:pt x="1576208" y="58520"/>
                </a:lnTo>
                <a:lnTo>
                  <a:pt x="1531928" y="45098"/>
                </a:lnTo>
                <a:lnTo>
                  <a:pt x="1486946" y="33349"/>
                </a:lnTo>
                <a:lnTo>
                  <a:pt x="1441299" y="23309"/>
                </a:lnTo>
                <a:lnTo>
                  <a:pt x="1395023" y="15013"/>
                </a:lnTo>
                <a:lnTo>
                  <a:pt x="1348152" y="8499"/>
                </a:lnTo>
                <a:lnTo>
                  <a:pt x="1300725" y="3801"/>
                </a:lnTo>
                <a:lnTo>
                  <a:pt x="1252775" y="956"/>
                </a:lnTo>
                <a:lnTo>
                  <a:pt x="1204341" y="0"/>
                </a:lnTo>
                <a:close/>
              </a:path>
            </a:pathLst>
          </a:custGeom>
          <a:solidFill>
            <a:srgbClr val="373C41">
              <a:alpha val="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96539" y="1277111"/>
            <a:ext cx="3118104" cy="31181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384930" y="1834514"/>
            <a:ext cx="1945639" cy="1945639"/>
          </a:xfrm>
          <a:custGeom>
            <a:avLst/>
            <a:gdLst/>
            <a:ahLst/>
            <a:cxnLst/>
            <a:rect l="l" t="t" r="r" b="b"/>
            <a:pathLst>
              <a:path w="1945639" h="1945639">
                <a:moveTo>
                  <a:pt x="972693" y="0"/>
                </a:moveTo>
                <a:lnTo>
                  <a:pt x="924145" y="1190"/>
                </a:lnTo>
                <a:lnTo>
                  <a:pt x="876213" y="4724"/>
                </a:lnTo>
                <a:lnTo>
                  <a:pt x="828954" y="10546"/>
                </a:lnTo>
                <a:lnTo>
                  <a:pt x="782422" y="18600"/>
                </a:lnTo>
                <a:lnTo>
                  <a:pt x="736673" y="28830"/>
                </a:lnTo>
                <a:lnTo>
                  <a:pt x="691764" y="41181"/>
                </a:lnTo>
                <a:lnTo>
                  <a:pt x="647749" y="55597"/>
                </a:lnTo>
                <a:lnTo>
                  <a:pt x="604685" y="72022"/>
                </a:lnTo>
                <a:lnTo>
                  <a:pt x="562627" y="90400"/>
                </a:lnTo>
                <a:lnTo>
                  <a:pt x="521631" y="110676"/>
                </a:lnTo>
                <a:lnTo>
                  <a:pt x="481753" y="132794"/>
                </a:lnTo>
                <a:lnTo>
                  <a:pt x="443048" y="156699"/>
                </a:lnTo>
                <a:lnTo>
                  <a:pt x="405573" y="182333"/>
                </a:lnTo>
                <a:lnTo>
                  <a:pt x="369382" y="209642"/>
                </a:lnTo>
                <a:lnTo>
                  <a:pt x="334532" y="238571"/>
                </a:lnTo>
                <a:lnTo>
                  <a:pt x="301078" y="269062"/>
                </a:lnTo>
                <a:lnTo>
                  <a:pt x="269076" y="301061"/>
                </a:lnTo>
                <a:lnTo>
                  <a:pt x="238583" y="334511"/>
                </a:lnTo>
                <a:lnTo>
                  <a:pt x="209652" y="369358"/>
                </a:lnTo>
                <a:lnTo>
                  <a:pt x="182341" y="405544"/>
                </a:lnTo>
                <a:lnTo>
                  <a:pt x="156705" y="443015"/>
                </a:lnTo>
                <a:lnTo>
                  <a:pt x="132799" y="481715"/>
                </a:lnTo>
                <a:lnTo>
                  <a:pt x="110680" y="521588"/>
                </a:lnTo>
                <a:lnTo>
                  <a:pt x="90403" y="562578"/>
                </a:lnTo>
                <a:lnTo>
                  <a:pt x="72024" y="604630"/>
                </a:lnTo>
                <a:lnTo>
                  <a:pt x="55598" y="647687"/>
                </a:lnTo>
                <a:lnTo>
                  <a:pt x="41182" y="691694"/>
                </a:lnTo>
                <a:lnTo>
                  <a:pt x="28831" y="736595"/>
                </a:lnTo>
                <a:lnTo>
                  <a:pt x="18600" y="782335"/>
                </a:lnTo>
                <a:lnTo>
                  <a:pt x="10546" y="828858"/>
                </a:lnTo>
                <a:lnTo>
                  <a:pt x="4724" y="876108"/>
                </a:lnTo>
                <a:lnTo>
                  <a:pt x="1190" y="924029"/>
                </a:lnTo>
                <a:lnTo>
                  <a:pt x="0" y="972566"/>
                </a:lnTo>
                <a:lnTo>
                  <a:pt x="1190" y="1021113"/>
                </a:lnTo>
                <a:lnTo>
                  <a:pt x="4724" y="1069045"/>
                </a:lnTo>
                <a:lnTo>
                  <a:pt x="10546" y="1116304"/>
                </a:lnTo>
                <a:lnTo>
                  <a:pt x="18600" y="1162836"/>
                </a:lnTo>
                <a:lnTo>
                  <a:pt x="28831" y="1208585"/>
                </a:lnTo>
                <a:lnTo>
                  <a:pt x="41182" y="1253494"/>
                </a:lnTo>
                <a:lnTo>
                  <a:pt x="55598" y="1297509"/>
                </a:lnTo>
                <a:lnTo>
                  <a:pt x="72024" y="1340573"/>
                </a:lnTo>
                <a:lnTo>
                  <a:pt x="90403" y="1382631"/>
                </a:lnTo>
                <a:lnTo>
                  <a:pt x="110680" y="1423627"/>
                </a:lnTo>
                <a:lnTo>
                  <a:pt x="132799" y="1463505"/>
                </a:lnTo>
                <a:lnTo>
                  <a:pt x="156705" y="1502210"/>
                </a:lnTo>
                <a:lnTo>
                  <a:pt x="182341" y="1539685"/>
                </a:lnTo>
                <a:lnTo>
                  <a:pt x="209652" y="1575876"/>
                </a:lnTo>
                <a:lnTo>
                  <a:pt x="238583" y="1610726"/>
                </a:lnTo>
                <a:lnTo>
                  <a:pt x="269076" y="1644180"/>
                </a:lnTo>
                <a:lnTo>
                  <a:pt x="301078" y="1676182"/>
                </a:lnTo>
                <a:lnTo>
                  <a:pt x="334532" y="1706675"/>
                </a:lnTo>
                <a:lnTo>
                  <a:pt x="369382" y="1735606"/>
                </a:lnTo>
                <a:lnTo>
                  <a:pt x="405573" y="1762917"/>
                </a:lnTo>
                <a:lnTo>
                  <a:pt x="443048" y="1788553"/>
                </a:lnTo>
                <a:lnTo>
                  <a:pt x="481753" y="1812459"/>
                </a:lnTo>
                <a:lnTo>
                  <a:pt x="521631" y="1834578"/>
                </a:lnTo>
                <a:lnTo>
                  <a:pt x="562627" y="1854855"/>
                </a:lnTo>
                <a:lnTo>
                  <a:pt x="604685" y="1873234"/>
                </a:lnTo>
                <a:lnTo>
                  <a:pt x="647749" y="1889660"/>
                </a:lnTo>
                <a:lnTo>
                  <a:pt x="691764" y="1904076"/>
                </a:lnTo>
                <a:lnTo>
                  <a:pt x="736673" y="1916427"/>
                </a:lnTo>
                <a:lnTo>
                  <a:pt x="782422" y="1926658"/>
                </a:lnTo>
                <a:lnTo>
                  <a:pt x="828954" y="1934712"/>
                </a:lnTo>
                <a:lnTo>
                  <a:pt x="876213" y="1940534"/>
                </a:lnTo>
                <a:lnTo>
                  <a:pt x="924145" y="1944068"/>
                </a:lnTo>
                <a:lnTo>
                  <a:pt x="972693" y="1945259"/>
                </a:lnTo>
                <a:lnTo>
                  <a:pt x="1021229" y="1944068"/>
                </a:lnTo>
                <a:lnTo>
                  <a:pt x="1069150" y="1940534"/>
                </a:lnTo>
                <a:lnTo>
                  <a:pt x="1116400" y="1934712"/>
                </a:lnTo>
                <a:lnTo>
                  <a:pt x="1162923" y="1926658"/>
                </a:lnTo>
                <a:lnTo>
                  <a:pt x="1208663" y="1916427"/>
                </a:lnTo>
                <a:lnTo>
                  <a:pt x="1253564" y="1904076"/>
                </a:lnTo>
                <a:lnTo>
                  <a:pt x="1297571" y="1889660"/>
                </a:lnTo>
                <a:lnTo>
                  <a:pt x="1340628" y="1873234"/>
                </a:lnTo>
                <a:lnTo>
                  <a:pt x="1382680" y="1854855"/>
                </a:lnTo>
                <a:lnTo>
                  <a:pt x="1423670" y="1834578"/>
                </a:lnTo>
                <a:lnTo>
                  <a:pt x="1463543" y="1812459"/>
                </a:lnTo>
                <a:lnTo>
                  <a:pt x="1502243" y="1788553"/>
                </a:lnTo>
                <a:lnTo>
                  <a:pt x="1539714" y="1762917"/>
                </a:lnTo>
                <a:lnTo>
                  <a:pt x="1575900" y="1735606"/>
                </a:lnTo>
                <a:lnTo>
                  <a:pt x="1610747" y="1706675"/>
                </a:lnTo>
                <a:lnTo>
                  <a:pt x="1644197" y="1676182"/>
                </a:lnTo>
                <a:lnTo>
                  <a:pt x="1676196" y="1644180"/>
                </a:lnTo>
                <a:lnTo>
                  <a:pt x="1706687" y="1610726"/>
                </a:lnTo>
                <a:lnTo>
                  <a:pt x="1735616" y="1575876"/>
                </a:lnTo>
                <a:lnTo>
                  <a:pt x="1762925" y="1539685"/>
                </a:lnTo>
                <a:lnTo>
                  <a:pt x="1788559" y="1502210"/>
                </a:lnTo>
                <a:lnTo>
                  <a:pt x="1812464" y="1463505"/>
                </a:lnTo>
                <a:lnTo>
                  <a:pt x="1834582" y="1423627"/>
                </a:lnTo>
                <a:lnTo>
                  <a:pt x="1854858" y="1382631"/>
                </a:lnTo>
                <a:lnTo>
                  <a:pt x="1873236" y="1340573"/>
                </a:lnTo>
                <a:lnTo>
                  <a:pt x="1889661" y="1297509"/>
                </a:lnTo>
                <a:lnTo>
                  <a:pt x="1904077" y="1253494"/>
                </a:lnTo>
                <a:lnTo>
                  <a:pt x="1916428" y="1208585"/>
                </a:lnTo>
                <a:lnTo>
                  <a:pt x="1926658" y="1162836"/>
                </a:lnTo>
                <a:lnTo>
                  <a:pt x="1934712" y="1116304"/>
                </a:lnTo>
                <a:lnTo>
                  <a:pt x="1940534" y="1069045"/>
                </a:lnTo>
                <a:lnTo>
                  <a:pt x="1944068" y="1021113"/>
                </a:lnTo>
                <a:lnTo>
                  <a:pt x="1945259" y="972566"/>
                </a:lnTo>
                <a:lnTo>
                  <a:pt x="1944068" y="924029"/>
                </a:lnTo>
                <a:lnTo>
                  <a:pt x="1940534" y="876108"/>
                </a:lnTo>
                <a:lnTo>
                  <a:pt x="1934712" y="828858"/>
                </a:lnTo>
                <a:lnTo>
                  <a:pt x="1926658" y="782335"/>
                </a:lnTo>
                <a:lnTo>
                  <a:pt x="1916428" y="736595"/>
                </a:lnTo>
                <a:lnTo>
                  <a:pt x="1904077" y="691694"/>
                </a:lnTo>
                <a:lnTo>
                  <a:pt x="1889661" y="647687"/>
                </a:lnTo>
                <a:lnTo>
                  <a:pt x="1873236" y="604630"/>
                </a:lnTo>
                <a:lnTo>
                  <a:pt x="1854858" y="562578"/>
                </a:lnTo>
                <a:lnTo>
                  <a:pt x="1834582" y="521588"/>
                </a:lnTo>
                <a:lnTo>
                  <a:pt x="1812464" y="481715"/>
                </a:lnTo>
                <a:lnTo>
                  <a:pt x="1788559" y="443015"/>
                </a:lnTo>
                <a:lnTo>
                  <a:pt x="1762925" y="405544"/>
                </a:lnTo>
                <a:lnTo>
                  <a:pt x="1735616" y="369358"/>
                </a:lnTo>
                <a:lnTo>
                  <a:pt x="1706687" y="334511"/>
                </a:lnTo>
                <a:lnTo>
                  <a:pt x="1676196" y="301061"/>
                </a:lnTo>
                <a:lnTo>
                  <a:pt x="1644197" y="269062"/>
                </a:lnTo>
                <a:lnTo>
                  <a:pt x="1610747" y="238571"/>
                </a:lnTo>
                <a:lnTo>
                  <a:pt x="1575900" y="209642"/>
                </a:lnTo>
                <a:lnTo>
                  <a:pt x="1539714" y="182333"/>
                </a:lnTo>
                <a:lnTo>
                  <a:pt x="1502243" y="156699"/>
                </a:lnTo>
                <a:lnTo>
                  <a:pt x="1463543" y="132794"/>
                </a:lnTo>
                <a:lnTo>
                  <a:pt x="1423670" y="110676"/>
                </a:lnTo>
                <a:lnTo>
                  <a:pt x="1382680" y="90400"/>
                </a:lnTo>
                <a:lnTo>
                  <a:pt x="1340628" y="72022"/>
                </a:lnTo>
                <a:lnTo>
                  <a:pt x="1297571" y="55597"/>
                </a:lnTo>
                <a:lnTo>
                  <a:pt x="1253564" y="41181"/>
                </a:lnTo>
                <a:lnTo>
                  <a:pt x="1208663" y="28830"/>
                </a:lnTo>
                <a:lnTo>
                  <a:pt x="1162923" y="18600"/>
                </a:lnTo>
                <a:lnTo>
                  <a:pt x="1116400" y="10546"/>
                </a:lnTo>
                <a:lnTo>
                  <a:pt x="1069150" y="4724"/>
                </a:lnTo>
                <a:lnTo>
                  <a:pt x="1021229" y="1190"/>
                </a:lnTo>
                <a:lnTo>
                  <a:pt x="972693" y="0"/>
                </a:lnTo>
                <a:close/>
              </a:path>
            </a:pathLst>
          </a:custGeom>
          <a:solidFill>
            <a:srgbClr val="373C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364107" y="1746567"/>
            <a:ext cx="553720" cy="46482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55">
                <a:solidFill>
                  <a:srgbClr val="373C41"/>
                </a:solidFill>
                <a:latin typeface="Microsoft YaHei"/>
                <a:cs typeface="Microsoft YaHei"/>
              </a:rPr>
              <a:t>LR</a:t>
            </a:r>
            <a:endParaRPr sz="1200">
              <a:latin typeface="Microsoft YaHei"/>
              <a:cs typeface="Microsoft YaHei"/>
            </a:endParaRPr>
          </a:p>
          <a:p>
            <a:pPr marL="184785" indent="-17272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60">
                <a:solidFill>
                  <a:srgbClr val="373C41"/>
                </a:solidFill>
                <a:latin typeface="Microsoft YaHei"/>
                <a:cs typeface="Microsoft YaHei"/>
              </a:rPr>
              <a:t>SV</a:t>
            </a:r>
            <a:r>
              <a:rPr dirty="0" sz="1200">
                <a:solidFill>
                  <a:srgbClr val="373C41"/>
                </a:solidFill>
                <a:latin typeface="Microsoft YaHei"/>
                <a:cs typeface="Microsoft YaHei"/>
              </a:rPr>
              <a:t>M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2647" y="2661030"/>
            <a:ext cx="628650" cy="46482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50">
                <a:solidFill>
                  <a:srgbClr val="373C41"/>
                </a:solidFill>
                <a:latin typeface="Microsoft YaHei"/>
                <a:cs typeface="Microsoft YaHei"/>
              </a:rPr>
              <a:t>H</a:t>
            </a:r>
            <a:r>
              <a:rPr dirty="0" sz="1200" spc="60">
                <a:solidFill>
                  <a:srgbClr val="373C41"/>
                </a:solidFill>
                <a:latin typeface="Microsoft YaHei"/>
                <a:cs typeface="Microsoft YaHei"/>
              </a:rPr>
              <a:t>M</a:t>
            </a:r>
            <a:r>
              <a:rPr dirty="0" sz="1200">
                <a:solidFill>
                  <a:srgbClr val="373C41"/>
                </a:solidFill>
                <a:latin typeface="Microsoft YaHei"/>
                <a:cs typeface="Microsoft YaHei"/>
              </a:rPr>
              <a:t>M</a:t>
            </a:r>
            <a:endParaRPr sz="1200">
              <a:latin typeface="Microsoft YaHei"/>
              <a:cs typeface="Microsoft YaHei"/>
            </a:endParaRPr>
          </a:p>
          <a:p>
            <a:pPr marL="184785" indent="-17272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35">
                <a:solidFill>
                  <a:srgbClr val="373C41"/>
                </a:solidFill>
                <a:latin typeface="Microsoft YaHei"/>
                <a:cs typeface="Microsoft YaHei"/>
              </a:rPr>
              <a:t>CRF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30883" y="3573068"/>
            <a:ext cx="736600" cy="46482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200" spc="35">
                <a:solidFill>
                  <a:srgbClr val="373C41"/>
                </a:solidFill>
                <a:latin typeface="Microsoft YaHei"/>
                <a:cs typeface="Microsoft YaHei"/>
              </a:rPr>
              <a:t>CNN</a:t>
            </a:r>
            <a:endParaRPr sz="1200">
              <a:latin typeface="Microsoft YaHei"/>
              <a:cs typeface="Microsoft YaHei"/>
            </a:endParaRPr>
          </a:p>
          <a:p>
            <a:pPr marL="299085" indent="-28702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200" spc="55">
                <a:solidFill>
                  <a:srgbClr val="373C41"/>
                </a:solidFill>
                <a:latin typeface="Microsoft YaHei"/>
                <a:cs typeface="Microsoft YaHei"/>
              </a:rPr>
              <a:t>L</a:t>
            </a:r>
            <a:r>
              <a:rPr dirty="0" sz="1200" spc="60">
                <a:solidFill>
                  <a:srgbClr val="373C41"/>
                </a:solidFill>
                <a:latin typeface="Microsoft YaHei"/>
                <a:cs typeface="Microsoft YaHei"/>
              </a:rPr>
              <a:t>S</a:t>
            </a:r>
            <a:r>
              <a:rPr dirty="0" sz="1200" spc="50">
                <a:solidFill>
                  <a:srgbClr val="373C41"/>
                </a:solidFill>
                <a:latin typeface="Microsoft YaHei"/>
                <a:cs typeface="Microsoft YaHei"/>
              </a:rPr>
              <a:t>T</a:t>
            </a:r>
            <a:r>
              <a:rPr dirty="0" sz="1200">
                <a:solidFill>
                  <a:srgbClr val="373C41"/>
                </a:solidFill>
                <a:latin typeface="Microsoft YaHei"/>
                <a:cs typeface="Microsoft YaHei"/>
              </a:rPr>
              <a:t>M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86118" y="1795398"/>
            <a:ext cx="7937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200" spc="60">
                <a:solidFill>
                  <a:srgbClr val="373C41"/>
                </a:solidFill>
                <a:latin typeface="Microsoft YaHei"/>
                <a:cs typeface="Microsoft YaHei"/>
              </a:rPr>
              <a:t>词向量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08672" y="2839592"/>
            <a:ext cx="952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200" spc="60">
                <a:solidFill>
                  <a:srgbClr val="373C41"/>
                </a:solidFill>
                <a:latin typeface="Microsoft YaHei"/>
                <a:cs typeface="Microsoft YaHei"/>
              </a:rPr>
              <a:t>句法分析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94882" y="3939336"/>
            <a:ext cx="63246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200" spc="55">
                <a:solidFill>
                  <a:srgbClr val="373C41"/>
                </a:solidFill>
                <a:latin typeface="Microsoft YaHei"/>
                <a:cs typeface="Microsoft YaHei"/>
              </a:rPr>
              <a:t>分词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16858" y="2608834"/>
            <a:ext cx="10814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70" b="1">
                <a:solidFill>
                  <a:srgbClr val="FFFFFF"/>
                </a:solidFill>
                <a:latin typeface="Microsoft YaHei"/>
                <a:cs typeface="Microsoft YaHei"/>
              </a:rPr>
              <a:t>信息抽取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25465" y="2519019"/>
            <a:ext cx="912494" cy="42799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dirty="0" sz="1100" spc="60">
                <a:solidFill>
                  <a:srgbClr val="373C41"/>
                </a:solidFill>
                <a:latin typeface="Microsoft YaHei"/>
                <a:cs typeface="Microsoft YaHei"/>
              </a:rPr>
              <a:t>命名实体识别</a:t>
            </a:r>
            <a:endParaRPr sz="1100">
              <a:latin typeface="Microsoft YaHei"/>
              <a:cs typeface="Microsoft YaHei"/>
            </a:endParaRPr>
          </a:p>
          <a:p>
            <a:pPr algn="ctr" marR="1270">
              <a:lnSpc>
                <a:spcPct val="100000"/>
              </a:lnSpc>
              <a:spcBef>
                <a:spcPts val="265"/>
              </a:spcBef>
            </a:pPr>
            <a:r>
              <a:rPr dirty="0" sz="1100" spc="50">
                <a:solidFill>
                  <a:srgbClr val="373C41"/>
                </a:solidFill>
                <a:latin typeface="Microsoft YaHei"/>
                <a:cs typeface="Microsoft YaHei"/>
              </a:rPr>
              <a:t>（NER）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508116" y="256336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31115" y="0"/>
                </a:moveTo>
                <a:lnTo>
                  <a:pt x="19020" y="2452"/>
                </a:lnTo>
                <a:lnTo>
                  <a:pt x="9128" y="9143"/>
                </a:lnTo>
                <a:lnTo>
                  <a:pt x="2450" y="19073"/>
                </a:lnTo>
                <a:lnTo>
                  <a:pt x="0" y="31242"/>
                </a:lnTo>
                <a:lnTo>
                  <a:pt x="2450" y="43336"/>
                </a:lnTo>
                <a:lnTo>
                  <a:pt x="9128" y="53228"/>
                </a:lnTo>
                <a:lnTo>
                  <a:pt x="19020" y="59906"/>
                </a:lnTo>
                <a:lnTo>
                  <a:pt x="31115" y="62356"/>
                </a:lnTo>
                <a:lnTo>
                  <a:pt x="43283" y="59906"/>
                </a:lnTo>
                <a:lnTo>
                  <a:pt x="53212" y="53228"/>
                </a:lnTo>
                <a:lnTo>
                  <a:pt x="59904" y="43336"/>
                </a:lnTo>
                <a:lnTo>
                  <a:pt x="62357" y="31242"/>
                </a:lnTo>
                <a:lnTo>
                  <a:pt x="59904" y="19073"/>
                </a:lnTo>
                <a:lnTo>
                  <a:pt x="53213" y="9143"/>
                </a:lnTo>
                <a:lnTo>
                  <a:pt x="43283" y="2452"/>
                </a:lnTo>
                <a:lnTo>
                  <a:pt x="31115" y="0"/>
                </a:lnTo>
                <a:close/>
              </a:path>
            </a:pathLst>
          </a:custGeom>
          <a:solidFill>
            <a:srgbClr val="373C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566028" y="3271265"/>
            <a:ext cx="912494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60">
                <a:solidFill>
                  <a:srgbClr val="373C41"/>
                </a:solidFill>
                <a:latin typeface="Microsoft YaHei"/>
                <a:cs typeface="Microsoft YaHei"/>
              </a:rPr>
              <a:t>实体关系抽取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62955" y="333387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31115" y="0"/>
                </a:moveTo>
                <a:lnTo>
                  <a:pt x="19020" y="2450"/>
                </a:lnTo>
                <a:lnTo>
                  <a:pt x="9128" y="9128"/>
                </a:lnTo>
                <a:lnTo>
                  <a:pt x="2450" y="19020"/>
                </a:lnTo>
                <a:lnTo>
                  <a:pt x="0" y="31115"/>
                </a:lnTo>
                <a:lnTo>
                  <a:pt x="2450" y="43283"/>
                </a:lnTo>
                <a:lnTo>
                  <a:pt x="9128" y="53212"/>
                </a:lnTo>
                <a:lnTo>
                  <a:pt x="19020" y="59904"/>
                </a:lnTo>
                <a:lnTo>
                  <a:pt x="31115" y="62356"/>
                </a:lnTo>
                <a:lnTo>
                  <a:pt x="43283" y="59904"/>
                </a:lnTo>
                <a:lnTo>
                  <a:pt x="53212" y="53212"/>
                </a:lnTo>
                <a:lnTo>
                  <a:pt x="59904" y="43283"/>
                </a:lnTo>
                <a:lnTo>
                  <a:pt x="62357" y="31115"/>
                </a:lnTo>
                <a:lnTo>
                  <a:pt x="59904" y="19020"/>
                </a:lnTo>
                <a:lnTo>
                  <a:pt x="53213" y="9128"/>
                </a:lnTo>
                <a:lnTo>
                  <a:pt x="43283" y="2450"/>
                </a:lnTo>
                <a:lnTo>
                  <a:pt x="31115" y="0"/>
                </a:lnTo>
                <a:close/>
              </a:path>
            </a:pathLst>
          </a:custGeom>
          <a:solidFill>
            <a:srgbClr val="373C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521966" y="2440304"/>
            <a:ext cx="3454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60">
                <a:solidFill>
                  <a:srgbClr val="373C41"/>
                </a:solidFill>
                <a:latin typeface="Microsoft YaHei"/>
                <a:cs typeface="Microsoft YaHei"/>
              </a:rPr>
              <a:t>规则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342642" y="2504820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31241" y="0"/>
                </a:moveTo>
                <a:lnTo>
                  <a:pt x="19073" y="2452"/>
                </a:lnTo>
                <a:lnTo>
                  <a:pt x="9143" y="9144"/>
                </a:lnTo>
                <a:lnTo>
                  <a:pt x="2452" y="19073"/>
                </a:lnTo>
                <a:lnTo>
                  <a:pt x="0" y="31242"/>
                </a:lnTo>
                <a:lnTo>
                  <a:pt x="2452" y="43336"/>
                </a:lnTo>
                <a:lnTo>
                  <a:pt x="9143" y="53228"/>
                </a:lnTo>
                <a:lnTo>
                  <a:pt x="19073" y="59906"/>
                </a:lnTo>
                <a:lnTo>
                  <a:pt x="31241" y="62356"/>
                </a:lnTo>
                <a:lnTo>
                  <a:pt x="43336" y="59906"/>
                </a:lnTo>
                <a:lnTo>
                  <a:pt x="53228" y="53228"/>
                </a:lnTo>
                <a:lnTo>
                  <a:pt x="59906" y="43336"/>
                </a:lnTo>
                <a:lnTo>
                  <a:pt x="62356" y="31242"/>
                </a:lnTo>
                <a:lnTo>
                  <a:pt x="59906" y="19073"/>
                </a:lnTo>
                <a:lnTo>
                  <a:pt x="53228" y="9144"/>
                </a:lnTo>
                <a:lnTo>
                  <a:pt x="43336" y="2452"/>
                </a:lnTo>
                <a:lnTo>
                  <a:pt x="31241" y="0"/>
                </a:lnTo>
                <a:close/>
              </a:path>
            </a:pathLst>
          </a:custGeom>
          <a:solidFill>
            <a:srgbClr val="373C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526919" y="3381247"/>
            <a:ext cx="6654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60">
                <a:solidFill>
                  <a:srgbClr val="373C41"/>
                </a:solidFill>
                <a:latin typeface="Microsoft YaHei"/>
                <a:cs typeface="Microsoft YaHei"/>
              </a:rPr>
              <a:t>序列标注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364739" y="3445509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31242" y="0"/>
                </a:moveTo>
                <a:lnTo>
                  <a:pt x="19073" y="2450"/>
                </a:lnTo>
                <a:lnTo>
                  <a:pt x="9144" y="9128"/>
                </a:lnTo>
                <a:lnTo>
                  <a:pt x="2452" y="19020"/>
                </a:lnTo>
                <a:lnTo>
                  <a:pt x="0" y="31114"/>
                </a:lnTo>
                <a:lnTo>
                  <a:pt x="2452" y="43283"/>
                </a:lnTo>
                <a:lnTo>
                  <a:pt x="9143" y="53212"/>
                </a:lnTo>
                <a:lnTo>
                  <a:pt x="19073" y="59904"/>
                </a:lnTo>
                <a:lnTo>
                  <a:pt x="31242" y="62356"/>
                </a:lnTo>
                <a:lnTo>
                  <a:pt x="43410" y="59904"/>
                </a:lnTo>
                <a:lnTo>
                  <a:pt x="53340" y="53212"/>
                </a:lnTo>
                <a:lnTo>
                  <a:pt x="60031" y="43283"/>
                </a:lnTo>
                <a:lnTo>
                  <a:pt x="62484" y="31114"/>
                </a:lnTo>
                <a:lnTo>
                  <a:pt x="60031" y="19020"/>
                </a:lnTo>
                <a:lnTo>
                  <a:pt x="53340" y="9128"/>
                </a:lnTo>
                <a:lnTo>
                  <a:pt x="43410" y="2450"/>
                </a:lnTo>
                <a:lnTo>
                  <a:pt x="31242" y="0"/>
                </a:lnTo>
                <a:close/>
              </a:path>
            </a:pathLst>
          </a:custGeom>
          <a:solidFill>
            <a:srgbClr val="373C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519298" y="2925572"/>
            <a:ext cx="3454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60">
                <a:solidFill>
                  <a:srgbClr val="373C41"/>
                </a:solidFill>
                <a:latin typeface="Microsoft YaHei"/>
                <a:cs typeface="Microsoft YaHei"/>
              </a:rPr>
              <a:t>分类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339720" y="2989833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31242" y="0"/>
                </a:moveTo>
                <a:lnTo>
                  <a:pt x="19073" y="2450"/>
                </a:lnTo>
                <a:lnTo>
                  <a:pt x="9144" y="9128"/>
                </a:lnTo>
                <a:lnTo>
                  <a:pt x="2452" y="19020"/>
                </a:lnTo>
                <a:lnTo>
                  <a:pt x="0" y="31115"/>
                </a:lnTo>
                <a:lnTo>
                  <a:pt x="2452" y="43283"/>
                </a:lnTo>
                <a:lnTo>
                  <a:pt x="9144" y="53213"/>
                </a:lnTo>
                <a:lnTo>
                  <a:pt x="19073" y="59904"/>
                </a:lnTo>
                <a:lnTo>
                  <a:pt x="31242" y="62357"/>
                </a:lnTo>
                <a:lnTo>
                  <a:pt x="43336" y="59904"/>
                </a:lnTo>
                <a:lnTo>
                  <a:pt x="53228" y="53213"/>
                </a:lnTo>
                <a:lnTo>
                  <a:pt x="59906" y="43283"/>
                </a:lnTo>
                <a:lnTo>
                  <a:pt x="62356" y="31115"/>
                </a:lnTo>
                <a:lnTo>
                  <a:pt x="59906" y="19020"/>
                </a:lnTo>
                <a:lnTo>
                  <a:pt x="53228" y="9128"/>
                </a:lnTo>
                <a:lnTo>
                  <a:pt x="43336" y="2450"/>
                </a:lnTo>
                <a:lnTo>
                  <a:pt x="31242" y="0"/>
                </a:lnTo>
                <a:close/>
              </a:path>
            </a:pathLst>
          </a:custGeom>
          <a:solidFill>
            <a:srgbClr val="373C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695194" y="1853946"/>
            <a:ext cx="73914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585858"/>
                </a:solidFill>
                <a:latin typeface="Microsoft YaHei"/>
                <a:cs typeface="Microsoft YaHei"/>
              </a:rPr>
              <a:t>解决方案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03577" y="1293368"/>
            <a:ext cx="73914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585858"/>
                </a:solidFill>
                <a:latin typeface="Microsoft YaHei"/>
                <a:cs typeface="Microsoft YaHei"/>
              </a:rPr>
              <a:t>算法模型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48427" y="1884426"/>
            <a:ext cx="5607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585858"/>
                </a:solidFill>
                <a:latin typeface="Microsoft YaHei"/>
                <a:cs typeface="Microsoft YaHei"/>
              </a:rPr>
              <a:t>子问题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09208" y="1229613"/>
            <a:ext cx="73914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585858"/>
                </a:solidFill>
                <a:latin typeface="Microsoft YaHei"/>
                <a:cs typeface="Microsoft YaHei"/>
              </a:rPr>
              <a:t>依赖拆解</a:t>
            </a:r>
            <a:endParaRPr sz="14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3380" y="4799041"/>
            <a:ext cx="4316730" cy="1670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  <a:tabLst>
                <a:tab pos="3061970" algn="l"/>
              </a:tabLst>
            </a:pP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Copyright © 2017 DataYes. All</a:t>
            </a:r>
            <a:r>
              <a:rPr dirty="0" sz="1000" spc="11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Microsoft YaHei"/>
                <a:cs typeface="Microsoft YaHei"/>
              </a:rPr>
              <a:t>rights</a:t>
            </a:r>
            <a:r>
              <a:rPr dirty="0" sz="1000" spc="20">
                <a:solidFill>
                  <a:srgbClr val="7E7E7E"/>
                </a:solidFill>
                <a:latin typeface="Microsoft YaHei"/>
                <a:cs typeface="Microsoft YaHei"/>
              </a:rPr>
              <a:t> </a:t>
            </a:r>
            <a:r>
              <a:rPr dirty="0" sz="1000" spc="-10">
                <a:solidFill>
                  <a:srgbClr val="7E7E7E"/>
                </a:solidFill>
                <a:latin typeface="Microsoft YaHei"/>
                <a:cs typeface="Microsoft YaHei"/>
              </a:rPr>
              <a:t>reserved	</a:t>
            </a:r>
            <a:r>
              <a:rPr dirty="0" sz="700" spc="-5">
                <a:solidFill>
                  <a:srgbClr val="7E7E7E"/>
                </a:solidFill>
                <a:latin typeface="SimSun"/>
                <a:cs typeface="SimSun"/>
              </a:rPr>
              <a:t>●</a:t>
            </a:r>
            <a:r>
              <a:rPr dirty="0" sz="700" spc="-225">
                <a:solidFill>
                  <a:srgbClr val="7E7E7E"/>
                </a:solidFill>
                <a:latin typeface="SimSun"/>
                <a:cs typeface="SimSun"/>
              </a:rPr>
              <a:t> </a:t>
            </a:r>
            <a:r>
              <a:rPr dirty="0" sz="1000" spc="-5">
                <a:solidFill>
                  <a:srgbClr val="7E7E7E"/>
                </a:solidFill>
                <a:latin typeface="SimSun"/>
                <a:cs typeface="SimSun"/>
              </a:rPr>
              <a:t>保密文件，请勿外泄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546602"/>
            <a:ext cx="9144000" cy="1597025"/>
          </a:xfrm>
          <a:custGeom>
            <a:avLst/>
            <a:gdLst/>
            <a:ahLst/>
            <a:cxnLst/>
            <a:rect l="l" t="t" r="r" b="b"/>
            <a:pathLst>
              <a:path w="9144000" h="1597025">
                <a:moveTo>
                  <a:pt x="0" y="1596898"/>
                </a:moveTo>
                <a:lnTo>
                  <a:pt x="9144000" y="1596898"/>
                </a:lnTo>
                <a:lnTo>
                  <a:pt x="9144000" y="0"/>
                </a:lnTo>
                <a:lnTo>
                  <a:pt x="0" y="0"/>
                </a:lnTo>
                <a:lnTo>
                  <a:pt x="0" y="15968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1216" y="617981"/>
            <a:ext cx="2008505" cy="0"/>
          </a:xfrm>
          <a:custGeom>
            <a:avLst/>
            <a:gdLst/>
            <a:ahLst/>
            <a:cxnLst/>
            <a:rect l="l" t="t" r="r" b="b"/>
            <a:pathLst>
              <a:path w="2008505" h="0">
                <a:moveTo>
                  <a:pt x="0" y="0"/>
                </a:moveTo>
                <a:lnTo>
                  <a:pt x="2008390" y="0"/>
                </a:lnTo>
              </a:path>
            </a:pathLst>
          </a:custGeom>
          <a:ln w="28575">
            <a:solidFill>
              <a:srgbClr val="FD9F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0095" y="144221"/>
            <a:ext cx="1781175" cy="377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信息抽取介绍</a:t>
            </a:r>
          </a:p>
        </p:txBody>
      </p:sp>
      <p:sp>
        <p:nvSpPr>
          <p:cNvPr id="6" name="object 6"/>
          <p:cNvSpPr/>
          <p:nvPr/>
        </p:nvSpPr>
        <p:spPr>
          <a:xfrm>
            <a:off x="4291584" y="1912648"/>
            <a:ext cx="356615" cy="458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23588" y="1927479"/>
            <a:ext cx="288036" cy="3850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23588" y="1927479"/>
            <a:ext cx="288290" cy="385445"/>
          </a:xfrm>
          <a:custGeom>
            <a:avLst/>
            <a:gdLst/>
            <a:ahLst/>
            <a:cxnLst/>
            <a:rect l="l" t="t" r="r" b="b"/>
            <a:pathLst>
              <a:path w="288289" h="385444">
                <a:moveTo>
                  <a:pt x="0" y="241045"/>
                </a:moveTo>
                <a:lnTo>
                  <a:pt x="72009" y="241045"/>
                </a:lnTo>
                <a:lnTo>
                  <a:pt x="72009" y="0"/>
                </a:lnTo>
                <a:lnTo>
                  <a:pt x="216026" y="0"/>
                </a:lnTo>
                <a:lnTo>
                  <a:pt x="216026" y="241045"/>
                </a:lnTo>
                <a:lnTo>
                  <a:pt x="288036" y="241045"/>
                </a:lnTo>
                <a:lnTo>
                  <a:pt x="144017" y="385063"/>
                </a:lnTo>
                <a:lnTo>
                  <a:pt x="0" y="241045"/>
                </a:lnTo>
                <a:close/>
              </a:path>
            </a:pathLst>
          </a:custGeom>
          <a:ln w="9525">
            <a:solidFill>
              <a:srgbClr val="92C5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68723" y="2735579"/>
            <a:ext cx="397763" cy="4831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323588" y="2760598"/>
            <a:ext cx="288036" cy="384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23588" y="2760598"/>
            <a:ext cx="288290" cy="385445"/>
          </a:xfrm>
          <a:custGeom>
            <a:avLst/>
            <a:gdLst/>
            <a:ahLst/>
            <a:cxnLst/>
            <a:rect l="l" t="t" r="r" b="b"/>
            <a:pathLst>
              <a:path w="288289" h="385444">
                <a:moveTo>
                  <a:pt x="0" y="240919"/>
                </a:moveTo>
                <a:lnTo>
                  <a:pt x="72009" y="240919"/>
                </a:lnTo>
                <a:lnTo>
                  <a:pt x="72009" y="0"/>
                </a:lnTo>
                <a:lnTo>
                  <a:pt x="216026" y="0"/>
                </a:lnTo>
                <a:lnTo>
                  <a:pt x="216026" y="240919"/>
                </a:lnTo>
                <a:lnTo>
                  <a:pt x="288036" y="240919"/>
                </a:lnTo>
                <a:lnTo>
                  <a:pt x="144017" y="384937"/>
                </a:lnTo>
                <a:lnTo>
                  <a:pt x="0" y="240919"/>
                </a:lnTo>
                <a:close/>
              </a:path>
            </a:pathLst>
          </a:custGeom>
          <a:ln w="9524">
            <a:solidFill>
              <a:srgbClr val="92C5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268723" y="3570732"/>
            <a:ext cx="397763" cy="4815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23588" y="3594480"/>
            <a:ext cx="288036" cy="3849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323588" y="3594480"/>
            <a:ext cx="288290" cy="385445"/>
          </a:xfrm>
          <a:custGeom>
            <a:avLst/>
            <a:gdLst/>
            <a:ahLst/>
            <a:cxnLst/>
            <a:rect l="l" t="t" r="r" b="b"/>
            <a:pathLst>
              <a:path w="288289" h="385445">
                <a:moveTo>
                  <a:pt x="0" y="240919"/>
                </a:moveTo>
                <a:lnTo>
                  <a:pt x="72009" y="240919"/>
                </a:lnTo>
                <a:lnTo>
                  <a:pt x="72009" y="0"/>
                </a:lnTo>
                <a:lnTo>
                  <a:pt x="216026" y="0"/>
                </a:lnTo>
                <a:lnTo>
                  <a:pt x="216026" y="240919"/>
                </a:lnTo>
                <a:lnTo>
                  <a:pt x="288036" y="240919"/>
                </a:lnTo>
                <a:lnTo>
                  <a:pt x="144017" y="384987"/>
                </a:lnTo>
                <a:lnTo>
                  <a:pt x="0" y="240919"/>
                </a:lnTo>
                <a:close/>
              </a:path>
            </a:pathLst>
          </a:custGeom>
          <a:ln w="9525">
            <a:solidFill>
              <a:srgbClr val="92C5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89661" y="742314"/>
            <a:ext cx="8218805" cy="35890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70">
                <a:solidFill>
                  <a:srgbClr val="585858"/>
                </a:solidFill>
                <a:latin typeface="Microsoft YaHei"/>
                <a:cs typeface="Microsoft YaHei"/>
              </a:rPr>
              <a:t>以分类模型</a:t>
            </a:r>
            <a:r>
              <a:rPr dirty="0" sz="1400" spc="55">
                <a:solidFill>
                  <a:srgbClr val="585858"/>
                </a:solidFill>
                <a:latin typeface="Microsoft YaHei"/>
                <a:cs typeface="Microsoft YaHei"/>
              </a:rPr>
              <a:t>为</a:t>
            </a:r>
            <a:r>
              <a:rPr dirty="0" sz="1400">
                <a:solidFill>
                  <a:srgbClr val="585858"/>
                </a:solidFill>
                <a:latin typeface="Microsoft YaHei"/>
                <a:cs typeface="Microsoft YaHei"/>
              </a:rPr>
              <a:t>例</a:t>
            </a:r>
            <a:endParaRPr sz="1400">
              <a:latin typeface="Microsoft YaHei"/>
              <a:cs typeface="Microsoft YaHei"/>
            </a:endParaRPr>
          </a:p>
          <a:p>
            <a:pPr marL="125095">
              <a:lnSpc>
                <a:spcPct val="100000"/>
              </a:lnSpc>
              <a:spcBef>
                <a:spcPts val="1500"/>
              </a:spcBef>
            </a:pPr>
            <a:r>
              <a:rPr dirty="0" sz="1600" spc="-5" b="1">
                <a:latin typeface="Microsoft YaHei"/>
                <a:cs typeface="Microsoft YaHei"/>
              </a:rPr>
              <a:t>目标：</a:t>
            </a:r>
            <a:r>
              <a:rPr dirty="0" sz="1600" spc="-5">
                <a:solidFill>
                  <a:srgbClr val="585858"/>
                </a:solidFill>
                <a:latin typeface="Microsoft YaHei"/>
                <a:cs typeface="Microsoft YaHei"/>
              </a:rPr>
              <a:t>抽取重大合同</a:t>
            </a:r>
            <a:r>
              <a:rPr dirty="0" sz="1600">
                <a:solidFill>
                  <a:srgbClr val="585858"/>
                </a:solidFill>
                <a:latin typeface="Microsoft YaHei"/>
                <a:cs typeface="Microsoft YaHei"/>
              </a:rPr>
              <a:t>-</a:t>
            </a:r>
            <a:r>
              <a:rPr dirty="0" sz="1600" spc="-5">
                <a:solidFill>
                  <a:srgbClr val="585858"/>
                </a:solidFill>
                <a:latin typeface="Microsoft YaHei"/>
                <a:cs typeface="Microsoft YaHei"/>
              </a:rPr>
              <a:t>合同金额</a:t>
            </a:r>
            <a:endParaRPr sz="1600">
              <a:latin typeface="Microsoft YaHei"/>
              <a:cs typeface="Microsoft YaHei"/>
            </a:endParaRPr>
          </a:p>
          <a:p>
            <a:pPr marL="149860">
              <a:lnSpc>
                <a:spcPct val="100000"/>
              </a:lnSpc>
              <a:spcBef>
                <a:spcPts val="1330"/>
              </a:spcBef>
            </a:pPr>
            <a:r>
              <a:rPr dirty="0" sz="1600" spc="-5" b="1">
                <a:latin typeface="Microsoft YaHei"/>
                <a:cs typeface="Microsoft YaHei"/>
              </a:rPr>
              <a:t>输入：</a:t>
            </a:r>
            <a:r>
              <a:rPr dirty="0" sz="1600" spc="-5">
                <a:solidFill>
                  <a:srgbClr val="585858"/>
                </a:solidFill>
                <a:latin typeface="Microsoft YaHei"/>
                <a:cs typeface="Microsoft YaHei"/>
              </a:rPr>
              <a:t>签署了《邹县发电厂煤场扬</a:t>
            </a:r>
            <a:r>
              <a:rPr dirty="0" sz="1600" spc="5">
                <a:solidFill>
                  <a:srgbClr val="585858"/>
                </a:solidFill>
                <a:latin typeface="Microsoft YaHei"/>
                <a:cs typeface="Microsoft YaHei"/>
              </a:rPr>
              <a:t>尘</a:t>
            </a:r>
            <a:r>
              <a:rPr dirty="0" sz="1600" spc="-5">
                <a:solidFill>
                  <a:srgbClr val="585858"/>
                </a:solidFill>
                <a:latin typeface="Microsoft YaHei"/>
                <a:cs typeface="Microsoft YaHei"/>
              </a:rPr>
              <a:t>治理</a:t>
            </a:r>
            <a:r>
              <a:rPr dirty="0" sz="1600" spc="5">
                <a:solidFill>
                  <a:srgbClr val="585858"/>
                </a:solidFill>
                <a:latin typeface="Microsoft YaHei"/>
                <a:cs typeface="Microsoft YaHei"/>
              </a:rPr>
              <a:t>改</a:t>
            </a:r>
            <a:r>
              <a:rPr dirty="0" sz="1600" spc="-5">
                <a:solidFill>
                  <a:srgbClr val="585858"/>
                </a:solidFill>
                <a:latin typeface="Microsoft YaHei"/>
                <a:cs typeface="Microsoft YaHei"/>
              </a:rPr>
              <a:t>造项</a:t>
            </a:r>
            <a:r>
              <a:rPr dirty="0" sz="1600" spc="10">
                <a:solidFill>
                  <a:srgbClr val="585858"/>
                </a:solidFill>
                <a:latin typeface="Microsoft YaHei"/>
                <a:cs typeface="Microsoft YaHei"/>
              </a:rPr>
              <a:t>目</a:t>
            </a:r>
            <a:r>
              <a:rPr dirty="0" sz="1600" spc="-5">
                <a:solidFill>
                  <a:srgbClr val="585858"/>
                </a:solidFill>
                <a:latin typeface="Microsoft YaHei"/>
                <a:cs typeface="Microsoft YaHei"/>
              </a:rPr>
              <a:t>(EPC)》</a:t>
            </a:r>
            <a:r>
              <a:rPr dirty="0" sz="1600" spc="5">
                <a:solidFill>
                  <a:srgbClr val="585858"/>
                </a:solidFill>
                <a:latin typeface="Microsoft YaHei"/>
                <a:cs typeface="Microsoft YaHei"/>
              </a:rPr>
              <a:t>，</a:t>
            </a:r>
            <a:r>
              <a:rPr dirty="0" sz="1600" spc="-5">
                <a:solidFill>
                  <a:srgbClr val="585858"/>
                </a:solidFill>
                <a:latin typeface="Microsoft YaHei"/>
                <a:cs typeface="Microsoft YaHei"/>
              </a:rPr>
              <a:t>合同</a:t>
            </a:r>
            <a:r>
              <a:rPr dirty="0" sz="1600" spc="5">
                <a:solidFill>
                  <a:srgbClr val="585858"/>
                </a:solidFill>
                <a:latin typeface="Microsoft YaHei"/>
                <a:cs typeface="Microsoft YaHei"/>
              </a:rPr>
              <a:t>金</a:t>
            </a:r>
            <a:r>
              <a:rPr dirty="0" sz="1600" spc="-5">
                <a:solidFill>
                  <a:srgbClr val="585858"/>
                </a:solidFill>
                <a:latin typeface="Microsoft YaHei"/>
                <a:cs typeface="Microsoft YaHei"/>
              </a:rPr>
              <a:t>额为27,590</a:t>
            </a:r>
            <a:r>
              <a:rPr dirty="0" sz="1600" spc="5">
                <a:solidFill>
                  <a:srgbClr val="585858"/>
                </a:solidFill>
                <a:latin typeface="Microsoft YaHei"/>
                <a:cs typeface="Microsoft YaHei"/>
              </a:rPr>
              <a:t>万</a:t>
            </a:r>
            <a:r>
              <a:rPr dirty="0" sz="1600" spc="-5">
                <a:solidFill>
                  <a:srgbClr val="585858"/>
                </a:solidFill>
                <a:latin typeface="Microsoft YaHei"/>
                <a:cs typeface="Microsoft YaHei"/>
              </a:rPr>
              <a:t>元人</a:t>
            </a:r>
            <a:r>
              <a:rPr dirty="0" sz="1600" spc="5">
                <a:solidFill>
                  <a:srgbClr val="585858"/>
                </a:solidFill>
                <a:latin typeface="Microsoft YaHei"/>
                <a:cs typeface="Microsoft YaHei"/>
              </a:rPr>
              <a:t>民</a:t>
            </a:r>
            <a:r>
              <a:rPr dirty="0" sz="1600" spc="-5">
                <a:solidFill>
                  <a:srgbClr val="585858"/>
                </a:solidFill>
                <a:latin typeface="Microsoft YaHei"/>
                <a:cs typeface="Microsoft YaHei"/>
              </a:rPr>
              <a:t>币</a:t>
            </a:r>
            <a:endParaRPr sz="16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Times New Roman"/>
              <a:cs typeface="Times New Roman"/>
            </a:endParaRPr>
          </a:p>
          <a:p>
            <a:pPr algn="ctr" marL="276860">
              <a:lnSpc>
                <a:spcPct val="100000"/>
              </a:lnSpc>
            </a:pPr>
            <a:r>
              <a:rPr dirty="0" sz="1600" spc="-10">
                <a:solidFill>
                  <a:srgbClr val="585858"/>
                </a:solidFill>
                <a:latin typeface="Microsoft YaHei"/>
                <a:cs typeface="Microsoft YaHei"/>
              </a:rPr>
              <a:t>…… </a:t>
            </a:r>
            <a:r>
              <a:rPr dirty="0" sz="1600">
                <a:solidFill>
                  <a:srgbClr val="585858"/>
                </a:solidFill>
                <a:latin typeface="Microsoft YaHei"/>
                <a:cs typeface="Microsoft YaHei"/>
              </a:rPr>
              <a:t>/</a:t>
            </a:r>
            <a:r>
              <a:rPr dirty="0" sz="1600" spc="-5">
                <a:solidFill>
                  <a:srgbClr val="585858"/>
                </a:solidFill>
                <a:latin typeface="Microsoft YaHei"/>
                <a:cs typeface="Microsoft YaHei"/>
              </a:rPr>
              <a:t>合同</a:t>
            </a:r>
            <a:r>
              <a:rPr dirty="0" sz="1600" spc="15">
                <a:solidFill>
                  <a:srgbClr val="585858"/>
                </a:solidFill>
                <a:latin typeface="Microsoft YaHei"/>
                <a:cs typeface="Microsoft YaHei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Microsoft YaHei"/>
                <a:cs typeface="Microsoft YaHei"/>
              </a:rPr>
              <a:t>/金额</a:t>
            </a:r>
            <a:r>
              <a:rPr dirty="0" sz="1600" spc="5">
                <a:solidFill>
                  <a:srgbClr val="585858"/>
                </a:solidFill>
                <a:latin typeface="Microsoft YaHei"/>
                <a:cs typeface="Microsoft YaHei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Microsoft YaHei"/>
                <a:cs typeface="Microsoft YaHei"/>
              </a:rPr>
              <a:t>/为</a:t>
            </a:r>
            <a:r>
              <a:rPr dirty="0" sz="1600" spc="15">
                <a:solidFill>
                  <a:srgbClr val="585858"/>
                </a:solidFill>
                <a:latin typeface="Microsoft YaHei"/>
                <a:cs typeface="Microsoft YaHei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Microsoft YaHei"/>
                <a:cs typeface="Microsoft YaHei"/>
              </a:rPr>
              <a:t>/27,590</a:t>
            </a:r>
            <a:r>
              <a:rPr dirty="0" sz="1600">
                <a:solidFill>
                  <a:srgbClr val="585858"/>
                </a:solidFill>
                <a:latin typeface="Microsoft YaHei"/>
                <a:cs typeface="Microsoft YaHei"/>
              </a:rPr>
              <a:t> /</a:t>
            </a:r>
            <a:r>
              <a:rPr dirty="0" sz="1600" spc="-5">
                <a:solidFill>
                  <a:srgbClr val="585858"/>
                </a:solidFill>
                <a:latin typeface="Microsoft YaHei"/>
                <a:cs typeface="Microsoft YaHei"/>
              </a:rPr>
              <a:t>万元</a:t>
            </a:r>
            <a:r>
              <a:rPr dirty="0" sz="1600" spc="20">
                <a:solidFill>
                  <a:srgbClr val="585858"/>
                </a:solidFill>
                <a:latin typeface="Microsoft YaHei"/>
                <a:cs typeface="Microsoft YaHei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Microsoft YaHei"/>
                <a:cs typeface="Microsoft YaHei"/>
              </a:rPr>
              <a:t>/人民币</a:t>
            </a:r>
            <a:r>
              <a:rPr dirty="0" sz="1600" spc="10">
                <a:solidFill>
                  <a:srgbClr val="585858"/>
                </a:solidFill>
                <a:latin typeface="Microsoft YaHei"/>
                <a:cs typeface="Microsoft YaHei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Microsoft YaHei"/>
                <a:cs typeface="Microsoft YaHei"/>
              </a:rPr>
              <a:t>……</a:t>
            </a:r>
            <a:endParaRPr sz="16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algn="ctr" marL="276860">
              <a:lnSpc>
                <a:spcPct val="100000"/>
              </a:lnSpc>
            </a:pPr>
            <a:r>
              <a:rPr dirty="0" sz="1600" spc="-10">
                <a:solidFill>
                  <a:srgbClr val="585858"/>
                </a:solidFill>
                <a:latin typeface="Microsoft YaHei"/>
                <a:cs typeface="Microsoft YaHei"/>
              </a:rPr>
              <a:t>……</a:t>
            </a:r>
            <a:r>
              <a:rPr dirty="0" sz="1600">
                <a:solidFill>
                  <a:srgbClr val="585858"/>
                </a:solidFill>
                <a:latin typeface="Microsoft YaHei"/>
                <a:cs typeface="Microsoft YaHei"/>
              </a:rPr>
              <a:t> </a:t>
            </a:r>
            <a:r>
              <a:rPr dirty="0" sz="1650" spc="-25">
                <a:solidFill>
                  <a:srgbClr val="585858"/>
                </a:solidFill>
                <a:latin typeface="Microsoft YaHei"/>
                <a:cs typeface="Microsoft YaHei"/>
              </a:rPr>
              <a:t>X</a:t>
            </a:r>
            <a:r>
              <a:rPr dirty="0" sz="1600" spc="-25">
                <a:solidFill>
                  <a:srgbClr val="585858"/>
                </a:solidFill>
                <a:latin typeface="Microsoft YaHei"/>
                <a:cs typeface="Microsoft YaHei"/>
              </a:rPr>
              <a:t>(</a:t>
            </a:r>
            <a:r>
              <a:rPr dirty="0" sz="1600" spc="-5">
                <a:solidFill>
                  <a:srgbClr val="585858"/>
                </a:solidFill>
                <a:latin typeface="Microsoft YaHei"/>
                <a:cs typeface="Microsoft YaHei"/>
              </a:rPr>
              <a:t>合同)</a:t>
            </a:r>
            <a:r>
              <a:rPr dirty="0" sz="1600" spc="35">
                <a:solidFill>
                  <a:srgbClr val="585858"/>
                </a:solidFill>
                <a:latin typeface="Microsoft YaHei"/>
                <a:cs typeface="Microsoft YaHei"/>
              </a:rPr>
              <a:t> </a:t>
            </a:r>
            <a:r>
              <a:rPr dirty="0" sz="1650" spc="-25">
                <a:solidFill>
                  <a:srgbClr val="585858"/>
                </a:solidFill>
                <a:latin typeface="Microsoft YaHei"/>
                <a:cs typeface="Microsoft YaHei"/>
              </a:rPr>
              <a:t>X</a:t>
            </a:r>
            <a:r>
              <a:rPr dirty="0" sz="1600" spc="-25">
                <a:solidFill>
                  <a:srgbClr val="585858"/>
                </a:solidFill>
                <a:latin typeface="Microsoft YaHei"/>
                <a:cs typeface="Microsoft YaHei"/>
              </a:rPr>
              <a:t>(</a:t>
            </a:r>
            <a:r>
              <a:rPr dirty="0" sz="1600" spc="-5">
                <a:solidFill>
                  <a:srgbClr val="585858"/>
                </a:solidFill>
                <a:latin typeface="Microsoft YaHei"/>
                <a:cs typeface="Microsoft YaHei"/>
              </a:rPr>
              <a:t>金额)</a:t>
            </a:r>
            <a:r>
              <a:rPr dirty="0" sz="1600" spc="25">
                <a:solidFill>
                  <a:srgbClr val="585858"/>
                </a:solidFill>
                <a:latin typeface="Microsoft YaHei"/>
                <a:cs typeface="Microsoft YaHei"/>
              </a:rPr>
              <a:t> </a:t>
            </a:r>
            <a:r>
              <a:rPr dirty="0" sz="1650" spc="-25">
                <a:solidFill>
                  <a:srgbClr val="585858"/>
                </a:solidFill>
                <a:latin typeface="Microsoft YaHei"/>
                <a:cs typeface="Microsoft YaHei"/>
              </a:rPr>
              <a:t>X</a:t>
            </a:r>
            <a:r>
              <a:rPr dirty="0" sz="1600" spc="-25">
                <a:solidFill>
                  <a:srgbClr val="585858"/>
                </a:solidFill>
                <a:latin typeface="Microsoft YaHei"/>
                <a:cs typeface="Microsoft YaHei"/>
              </a:rPr>
              <a:t>(</a:t>
            </a:r>
            <a:r>
              <a:rPr dirty="0" sz="1600" spc="-5">
                <a:solidFill>
                  <a:srgbClr val="585858"/>
                </a:solidFill>
                <a:latin typeface="Microsoft YaHei"/>
                <a:cs typeface="Microsoft YaHei"/>
              </a:rPr>
              <a:t>为)</a:t>
            </a:r>
            <a:r>
              <a:rPr dirty="0" sz="1600" spc="25">
                <a:solidFill>
                  <a:srgbClr val="585858"/>
                </a:solidFill>
                <a:latin typeface="Microsoft YaHei"/>
                <a:cs typeface="Microsoft YaHei"/>
              </a:rPr>
              <a:t> </a:t>
            </a:r>
            <a:r>
              <a:rPr dirty="0" u="sng" sz="1650" spc="-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Microsoft YaHei"/>
                <a:cs typeface="Microsoft YaHei"/>
              </a:rPr>
              <a:t>X</a:t>
            </a:r>
            <a:r>
              <a:rPr dirty="0" u="sng" sz="1600" spc="-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Microsoft YaHei"/>
                <a:cs typeface="Microsoft YaHei"/>
              </a:rPr>
              <a:t>(27,590)</a:t>
            </a:r>
            <a:r>
              <a:rPr dirty="0" sz="1600" spc="30">
                <a:solidFill>
                  <a:srgbClr val="585858"/>
                </a:solidFill>
                <a:latin typeface="Microsoft YaHei"/>
                <a:cs typeface="Microsoft YaHei"/>
              </a:rPr>
              <a:t> </a:t>
            </a:r>
            <a:r>
              <a:rPr dirty="0" sz="1650" spc="-25">
                <a:solidFill>
                  <a:srgbClr val="585858"/>
                </a:solidFill>
                <a:latin typeface="Microsoft YaHei"/>
                <a:cs typeface="Microsoft YaHei"/>
              </a:rPr>
              <a:t>X</a:t>
            </a:r>
            <a:r>
              <a:rPr dirty="0" sz="1600" spc="-25">
                <a:solidFill>
                  <a:srgbClr val="585858"/>
                </a:solidFill>
                <a:latin typeface="Microsoft YaHei"/>
                <a:cs typeface="Microsoft YaHei"/>
              </a:rPr>
              <a:t>(</a:t>
            </a:r>
            <a:r>
              <a:rPr dirty="0" sz="1600" spc="-5">
                <a:solidFill>
                  <a:srgbClr val="585858"/>
                </a:solidFill>
                <a:latin typeface="Microsoft YaHei"/>
                <a:cs typeface="Microsoft YaHei"/>
              </a:rPr>
              <a:t>万元)</a:t>
            </a:r>
            <a:r>
              <a:rPr dirty="0" sz="1600" spc="35">
                <a:solidFill>
                  <a:srgbClr val="585858"/>
                </a:solidFill>
                <a:latin typeface="Microsoft YaHei"/>
                <a:cs typeface="Microsoft YaHei"/>
              </a:rPr>
              <a:t> </a:t>
            </a:r>
            <a:r>
              <a:rPr dirty="0" sz="1650" spc="-25">
                <a:solidFill>
                  <a:srgbClr val="585858"/>
                </a:solidFill>
                <a:latin typeface="Microsoft YaHei"/>
                <a:cs typeface="Microsoft YaHei"/>
              </a:rPr>
              <a:t>X</a:t>
            </a:r>
            <a:r>
              <a:rPr dirty="0" sz="1600" spc="-25">
                <a:solidFill>
                  <a:srgbClr val="585858"/>
                </a:solidFill>
                <a:latin typeface="Microsoft YaHei"/>
                <a:cs typeface="Microsoft YaHei"/>
              </a:rPr>
              <a:t>(</a:t>
            </a:r>
            <a:r>
              <a:rPr dirty="0" sz="1600" spc="-5">
                <a:solidFill>
                  <a:srgbClr val="585858"/>
                </a:solidFill>
                <a:latin typeface="Microsoft YaHei"/>
                <a:cs typeface="Microsoft YaHei"/>
              </a:rPr>
              <a:t>人民币)</a:t>
            </a:r>
            <a:r>
              <a:rPr dirty="0" sz="1600" spc="25">
                <a:solidFill>
                  <a:srgbClr val="585858"/>
                </a:solidFill>
                <a:latin typeface="Microsoft YaHei"/>
                <a:cs typeface="Microsoft YaHei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Microsoft YaHei"/>
                <a:cs typeface="Microsoft YaHei"/>
              </a:rPr>
              <a:t>……</a:t>
            </a:r>
            <a:endParaRPr sz="16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algn="ctr" marL="276860">
              <a:lnSpc>
                <a:spcPct val="100000"/>
              </a:lnSpc>
            </a:pPr>
            <a:r>
              <a:rPr dirty="0" sz="1650" spc="-15">
                <a:solidFill>
                  <a:srgbClr val="585858"/>
                </a:solidFill>
                <a:latin typeface="Microsoft YaHei"/>
                <a:cs typeface="Microsoft YaHei"/>
              </a:rPr>
              <a:t>F(X</a:t>
            </a:r>
            <a:r>
              <a:rPr dirty="0" sz="1600" spc="-15">
                <a:solidFill>
                  <a:srgbClr val="585858"/>
                </a:solidFill>
                <a:latin typeface="Microsoft YaHei"/>
                <a:cs typeface="Microsoft YaHei"/>
              </a:rPr>
              <a:t>(27,590)) </a:t>
            </a:r>
            <a:r>
              <a:rPr dirty="0" sz="1600" spc="-5">
                <a:solidFill>
                  <a:srgbClr val="585858"/>
                </a:solidFill>
                <a:latin typeface="Microsoft YaHei"/>
                <a:cs typeface="Microsoft YaHei"/>
              </a:rPr>
              <a:t>= </a:t>
            </a:r>
            <a:r>
              <a:rPr dirty="0" sz="1650" spc="-30">
                <a:solidFill>
                  <a:srgbClr val="585858"/>
                </a:solidFill>
                <a:latin typeface="Microsoft YaHei"/>
                <a:cs typeface="Microsoft YaHei"/>
              </a:rPr>
              <a:t>{label_1, lable_2</a:t>
            </a:r>
            <a:r>
              <a:rPr dirty="0" sz="1650" spc="110">
                <a:solidFill>
                  <a:srgbClr val="585858"/>
                </a:solidFill>
                <a:latin typeface="Microsoft YaHei"/>
                <a:cs typeface="Microsoft YaHei"/>
              </a:rPr>
              <a:t> </a:t>
            </a:r>
            <a:r>
              <a:rPr dirty="0" sz="1650" spc="-35">
                <a:solidFill>
                  <a:srgbClr val="585858"/>
                </a:solidFill>
                <a:latin typeface="Microsoft YaHei"/>
                <a:cs typeface="Microsoft YaHei"/>
              </a:rPr>
              <a:t>…}?</a:t>
            </a:r>
            <a:endParaRPr sz="165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邹萍萍</dc:creator>
  <dc:title>PowerPoint 演示文稿</dc:title>
  <dcterms:created xsi:type="dcterms:W3CDTF">2020-06-01T13:44:26Z</dcterms:created>
  <dcterms:modified xsi:type="dcterms:W3CDTF">2020-06-01T13:44:26Z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2018-05-30T00:00:00Z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2020-06-01T00:00:00Z</vt:filetime>
  </property>
</Properties>
</file>