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5" r:id="rId2"/>
    <p:sldId id="506" r:id="rId3"/>
    <p:sldId id="502" r:id="rId4"/>
    <p:sldId id="477" r:id="rId5"/>
    <p:sldId id="510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C27"/>
    <a:srgbClr val="F5E3C9"/>
    <a:srgbClr val="F4DEBE"/>
    <a:srgbClr val="D9A96A"/>
    <a:srgbClr val="2A2B3E"/>
    <a:srgbClr val="191A25"/>
    <a:srgbClr val="222332"/>
    <a:srgbClr val="DAB86E"/>
    <a:srgbClr val="EDD5A5"/>
    <a:srgbClr val="956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5" autoAdjust="0"/>
    <p:restoredTop sz="95317" autoAdjust="0"/>
  </p:normalViewPr>
  <p:slideViewPr>
    <p:cSldViewPr>
      <p:cViewPr varScale="1">
        <p:scale>
          <a:sx n="84" d="100"/>
          <a:sy n="84" d="100"/>
        </p:scale>
        <p:origin x="69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9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E78B-84D8-412F-BC69-ACC7C447BAFC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3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6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5B155A-6C3F-4654-B89E-25DB213E399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5B155A-6C3F-4654-B89E-25DB213E399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00100" y="1200150"/>
            <a:ext cx="377190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750"/>
            </a:lvl1pPr>
          </a:lstStyle>
          <a:p>
            <a:r>
              <a:rPr lang="en-US"/>
              <a:t>Standart Image#</a:t>
            </a:r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222332"/>
          </a:fgClr>
          <a:bgClr>
            <a:srgbClr val="1B1C2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transition spd="slow" advTm="3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222332"/>
          </a:fgClr>
          <a:bgClr>
            <a:srgbClr val="1B1C2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94952" y="0"/>
            <a:ext cx="3025872" cy="670999"/>
            <a:chOff x="2994952" y="110501"/>
            <a:chExt cx="3025872" cy="560498"/>
          </a:xfrm>
        </p:grpSpPr>
        <p:sp>
          <p:nvSpPr>
            <p:cNvPr id="12" name="文本框 45"/>
            <p:cNvSpPr>
              <a:spLocks noChangeArrowheads="1"/>
            </p:cNvSpPr>
            <p:nvPr/>
          </p:nvSpPr>
          <p:spPr bwMode="auto">
            <a:xfrm>
              <a:off x="2994952" y="110501"/>
              <a:ext cx="3025872" cy="53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1" tIns="34270" rIns="68541" bIns="3427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8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Overview</a:t>
              </a:r>
              <a:endPara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468331" y="670999"/>
              <a:ext cx="2178050" cy="0"/>
            </a:xfrm>
            <a:prstGeom prst="line">
              <a:avLst/>
            </a:prstGeom>
            <a:noFill/>
            <a:ln w="9525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675304" y="1707180"/>
            <a:ext cx="867686" cy="2336745"/>
            <a:chOff x="5675304" y="1707180"/>
            <a:chExt cx="867686" cy="2336745"/>
          </a:xfrm>
        </p:grpSpPr>
        <p:sp>
          <p:nvSpPr>
            <p:cNvPr id="59" name="Rectangle 380"/>
            <p:cNvSpPr/>
            <p:nvPr/>
          </p:nvSpPr>
          <p:spPr>
            <a:xfrm>
              <a:off x="5675304" y="3669720"/>
              <a:ext cx="867686" cy="374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5728892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6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04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064661" y="1707180"/>
            <a:ext cx="1708099" cy="2336745"/>
            <a:chOff x="4064662" y="1707180"/>
            <a:chExt cx="1664230" cy="2195867"/>
          </a:xfrm>
        </p:grpSpPr>
        <p:sp>
          <p:nvSpPr>
            <p:cNvPr id="62" name="Rectangle 380"/>
            <p:cNvSpPr/>
            <p:nvPr/>
          </p:nvSpPr>
          <p:spPr>
            <a:xfrm>
              <a:off x="4064662" y="3675677"/>
              <a:ext cx="1664230" cy="227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200058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1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03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882872" y="2562605"/>
            <a:ext cx="407343" cy="349337"/>
            <a:chOff x="5084763" y="971550"/>
            <a:chExt cx="323850" cy="277813"/>
          </a:xfrm>
          <a:gradFill>
            <a:gsLst>
              <a:gs pos="477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5400000" scaled="0"/>
          </a:gradFill>
        </p:grpSpPr>
        <p:sp>
          <p:nvSpPr>
            <p:cNvPr id="38" name="Freeform 301"/>
            <p:cNvSpPr>
              <a:spLocks noEditPoints="1"/>
            </p:cNvSpPr>
            <p:nvPr/>
          </p:nvSpPr>
          <p:spPr bwMode="auto">
            <a:xfrm>
              <a:off x="5191125" y="1031875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39" name="Freeform 302"/>
            <p:cNvSpPr>
              <a:spLocks noEditPoints="1"/>
            </p:cNvSpPr>
            <p:nvPr/>
          </p:nvSpPr>
          <p:spPr bwMode="auto">
            <a:xfrm>
              <a:off x="5084763" y="971550"/>
              <a:ext cx="139700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0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4330526" y="2574238"/>
            <a:ext cx="420921" cy="322613"/>
            <a:chOff x="5611813" y="1835150"/>
            <a:chExt cx="285750" cy="219076"/>
          </a:xfrm>
          <a:gradFill>
            <a:gsLst>
              <a:gs pos="477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5400000" scaled="0"/>
          </a:gradFill>
        </p:grpSpPr>
        <p:sp>
          <p:nvSpPr>
            <p:cNvPr id="42" name="Freeform 57"/>
            <p:cNvSpPr/>
            <p:nvPr/>
          </p:nvSpPr>
          <p:spPr bwMode="auto">
            <a:xfrm>
              <a:off x="5611813" y="2046288"/>
              <a:ext cx="285750" cy="7938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5648326" y="1884363"/>
              <a:ext cx="41275" cy="139700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5708651" y="1835150"/>
              <a:ext cx="41275" cy="188913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5765801" y="1895475"/>
              <a:ext cx="41275" cy="128588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5829301" y="1936750"/>
              <a:ext cx="41275" cy="87313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09213" y="1707180"/>
            <a:ext cx="1623227" cy="2336745"/>
            <a:chOff x="6909213" y="1707180"/>
            <a:chExt cx="1623227" cy="2336745"/>
          </a:xfrm>
        </p:grpSpPr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6909213" y="3291356"/>
              <a:ext cx="1623227" cy="3499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gradFill>
                  <a:gsLst>
                    <a:gs pos="500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65" name="Rectangle 380"/>
            <p:cNvSpPr/>
            <p:nvPr/>
          </p:nvSpPr>
          <p:spPr>
            <a:xfrm>
              <a:off x="7210482" y="3669720"/>
              <a:ext cx="867686" cy="374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7257726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1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05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7343194" y="2539773"/>
              <a:ext cx="434499" cy="419597"/>
              <a:chOff x="7493000" y="1820863"/>
              <a:chExt cx="233363" cy="225425"/>
            </a:xfrm>
            <a:gradFill>
              <a:gsLst>
                <a:gs pos="477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</p:grpSpPr>
          <p:sp>
            <p:nvSpPr>
              <p:cNvPr id="48" name="Freeform 315"/>
              <p:cNvSpPr/>
              <p:nvPr/>
            </p:nvSpPr>
            <p:spPr bwMode="auto">
              <a:xfrm>
                <a:off x="7624763" y="1947863"/>
                <a:ext cx="93663" cy="98425"/>
              </a:xfrm>
              <a:custGeom>
                <a:avLst/>
                <a:gdLst>
                  <a:gd name="T0" fmla="*/ 25 w 25"/>
                  <a:gd name="T1" fmla="*/ 3 h 26"/>
                  <a:gd name="T2" fmla="*/ 20 w 25"/>
                  <a:gd name="T3" fmla="*/ 6 h 26"/>
                  <a:gd name="T4" fmla="*/ 7 w 25"/>
                  <a:gd name="T5" fmla="*/ 6 h 26"/>
                  <a:gd name="T6" fmla="*/ 7 w 25"/>
                  <a:gd name="T7" fmla="*/ 0 h 26"/>
                  <a:gd name="T8" fmla="*/ 0 w 25"/>
                  <a:gd name="T9" fmla="*/ 13 h 26"/>
                  <a:gd name="T10" fmla="*/ 7 w 25"/>
                  <a:gd name="T11" fmla="*/ 26 h 26"/>
                  <a:gd name="T12" fmla="*/ 7 w 25"/>
                  <a:gd name="T13" fmla="*/ 19 h 26"/>
                  <a:gd name="T14" fmla="*/ 14 w 25"/>
                  <a:gd name="T15" fmla="*/ 19 h 26"/>
                  <a:gd name="T16" fmla="*/ 25 w 25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3"/>
                    </a:moveTo>
                    <a:cubicBezTo>
                      <a:pt x="25" y="3"/>
                      <a:pt x="22" y="6"/>
                      <a:pt x="20" y="6"/>
                    </a:cubicBezTo>
                    <a:cubicBezTo>
                      <a:pt x="18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9" y="21"/>
                      <a:pt x="25" y="3"/>
                    </a:cubicBez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49" name="Freeform 316"/>
              <p:cNvSpPr/>
              <p:nvPr/>
            </p:nvSpPr>
            <p:spPr bwMode="auto">
              <a:xfrm>
                <a:off x="7651750" y="1884363"/>
                <a:ext cx="74613" cy="87313"/>
              </a:xfrm>
              <a:custGeom>
                <a:avLst/>
                <a:gdLst>
                  <a:gd name="T0" fmla="*/ 0 w 20"/>
                  <a:gd name="T1" fmla="*/ 6 h 23"/>
                  <a:gd name="T2" fmla="*/ 11 w 20"/>
                  <a:gd name="T3" fmla="*/ 0 h 23"/>
                  <a:gd name="T4" fmla="*/ 18 w 20"/>
                  <a:gd name="T5" fmla="*/ 12 h 23"/>
                  <a:gd name="T6" fmla="*/ 16 w 20"/>
                  <a:gd name="T7" fmla="*/ 20 h 23"/>
                  <a:gd name="T8" fmla="*/ 7 w 20"/>
                  <a:gd name="T9" fmla="*/ 18 h 23"/>
                  <a:gd name="T10" fmla="*/ 0 w 20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0" y="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0" y="17"/>
                      <a:pt x="16" y="20"/>
                    </a:cubicBezTo>
                    <a:cubicBezTo>
                      <a:pt x="11" y="23"/>
                      <a:pt x="7" y="18"/>
                      <a:pt x="7" y="18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50" name="Freeform 317"/>
              <p:cNvSpPr/>
              <p:nvPr/>
            </p:nvSpPr>
            <p:spPr bwMode="auto">
              <a:xfrm>
                <a:off x="7493000" y="1906588"/>
                <a:ext cx="95250" cy="101600"/>
              </a:xfrm>
              <a:custGeom>
                <a:avLst/>
                <a:gdLst>
                  <a:gd name="T0" fmla="*/ 13 w 25"/>
                  <a:gd name="T1" fmla="*/ 27 h 27"/>
                  <a:gd name="T2" fmla="*/ 12 w 25"/>
                  <a:gd name="T3" fmla="*/ 21 h 27"/>
                  <a:gd name="T4" fmla="*/ 19 w 25"/>
                  <a:gd name="T5" fmla="*/ 10 h 27"/>
                  <a:gd name="T6" fmla="*/ 25 w 25"/>
                  <a:gd name="T7" fmla="*/ 13 h 27"/>
                  <a:gd name="T8" fmla="*/ 17 w 25"/>
                  <a:gd name="T9" fmla="*/ 1 h 27"/>
                  <a:gd name="T10" fmla="*/ 2 w 25"/>
                  <a:gd name="T11" fmla="*/ 0 h 27"/>
                  <a:gd name="T12" fmla="*/ 8 w 25"/>
                  <a:gd name="T13" fmla="*/ 3 h 27"/>
                  <a:gd name="T14" fmla="*/ 5 w 25"/>
                  <a:gd name="T15" fmla="*/ 9 h 27"/>
                  <a:gd name="T16" fmla="*/ 13 w 25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13" y="27"/>
                    </a:moveTo>
                    <a:cubicBezTo>
                      <a:pt x="13" y="27"/>
                      <a:pt x="11" y="23"/>
                      <a:pt x="12" y="21"/>
                    </a:cubicBezTo>
                    <a:cubicBezTo>
                      <a:pt x="13" y="19"/>
                      <a:pt x="19" y="10"/>
                      <a:pt x="19" y="1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0" y="13"/>
                      <a:pt x="13" y="27"/>
                    </a:cubicBez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51" name="Freeform 318"/>
              <p:cNvSpPr/>
              <p:nvPr/>
            </p:nvSpPr>
            <p:spPr bwMode="auto">
              <a:xfrm>
                <a:off x="7546975" y="1978025"/>
                <a:ext cx="74613" cy="46038"/>
              </a:xfrm>
              <a:custGeom>
                <a:avLst/>
                <a:gdLst>
                  <a:gd name="T0" fmla="*/ 20 w 20"/>
                  <a:gd name="T1" fmla="*/ 0 h 12"/>
                  <a:gd name="T2" fmla="*/ 20 w 20"/>
                  <a:gd name="T3" fmla="*/ 12 h 12"/>
                  <a:gd name="T4" fmla="*/ 7 w 20"/>
                  <a:gd name="T5" fmla="*/ 12 h 12"/>
                  <a:gd name="T6" fmla="*/ 1 w 20"/>
                  <a:gd name="T7" fmla="*/ 6 h 12"/>
                  <a:gd name="T8" fmla="*/ 7 w 20"/>
                  <a:gd name="T9" fmla="*/ 0 h 12"/>
                  <a:gd name="T10" fmla="*/ 20 w 2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1" y="12"/>
                      <a:pt x="1" y="6"/>
                    </a:cubicBezTo>
                    <a:cubicBezTo>
                      <a:pt x="0" y="1"/>
                      <a:pt x="7" y="0"/>
                      <a:pt x="7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52" name="Freeform 319"/>
              <p:cNvSpPr/>
              <p:nvPr/>
            </p:nvSpPr>
            <p:spPr bwMode="auto">
              <a:xfrm>
                <a:off x="7588250" y="1820863"/>
                <a:ext cx="107950" cy="74613"/>
              </a:xfrm>
              <a:custGeom>
                <a:avLst/>
                <a:gdLst>
                  <a:gd name="T0" fmla="*/ 0 w 29"/>
                  <a:gd name="T1" fmla="*/ 2 h 20"/>
                  <a:gd name="T2" fmla="*/ 6 w 29"/>
                  <a:gd name="T3" fmla="*/ 5 h 20"/>
                  <a:gd name="T4" fmla="*/ 12 w 29"/>
                  <a:gd name="T5" fmla="*/ 17 h 20"/>
                  <a:gd name="T6" fmla="*/ 7 w 29"/>
                  <a:gd name="T7" fmla="*/ 20 h 20"/>
                  <a:gd name="T8" fmla="*/ 21 w 29"/>
                  <a:gd name="T9" fmla="*/ 19 h 20"/>
                  <a:gd name="T10" fmla="*/ 29 w 29"/>
                  <a:gd name="T11" fmla="*/ 7 h 20"/>
                  <a:gd name="T12" fmla="*/ 23 w 29"/>
                  <a:gd name="T13" fmla="*/ 11 h 20"/>
                  <a:gd name="T14" fmla="*/ 20 w 29"/>
                  <a:gd name="T15" fmla="*/ 5 h 20"/>
                  <a:gd name="T16" fmla="*/ 0 w 2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2"/>
                    </a:moveTo>
                    <a:cubicBezTo>
                      <a:pt x="0" y="2"/>
                      <a:pt x="5" y="4"/>
                      <a:pt x="6" y="5"/>
                    </a:cubicBezTo>
                    <a:cubicBezTo>
                      <a:pt x="7" y="7"/>
                      <a:pt x="12" y="17"/>
                      <a:pt x="12" y="17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0"/>
                      <a:pt x="0" y="2"/>
                    </a:cubicBez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53" name="Freeform 320"/>
              <p:cNvSpPr/>
              <p:nvPr/>
            </p:nvSpPr>
            <p:spPr bwMode="auto">
              <a:xfrm>
                <a:off x="7535863" y="1828800"/>
                <a:ext cx="74613" cy="85725"/>
              </a:xfrm>
              <a:custGeom>
                <a:avLst/>
                <a:gdLst>
                  <a:gd name="T0" fmla="*/ 11 w 20"/>
                  <a:gd name="T1" fmla="*/ 23 h 23"/>
                  <a:gd name="T2" fmla="*/ 0 w 20"/>
                  <a:gd name="T3" fmla="*/ 16 h 23"/>
                  <a:gd name="T4" fmla="*/ 7 w 20"/>
                  <a:gd name="T5" fmla="*/ 5 h 23"/>
                  <a:gd name="T6" fmla="*/ 15 w 20"/>
                  <a:gd name="T7" fmla="*/ 3 h 23"/>
                  <a:gd name="T8" fmla="*/ 18 w 20"/>
                  <a:gd name="T9" fmla="*/ 11 h 23"/>
                  <a:gd name="T10" fmla="*/ 11 w 20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11" y="23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10" y="0"/>
                      <a:pt x="15" y="3"/>
                    </a:cubicBezTo>
                    <a:cubicBezTo>
                      <a:pt x="20" y="5"/>
                      <a:pt x="18" y="11"/>
                      <a:pt x="18" y="11"/>
                    </a:cubicBez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2971" y="1707180"/>
            <a:ext cx="1623227" cy="2725000"/>
            <a:chOff x="642971" y="1707180"/>
            <a:chExt cx="1623227" cy="2725000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42971" y="3291356"/>
              <a:ext cx="1623227" cy="3499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4" name="Rectangle 380"/>
            <p:cNvSpPr/>
            <p:nvPr/>
          </p:nvSpPr>
          <p:spPr>
            <a:xfrm>
              <a:off x="1073370" y="3171578"/>
              <a:ext cx="1005982" cy="1260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8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We develop Community software to provide the support for investor</a:t>
              </a:r>
            </a:p>
            <a:p>
              <a:pPr>
                <a:lnSpc>
                  <a:spcPct val="120000"/>
                </a:lnSpc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390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01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296843" y="2595438"/>
              <a:ext cx="352823" cy="340189"/>
              <a:chOff x="254016" y="2562921"/>
              <a:chExt cx="451304" cy="435144"/>
            </a:xfrm>
          </p:grpSpPr>
          <p:sp>
            <p:nvSpPr>
              <p:cNvPr id="5" name="Freeform 252"/>
              <p:cNvSpPr/>
              <p:nvPr/>
            </p:nvSpPr>
            <p:spPr bwMode="auto">
              <a:xfrm>
                <a:off x="325034" y="2661402"/>
                <a:ext cx="309269" cy="3366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" name="Freeform 253"/>
              <p:cNvSpPr/>
              <p:nvPr/>
            </p:nvSpPr>
            <p:spPr bwMode="auto">
              <a:xfrm>
                <a:off x="254016" y="2562921"/>
                <a:ext cx="451304" cy="245054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77563" y="1707180"/>
            <a:ext cx="1197836" cy="2148564"/>
            <a:chOff x="2577544" y="1707180"/>
            <a:chExt cx="1202684" cy="2148564"/>
          </a:xfrm>
        </p:grpSpPr>
        <p:sp>
          <p:nvSpPr>
            <p:cNvPr id="72" name="Rectangle 380"/>
            <p:cNvSpPr/>
            <p:nvPr/>
          </p:nvSpPr>
          <p:spPr>
            <a:xfrm>
              <a:off x="2577544" y="3333806"/>
              <a:ext cx="1202684" cy="521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Provide the function to choosing an address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671224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6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02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00532" y="2581672"/>
              <a:ext cx="372466" cy="331254"/>
              <a:chOff x="5532438" y="712788"/>
              <a:chExt cx="760412" cy="676276"/>
            </a:xfrm>
          </p:grpSpPr>
          <p:sp>
            <p:nvSpPr>
              <p:cNvPr id="17" name="Freeform 5"/>
              <p:cNvSpPr>
                <a:spLocks noEditPoints="1"/>
              </p:cNvSpPr>
              <p:nvPr/>
            </p:nvSpPr>
            <p:spPr bwMode="auto">
              <a:xfrm>
                <a:off x="5532438" y="712788"/>
                <a:ext cx="760412" cy="676275"/>
              </a:xfrm>
              <a:custGeom>
                <a:avLst/>
                <a:gdLst>
                  <a:gd name="T0" fmla="*/ 821 w 958"/>
                  <a:gd name="T1" fmla="*/ 466 h 852"/>
                  <a:gd name="T2" fmla="*/ 778 w 958"/>
                  <a:gd name="T3" fmla="*/ 448 h 852"/>
                  <a:gd name="T4" fmla="*/ 739 w 958"/>
                  <a:gd name="T5" fmla="*/ 407 h 852"/>
                  <a:gd name="T6" fmla="*/ 725 w 958"/>
                  <a:gd name="T7" fmla="*/ 365 h 852"/>
                  <a:gd name="T8" fmla="*/ 722 w 958"/>
                  <a:gd name="T9" fmla="*/ 377 h 852"/>
                  <a:gd name="T10" fmla="*/ 704 w 958"/>
                  <a:gd name="T11" fmla="*/ 418 h 852"/>
                  <a:gd name="T12" fmla="*/ 672 w 958"/>
                  <a:gd name="T13" fmla="*/ 450 h 852"/>
                  <a:gd name="T14" fmla="*/ 629 w 958"/>
                  <a:gd name="T15" fmla="*/ 466 h 852"/>
                  <a:gd name="T16" fmla="*/ 592 w 958"/>
                  <a:gd name="T17" fmla="*/ 468 h 852"/>
                  <a:gd name="T18" fmla="*/ 547 w 958"/>
                  <a:gd name="T19" fmla="*/ 455 h 852"/>
                  <a:gd name="T20" fmla="*/ 505 w 958"/>
                  <a:gd name="T21" fmla="*/ 418 h 852"/>
                  <a:gd name="T22" fmla="*/ 485 w 958"/>
                  <a:gd name="T23" fmla="*/ 375 h 852"/>
                  <a:gd name="T24" fmla="*/ 482 w 958"/>
                  <a:gd name="T25" fmla="*/ 365 h 852"/>
                  <a:gd name="T26" fmla="*/ 469 w 958"/>
                  <a:gd name="T27" fmla="*/ 409 h 852"/>
                  <a:gd name="T28" fmla="*/ 439 w 958"/>
                  <a:gd name="T29" fmla="*/ 443 h 852"/>
                  <a:gd name="T30" fmla="*/ 398 w 958"/>
                  <a:gd name="T31" fmla="*/ 464 h 852"/>
                  <a:gd name="T32" fmla="*/ 363 w 958"/>
                  <a:gd name="T33" fmla="*/ 470 h 852"/>
                  <a:gd name="T34" fmla="*/ 316 w 958"/>
                  <a:gd name="T35" fmla="*/ 459 h 852"/>
                  <a:gd name="T36" fmla="*/ 270 w 958"/>
                  <a:gd name="T37" fmla="*/ 427 h 852"/>
                  <a:gd name="T38" fmla="*/ 247 w 958"/>
                  <a:gd name="T39" fmla="*/ 388 h 852"/>
                  <a:gd name="T40" fmla="*/ 242 w 958"/>
                  <a:gd name="T41" fmla="*/ 354 h 852"/>
                  <a:gd name="T42" fmla="*/ 233 w 958"/>
                  <a:gd name="T43" fmla="*/ 398 h 852"/>
                  <a:gd name="T44" fmla="*/ 206 w 958"/>
                  <a:gd name="T45" fmla="*/ 436 h 852"/>
                  <a:gd name="T46" fmla="*/ 169 w 958"/>
                  <a:gd name="T47" fmla="*/ 461 h 852"/>
                  <a:gd name="T48" fmla="*/ 121 w 958"/>
                  <a:gd name="T49" fmla="*/ 470 h 852"/>
                  <a:gd name="T50" fmla="*/ 85 w 958"/>
                  <a:gd name="T51" fmla="*/ 464 h 852"/>
                  <a:gd name="T52" fmla="*/ 36 w 958"/>
                  <a:gd name="T53" fmla="*/ 434 h 852"/>
                  <a:gd name="T54" fmla="*/ 11 w 958"/>
                  <a:gd name="T55" fmla="*/ 398 h 852"/>
                  <a:gd name="T56" fmla="*/ 0 w 958"/>
                  <a:gd name="T57" fmla="*/ 354 h 852"/>
                  <a:gd name="T58" fmla="*/ 958 w 958"/>
                  <a:gd name="T59" fmla="*/ 354 h 852"/>
                  <a:gd name="T60" fmla="*/ 953 w 958"/>
                  <a:gd name="T61" fmla="*/ 398 h 852"/>
                  <a:gd name="T62" fmla="*/ 928 w 958"/>
                  <a:gd name="T63" fmla="*/ 436 h 852"/>
                  <a:gd name="T64" fmla="*/ 890 w 958"/>
                  <a:gd name="T65" fmla="*/ 461 h 852"/>
                  <a:gd name="T66" fmla="*/ 846 w 958"/>
                  <a:gd name="T67" fmla="*/ 470 h 852"/>
                  <a:gd name="T68" fmla="*/ 878 w 958"/>
                  <a:gd name="T69" fmla="*/ 139 h 852"/>
                  <a:gd name="T70" fmla="*/ 135 w 958"/>
                  <a:gd name="T71" fmla="*/ 75 h 852"/>
                  <a:gd name="T72" fmla="*/ 110 w 958"/>
                  <a:gd name="T73" fmla="*/ 59 h 852"/>
                  <a:gd name="T74" fmla="*/ 103 w 958"/>
                  <a:gd name="T75" fmla="*/ 39 h 852"/>
                  <a:gd name="T76" fmla="*/ 116 w 958"/>
                  <a:gd name="T77" fmla="*/ 12 h 852"/>
                  <a:gd name="T78" fmla="*/ 144 w 958"/>
                  <a:gd name="T79" fmla="*/ 0 h 852"/>
                  <a:gd name="T80" fmla="*/ 841 w 958"/>
                  <a:gd name="T81" fmla="*/ 4 h 852"/>
                  <a:gd name="T82" fmla="*/ 862 w 958"/>
                  <a:gd name="T83" fmla="*/ 25 h 852"/>
                  <a:gd name="T84" fmla="*/ 866 w 958"/>
                  <a:gd name="T85" fmla="*/ 46 h 852"/>
                  <a:gd name="T86" fmla="*/ 850 w 958"/>
                  <a:gd name="T87" fmla="*/ 71 h 852"/>
                  <a:gd name="T88" fmla="*/ 828 w 958"/>
                  <a:gd name="T89" fmla="*/ 76 h 852"/>
                  <a:gd name="T90" fmla="*/ 812 w 958"/>
                  <a:gd name="T91" fmla="*/ 543 h 852"/>
                  <a:gd name="T92" fmla="*/ 880 w 958"/>
                  <a:gd name="T93" fmla="*/ 809 h 852"/>
                  <a:gd name="T94" fmla="*/ 855 w 958"/>
                  <a:gd name="T95" fmla="*/ 841 h 852"/>
                  <a:gd name="T96" fmla="*/ 140 w 958"/>
                  <a:gd name="T97" fmla="*/ 852 h 852"/>
                  <a:gd name="T98" fmla="*/ 114 w 958"/>
                  <a:gd name="T99" fmla="*/ 841 h 852"/>
                  <a:gd name="T100" fmla="*/ 89 w 958"/>
                  <a:gd name="T101" fmla="*/ 809 h 852"/>
                  <a:gd name="T102" fmla="*/ 158 w 958"/>
                  <a:gd name="T103" fmla="*/ 543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8" h="852">
                    <a:moveTo>
                      <a:pt x="846" y="470"/>
                    </a:moveTo>
                    <a:lnTo>
                      <a:pt x="846" y="470"/>
                    </a:lnTo>
                    <a:lnTo>
                      <a:pt x="834" y="468"/>
                    </a:lnTo>
                    <a:lnTo>
                      <a:pt x="821" y="466"/>
                    </a:lnTo>
                    <a:lnTo>
                      <a:pt x="810" y="464"/>
                    </a:lnTo>
                    <a:lnTo>
                      <a:pt x="798" y="459"/>
                    </a:lnTo>
                    <a:lnTo>
                      <a:pt x="789" y="455"/>
                    </a:lnTo>
                    <a:lnTo>
                      <a:pt x="778" y="448"/>
                    </a:lnTo>
                    <a:lnTo>
                      <a:pt x="761" y="434"/>
                    </a:lnTo>
                    <a:lnTo>
                      <a:pt x="752" y="427"/>
                    </a:lnTo>
                    <a:lnTo>
                      <a:pt x="745" y="418"/>
                    </a:lnTo>
                    <a:lnTo>
                      <a:pt x="739" y="407"/>
                    </a:lnTo>
                    <a:lnTo>
                      <a:pt x="734" y="398"/>
                    </a:lnTo>
                    <a:lnTo>
                      <a:pt x="730" y="388"/>
                    </a:lnTo>
                    <a:lnTo>
                      <a:pt x="727" y="375"/>
                    </a:lnTo>
                    <a:lnTo>
                      <a:pt x="725" y="365"/>
                    </a:lnTo>
                    <a:lnTo>
                      <a:pt x="725" y="354"/>
                    </a:lnTo>
                    <a:lnTo>
                      <a:pt x="725" y="354"/>
                    </a:lnTo>
                    <a:lnTo>
                      <a:pt x="723" y="365"/>
                    </a:lnTo>
                    <a:lnTo>
                      <a:pt x="722" y="377"/>
                    </a:lnTo>
                    <a:lnTo>
                      <a:pt x="720" y="388"/>
                    </a:lnTo>
                    <a:lnTo>
                      <a:pt x="715" y="398"/>
                    </a:lnTo>
                    <a:lnTo>
                      <a:pt x="711" y="409"/>
                    </a:lnTo>
                    <a:lnTo>
                      <a:pt x="704" y="418"/>
                    </a:lnTo>
                    <a:lnTo>
                      <a:pt x="697" y="427"/>
                    </a:lnTo>
                    <a:lnTo>
                      <a:pt x="690" y="436"/>
                    </a:lnTo>
                    <a:lnTo>
                      <a:pt x="681" y="443"/>
                    </a:lnTo>
                    <a:lnTo>
                      <a:pt x="672" y="450"/>
                    </a:lnTo>
                    <a:lnTo>
                      <a:pt x="661" y="455"/>
                    </a:lnTo>
                    <a:lnTo>
                      <a:pt x="651" y="461"/>
                    </a:lnTo>
                    <a:lnTo>
                      <a:pt x="640" y="464"/>
                    </a:lnTo>
                    <a:lnTo>
                      <a:pt x="629" y="466"/>
                    </a:lnTo>
                    <a:lnTo>
                      <a:pt x="617" y="468"/>
                    </a:lnTo>
                    <a:lnTo>
                      <a:pt x="604" y="470"/>
                    </a:lnTo>
                    <a:lnTo>
                      <a:pt x="604" y="470"/>
                    </a:lnTo>
                    <a:lnTo>
                      <a:pt x="592" y="468"/>
                    </a:lnTo>
                    <a:lnTo>
                      <a:pt x="579" y="466"/>
                    </a:lnTo>
                    <a:lnTo>
                      <a:pt x="569" y="464"/>
                    </a:lnTo>
                    <a:lnTo>
                      <a:pt x="558" y="459"/>
                    </a:lnTo>
                    <a:lnTo>
                      <a:pt x="547" y="455"/>
                    </a:lnTo>
                    <a:lnTo>
                      <a:pt x="537" y="448"/>
                    </a:lnTo>
                    <a:lnTo>
                      <a:pt x="519" y="434"/>
                    </a:lnTo>
                    <a:lnTo>
                      <a:pt x="512" y="427"/>
                    </a:lnTo>
                    <a:lnTo>
                      <a:pt x="505" y="418"/>
                    </a:lnTo>
                    <a:lnTo>
                      <a:pt x="498" y="407"/>
                    </a:lnTo>
                    <a:lnTo>
                      <a:pt x="492" y="398"/>
                    </a:lnTo>
                    <a:lnTo>
                      <a:pt x="489" y="388"/>
                    </a:lnTo>
                    <a:lnTo>
                      <a:pt x="485" y="375"/>
                    </a:lnTo>
                    <a:lnTo>
                      <a:pt x="483" y="365"/>
                    </a:lnTo>
                    <a:lnTo>
                      <a:pt x="483" y="354"/>
                    </a:lnTo>
                    <a:lnTo>
                      <a:pt x="483" y="354"/>
                    </a:lnTo>
                    <a:lnTo>
                      <a:pt x="482" y="365"/>
                    </a:lnTo>
                    <a:lnTo>
                      <a:pt x="480" y="377"/>
                    </a:lnTo>
                    <a:lnTo>
                      <a:pt x="478" y="388"/>
                    </a:lnTo>
                    <a:lnTo>
                      <a:pt x="475" y="398"/>
                    </a:lnTo>
                    <a:lnTo>
                      <a:pt x="469" y="409"/>
                    </a:lnTo>
                    <a:lnTo>
                      <a:pt x="462" y="418"/>
                    </a:lnTo>
                    <a:lnTo>
                      <a:pt x="457" y="427"/>
                    </a:lnTo>
                    <a:lnTo>
                      <a:pt x="448" y="436"/>
                    </a:lnTo>
                    <a:lnTo>
                      <a:pt x="439" y="443"/>
                    </a:lnTo>
                    <a:lnTo>
                      <a:pt x="430" y="450"/>
                    </a:lnTo>
                    <a:lnTo>
                      <a:pt x="421" y="455"/>
                    </a:lnTo>
                    <a:lnTo>
                      <a:pt x="411" y="461"/>
                    </a:lnTo>
                    <a:lnTo>
                      <a:pt x="398" y="464"/>
                    </a:lnTo>
                    <a:lnTo>
                      <a:pt x="387" y="466"/>
                    </a:lnTo>
                    <a:lnTo>
                      <a:pt x="375" y="468"/>
                    </a:lnTo>
                    <a:lnTo>
                      <a:pt x="363" y="470"/>
                    </a:lnTo>
                    <a:lnTo>
                      <a:pt x="363" y="470"/>
                    </a:lnTo>
                    <a:lnTo>
                      <a:pt x="350" y="468"/>
                    </a:lnTo>
                    <a:lnTo>
                      <a:pt x="338" y="466"/>
                    </a:lnTo>
                    <a:lnTo>
                      <a:pt x="327" y="464"/>
                    </a:lnTo>
                    <a:lnTo>
                      <a:pt x="316" y="459"/>
                    </a:lnTo>
                    <a:lnTo>
                      <a:pt x="306" y="455"/>
                    </a:lnTo>
                    <a:lnTo>
                      <a:pt x="295" y="448"/>
                    </a:lnTo>
                    <a:lnTo>
                      <a:pt x="277" y="434"/>
                    </a:lnTo>
                    <a:lnTo>
                      <a:pt x="270" y="427"/>
                    </a:lnTo>
                    <a:lnTo>
                      <a:pt x="263" y="418"/>
                    </a:lnTo>
                    <a:lnTo>
                      <a:pt x="256" y="407"/>
                    </a:lnTo>
                    <a:lnTo>
                      <a:pt x="251" y="398"/>
                    </a:lnTo>
                    <a:lnTo>
                      <a:pt x="247" y="388"/>
                    </a:lnTo>
                    <a:lnTo>
                      <a:pt x="243" y="375"/>
                    </a:lnTo>
                    <a:lnTo>
                      <a:pt x="242" y="365"/>
                    </a:lnTo>
                    <a:lnTo>
                      <a:pt x="242" y="354"/>
                    </a:lnTo>
                    <a:lnTo>
                      <a:pt x="242" y="354"/>
                    </a:lnTo>
                    <a:lnTo>
                      <a:pt x="242" y="365"/>
                    </a:lnTo>
                    <a:lnTo>
                      <a:pt x="240" y="377"/>
                    </a:lnTo>
                    <a:lnTo>
                      <a:pt x="236" y="388"/>
                    </a:lnTo>
                    <a:lnTo>
                      <a:pt x="233" y="398"/>
                    </a:lnTo>
                    <a:lnTo>
                      <a:pt x="228" y="409"/>
                    </a:lnTo>
                    <a:lnTo>
                      <a:pt x="222" y="418"/>
                    </a:lnTo>
                    <a:lnTo>
                      <a:pt x="215" y="427"/>
                    </a:lnTo>
                    <a:lnTo>
                      <a:pt x="206" y="436"/>
                    </a:lnTo>
                    <a:lnTo>
                      <a:pt x="199" y="443"/>
                    </a:lnTo>
                    <a:lnTo>
                      <a:pt x="188" y="450"/>
                    </a:lnTo>
                    <a:lnTo>
                      <a:pt x="180" y="455"/>
                    </a:lnTo>
                    <a:lnTo>
                      <a:pt x="169" y="461"/>
                    </a:lnTo>
                    <a:lnTo>
                      <a:pt x="158" y="464"/>
                    </a:lnTo>
                    <a:lnTo>
                      <a:pt x="146" y="466"/>
                    </a:lnTo>
                    <a:lnTo>
                      <a:pt x="133" y="468"/>
                    </a:lnTo>
                    <a:lnTo>
                      <a:pt x="121" y="470"/>
                    </a:lnTo>
                    <a:lnTo>
                      <a:pt x="121" y="470"/>
                    </a:lnTo>
                    <a:lnTo>
                      <a:pt x="108" y="468"/>
                    </a:lnTo>
                    <a:lnTo>
                      <a:pt x="98" y="466"/>
                    </a:lnTo>
                    <a:lnTo>
                      <a:pt x="85" y="464"/>
                    </a:lnTo>
                    <a:lnTo>
                      <a:pt x="75" y="459"/>
                    </a:lnTo>
                    <a:lnTo>
                      <a:pt x="64" y="455"/>
                    </a:lnTo>
                    <a:lnTo>
                      <a:pt x="53" y="448"/>
                    </a:lnTo>
                    <a:lnTo>
                      <a:pt x="36" y="434"/>
                    </a:lnTo>
                    <a:lnTo>
                      <a:pt x="28" y="427"/>
                    </a:lnTo>
                    <a:lnTo>
                      <a:pt x="21" y="418"/>
                    </a:lnTo>
                    <a:lnTo>
                      <a:pt x="14" y="407"/>
                    </a:lnTo>
                    <a:lnTo>
                      <a:pt x="11" y="398"/>
                    </a:lnTo>
                    <a:lnTo>
                      <a:pt x="5" y="388"/>
                    </a:lnTo>
                    <a:lnTo>
                      <a:pt x="4" y="375"/>
                    </a:lnTo>
                    <a:lnTo>
                      <a:pt x="2" y="365"/>
                    </a:lnTo>
                    <a:lnTo>
                      <a:pt x="0" y="354"/>
                    </a:lnTo>
                    <a:lnTo>
                      <a:pt x="84" y="139"/>
                    </a:lnTo>
                    <a:lnTo>
                      <a:pt x="873" y="139"/>
                    </a:lnTo>
                    <a:lnTo>
                      <a:pt x="958" y="354"/>
                    </a:lnTo>
                    <a:lnTo>
                      <a:pt x="958" y="354"/>
                    </a:lnTo>
                    <a:lnTo>
                      <a:pt x="958" y="365"/>
                    </a:lnTo>
                    <a:lnTo>
                      <a:pt x="958" y="377"/>
                    </a:lnTo>
                    <a:lnTo>
                      <a:pt x="956" y="388"/>
                    </a:lnTo>
                    <a:lnTo>
                      <a:pt x="953" y="398"/>
                    </a:lnTo>
                    <a:lnTo>
                      <a:pt x="947" y="409"/>
                    </a:lnTo>
                    <a:lnTo>
                      <a:pt x="942" y="418"/>
                    </a:lnTo>
                    <a:lnTo>
                      <a:pt x="935" y="427"/>
                    </a:lnTo>
                    <a:lnTo>
                      <a:pt x="928" y="436"/>
                    </a:lnTo>
                    <a:lnTo>
                      <a:pt x="921" y="443"/>
                    </a:lnTo>
                    <a:lnTo>
                      <a:pt x="912" y="450"/>
                    </a:lnTo>
                    <a:lnTo>
                      <a:pt x="901" y="455"/>
                    </a:lnTo>
                    <a:lnTo>
                      <a:pt x="890" y="461"/>
                    </a:lnTo>
                    <a:lnTo>
                      <a:pt x="880" y="464"/>
                    </a:lnTo>
                    <a:lnTo>
                      <a:pt x="869" y="466"/>
                    </a:lnTo>
                    <a:lnTo>
                      <a:pt x="857" y="468"/>
                    </a:lnTo>
                    <a:lnTo>
                      <a:pt x="846" y="470"/>
                    </a:lnTo>
                    <a:lnTo>
                      <a:pt x="846" y="470"/>
                    </a:lnTo>
                    <a:close/>
                    <a:moveTo>
                      <a:pt x="878" y="139"/>
                    </a:moveTo>
                    <a:lnTo>
                      <a:pt x="880" y="139"/>
                    </a:lnTo>
                    <a:lnTo>
                      <a:pt x="878" y="139"/>
                    </a:lnTo>
                    <a:close/>
                    <a:moveTo>
                      <a:pt x="828" y="76"/>
                    </a:moveTo>
                    <a:lnTo>
                      <a:pt x="144" y="76"/>
                    </a:lnTo>
                    <a:lnTo>
                      <a:pt x="144" y="76"/>
                    </a:lnTo>
                    <a:lnTo>
                      <a:pt x="135" y="75"/>
                    </a:lnTo>
                    <a:lnTo>
                      <a:pt x="128" y="73"/>
                    </a:lnTo>
                    <a:lnTo>
                      <a:pt x="121" y="69"/>
                    </a:lnTo>
                    <a:lnTo>
                      <a:pt x="116" y="66"/>
                    </a:lnTo>
                    <a:lnTo>
                      <a:pt x="110" y="59"/>
                    </a:lnTo>
                    <a:lnTo>
                      <a:pt x="107" y="53"/>
                    </a:lnTo>
                    <a:lnTo>
                      <a:pt x="105" y="46"/>
                    </a:lnTo>
                    <a:lnTo>
                      <a:pt x="103" y="39"/>
                    </a:lnTo>
                    <a:lnTo>
                      <a:pt x="103" y="39"/>
                    </a:lnTo>
                    <a:lnTo>
                      <a:pt x="105" y="32"/>
                    </a:lnTo>
                    <a:lnTo>
                      <a:pt x="107" y="25"/>
                    </a:lnTo>
                    <a:lnTo>
                      <a:pt x="110" y="18"/>
                    </a:lnTo>
                    <a:lnTo>
                      <a:pt x="116" y="12"/>
                    </a:lnTo>
                    <a:lnTo>
                      <a:pt x="121" y="7"/>
                    </a:lnTo>
                    <a:lnTo>
                      <a:pt x="128" y="4"/>
                    </a:lnTo>
                    <a:lnTo>
                      <a:pt x="135" y="2"/>
                    </a:lnTo>
                    <a:lnTo>
                      <a:pt x="144" y="0"/>
                    </a:lnTo>
                    <a:lnTo>
                      <a:pt x="825" y="0"/>
                    </a:lnTo>
                    <a:lnTo>
                      <a:pt x="825" y="0"/>
                    </a:lnTo>
                    <a:lnTo>
                      <a:pt x="834" y="2"/>
                    </a:lnTo>
                    <a:lnTo>
                      <a:pt x="841" y="4"/>
                    </a:lnTo>
                    <a:lnTo>
                      <a:pt x="848" y="7"/>
                    </a:lnTo>
                    <a:lnTo>
                      <a:pt x="853" y="12"/>
                    </a:lnTo>
                    <a:lnTo>
                      <a:pt x="858" y="18"/>
                    </a:lnTo>
                    <a:lnTo>
                      <a:pt x="862" y="25"/>
                    </a:lnTo>
                    <a:lnTo>
                      <a:pt x="864" y="32"/>
                    </a:lnTo>
                    <a:lnTo>
                      <a:pt x="866" y="39"/>
                    </a:lnTo>
                    <a:lnTo>
                      <a:pt x="866" y="39"/>
                    </a:lnTo>
                    <a:lnTo>
                      <a:pt x="866" y="46"/>
                    </a:lnTo>
                    <a:lnTo>
                      <a:pt x="864" y="53"/>
                    </a:lnTo>
                    <a:lnTo>
                      <a:pt x="860" y="60"/>
                    </a:lnTo>
                    <a:lnTo>
                      <a:pt x="857" y="66"/>
                    </a:lnTo>
                    <a:lnTo>
                      <a:pt x="850" y="71"/>
                    </a:lnTo>
                    <a:lnTo>
                      <a:pt x="844" y="73"/>
                    </a:lnTo>
                    <a:lnTo>
                      <a:pt x="835" y="76"/>
                    </a:lnTo>
                    <a:lnTo>
                      <a:pt x="828" y="76"/>
                    </a:lnTo>
                    <a:lnTo>
                      <a:pt x="828" y="76"/>
                    </a:lnTo>
                    <a:close/>
                    <a:moveTo>
                      <a:pt x="158" y="543"/>
                    </a:moveTo>
                    <a:lnTo>
                      <a:pt x="158" y="788"/>
                    </a:lnTo>
                    <a:lnTo>
                      <a:pt x="812" y="788"/>
                    </a:lnTo>
                    <a:lnTo>
                      <a:pt x="812" y="543"/>
                    </a:lnTo>
                    <a:lnTo>
                      <a:pt x="880" y="543"/>
                    </a:lnTo>
                    <a:lnTo>
                      <a:pt x="880" y="800"/>
                    </a:lnTo>
                    <a:lnTo>
                      <a:pt x="880" y="800"/>
                    </a:lnTo>
                    <a:lnTo>
                      <a:pt x="880" y="809"/>
                    </a:lnTo>
                    <a:lnTo>
                      <a:pt x="876" y="818"/>
                    </a:lnTo>
                    <a:lnTo>
                      <a:pt x="871" y="827"/>
                    </a:lnTo>
                    <a:lnTo>
                      <a:pt x="864" y="834"/>
                    </a:lnTo>
                    <a:lnTo>
                      <a:pt x="855" y="841"/>
                    </a:lnTo>
                    <a:lnTo>
                      <a:pt x="846" y="847"/>
                    </a:lnTo>
                    <a:lnTo>
                      <a:pt x="837" y="850"/>
                    </a:lnTo>
                    <a:lnTo>
                      <a:pt x="828" y="852"/>
                    </a:lnTo>
                    <a:lnTo>
                      <a:pt x="140" y="852"/>
                    </a:lnTo>
                    <a:lnTo>
                      <a:pt x="140" y="852"/>
                    </a:lnTo>
                    <a:lnTo>
                      <a:pt x="132" y="850"/>
                    </a:lnTo>
                    <a:lnTo>
                      <a:pt x="123" y="847"/>
                    </a:lnTo>
                    <a:lnTo>
                      <a:pt x="114" y="841"/>
                    </a:lnTo>
                    <a:lnTo>
                      <a:pt x="105" y="834"/>
                    </a:lnTo>
                    <a:lnTo>
                      <a:pt x="98" y="827"/>
                    </a:lnTo>
                    <a:lnTo>
                      <a:pt x="92" y="818"/>
                    </a:lnTo>
                    <a:lnTo>
                      <a:pt x="89" y="809"/>
                    </a:lnTo>
                    <a:lnTo>
                      <a:pt x="89" y="800"/>
                    </a:lnTo>
                    <a:lnTo>
                      <a:pt x="89" y="543"/>
                    </a:lnTo>
                    <a:lnTo>
                      <a:pt x="158" y="543"/>
                    </a:lnTo>
                    <a:close/>
                    <a:moveTo>
                      <a:pt x="158" y="543"/>
                    </a:moveTo>
                    <a:lnTo>
                      <a:pt x="158" y="543"/>
                    </a:lnTo>
                    <a:close/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5532438" y="822326"/>
                <a:ext cx="760412" cy="263525"/>
              </a:xfrm>
              <a:custGeom>
                <a:avLst/>
                <a:gdLst>
                  <a:gd name="T0" fmla="*/ 834 w 958"/>
                  <a:gd name="T1" fmla="*/ 329 h 331"/>
                  <a:gd name="T2" fmla="*/ 798 w 958"/>
                  <a:gd name="T3" fmla="*/ 320 h 331"/>
                  <a:gd name="T4" fmla="*/ 761 w 958"/>
                  <a:gd name="T5" fmla="*/ 295 h 331"/>
                  <a:gd name="T6" fmla="*/ 739 w 958"/>
                  <a:gd name="T7" fmla="*/ 268 h 331"/>
                  <a:gd name="T8" fmla="*/ 727 w 958"/>
                  <a:gd name="T9" fmla="*/ 236 h 331"/>
                  <a:gd name="T10" fmla="*/ 725 w 958"/>
                  <a:gd name="T11" fmla="*/ 215 h 331"/>
                  <a:gd name="T12" fmla="*/ 720 w 958"/>
                  <a:gd name="T13" fmla="*/ 249 h 331"/>
                  <a:gd name="T14" fmla="*/ 704 w 958"/>
                  <a:gd name="T15" fmla="*/ 279 h 331"/>
                  <a:gd name="T16" fmla="*/ 681 w 958"/>
                  <a:gd name="T17" fmla="*/ 304 h 331"/>
                  <a:gd name="T18" fmla="*/ 651 w 958"/>
                  <a:gd name="T19" fmla="*/ 322 h 331"/>
                  <a:gd name="T20" fmla="*/ 617 w 958"/>
                  <a:gd name="T21" fmla="*/ 329 h 331"/>
                  <a:gd name="T22" fmla="*/ 592 w 958"/>
                  <a:gd name="T23" fmla="*/ 329 h 331"/>
                  <a:gd name="T24" fmla="*/ 558 w 958"/>
                  <a:gd name="T25" fmla="*/ 320 h 331"/>
                  <a:gd name="T26" fmla="*/ 519 w 958"/>
                  <a:gd name="T27" fmla="*/ 295 h 331"/>
                  <a:gd name="T28" fmla="*/ 498 w 958"/>
                  <a:gd name="T29" fmla="*/ 268 h 331"/>
                  <a:gd name="T30" fmla="*/ 485 w 958"/>
                  <a:gd name="T31" fmla="*/ 236 h 331"/>
                  <a:gd name="T32" fmla="*/ 483 w 958"/>
                  <a:gd name="T33" fmla="*/ 215 h 331"/>
                  <a:gd name="T34" fmla="*/ 478 w 958"/>
                  <a:gd name="T35" fmla="*/ 249 h 331"/>
                  <a:gd name="T36" fmla="*/ 462 w 958"/>
                  <a:gd name="T37" fmla="*/ 279 h 331"/>
                  <a:gd name="T38" fmla="*/ 439 w 958"/>
                  <a:gd name="T39" fmla="*/ 304 h 331"/>
                  <a:gd name="T40" fmla="*/ 411 w 958"/>
                  <a:gd name="T41" fmla="*/ 322 h 331"/>
                  <a:gd name="T42" fmla="*/ 375 w 958"/>
                  <a:gd name="T43" fmla="*/ 329 h 331"/>
                  <a:gd name="T44" fmla="*/ 350 w 958"/>
                  <a:gd name="T45" fmla="*/ 329 h 331"/>
                  <a:gd name="T46" fmla="*/ 316 w 958"/>
                  <a:gd name="T47" fmla="*/ 320 h 331"/>
                  <a:gd name="T48" fmla="*/ 277 w 958"/>
                  <a:gd name="T49" fmla="*/ 295 h 331"/>
                  <a:gd name="T50" fmla="*/ 256 w 958"/>
                  <a:gd name="T51" fmla="*/ 268 h 331"/>
                  <a:gd name="T52" fmla="*/ 243 w 958"/>
                  <a:gd name="T53" fmla="*/ 236 h 331"/>
                  <a:gd name="T54" fmla="*/ 242 w 958"/>
                  <a:gd name="T55" fmla="*/ 215 h 331"/>
                  <a:gd name="T56" fmla="*/ 236 w 958"/>
                  <a:gd name="T57" fmla="*/ 249 h 331"/>
                  <a:gd name="T58" fmla="*/ 222 w 958"/>
                  <a:gd name="T59" fmla="*/ 279 h 331"/>
                  <a:gd name="T60" fmla="*/ 199 w 958"/>
                  <a:gd name="T61" fmla="*/ 304 h 331"/>
                  <a:gd name="T62" fmla="*/ 169 w 958"/>
                  <a:gd name="T63" fmla="*/ 322 h 331"/>
                  <a:gd name="T64" fmla="*/ 133 w 958"/>
                  <a:gd name="T65" fmla="*/ 329 h 331"/>
                  <a:gd name="T66" fmla="*/ 108 w 958"/>
                  <a:gd name="T67" fmla="*/ 329 h 331"/>
                  <a:gd name="T68" fmla="*/ 75 w 958"/>
                  <a:gd name="T69" fmla="*/ 320 h 331"/>
                  <a:gd name="T70" fmla="*/ 36 w 958"/>
                  <a:gd name="T71" fmla="*/ 295 h 331"/>
                  <a:gd name="T72" fmla="*/ 14 w 958"/>
                  <a:gd name="T73" fmla="*/ 268 h 331"/>
                  <a:gd name="T74" fmla="*/ 4 w 958"/>
                  <a:gd name="T75" fmla="*/ 236 h 331"/>
                  <a:gd name="T76" fmla="*/ 84 w 958"/>
                  <a:gd name="T77" fmla="*/ 0 h 331"/>
                  <a:gd name="T78" fmla="*/ 958 w 958"/>
                  <a:gd name="T79" fmla="*/ 215 h 331"/>
                  <a:gd name="T80" fmla="*/ 956 w 958"/>
                  <a:gd name="T81" fmla="*/ 249 h 331"/>
                  <a:gd name="T82" fmla="*/ 942 w 958"/>
                  <a:gd name="T83" fmla="*/ 279 h 331"/>
                  <a:gd name="T84" fmla="*/ 921 w 958"/>
                  <a:gd name="T85" fmla="*/ 304 h 331"/>
                  <a:gd name="T86" fmla="*/ 890 w 958"/>
                  <a:gd name="T87" fmla="*/ 322 h 331"/>
                  <a:gd name="T88" fmla="*/ 857 w 958"/>
                  <a:gd name="T89" fmla="*/ 329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58" h="331">
                    <a:moveTo>
                      <a:pt x="846" y="331"/>
                    </a:moveTo>
                    <a:lnTo>
                      <a:pt x="846" y="331"/>
                    </a:lnTo>
                    <a:lnTo>
                      <a:pt x="834" y="329"/>
                    </a:lnTo>
                    <a:lnTo>
                      <a:pt x="821" y="327"/>
                    </a:lnTo>
                    <a:lnTo>
                      <a:pt x="810" y="325"/>
                    </a:lnTo>
                    <a:lnTo>
                      <a:pt x="798" y="320"/>
                    </a:lnTo>
                    <a:lnTo>
                      <a:pt x="789" y="316"/>
                    </a:lnTo>
                    <a:lnTo>
                      <a:pt x="778" y="309"/>
                    </a:lnTo>
                    <a:lnTo>
                      <a:pt x="761" y="295"/>
                    </a:lnTo>
                    <a:lnTo>
                      <a:pt x="752" y="288"/>
                    </a:lnTo>
                    <a:lnTo>
                      <a:pt x="745" y="279"/>
                    </a:lnTo>
                    <a:lnTo>
                      <a:pt x="739" y="268"/>
                    </a:lnTo>
                    <a:lnTo>
                      <a:pt x="734" y="259"/>
                    </a:lnTo>
                    <a:lnTo>
                      <a:pt x="730" y="249"/>
                    </a:lnTo>
                    <a:lnTo>
                      <a:pt x="727" y="236"/>
                    </a:lnTo>
                    <a:lnTo>
                      <a:pt x="725" y="226"/>
                    </a:lnTo>
                    <a:lnTo>
                      <a:pt x="725" y="215"/>
                    </a:lnTo>
                    <a:lnTo>
                      <a:pt x="725" y="215"/>
                    </a:lnTo>
                    <a:lnTo>
                      <a:pt x="723" y="226"/>
                    </a:lnTo>
                    <a:lnTo>
                      <a:pt x="722" y="238"/>
                    </a:lnTo>
                    <a:lnTo>
                      <a:pt x="720" y="249"/>
                    </a:lnTo>
                    <a:lnTo>
                      <a:pt x="715" y="259"/>
                    </a:lnTo>
                    <a:lnTo>
                      <a:pt x="711" y="270"/>
                    </a:lnTo>
                    <a:lnTo>
                      <a:pt x="704" y="279"/>
                    </a:lnTo>
                    <a:lnTo>
                      <a:pt x="697" y="288"/>
                    </a:lnTo>
                    <a:lnTo>
                      <a:pt x="690" y="297"/>
                    </a:lnTo>
                    <a:lnTo>
                      <a:pt x="681" y="304"/>
                    </a:lnTo>
                    <a:lnTo>
                      <a:pt x="672" y="311"/>
                    </a:lnTo>
                    <a:lnTo>
                      <a:pt x="661" y="316"/>
                    </a:lnTo>
                    <a:lnTo>
                      <a:pt x="651" y="322"/>
                    </a:lnTo>
                    <a:lnTo>
                      <a:pt x="640" y="325"/>
                    </a:lnTo>
                    <a:lnTo>
                      <a:pt x="629" y="327"/>
                    </a:lnTo>
                    <a:lnTo>
                      <a:pt x="617" y="329"/>
                    </a:lnTo>
                    <a:lnTo>
                      <a:pt x="604" y="331"/>
                    </a:lnTo>
                    <a:lnTo>
                      <a:pt x="604" y="331"/>
                    </a:lnTo>
                    <a:lnTo>
                      <a:pt x="592" y="329"/>
                    </a:lnTo>
                    <a:lnTo>
                      <a:pt x="579" y="327"/>
                    </a:lnTo>
                    <a:lnTo>
                      <a:pt x="569" y="325"/>
                    </a:lnTo>
                    <a:lnTo>
                      <a:pt x="558" y="320"/>
                    </a:lnTo>
                    <a:lnTo>
                      <a:pt x="547" y="316"/>
                    </a:lnTo>
                    <a:lnTo>
                      <a:pt x="537" y="309"/>
                    </a:lnTo>
                    <a:lnTo>
                      <a:pt x="519" y="295"/>
                    </a:lnTo>
                    <a:lnTo>
                      <a:pt x="512" y="288"/>
                    </a:lnTo>
                    <a:lnTo>
                      <a:pt x="505" y="279"/>
                    </a:lnTo>
                    <a:lnTo>
                      <a:pt x="498" y="268"/>
                    </a:lnTo>
                    <a:lnTo>
                      <a:pt x="492" y="259"/>
                    </a:lnTo>
                    <a:lnTo>
                      <a:pt x="489" y="249"/>
                    </a:lnTo>
                    <a:lnTo>
                      <a:pt x="485" y="236"/>
                    </a:lnTo>
                    <a:lnTo>
                      <a:pt x="483" y="226"/>
                    </a:lnTo>
                    <a:lnTo>
                      <a:pt x="483" y="215"/>
                    </a:lnTo>
                    <a:lnTo>
                      <a:pt x="483" y="215"/>
                    </a:lnTo>
                    <a:lnTo>
                      <a:pt x="482" y="226"/>
                    </a:lnTo>
                    <a:lnTo>
                      <a:pt x="480" y="238"/>
                    </a:lnTo>
                    <a:lnTo>
                      <a:pt x="478" y="249"/>
                    </a:lnTo>
                    <a:lnTo>
                      <a:pt x="475" y="259"/>
                    </a:lnTo>
                    <a:lnTo>
                      <a:pt x="469" y="270"/>
                    </a:lnTo>
                    <a:lnTo>
                      <a:pt x="462" y="279"/>
                    </a:lnTo>
                    <a:lnTo>
                      <a:pt x="457" y="288"/>
                    </a:lnTo>
                    <a:lnTo>
                      <a:pt x="448" y="297"/>
                    </a:lnTo>
                    <a:lnTo>
                      <a:pt x="439" y="304"/>
                    </a:lnTo>
                    <a:lnTo>
                      <a:pt x="430" y="311"/>
                    </a:lnTo>
                    <a:lnTo>
                      <a:pt x="421" y="316"/>
                    </a:lnTo>
                    <a:lnTo>
                      <a:pt x="411" y="322"/>
                    </a:lnTo>
                    <a:lnTo>
                      <a:pt x="398" y="325"/>
                    </a:lnTo>
                    <a:lnTo>
                      <a:pt x="387" y="327"/>
                    </a:lnTo>
                    <a:lnTo>
                      <a:pt x="375" y="329"/>
                    </a:lnTo>
                    <a:lnTo>
                      <a:pt x="363" y="331"/>
                    </a:lnTo>
                    <a:lnTo>
                      <a:pt x="363" y="331"/>
                    </a:lnTo>
                    <a:lnTo>
                      <a:pt x="350" y="329"/>
                    </a:lnTo>
                    <a:lnTo>
                      <a:pt x="338" y="327"/>
                    </a:lnTo>
                    <a:lnTo>
                      <a:pt x="327" y="325"/>
                    </a:lnTo>
                    <a:lnTo>
                      <a:pt x="316" y="320"/>
                    </a:lnTo>
                    <a:lnTo>
                      <a:pt x="306" y="316"/>
                    </a:lnTo>
                    <a:lnTo>
                      <a:pt x="295" y="309"/>
                    </a:lnTo>
                    <a:lnTo>
                      <a:pt x="277" y="295"/>
                    </a:lnTo>
                    <a:lnTo>
                      <a:pt x="270" y="288"/>
                    </a:lnTo>
                    <a:lnTo>
                      <a:pt x="263" y="279"/>
                    </a:lnTo>
                    <a:lnTo>
                      <a:pt x="256" y="268"/>
                    </a:lnTo>
                    <a:lnTo>
                      <a:pt x="251" y="259"/>
                    </a:lnTo>
                    <a:lnTo>
                      <a:pt x="247" y="249"/>
                    </a:lnTo>
                    <a:lnTo>
                      <a:pt x="243" y="236"/>
                    </a:lnTo>
                    <a:lnTo>
                      <a:pt x="242" y="226"/>
                    </a:lnTo>
                    <a:lnTo>
                      <a:pt x="242" y="215"/>
                    </a:lnTo>
                    <a:lnTo>
                      <a:pt x="242" y="215"/>
                    </a:lnTo>
                    <a:lnTo>
                      <a:pt x="242" y="226"/>
                    </a:lnTo>
                    <a:lnTo>
                      <a:pt x="240" y="238"/>
                    </a:lnTo>
                    <a:lnTo>
                      <a:pt x="236" y="249"/>
                    </a:lnTo>
                    <a:lnTo>
                      <a:pt x="233" y="259"/>
                    </a:lnTo>
                    <a:lnTo>
                      <a:pt x="228" y="270"/>
                    </a:lnTo>
                    <a:lnTo>
                      <a:pt x="222" y="279"/>
                    </a:lnTo>
                    <a:lnTo>
                      <a:pt x="215" y="288"/>
                    </a:lnTo>
                    <a:lnTo>
                      <a:pt x="206" y="297"/>
                    </a:lnTo>
                    <a:lnTo>
                      <a:pt x="199" y="304"/>
                    </a:lnTo>
                    <a:lnTo>
                      <a:pt x="188" y="311"/>
                    </a:lnTo>
                    <a:lnTo>
                      <a:pt x="180" y="316"/>
                    </a:lnTo>
                    <a:lnTo>
                      <a:pt x="169" y="322"/>
                    </a:lnTo>
                    <a:lnTo>
                      <a:pt x="158" y="325"/>
                    </a:lnTo>
                    <a:lnTo>
                      <a:pt x="146" y="327"/>
                    </a:lnTo>
                    <a:lnTo>
                      <a:pt x="133" y="329"/>
                    </a:lnTo>
                    <a:lnTo>
                      <a:pt x="121" y="331"/>
                    </a:lnTo>
                    <a:lnTo>
                      <a:pt x="121" y="331"/>
                    </a:lnTo>
                    <a:lnTo>
                      <a:pt x="108" y="329"/>
                    </a:lnTo>
                    <a:lnTo>
                      <a:pt x="98" y="327"/>
                    </a:lnTo>
                    <a:lnTo>
                      <a:pt x="85" y="325"/>
                    </a:lnTo>
                    <a:lnTo>
                      <a:pt x="75" y="320"/>
                    </a:lnTo>
                    <a:lnTo>
                      <a:pt x="64" y="316"/>
                    </a:lnTo>
                    <a:lnTo>
                      <a:pt x="53" y="309"/>
                    </a:lnTo>
                    <a:lnTo>
                      <a:pt x="36" y="295"/>
                    </a:lnTo>
                    <a:lnTo>
                      <a:pt x="28" y="288"/>
                    </a:lnTo>
                    <a:lnTo>
                      <a:pt x="21" y="279"/>
                    </a:lnTo>
                    <a:lnTo>
                      <a:pt x="14" y="268"/>
                    </a:lnTo>
                    <a:lnTo>
                      <a:pt x="11" y="259"/>
                    </a:lnTo>
                    <a:lnTo>
                      <a:pt x="5" y="249"/>
                    </a:lnTo>
                    <a:lnTo>
                      <a:pt x="4" y="236"/>
                    </a:lnTo>
                    <a:lnTo>
                      <a:pt x="2" y="226"/>
                    </a:lnTo>
                    <a:lnTo>
                      <a:pt x="0" y="215"/>
                    </a:lnTo>
                    <a:lnTo>
                      <a:pt x="84" y="0"/>
                    </a:lnTo>
                    <a:lnTo>
                      <a:pt x="873" y="0"/>
                    </a:lnTo>
                    <a:lnTo>
                      <a:pt x="958" y="215"/>
                    </a:lnTo>
                    <a:lnTo>
                      <a:pt x="958" y="215"/>
                    </a:lnTo>
                    <a:lnTo>
                      <a:pt x="958" y="226"/>
                    </a:lnTo>
                    <a:lnTo>
                      <a:pt x="958" y="238"/>
                    </a:lnTo>
                    <a:lnTo>
                      <a:pt x="956" y="249"/>
                    </a:lnTo>
                    <a:lnTo>
                      <a:pt x="953" y="259"/>
                    </a:lnTo>
                    <a:lnTo>
                      <a:pt x="947" y="270"/>
                    </a:lnTo>
                    <a:lnTo>
                      <a:pt x="942" y="279"/>
                    </a:lnTo>
                    <a:lnTo>
                      <a:pt x="935" y="288"/>
                    </a:lnTo>
                    <a:lnTo>
                      <a:pt x="928" y="297"/>
                    </a:lnTo>
                    <a:lnTo>
                      <a:pt x="921" y="304"/>
                    </a:lnTo>
                    <a:lnTo>
                      <a:pt x="912" y="311"/>
                    </a:lnTo>
                    <a:lnTo>
                      <a:pt x="901" y="316"/>
                    </a:lnTo>
                    <a:lnTo>
                      <a:pt x="890" y="322"/>
                    </a:lnTo>
                    <a:lnTo>
                      <a:pt x="880" y="325"/>
                    </a:lnTo>
                    <a:lnTo>
                      <a:pt x="869" y="327"/>
                    </a:lnTo>
                    <a:lnTo>
                      <a:pt x="857" y="329"/>
                    </a:lnTo>
                    <a:lnTo>
                      <a:pt x="846" y="331"/>
                    </a:lnTo>
                    <a:lnTo>
                      <a:pt x="846" y="331"/>
                    </a:lnTo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6229350" y="822326"/>
                <a:ext cx="1587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5614988" y="712788"/>
                <a:ext cx="604837" cy="60325"/>
              </a:xfrm>
              <a:custGeom>
                <a:avLst/>
                <a:gdLst>
                  <a:gd name="T0" fmla="*/ 725 w 763"/>
                  <a:gd name="T1" fmla="*/ 76 h 76"/>
                  <a:gd name="T2" fmla="*/ 41 w 763"/>
                  <a:gd name="T3" fmla="*/ 76 h 76"/>
                  <a:gd name="T4" fmla="*/ 41 w 763"/>
                  <a:gd name="T5" fmla="*/ 76 h 76"/>
                  <a:gd name="T6" fmla="*/ 32 w 763"/>
                  <a:gd name="T7" fmla="*/ 75 h 76"/>
                  <a:gd name="T8" fmla="*/ 25 w 763"/>
                  <a:gd name="T9" fmla="*/ 73 h 76"/>
                  <a:gd name="T10" fmla="*/ 18 w 763"/>
                  <a:gd name="T11" fmla="*/ 69 h 76"/>
                  <a:gd name="T12" fmla="*/ 13 w 763"/>
                  <a:gd name="T13" fmla="*/ 66 h 76"/>
                  <a:gd name="T14" fmla="*/ 7 w 763"/>
                  <a:gd name="T15" fmla="*/ 59 h 76"/>
                  <a:gd name="T16" fmla="*/ 4 w 763"/>
                  <a:gd name="T17" fmla="*/ 53 h 76"/>
                  <a:gd name="T18" fmla="*/ 2 w 763"/>
                  <a:gd name="T19" fmla="*/ 46 h 76"/>
                  <a:gd name="T20" fmla="*/ 0 w 763"/>
                  <a:gd name="T21" fmla="*/ 39 h 76"/>
                  <a:gd name="T22" fmla="*/ 0 w 763"/>
                  <a:gd name="T23" fmla="*/ 39 h 76"/>
                  <a:gd name="T24" fmla="*/ 2 w 763"/>
                  <a:gd name="T25" fmla="*/ 32 h 76"/>
                  <a:gd name="T26" fmla="*/ 4 w 763"/>
                  <a:gd name="T27" fmla="*/ 25 h 76"/>
                  <a:gd name="T28" fmla="*/ 7 w 763"/>
                  <a:gd name="T29" fmla="*/ 18 h 76"/>
                  <a:gd name="T30" fmla="*/ 13 w 763"/>
                  <a:gd name="T31" fmla="*/ 12 h 76"/>
                  <a:gd name="T32" fmla="*/ 18 w 763"/>
                  <a:gd name="T33" fmla="*/ 7 h 76"/>
                  <a:gd name="T34" fmla="*/ 25 w 763"/>
                  <a:gd name="T35" fmla="*/ 4 h 76"/>
                  <a:gd name="T36" fmla="*/ 32 w 763"/>
                  <a:gd name="T37" fmla="*/ 2 h 76"/>
                  <a:gd name="T38" fmla="*/ 41 w 763"/>
                  <a:gd name="T39" fmla="*/ 0 h 76"/>
                  <a:gd name="T40" fmla="*/ 722 w 763"/>
                  <a:gd name="T41" fmla="*/ 0 h 76"/>
                  <a:gd name="T42" fmla="*/ 722 w 763"/>
                  <a:gd name="T43" fmla="*/ 0 h 76"/>
                  <a:gd name="T44" fmla="*/ 731 w 763"/>
                  <a:gd name="T45" fmla="*/ 2 h 76"/>
                  <a:gd name="T46" fmla="*/ 738 w 763"/>
                  <a:gd name="T47" fmla="*/ 4 h 76"/>
                  <a:gd name="T48" fmla="*/ 745 w 763"/>
                  <a:gd name="T49" fmla="*/ 7 h 76"/>
                  <a:gd name="T50" fmla="*/ 750 w 763"/>
                  <a:gd name="T51" fmla="*/ 12 h 76"/>
                  <a:gd name="T52" fmla="*/ 755 w 763"/>
                  <a:gd name="T53" fmla="*/ 18 h 76"/>
                  <a:gd name="T54" fmla="*/ 759 w 763"/>
                  <a:gd name="T55" fmla="*/ 25 h 76"/>
                  <a:gd name="T56" fmla="*/ 761 w 763"/>
                  <a:gd name="T57" fmla="*/ 32 h 76"/>
                  <a:gd name="T58" fmla="*/ 763 w 763"/>
                  <a:gd name="T59" fmla="*/ 39 h 76"/>
                  <a:gd name="T60" fmla="*/ 763 w 763"/>
                  <a:gd name="T61" fmla="*/ 39 h 76"/>
                  <a:gd name="T62" fmla="*/ 763 w 763"/>
                  <a:gd name="T63" fmla="*/ 46 h 76"/>
                  <a:gd name="T64" fmla="*/ 761 w 763"/>
                  <a:gd name="T65" fmla="*/ 53 h 76"/>
                  <a:gd name="T66" fmla="*/ 757 w 763"/>
                  <a:gd name="T67" fmla="*/ 60 h 76"/>
                  <a:gd name="T68" fmla="*/ 754 w 763"/>
                  <a:gd name="T69" fmla="*/ 66 h 76"/>
                  <a:gd name="T70" fmla="*/ 747 w 763"/>
                  <a:gd name="T71" fmla="*/ 71 h 76"/>
                  <a:gd name="T72" fmla="*/ 741 w 763"/>
                  <a:gd name="T73" fmla="*/ 73 h 76"/>
                  <a:gd name="T74" fmla="*/ 732 w 763"/>
                  <a:gd name="T75" fmla="*/ 76 h 76"/>
                  <a:gd name="T76" fmla="*/ 725 w 763"/>
                  <a:gd name="T77" fmla="*/ 76 h 76"/>
                  <a:gd name="T78" fmla="*/ 725 w 763"/>
                  <a:gd name="T7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3" h="76">
                    <a:moveTo>
                      <a:pt x="725" y="76"/>
                    </a:moveTo>
                    <a:lnTo>
                      <a:pt x="41" y="76"/>
                    </a:lnTo>
                    <a:lnTo>
                      <a:pt x="41" y="76"/>
                    </a:lnTo>
                    <a:lnTo>
                      <a:pt x="32" y="75"/>
                    </a:lnTo>
                    <a:lnTo>
                      <a:pt x="25" y="73"/>
                    </a:lnTo>
                    <a:lnTo>
                      <a:pt x="18" y="69"/>
                    </a:lnTo>
                    <a:lnTo>
                      <a:pt x="13" y="66"/>
                    </a:lnTo>
                    <a:lnTo>
                      <a:pt x="7" y="59"/>
                    </a:lnTo>
                    <a:lnTo>
                      <a:pt x="4" y="53"/>
                    </a:lnTo>
                    <a:lnTo>
                      <a:pt x="2" y="4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32"/>
                    </a:lnTo>
                    <a:lnTo>
                      <a:pt x="4" y="25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18" y="7"/>
                    </a:lnTo>
                    <a:lnTo>
                      <a:pt x="25" y="4"/>
                    </a:lnTo>
                    <a:lnTo>
                      <a:pt x="32" y="2"/>
                    </a:lnTo>
                    <a:lnTo>
                      <a:pt x="41" y="0"/>
                    </a:lnTo>
                    <a:lnTo>
                      <a:pt x="722" y="0"/>
                    </a:lnTo>
                    <a:lnTo>
                      <a:pt x="722" y="0"/>
                    </a:lnTo>
                    <a:lnTo>
                      <a:pt x="731" y="2"/>
                    </a:lnTo>
                    <a:lnTo>
                      <a:pt x="738" y="4"/>
                    </a:lnTo>
                    <a:lnTo>
                      <a:pt x="745" y="7"/>
                    </a:lnTo>
                    <a:lnTo>
                      <a:pt x="750" y="12"/>
                    </a:lnTo>
                    <a:lnTo>
                      <a:pt x="755" y="18"/>
                    </a:lnTo>
                    <a:lnTo>
                      <a:pt x="759" y="25"/>
                    </a:lnTo>
                    <a:lnTo>
                      <a:pt x="761" y="32"/>
                    </a:lnTo>
                    <a:lnTo>
                      <a:pt x="763" y="39"/>
                    </a:lnTo>
                    <a:lnTo>
                      <a:pt x="763" y="39"/>
                    </a:lnTo>
                    <a:lnTo>
                      <a:pt x="763" y="46"/>
                    </a:lnTo>
                    <a:lnTo>
                      <a:pt x="761" y="53"/>
                    </a:lnTo>
                    <a:lnTo>
                      <a:pt x="757" y="60"/>
                    </a:lnTo>
                    <a:lnTo>
                      <a:pt x="754" y="66"/>
                    </a:lnTo>
                    <a:lnTo>
                      <a:pt x="747" y="71"/>
                    </a:lnTo>
                    <a:lnTo>
                      <a:pt x="741" y="73"/>
                    </a:lnTo>
                    <a:lnTo>
                      <a:pt x="732" y="76"/>
                    </a:lnTo>
                    <a:lnTo>
                      <a:pt x="725" y="76"/>
                    </a:lnTo>
                    <a:lnTo>
                      <a:pt x="725" y="76"/>
                    </a:lnTo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5602288" y="1143001"/>
                <a:ext cx="628650" cy="246063"/>
              </a:xfrm>
              <a:custGeom>
                <a:avLst/>
                <a:gdLst>
                  <a:gd name="T0" fmla="*/ 69 w 791"/>
                  <a:gd name="T1" fmla="*/ 0 h 309"/>
                  <a:gd name="T2" fmla="*/ 69 w 791"/>
                  <a:gd name="T3" fmla="*/ 245 h 309"/>
                  <a:gd name="T4" fmla="*/ 723 w 791"/>
                  <a:gd name="T5" fmla="*/ 245 h 309"/>
                  <a:gd name="T6" fmla="*/ 723 w 791"/>
                  <a:gd name="T7" fmla="*/ 0 h 309"/>
                  <a:gd name="T8" fmla="*/ 791 w 791"/>
                  <a:gd name="T9" fmla="*/ 0 h 309"/>
                  <a:gd name="T10" fmla="*/ 791 w 791"/>
                  <a:gd name="T11" fmla="*/ 257 h 309"/>
                  <a:gd name="T12" fmla="*/ 791 w 791"/>
                  <a:gd name="T13" fmla="*/ 257 h 309"/>
                  <a:gd name="T14" fmla="*/ 791 w 791"/>
                  <a:gd name="T15" fmla="*/ 266 h 309"/>
                  <a:gd name="T16" fmla="*/ 787 w 791"/>
                  <a:gd name="T17" fmla="*/ 275 h 309"/>
                  <a:gd name="T18" fmla="*/ 782 w 791"/>
                  <a:gd name="T19" fmla="*/ 284 h 309"/>
                  <a:gd name="T20" fmla="*/ 775 w 791"/>
                  <a:gd name="T21" fmla="*/ 291 h 309"/>
                  <a:gd name="T22" fmla="*/ 766 w 791"/>
                  <a:gd name="T23" fmla="*/ 298 h 309"/>
                  <a:gd name="T24" fmla="*/ 757 w 791"/>
                  <a:gd name="T25" fmla="*/ 304 h 309"/>
                  <a:gd name="T26" fmla="*/ 748 w 791"/>
                  <a:gd name="T27" fmla="*/ 307 h 309"/>
                  <a:gd name="T28" fmla="*/ 739 w 791"/>
                  <a:gd name="T29" fmla="*/ 309 h 309"/>
                  <a:gd name="T30" fmla="*/ 51 w 791"/>
                  <a:gd name="T31" fmla="*/ 309 h 309"/>
                  <a:gd name="T32" fmla="*/ 51 w 791"/>
                  <a:gd name="T33" fmla="*/ 309 h 309"/>
                  <a:gd name="T34" fmla="*/ 43 w 791"/>
                  <a:gd name="T35" fmla="*/ 307 h 309"/>
                  <a:gd name="T36" fmla="*/ 34 w 791"/>
                  <a:gd name="T37" fmla="*/ 304 h 309"/>
                  <a:gd name="T38" fmla="*/ 25 w 791"/>
                  <a:gd name="T39" fmla="*/ 298 h 309"/>
                  <a:gd name="T40" fmla="*/ 16 w 791"/>
                  <a:gd name="T41" fmla="*/ 291 h 309"/>
                  <a:gd name="T42" fmla="*/ 9 w 791"/>
                  <a:gd name="T43" fmla="*/ 284 h 309"/>
                  <a:gd name="T44" fmla="*/ 3 w 791"/>
                  <a:gd name="T45" fmla="*/ 275 h 309"/>
                  <a:gd name="T46" fmla="*/ 0 w 791"/>
                  <a:gd name="T47" fmla="*/ 266 h 309"/>
                  <a:gd name="T48" fmla="*/ 0 w 791"/>
                  <a:gd name="T49" fmla="*/ 257 h 309"/>
                  <a:gd name="T50" fmla="*/ 0 w 791"/>
                  <a:gd name="T51" fmla="*/ 0 h 309"/>
                  <a:gd name="T52" fmla="*/ 69 w 791"/>
                  <a:gd name="T53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1" h="309">
                    <a:moveTo>
                      <a:pt x="69" y="0"/>
                    </a:moveTo>
                    <a:lnTo>
                      <a:pt x="69" y="245"/>
                    </a:lnTo>
                    <a:lnTo>
                      <a:pt x="723" y="245"/>
                    </a:lnTo>
                    <a:lnTo>
                      <a:pt x="723" y="0"/>
                    </a:lnTo>
                    <a:lnTo>
                      <a:pt x="791" y="0"/>
                    </a:lnTo>
                    <a:lnTo>
                      <a:pt x="791" y="257"/>
                    </a:lnTo>
                    <a:lnTo>
                      <a:pt x="791" y="257"/>
                    </a:lnTo>
                    <a:lnTo>
                      <a:pt x="791" y="266"/>
                    </a:lnTo>
                    <a:lnTo>
                      <a:pt x="787" y="275"/>
                    </a:lnTo>
                    <a:lnTo>
                      <a:pt x="782" y="284"/>
                    </a:lnTo>
                    <a:lnTo>
                      <a:pt x="775" y="291"/>
                    </a:lnTo>
                    <a:lnTo>
                      <a:pt x="766" y="298"/>
                    </a:lnTo>
                    <a:lnTo>
                      <a:pt x="757" y="304"/>
                    </a:lnTo>
                    <a:lnTo>
                      <a:pt x="748" y="307"/>
                    </a:lnTo>
                    <a:lnTo>
                      <a:pt x="739" y="309"/>
                    </a:lnTo>
                    <a:lnTo>
                      <a:pt x="51" y="309"/>
                    </a:lnTo>
                    <a:lnTo>
                      <a:pt x="51" y="309"/>
                    </a:lnTo>
                    <a:lnTo>
                      <a:pt x="43" y="307"/>
                    </a:lnTo>
                    <a:lnTo>
                      <a:pt x="34" y="304"/>
                    </a:lnTo>
                    <a:lnTo>
                      <a:pt x="25" y="298"/>
                    </a:lnTo>
                    <a:lnTo>
                      <a:pt x="16" y="291"/>
                    </a:lnTo>
                    <a:lnTo>
                      <a:pt x="9" y="284"/>
                    </a:lnTo>
                    <a:lnTo>
                      <a:pt x="3" y="275"/>
                    </a:lnTo>
                    <a:lnTo>
                      <a:pt x="0" y="266"/>
                    </a:lnTo>
                    <a:lnTo>
                      <a:pt x="0" y="257"/>
                    </a:lnTo>
                    <a:lnTo>
                      <a:pt x="0" y="0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5657850" y="1143001"/>
                <a:ext cx="0" cy="0"/>
              </a:xfrm>
              <a:prstGeom prst="line">
                <a:avLst/>
              </a:pr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4DB342-C8B4-434B-AD62-8FB6BE11DC1E}"/>
              </a:ext>
            </a:extLst>
          </p:cNvPr>
          <p:cNvSpPr txBox="1"/>
          <p:nvPr/>
        </p:nvSpPr>
        <p:spPr>
          <a:xfrm>
            <a:off x="899592" y="803872"/>
            <a:ext cx="7488832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Formed in 2017, </a:t>
            </a:r>
            <a:r>
              <a:rPr lang="en-US" altLang="zh-CN" dirty="0" err="1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Future.Inc</a:t>
            </a:r>
            <a:r>
              <a:rPr lang="en-US" altLang="zh-CN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 is a software technology company based in </a:t>
            </a:r>
            <a:r>
              <a:rPr lang="en-US" altLang="zh-CN" dirty="0" err="1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NewYork</a:t>
            </a:r>
            <a:r>
              <a:rPr lang="en-US" altLang="zh-CN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. Seeking $1million to develop Community software</a:t>
            </a:r>
            <a:endParaRPr lang="zh-CN" altLang="en-US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29916A-0563-472D-B70D-FC561A917859}"/>
              </a:ext>
            </a:extLst>
          </p:cNvPr>
          <p:cNvSpPr txBox="1"/>
          <p:nvPr/>
        </p:nvSpPr>
        <p:spPr>
          <a:xfrm flipH="1">
            <a:off x="4125128" y="3340214"/>
            <a:ext cx="1051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Depending on the information from the individual, give an effective advice	</a:t>
            </a:r>
            <a:endParaRPr lang="zh-CN" altLang="en-US" sz="8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DE7F5E-11B1-4E4B-BB6A-43C70C0D1C57}"/>
              </a:ext>
            </a:extLst>
          </p:cNvPr>
          <p:cNvSpPr txBox="1"/>
          <p:nvPr/>
        </p:nvSpPr>
        <p:spPr>
          <a:xfrm>
            <a:off x="5608599" y="3340214"/>
            <a:ext cx="80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We will using our special algorithm to calculate</a:t>
            </a:r>
            <a:endParaRPr lang="zh-CN" altLang="en-US" sz="8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42B8F8-BFC0-42C2-891B-5924A1EEC7AC}"/>
              </a:ext>
            </a:extLst>
          </p:cNvPr>
          <p:cNvSpPr txBox="1"/>
          <p:nvPr/>
        </p:nvSpPr>
        <p:spPr>
          <a:xfrm>
            <a:off x="7187193" y="3363838"/>
            <a:ext cx="86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</a:rPr>
              <a:t>We will give  customer a effective right report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320987" y="297838"/>
            <a:ext cx="561600" cy="561600"/>
            <a:chOff x="5210065" y="1693503"/>
            <a:chExt cx="855498" cy="855498"/>
          </a:xfrm>
        </p:grpSpPr>
        <p:sp>
          <p:nvSpPr>
            <p:cNvPr id="53" name="圆角矩形 52"/>
            <p:cNvSpPr/>
            <p:nvPr/>
          </p:nvSpPr>
          <p:spPr>
            <a:xfrm>
              <a:off x="5210065" y="1693503"/>
              <a:ext cx="855498" cy="855498"/>
            </a:xfrm>
            <a:prstGeom prst="roundRect">
              <a:avLst/>
            </a:prstGeom>
            <a:noFill/>
            <a:ln w="9525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" name="组合 53"/>
            <p:cNvGrpSpPr>
              <a:grpSpLocks noChangeAspect="1"/>
            </p:cNvGrpSpPr>
            <p:nvPr/>
          </p:nvGrpSpPr>
          <p:grpSpPr>
            <a:xfrm>
              <a:off x="5383114" y="1903966"/>
              <a:ext cx="538409" cy="412662"/>
              <a:chOff x="5611813" y="1835150"/>
              <a:chExt cx="285750" cy="219076"/>
            </a:xfrm>
            <a:noFill/>
          </p:grpSpPr>
          <p:sp>
            <p:nvSpPr>
              <p:cNvPr id="55" name="Freeform 57"/>
              <p:cNvSpPr/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5765801" y="1895475"/>
                <a:ext cx="41275" cy="128588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63" name="直接连接符 62"/>
          <p:cNvCxnSpPr/>
          <p:nvPr/>
        </p:nvCxnSpPr>
        <p:spPr>
          <a:xfrm>
            <a:off x="2771776" y="485775"/>
            <a:ext cx="104457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48"/>
          <p:cNvSpPr txBox="1">
            <a:spLocks noChangeArrowheads="1"/>
          </p:cNvSpPr>
          <p:nvPr/>
        </p:nvSpPr>
        <p:spPr bwMode="auto">
          <a:xfrm>
            <a:off x="1043608" y="267494"/>
            <a:ext cx="216024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Opportunity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Content Placeholder 2"/>
          <p:cNvSpPr txBox="1"/>
          <p:nvPr/>
        </p:nvSpPr>
        <p:spPr>
          <a:xfrm>
            <a:off x="1050649" y="631206"/>
            <a:ext cx="1730071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87755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0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225344" y="1563638"/>
            <a:ext cx="2553129" cy="255312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rgbClr val="2C293D"/>
              </a:solidFill>
              <a:cs typeface="+mn-ea"/>
              <a:sym typeface="+mn-lt"/>
            </a:endParaRPr>
          </a:p>
        </p:txBody>
      </p:sp>
      <p:sp>
        <p:nvSpPr>
          <p:cNvPr id="69" name="Rounded Rectangle 5"/>
          <p:cNvSpPr/>
          <p:nvPr/>
        </p:nvSpPr>
        <p:spPr>
          <a:xfrm>
            <a:off x="3331372" y="1783659"/>
            <a:ext cx="485785" cy="485784"/>
          </a:xfrm>
          <a:prstGeom prst="roundRect">
            <a:avLst>
              <a:gd name="adj" fmla="val 50000"/>
            </a:avLst>
          </a:prstGeom>
          <a:gradFill>
            <a:gsLst>
              <a:gs pos="47700">
                <a:srgbClr val="F4DEBE"/>
              </a:gs>
              <a:gs pos="0">
                <a:srgbClr val="D9A96A"/>
              </a:gs>
              <a:gs pos="100000">
                <a:srgbClr val="F5E3C9"/>
              </a:gs>
            </a:gsLst>
            <a:lin ang="54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rgbClr val="2C293D"/>
              </a:solidFill>
              <a:cs typeface="+mn-ea"/>
              <a:sym typeface="+mn-lt"/>
            </a:endParaRPr>
          </a:p>
        </p:txBody>
      </p:sp>
      <p:sp>
        <p:nvSpPr>
          <p:cNvPr id="70" name="Text Placeholder 7"/>
          <p:cNvSpPr txBox="1"/>
          <p:nvPr/>
        </p:nvSpPr>
        <p:spPr>
          <a:xfrm>
            <a:off x="3366557" y="1855779"/>
            <a:ext cx="412514" cy="30559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50" b="0" kern="1200">
                <a:solidFill>
                  <a:schemeClr val="bg1"/>
                </a:solidFill>
                <a:latin typeface="FontAwesome Regular"/>
                <a:ea typeface="+mn-ea"/>
                <a:cs typeface="FontAwesome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000" dirty="0">
                <a:solidFill>
                  <a:srgbClr val="2C293D"/>
                </a:solidFill>
                <a:latin typeface="+mn-lt"/>
                <a:cs typeface="+mn-ea"/>
                <a:sym typeface="+mn-lt"/>
              </a:rPr>
              <a:t></a:t>
            </a:r>
          </a:p>
        </p:txBody>
      </p:sp>
      <p:sp>
        <p:nvSpPr>
          <p:cNvPr id="71" name="Rounded Rectangle 32"/>
          <p:cNvSpPr/>
          <p:nvPr/>
        </p:nvSpPr>
        <p:spPr>
          <a:xfrm>
            <a:off x="5210215" y="1783659"/>
            <a:ext cx="485785" cy="485784"/>
          </a:xfrm>
          <a:prstGeom prst="roundRect">
            <a:avLst>
              <a:gd name="adj" fmla="val 50000"/>
            </a:avLst>
          </a:prstGeom>
          <a:gradFill>
            <a:gsLst>
              <a:gs pos="47700">
                <a:srgbClr val="F4DEBE"/>
              </a:gs>
              <a:gs pos="0">
                <a:srgbClr val="D9A96A"/>
              </a:gs>
              <a:gs pos="100000">
                <a:srgbClr val="F5E3C9"/>
              </a:gs>
            </a:gsLst>
            <a:lin ang="54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rgbClr val="2C293D"/>
              </a:solidFill>
              <a:cs typeface="+mn-ea"/>
              <a:sym typeface="+mn-lt"/>
            </a:endParaRPr>
          </a:p>
        </p:txBody>
      </p:sp>
      <p:sp>
        <p:nvSpPr>
          <p:cNvPr id="72" name="Text Placeholder 7"/>
          <p:cNvSpPr txBox="1"/>
          <p:nvPr/>
        </p:nvSpPr>
        <p:spPr>
          <a:xfrm>
            <a:off x="5245401" y="1855779"/>
            <a:ext cx="412514" cy="30559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50" b="0" kern="1200">
                <a:solidFill>
                  <a:schemeClr val="bg1"/>
                </a:solidFill>
                <a:latin typeface="FontAwesome Regular"/>
                <a:ea typeface="+mn-ea"/>
                <a:cs typeface="FontAwesome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000" dirty="0">
                <a:solidFill>
                  <a:srgbClr val="2C293D"/>
                </a:solidFill>
                <a:latin typeface="+mn-lt"/>
                <a:cs typeface="+mn-ea"/>
                <a:sym typeface="+mn-lt"/>
              </a:rPr>
              <a:t></a:t>
            </a:r>
          </a:p>
        </p:txBody>
      </p:sp>
      <p:sp>
        <p:nvSpPr>
          <p:cNvPr id="73" name="Rounded Rectangle 34"/>
          <p:cNvSpPr/>
          <p:nvPr/>
        </p:nvSpPr>
        <p:spPr>
          <a:xfrm>
            <a:off x="2961107" y="2630175"/>
            <a:ext cx="485785" cy="485784"/>
          </a:xfrm>
          <a:prstGeom prst="roundRect">
            <a:avLst>
              <a:gd name="adj" fmla="val 50000"/>
            </a:avLst>
          </a:prstGeom>
          <a:gradFill>
            <a:gsLst>
              <a:gs pos="47700">
                <a:srgbClr val="F4DEBE"/>
              </a:gs>
              <a:gs pos="0">
                <a:srgbClr val="D9A96A"/>
              </a:gs>
              <a:gs pos="100000">
                <a:srgbClr val="F5E3C9"/>
              </a:gs>
            </a:gsLst>
            <a:lin ang="54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rgbClr val="2C293D"/>
              </a:solidFill>
              <a:cs typeface="+mn-ea"/>
              <a:sym typeface="+mn-lt"/>
            </a:endParaRPr>
          </a:p>
        </p:txBody>
      </p:sp>
      <p:sp>
        <p:nvSpPr>
          <p:cNvPr id="74" name="Text Placeholder 7"/>
          <p:cNvSpPr txBox="1"/>
          <p:nvPr/>
        </p:nvSpPr>
        <p:spPr>
          <a:xfrm>
            <a:off x="2996292" y="2702296"/>
            <a:ext cx="412514" cy="305595"/>
          </a:xfrm>
          <a:prstGeom prst="rect">
            <a:avLst/>
          </a:prstGeom>
          <a:noFill/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50" b="0" kern="1200">
                <a:solidFill>
                  <a:schemeClr val="bg1"/>
                </a:solidFill>
                <a:latin typeface="FontAwesome Regular"/>
                <a:ea typeface="+mn-ea"/>
                <a:cs typeface="FontAwesome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000" dirty="0">
                <a:solidFill>
                  <a:srgbClr val="2C293D"/>
                </a:solidFill>
                <a:latin typeface="+mn-lt"/>
                <a:cs typeface="+mn-ea"/>
                <a:sym typeface="+mn-lt"/>
              </a:rPr>
              <a:t></a:t>
            </a:r>
          </a:p>
        </p:txBody>
      </p:sp>
      <p:sp>
        <p:nvSpPr>
          <p:cNvPr id="75" name="Rounded Rectangle 36"/>
          <p:cNvSpPr/>
          <p:nvPr/>
        </p:nvSpPr>
        <p:spPr>
          <a:xfrm>
            <a:off x="5547149" y="2630175"/>
            <a:ext cx="485785" cy="485784"/>
          </a:xfrm>
          <a:prstGeom prst="roundRect">
            <a:avLst>
              <a:gd name="adj" fmla="val 50000"/>
            </a:avLst>
          </a:prstGeom>
          <a:gradFill>
            <a:gsLst>
              <a:gs pos="47700">
                <a:srgbClr val="F4DEBE"/>
              </a:gs>
              <a:gs pos="0">
                <a:srgbClr val="D9A96A"/>
              </a:gs>
              <a:gs pos="100000">
                <a:srgbClr val="F5E3C9"/>
              </a:gs>
            </a:gsLst>
            <a:lin ang="54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rgbClr val="2C293D"/>
              </a:solidFill>
              <a:cs typeface="+mn-ea"/>
              <a:sym typeface="+mn-lt"/>
            </a:endParaRPr>
          </a:p>
        </p:txBody>
      </p:sp>
      <p:sp>
        <p:nvSpPr>
          <p:cNvPr id="76" name="Text Placeholder 7"/>
          <p:cNvSpPr txBox="1"/>
          <p:nvPr/>
        </p:nvSpPr>
        <p:spPr>
          <a:xfrm>
            <a:off x="5582335" y="2702296"/>
            <a:ext cx="412514" cy="305595"/>
          </a:xfrm>
          <a:prstGeom prst="rect">
            <a:avLst/>
          </a:prstGeom>
          <a:noFill/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50" b="0" kern="1200">
                <a:solidFill>
                  <a:schemeClr val="bg1"/>
                </a:solidFill>
                <a:latin typeface="FontAwesome Regular"/>
                <a:ea typeface="+mn-ea"/>
                <a:cs typeface="FontAwesome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000" dirty="0">
                <a:solidFill>
                  <a:srgbClr val="2C293D"/>
                </a:solidFill>
                <a:latin typeface="+mn-lt"/>
                <a:cs typeface="+mn-ea"/>
                <a:sym typeface="+mn-lt"/>
              </a:rPr>
              <a:t></a:t>
            </a:r>
          </a:p>
        </p:txBody>
      </p:sp>
      <p:sp>
        <p:nvSpPr>
          <p:cNvPr id="77" name="Rounded Rectangle 38"/>
          <p:cNvSpPr/>
          <p:nvPr/>
        </p:nvSpPr>
        <p:spPr>
          <a:xfrm>
            <a:off x="3331372" y="3508043"/>
            <a:ext cx="485785" cy="485784"/>
          </a:xfrm>
          <a:prstGeom prst="roundRect">
            <a:avLst>
              <a:gd name="adj" fmla="val 50000"/>
            </a:avLst>
          </a:prstGeom>
          <a:gradFill>
            <a:gsLst>
              <a:gs pos="47700">
                <a:srgbClr val="F4DEBE"/>
              </a:gs>
              <a:gs pos="0">
                <a:srgbClr val="D9A96A"/>
              </a:gs>
              <a:gs pos="100000">
                <a:srgbClr val="F5E3C9"/>
              </a:gs>
            </a:gsLst>
            <a:lin ang="54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rgbClr val="2C293D"/>
              </a:solidFill>
              <a:cs typeface="+mn-ea"/>
              <a:sym typeface="+mn-lt"/>
            </a:endParaRPr>
          </a:p>
        </p:txBody>
      </p:sp>
      <p:sp>
        <p:nvSpPr>
          <p:cNvPr id="79" name="Text Placeholder 7"/>
          <p:cNvSpPr txBox="1"/>
          <p:nvPr/>
        </p:nvSpPr>
        <p:spPr>
          <a:xfrm>
            <a:off x="3366557" y="3580164"/>
            <a:ext cx="412514" cy="305595"/>
          </a:xfrm>
          <a:prstGeom prst="rect">
            <a:avLst/>
          </a:prstGeom>
          <a:noFill/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50" b="0" kern="1200">
                <a:solidFill>
                  <a:schemeClr val="bg1"/>
                </a:solidFill>
                <a:latin typeface="FontAwesome Regular"/>
                <a:ea typeface="+mn-ea"/>
                <a:cs typeface="FontAwesome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000" dirty="0">
                <a:solidFill>
                  <a:srgbClr val="2C293D"/>
                </a:solidFill>
                <a:latin typeface="+mn-lt"/>
                <a:cs typeface="+mn-ea"/>
                <a:sym typeface="+mn-lt"/>
              </a:rPr>
              <a:t></a:t>
            </a:r>
          </a:p>
        </p:txBody>
      </p:sp>
      <p:sp>
        <p:nvSpPr>
          <p:cNvPr id="80" name="Rounded Rectangle 40"/>
          <p:cNvSpPr/>
          <p:nvPr/>
        </p:nvSpPr>
        <p:spPr>
          <a:xfrm>
            <a:off x="5210215" y="3508043"/>
            <a:ext cx="485785" cy="485784"/>
          </a:xfrm>
          <a:prstGeom prst="roundRect">
            <a:avLst>
              <a:gd name="adj" fmla="val 50000"/>
            </a:avLst>
          </a:prstGeom>
          <a:gradFill>
            <a:gsLst>
              <a:gs pos="47700">
                <a:srgbClr val="F4DEBE"/>
              </a:gs>
              <a:gs pos="0">
                <a:srgbClr val="D9A96A"/>
              </a:gs>
              <a:gs pos="100000">
                <a:srgbClr val="F5E3C9"/>
              </a:gs>
            </a:gsLst>
            <a:lin ang="54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350" dirty="0">
              <a:solidFill>
                <a:srgbClr val="2C293D"/>
              </a:solidFill>
              <a:cs typeface="+mn-ea"/>
              <a:sym typeface="+mn-lt"/>
            </a:endParaRPr>
          </a:p>
        </p:txBody>
      </p:sp>
      <p:sp>
        <p:nvSpPr>
          <p:cNvPr id="81" name="Text Placeholder 7"/>
          <p:cNvSpPr txBox="1"/>
          <p:nvPr/>
        </p:nvSpPr>
        <p:spPr>
          <a:xfrm>
            <a:off x="5245401" y="3580164"/>
            <a:ext cx="412514" cy="305595"/>
          </a:xfrm>
          <a:prstGeom prst="rect">
            <a:avLst/>
          </a:prstGeom>
          <a:noFill/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50" b="0" kern="1200">
                <a:solidFill>
                  <a:schemeClr val="bg1"/>
                </a:solidFill>
                <a:latin typeface="FontAwesome Regular"/>
                <a:ea typeface="+mn-ea"/>
                <a:cs typeface="FontAwesome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000" dirty="0">
                <a:solidFill>
                  <a:srgbClr val="2C293D"/>
                </a:solidFill>
                <a:latin typeface="+mn-lt"/>
                <a:cs typeface="+mn-ea"/>
                <a:sym typeface="+mn-lt"/>
              </a:rPr>
              <a:t>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37356" y="1285921"/>
            <a:ext cx="2634825" cy="2981802"/>
            <a:chOff x="5737356" y="1285921"/>
            <a:chExt cx="2634825" cy="2981802"/>
          </a:xfrm>
        </p:grpSpPr>
        <p:grpSp>
          <p:nvGrpSpPr>
            <p:cNvPr id="5" name="组合 4"/>
            <p:cNvGrpSpPr/>
            <p:nvPr/>
          </p:nvGrpSpPr>
          <p:grpSpPr>
            <a:xfrm>
              <a:off x="5764182" y="1285921"/>
              <a:ext cx="2552234" cy="597657"/>
              <a:chOff x="5764182" y="1285921"/>
              <a:chExt cx="2552234" cy="597657"/>
            </a:xfrm>
          </p:grpSpPr>
          <p:sp>
            <p:nvSpPr>
              <p:cNvPr id="82" name="TextBox 7"/>
              <p:cNvSpPr txBox="1"/>
              <p:nvPr/>
            </p:nvSpPr>
            <p:spPr>
              <a:xfrm>
                <a:off x="5764182" y="1623570"/>
                <a:ext cx="2304061" cy="260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Help people to form a new career</a:t>
                </a:r>
              </a:p>
            </p:txBody>
          </p:sp>
          <p:sp>
            <p:nvSpPr>
              <p:cNvPr id="84" name="TextBox 8"/>
              <p:cNvSpPr txBox="1"/>
              <p:nvPr/>
            </p:nvSpPr>
            <p:spPr>
              <a:xfrm>
                <a:off x="5764182" y="1285921"/>
                <a:ext cx="2552234" cy="268279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Help Founding Company</a:t>
                </a:r>
                <a:endParaRPr lang="zh-CN" altLang="en-US" sz="16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68120" y="2570757"/>
              <a:ext cx="2304061" cy="574036"/>
              <a:chOff x="6068120" y="2570757"/>
              <a:chExt cx="2304061" cy="574036"/>
            </a:xfrm>
          </p:grpSpPr>
          <p:sp>
            <p:nvSpPr>
              <p:cNvPr id="85" name="TextBox 7"/>
              <p:cNvSpPr txBox="1"/>
              <p:nvPr/>
            </p:nvSpPr>
            <p:spPr>
              <a:xfrm>
                <a:off x="6068120" y="2884785"/>
                <a:ext cx="2304061" cy="260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10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6" name="TextBox 8"/>
              <p:cNvSpPr txBox="1"/>
              <p:nvPr/>
            </p:nvSpPr>
            <p:spPr>
              <a:xfrm>
                <a:off x="6068121" y="2570757"/>
                <a:ext cx="1973295" cy="270010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zh-CN" altLang="en-US" sz="16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737356" y="3721549"/>
              <a:ext cx="2304061" cy="546174"/>
              <a:chOff x="5737356" y="3721549"/>
              <a:chExt cx="2304061" cy="546174"/>
            </a:xfrm>
          </p:grpSpPr>
          <p:sp>
            <p:nvSpPr>
              <p:cNvPr id="87" name="TextBox 7"/>
              <p:cNvSpPr txBox="1"/>
              <p:nvPr/>
            </p:nvSpPr>
            <p:spPr>
              <a:xfrm>
                <a:off x="5737356" y="4006626"/>
                <a:ext cx="2304061" cy="261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10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8" name="TextBox 8"/>
              <p:cNvSpPr txBox="1"/>
              <p:nvPr/>
            </p:nvSpPr>
            <p:spPr>
              <a:xfrm>
                <a:off x="5737357" y="3721549"/>
                <a:ext cx="1570946" cy="270010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zh-CN" altLang="en-US" sz="16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50581" y="1275606"/>
            <a:ext cx="2642705" cy="3404094"/>
            <a:chOff x="650581" y="1275606"/>
            <a:chExt cx="2642705" cy="3404094"/>
          </a:xfrm>
        </p:grpSpPr>
        <p:grpSp>
          <p:nvGrpSpPr>
            <p:cNvPr id="4" name="组合 3"/>
            <p:cNvGrpSpPr/>
            <p:nvPr/>
          </p:nvGrpSpPr>
          <p:grpSpPr>
            <a:xfrm>
              <a:off x="905120" y="3722832"/>
              <a:ext cx="2304061" cy="956868"/>
              <a:chOff x="905120" y="3722832"/>
              <a:chExt cx="2304061" cy="956868"/>
            </a:xfrm>
          </p:grpSpPr>
          <p:sp>
            <p:nvSpPr>
              <p:cNvPr id="89" name="TextBox 7"/>
              <p:cNvSpPr txBox="1"/>
              <p:nvPr/>
            </p:nvSpPr>
            <p:spPr>
              <a:xfrm>
                <a:off x="905120" y="4050361"/>
                <a:ext cx="2304061" cy="62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 err="1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Becuase</a:t>
                </a:r>
                <a:r>
                  <a:rPr lang="en-US" altLang="zh-CN" sz="10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we use the information from the  website ,so the information is new</a:t>
                </a:r>
              </a:p>
            </p:txBody>
          </p:sp>
          <p:sp>
            <p:nvSpPr>
              <p:cNvPr id="90" name="TextBox 8"/>
              <p:cNvSpPr txBox="1"/>
              <p:nvPr/>
            </p:nvSpPr>
            <p:spPr>
              <a:xfrm>
                <a:off x="933548" y="3722832"/>
                <a:ext cx="2275633" cy="270010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6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Real Time</a:t>
                </a:r>
                <a:endParaRPr lang="zh-CN" altLang="en-US" sz="16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650581" y="2570177"/>
              <a:ext cx="2304061" cy="935610"/>
              <a:chOff x="650581" y="2570177"/>
              <a:chExt cx="2304061" cy="935610"/>
            </a:xfrm>
          </p:grpSpPr>
          <p:sp>
            <p:nvSpPr>
              <p:cNvPr id="91" name="TextBox 7"/>
              <p:cNvSpPr txBox="1"/>
              <p:nvPr/>
            </p:nvSpPr>
            <p:spPr>
              <a:xfrm>
                <a:off x="650581" y="2876448"/>
                <a:ext cx="2304061" cy="62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What we provide is very accurate ,because we receive all related information</a:t>
                </a:r>
              </a:p>
            </p:txBody>
          </p:sp>
          <p:sp>
            <p:nvSpPr>
              <p:cNvPr id="92" name="TextBox 8"/>
              <p:cNvSpPr txBox="1"/>
              <p:nvPr/>
            </p:nvSpPr>
            <p:spPr>
              <a:xfrm>
                <a:off x="679009" y="2570177"/>
                <a:ext cx="2275633" cy="270010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6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Accurate</a:t>
                </a:r>
                <a:endParaRPr lang="zh-CN" altLang="en-US" sz="16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989225" y="1275606"/>
              <a:ext cx="2304061" cy="890565"/>
              <a:chOff x="989225" y="1275606"/>
              <a:chExt cx="2304061" cy="890565"/>
            </a:xfrm>
          </p:grpSpPr>
          <p:sp>
            <p:nvSpPr>
              <p:cNvPr id="94" name="TextBox 7"/>
              <p:cNvSpPr txBox="1"/>
              <p:nvPr/>
            </p:nvSpPr>
            <p:spPr>
              <a:xfrm>
                <a:off x="989225" y="1536832"/>
                <a:ext cx="2304061" cy="62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What I give is very effective advice , only need a little information from the customer</a:t>
                </a:r>
              </a:p>
            </p:txBody>
          </p:sp>
          <p:sp>
            <p:nvSpPr>
              <p:cNvPr id="95" name="TextBox 8"/>
              <p:cNvSpPr txBox="1"/>
              <p:nvPr/>
            </p:nvSpPr>
            <p:spPr>
              <a:xfrm>
                <a:off x="1017653" y="1275606"/>
                <a:ext cx="2275633" cy="270010"/>
              </a:xfrm>
              <a:prstGeom prst="rect">
                <a:avLst/>
              </a:prstGeom>
              <a:noFill/>
            </p:spPr>
            <p:txBody>
              <a:bodyPr wrap="square" t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600" dirty="0">
                    <a:gradFill>
                      <a:gsLst>
                        <a:gs pos="50000">
                          <a:srgbClr val="F4DEBE"/>
                        </a:gs>
                        <a:gs pos="0">
                          <a:srgbClr val="D9A96A"/>
                        </a:gs>
                        <a:gs pos="100000">
                          <a:srgbClr val="F5E3C9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Effective</a:t>
                </a:r>
                <a:endParaRPr lang="zh-CN" altLang="en-US" sz="16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7953" y="1413803"/>
            <a:ext cx="2796504" cy="685800"/>
            <a:chOff x="1267953" y="1413803"/>
            <a:chExt cx="2796504" cy="685800"/>
          </a:xfrm>
        </p:grpSpPr>
        <p:sp>
          <p:nvSpPr>
            <p:cNvPr id="147" name="Rounded Rectangle 4"/>
            <p:cNvSpPr/>
            <p:nvPr/>
          </p:nvSpPr>
          <p:spPr>
            <a:xfrm>
              <a:off x="1267953" y="1413803"/>
              <a:ext cx="685800" cy="685800"/>
            </a:xfrm>
            <a:prstGeom prst="roundRect">
              <a:avLst/>
            </a:prstGeom>
            <a:gradFill>
              <a:gsLst>
                <a:gs pos="477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148" name="Group 80"/>
            <p:cNvGrpSpPr/>
            <p:nvPr/>
          </p:nvGrpSpPr>
          <p:grpSpPr>
            <a:xfrm>
              <a:off x="1491195" y="1582574"/>
              <a:ext cx="239316" cy="348854"/>
              <a:chOff x="3582988" y="3510757"/>
              <a:chExt cx="319088" cy="465138"/>
            </a:xfrm>
            <a:solidFill>
              <a:srgbClr val="1B1C27"/>
            </a:solidFill>
          </p:grpSpPr>
          <p:sp>
            <p:nvSpPr>
              <p:cNvPr id="149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50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979712" y="1419623"/>
              <a:ext cx="1685077" cy="293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Searching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for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address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79713" y="1655134"/>
              <a:ext cx="2084744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25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7953" y="2450988"/>
            <a:ext cx="2796504" cy="696098"/>
            <a:chOff x="1267953" y="2450988"/>
            <a:chExt cx="2796504" cy="696098"/>
          </a:xfrm>
        </p:grpSpPr>
        <p:sp>
          <p:nvSpPr>
            <p:cNvPr id="120" name="Rounded Rectangle 5"/>
            <p:cNvSpPr/>
            <p:nvPr/>
          </p:nvSpPr>
          <p:spPr>
            <a:xfrm>
              <a:off x="1267953" y="2461286"/>
              <a:ext cx="685800" cy="685800"/>
            </a:xfrm>
            <a:prstGeom prst="roundRect">
              <a:avLst/>
            </a:prstGeom>
            <a:gradFill>
              <a:gsLst>
                <a:gs pos="477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121" name="Group 59"/>
            <p:cNvGrpSpPr/>
            <p:nvPr/>
          </p:nvGrpSpPr>
          <p:grpSpPr>
            <a:xfrm>
              <a:off x="1436724" y="2640772"/>
              <a:ext cx="348258" cy="348854"/>
              <a:chOff x="9145588" y="4435475"/>
              <a:chExt cx="464344" cy="465138"/>
            </a:xfrm>
            <a:solidFill>
              <a:srgbClr val="1B1C27"/>
            </a:solidFill>
          </p:grpSpPr>
          <p:sp>
            <p:nvSpPr>
              <p:cNvPr id="12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2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2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2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2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2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2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2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3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979712" y="2450988"/>
              <a:ext cx="1430200" cy="293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Searching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for type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686498"/>
              <a:ext cx="2084744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25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7953" y="3486497"/>
            <a:ext cx="2796504" cy="712469"/>
            <a:chOff x="1267953" y="3486497"/>
            <a:chExt cx="2796504" cy="712469"/>
          </a:xfrm>
        </p:grpSpPr>
        <p:sp>
          <p:nvSpPr>
            <p:cNvPr id="157" name="Rounded Rectangle 6"/>
            <p:cNvSpPr/>
            <p:nvPr/>
          </p:nvSpPr>
          <p:spPr>
            <a:xfrm>
              <a:off x="1267953" y="3513166"/>
              <a:ext cx="685800" cy="685800"/>
            </a:xfrm>
            <a:prstGeom prst="roundRect">
              <a:avLst/>
            </a:prstGeom>
            <a:gradFill>
              <a:gsLst>
                <a:gs pos="477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158" name="Group 86"/>
            <p:cNvGrpSpPr/>
            <p:nvPr/>
          </p:nvGrpSpPr>
          <p:grpSpPr>
            <a:xfrm>
              <a:off x="1442081" y="3681937"/>
              <a:ext cx="348258" cy="348258"/>
              <a:chOff x="4439444" y="1652588"/>
              <a:chExt cx="464344" cy="464344"/>
            </a:xfrm>
            <a:solidFill>
              <a:srgbClr val="1B1C27"/>
            </a:solidFill>
          </p:grpSpPr>
          <p:sp>
            <p:nvSpPr>
              <p:cNvPr id="159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60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61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979712" y="3486497"/>
              <a:ext cx="1481496" cy="293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Searching for  fund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79713" y="3722008"/>
              <a:ext cx="2084744" cy="23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25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71624" y="1410099"/>
            <a:ext cx="2863536" cy="689504"/>
            <a:chOff x="4971624" y="1410099"/>
            <a:chExt cx="2863536" cy="689504"/>
          </a:xfrm>
        </p:grpSpPr>
        <p:sp>
          <p:nvSpPr>
            <p:cNvPr id="152" name="Rounded Rectangle 7"/>
            <p:cNvSpPr/>
            <p:nvPr/>
          </p:nvSpPr>
          <p:spPr>
            <a:xfrm>
              <a:off x="4971624" y="1413803"/>
              <a:ext cx="685800" cy="685800"/>
            </a:xfrm>
            <a:prstGeom prst="roundRect">
              <a:avLst/>
            </a:prstGeom>
            <a:gradFill>
              <a:gsLst>
                <a:gs pos="477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153" name="Group 83"/>
            <p:cNvGrpSpPr/>
            <p:nvPr/>
          </p:nvGrpSpPr>
          <p:grpSpPr>
            <a:xfrm>
              <a:off x="5144719" y="1582574"/>
              <a:ext cx="348854" cy="348258"/>
              <a:chOff x="2581275" y="2582069"/>
              <a:chExt cx="465138" cy="464344"/>
            </a:xfrm>
            <a:solidFill>
              <a:srgbClr val="1B1C27"/>
            </a:solidFill>
          </p:grpSpPr>
          <p:sp>
            <p:nvSpPr>
              <p:cNvPr id="154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55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750416" y="1410099"/>
              <a:ext cx="1762021" cy="293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Searching for  </a:t>
              </a:r>
              <a:r>
                <a:rPr lang="en-US" altLang="zh-CN" sz="1200" dirty="0" err="1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emplyee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50416" y="1645609"/>
              <a:ext cx="2084744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25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71624" y="2441464"/>
            <a:ext cx="2863536" cy="705622"/>
            <a:chOff x="4971624" y="2441464"/>
            <a:chExt cx="2863536" cy="705622"/>
          </a:xfrm>
        </p:grpSpPr>
        <p:sp>
          <p:nvSpPr>
            <p:cNvPr id="132" name="Rounded Rectangle 8"/>
            <p:cNvSpPr/>
            <p:nvPr/>
          </p:nvSpPr>
          <p:spPr>
            <a:xfrm>
              <a:off x="4971624" y="2461286"/>
              <a:ext cx="685800" cy="685800"/>
            </a:xfrm>
            <a:prstGeom prst="roundRect">
              <a:avLst/>
            </a:prstGeom>
            <a:gradFill>
              <a:gsLst>
                <a:gs pos="477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133" name="Group 69"/>
            <p:cNvGrpSpPr/>
            <p:nvPr/>
          </p:nvGrpSpPr>
          <p:grpSpPr>
            <a:xfrm>
              <a:off x="5145314" y="2629759"/>
              <a:ext cx="348258" cy="348854"/>
              <a:chOff x="7287419" y="3505994"/>
              <a:chExt cx="464344" cy="465138"/>
            </a:xfrm>
            <a:solidFill>
              <a:srgbClr val="1B1C27"/>
            </a:solidFill>
          </p:grpSpPr>
          <p:sp>
            <p:nvSpPr>
              <p:cNvPr id="134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35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36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37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38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39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750416" y="2441464"/>
              <a:ext cx="1497526" cy="293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Searching for block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0416" y="2676974"/>
              <a:ext cx="2084744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25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1624" y="3476973"/>
            <a:ext cx="2863536" cy="721993"/>
            <a:chOff x="4971624" y="3476973"/>
            <a:chExt cx="2863536" cy="721993"/>
          </a:xfrm>
        </p:grpSpPr>
        <p:sp>
          <p:nvSpPr>
            <p:cNvPr id="141" name="Rounded Rectangle 9"/>
            <p:cNvSpPr/>
            <p:nvPr/>
          </p:nvSpPr>
          <p:spPr>
            <a:xfrm>
              <a:off x="4971624" y="3513166"/>
              <a:ext cx="685800" cy="685800"/>
            </a:xfrm>
            <a:prstGeom prst="roundRect">
              <a:avLst/>
            </a:prstGeom>
            <a:gradFill>
              <a:gsLst>
                <a:gs pos="477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142" name="Group 76"/>
            <p:cNvGrpSpPr/>
            <p:nvPr/>
          </p:nvGrpSpPr>
          <p:grpSpPr>
            <a:xfrm>
              <a:off x="5136785" y="3681937"/>
              <a:ext cx="348258" cy="348258"/>
              <a:chOff x="7287419" y="2577307"/>
              <a:chExt cx="464344" cy="464344"/>
            </a:xfrm>
            <a:solidFill>
              <a:srgbClr val="1B1C27"/>
            </a:solidFill>
          </p:grpSpPr>
          <p:sp>
            <p:nvSpPr>
              <p:cNvPr id="143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44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45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0815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750416" y="3476973"/>
              <a:ext cx="1329210" cy="293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Submit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for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report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0416" y="3712483"/>
              <a:ext cx="2084744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25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6" name="文本框 48"/>
          <p:cNvSpPr txBox="1">
            <a:spLocks noChangeArrowheads="1"/>
          </p:cNvSpPr>
          <p:nvPr/>
        </p:nvSpPr>
        <p:spPr bwMode="auto">
          <a:xfrm>
            <a:off x="1043608" y="267494"/>
            <a:ext cx="288032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Strategy/Solution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Content Placeholder 2"/>
          <p:cNvSpPr txBox="1"/>
          <p:nvPr/>
        </p:nvSpPr>
        <p:spPr>
          <a:xfrm>
            <a:off x="1050649" y="631206"/>
            <a:ext cx="1730071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87755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0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23528" y="298362"/>
            <a:ext cx="561270" cy="561270"/>
            <a:chOff x="1054223" y="1716252"/>
            <a:chExt cx="855498" cy="855498"/>
          </a:xfrm>
        </p:grpSpPr>
        <p:sp>
          <p:nvSpPr>
            <p:cNvPr id="79" name="圆角矩形 78"/>
            <p:cNvSpPr/>
            <p:nvPr/>
          </p:nvSpPr>
          <p:spPr>
            <a:xfrm>
              <a:off x="1054223" y="1716252"/>
              <a:ext cx="855498" cy="855498"/>
            </a:xfrm>
            <a:prstGeom prst="roundRect">
              <a:avLst/>
            </a:prstGeom>
            <a:noFill/>
            <a:ln w="9525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0" name="组合 79"/>
            <p:cNvGrpSpPr>
              <a:grpSpLocks noChangeAspect="1"/>
            </p:cNvGrpSpPr>
            <p:nvPr/>
          </p:nvGrpSpPr>
          <p:grpSpPr>
            <a:xfrm>
              <a:off x="1217633" y="1908582"/>
              <a:ext cx="534522" cy="515381"/>
              <a:chOff x="7019925" y="5499100"/>
              <a:chExt cx="312738" cy="301626"/>
            </a:xfrm>
            <a:solidFill>
              <a:srgbClr val="232234"/>
            </a:solidFill>
          </p:grpSpPr>
          <p:sp>
            <p:nvSpPr>
              <p:cNvPr id="81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adFill>
                <a:gsLst>
                  <a:gs pos="477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2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adFill>
                <a:gsLst>
                  <a:gs pos="477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222332"/>
          </a:fgClr>
          <a:bgClr>
            <a:srgbClr val="1B1C2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5777" y="1445260"/>
            <a:ext cx="2088191" cy="3430739"/>
            <a:chOff x="401053" y="3211854"/>
            <a:chExt cx="1928375" cy="1242099"/>
          </a:xfrm>
        </p:grpSpPr>
        <p:sp>
          <p:nvSpPr>
            <p:cNvPr id="102" name="Text Placeholder 4"/>
            <p:cNvSpPr txBox="1"/>
            <p:nvPr/>
          </p:nvSpPr>
          <p:spPr>
            <a:xfrm>
              <a:off x="410876" y="3211854"/>
              <a:ext cx="1918552" cy="11816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  <a:defRPr sz="1800" b="0">
                  <a:solidFill>
                    <a:srgbClr val="000000"/>
                  </a:solidFill>
                </a:defRPr>
              </a:pPr>
              <a:r>
                <a:rPr lang="en-US" sz="1200" dirty="0" err="1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Guohua</a:t>
              </a:r>
              <a:r>
                <a:rPr 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sz="1200" dirty="0" err="1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Zhang,CEO</a:t>
              </a:r>
              <a:endParaRPr 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3" name="Text Placeholder 5"/>
            <p:cNvSpPr txBox="1"/>
            <p:nvPr/>
          </p:nvSpPr>
          <p:spPr>
            <a:xfrm>
              <a:off x="401053" y="3551917"/>
              <a:ext cx="1849163" cy="90203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altLang="zh-CN" sz="9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65469" y="1424112"/>
            <a:ext cx="1981676" cy="3138674"/>
            <a:chOff x="2268341" y="1380644"/>
            <a:chExt cx="4910141" cy="3071203"/>
          </a:xfrm>
        </p:grpSpPr>
        <p:sp>
          <p:nvSpPr>
            <p:cNvPr id="104" name="Text Placeholder 6"/>
            <p:cNvSpPr txBox="1"/>
            <p:nvPr/>
          </p:nvSpPr>
          <p:spPr>
            <a:xfrm>
              <a:off x="2268341" y="1380644"/>
              <a:ext cx="4910141" cy="3400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1200" dirty="0" err="1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Zhenhua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Cai  CTO</a:t>
              </a:r>
            </a:p>
          </p:txBody>
        </p:sp>
        <p:sp>
          <p:nvSpPr>
            <p:cNvPr id="105" name="Text Placeholder 5"/>
            <p:cNvSpPr txBox="1"/>
            <p:nvPr/>
          </p:nvSpPr>
          <p:spPr>
            <a:xfrm>
              <a:off x="2522746" y="3549811"/>
              <a:ext cx="1849163" cy="90203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altLang="zh-CN" sz="9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4" name="文本框 48"/>
          <p:cNvSpPr txBox="1">
            <a:spLocks noChangeArrowheads="1"/>
          </p:cNvSpPr>
          <p:nvPr/>
        </p:nvSpPr>
        <p:spPr bwMode="auto">
          <a:xfrm>
            <a:off x="1043608" y="267494"/>
            <a:ext cx="2304256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Management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71776" y="485775"/>
            <a:ext cx="104457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3528" y="298362"/>
            <a:ext cx="561270" cy="561270"/>
            <a:chOff x="1054223" y="1716252"/>
            <a:chExt cx="855498" cy="855498"/>
          </a:xfrm>
        </p:grpSpPr>
        <p:sp>
          <p:nvSpPr>
            <p:cNvPr id="18" name="圆角矩形 17"/>
            <p:cNvSpPr/>
            <p:nvPr/>
          </p:nvSpPr>
          <p:spPr>
            <a:xfrm>
              <a:off x="1054223" y="1716252"/>
              <a:ext cx="855498" cy="855498"/>
            </a:xfrm>
            <a:prstGeom prst="roundRect">
              <a:avLst/>
            </a:prstGeom>
            <a:noFill/>
            <a:ln w="9525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1217633" y="1908582"/>
              <a:ext cx="534522" cy="515381"/>
              <a:chOff x="7019925" y="5499100"/>
              <a:chExt cx="312738" cy="301626"/>
            </a:xfrm>
            <a:solidFill>
              <a:srgbClr val="232234"/>
            </a:solidFill>
          </p:grpSpPr>
          <p:sp>
            <p:nvSpPr>
              <p:cNvPr id="20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adFill>
                <a:gsLst>
                  <a:gs pos="477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1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adFill>
                <a:gsLst>
                  <a:gs pos="477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91E9E54-460D-483F-B5A8-D658B1937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5" y="1436604"/>
            <a:ext cx="1425375" cy="17558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C04085-D255-4523-A50D-3F725B3AB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90069"/>
            <a:ext cx="1409493" cy="17775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EditPoints="1"/>
          </p:cNvSpPr>
          <p:nvPr/>
        </p:nvSpPr>
        <p:spPr bwMode="auto">
          <a:xfrm>
            <a:off x="2442904" y="1334748"/>
            <a:ext cx="757625" cy="75762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1408600" y="4027309"/>
            <a:ext cx="483305" cy="48330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20000"/>
              </a:lnSpc>
            </a:pPr>
            <a:endParaRPr lang="en-US" sz="135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8677" y="1348783"/>
            <a:ext cx="3905637" cy="1056310"/>
            <a:chOff x="4578677" y="1348783"/>
            <a:chExt cx="3905637" cy="1056310"/>
          </a:xfrm>
        </p:grpSpPr>
        <p:sp>
          <p:nvSpPr>
            <p:cNvPr id="25" name="TextBox 46"/>
            <p:cNvSpPr txBox="1"/>
            <p:nvPr/>
          </p:nvSpPr>
          <p:spPr>
            <a:xfrm>
              <a:off x="4578677" y="1348783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199833" y="1452657"/>
              <a:ext cx="1031051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Sources</a:t>
              </a:r>
            </a:p>
          </p:txBody>
        </p:sp>
        <p:sp>
          <p:nvSpPr>
            <p:cNvPr id="27" name="Rectangle 48"/>
            <p:cNvSpPr/>
            <p:nvPr/>
          </p:nvSpPr>
          <p:spPr>
            <a:xfrm>
              <a:off x="4626689" y="1995686"/>
              <a:ext cx="3857625" cy="409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Equities Capital 			$1,000,000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Total Sources   			 $1.000.000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30799" y="2571750"/>
            <a:ext cx="3857625" cy="1368152"/>
            <a:chOff x="4638935" y="2423980"/>
            <a:chExt cx="3857625" cy="1368152"/>
          </a:xfrm>
        </p:grpSpPr>
        <p:sp>
          <p:nvSpPr>
            <p:cNvPr id="28" name="TextBox 46"/>
            <p:cNvSpPr txBox="1"/>
            <p:nvPr/>
          </p:nvSpPr>
          <p:spPr>
            <a:xfrm>
              <a:off x="4671803" y="2423980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9" name="TextBox 47"/>
            <p:cNvSpPr txBox="1"/>
            <p:nvPr/>
          </p:nvSpPr>
          <p:spPr>
            <a:xfrm>
              <a:off x="5328208" y="2549746"/>
              <a:ext cx="710451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Uses</a:t>
              </a:r>
            </a:p>
          </p:txBody>
        </p:sp>
        <p:sp>
          <p:nvSpPr>
            <p:cNvPr id="30" name="Rectangle 48"/>
            <p:cNvSpPr/>
            <p:nvPr/>
          </p:nvSpPr>
          <p:spPr>
            <a:xfrm>
              <a:off x="4638935" y="2884127"/>
              <a:ext cx="3857625" cy="908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Marketing&amp; Advertising 		$800,000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Satellite Office – NYC		$75,000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Research&amp; Development		$50,000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Financing and Closing Costs		$75,000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Total Uses			$1,000,000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40905" y="1478364"/>
            <a:ext cx="1102000" cy="1102000"/>
            <a:chOff x="1340905" y="1478364"/>
            <a:chExt cx="1102000" cy="11020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40905" y="1478364"/>
              <a:ext cx="1102000" cy="1102000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35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4" name="TextBox 47"/>
            <p:cNvSpPr txBox="1"/>
            <p:nvPr/>
          </p:nvSpPr>
          <p:spPr>
            <a:xfrm>
              <a:off x="1546702" y="1923773"/>
              <a:ext cx="184731" cy="26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05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5758" y="2580364"/>
            <a:ext cx="1359466" cy="1359466"/>
            <a:chOff x="805758" y="2580364"/>
            <a:chExt cx="1359466" cy="1359466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805758" y="2580364"/>
              <a:ext cx="1359466" cy="1359466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35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5" name="TextBox 47"/>
            <p:cNvSpPr txBox="1"/>
            <p:nvPr/>
          </p:nvSpPr>
          <p:spPr>
            <a:xfrm>
              <a:off x="1069514" y="3112929"/>
              <a:ext cx="819455" cy="318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5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Sources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21759" y="3496095"/>
            <a:ext cx="1102000" cy="1102000"/>
            <a:chOff x="1921759" y="3496095"/>
            <a:chExt cx="1102000" cy="1102000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921759" y="3496095"/>
              <a:ext cx="1102000" cy="1102000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35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6" name="TextBox 47"/>
            <p:cNvSpPr txBox="1"/>
            <p:nvPr/>
          </p:nvSpPr>
          <p:spPr>
            <a:xfrm>
              <a:off x="2114410" y="3928100"/>
              <a:ext cx="184731" cy="293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65223" y="2136630"/>
            <a:ext cx="1359466" cy="1359466"/>
            <a:chOff x="2165223" y="2136630"/>
            <a:chExt cx="1359466" cy="1359466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165223" y="2136630"/>
              <a:ext cx="1359466" cy="1359466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35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7" name="TextBox 47"/>
            <p:cNvSpPr txBox="1"/>
            <p:nvPr/>
          </p:nvSpPr>
          <p:spPr>
            <a:xfrm>
              <a:off x="2472759" y="2644424"/>
              <a:ext cx="623889" cy="343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Uses</a:t>
              </a:r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20987" y="297838"/>
            <a:ext cx="561600" cy="561600"/>
            <a:chOff x="5210065" y="1693503"/>
            <a:chExt cx="855498" cy="855498"/>
          </a:xfrm>
        </p:grpSpPr>
        <p:sp>
          <p:nvSpPr>
            <p:cNvPr id="22" name="圆角矩形 21"/>
            <p:cNvSpPr/>
            <p:nvPr/>
          </p:nvSpPr>
          <p:spPr>
            <a:xfrm>
              <a:off x="5210065" y="1693503"/>
              <a:ext cx="855498" cy="855498"/>
            </a:xfrm>
            <a:prstGeom prst="roundRect">
              <a:avLst/>
            </a:prstGeom>
            <a:noFill/>
            <a:ln w="9525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5383114" y="1903966"/>
              <a:ext cx="538409" cy="412662"/>
              <a:chOff x="5611813" y="1835150"/>
              <a:chExt cx="285750" cy="219076"/>
            </a:xfrm>
            <a:noFill/>
          </p:grpSpPr>
          <p:sp>
            <p:nvSpPr>
              <p:cNvPr id="24" name="Freeform 57"/>
              <p:cNvSpPr/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8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40" name="Rectangle 60"/>
              <p:cNvSpPr>
                <a:spLocks noChangeArrowheads="1"/>
              </p:cNvSpPr>
              <p:nvPr/>
            </p:nvSpPr>
            <p:spPr bwMode="auto">
              <a:xfrm>
                <a:off x="5765801" y="1895475"/>
                <a:ext cx="41275" cy="128588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41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adFill>
                <a:gsLst>
                  <a:gs pos="47700">
                    <a:srgbClr val="F4DEBE"/>
                  </a:gs>
                  <a:gs pos="0">
                    <a:srgbClr val="D9A96A"/>
                  </a:gs>
                  <a:gs pos="100000">
                    <a:srgbClr val="F5E3C9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文本框 48"/>
          <p:cNvSpPr txBox="1">
            <a:spLocks noChangeArrowheads="1"/>
          </p:cNvSpPr>
          <p:nvPr/>
        </p:nvSpPr>
        <p:spPr bwMode="auto">
          <a:xfrm>
            <a:off x="1043608" y="267494"/>
            <a:ext cx="2736304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Sources</a:t>
            </a: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Uses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Content Placeholder 2"/>
          <p:cNvSpPr txBox="1"/>
          <p:nvPr/>
        </p:nvSpPr>
        <p:spPr>
          <a:xfrm>
            <a:off x="1050649" y="631206"/>
            <a:ext cx="1730071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87755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0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f91ba0a165ed3a7fddbb8a45d3fb8ee8c46b9"/>
  <p:tag name="ISPRING_PRESENTATION_TITLE" val="大气高端金色商业计划书PPT模板"/>
</p:tagLst>
</file>

<file path=ppt/theme/theme1.xml><?xml version="1.0" encoding="utf-8"?>
<a:theme xmlns:a="http://schemas.openxmlformats.org/drawingml/2006/main" name="Office 主题​​">
  <a:themeElements>
    <a:clrScheme name="金色渐变3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A96A"/>
      </a:accent1>
      <a:accent2>
        <a:srgbClr val="F4DEBE"/>
      </a:accent2>
      <a:accent3>
        <a:srgbClr val="F5E3C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p4llou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186</Words>
  <Application>Microsoft Office PowerPoint</Application>
  <PresentationFormat>全屏显示(16:9)</PresentationFormat>
  <Paragraphs>57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小梅 何</cp:lastModifiedBy>
  <cp:revision>204</cp:revision>
  <dcterms:created xsi:type="dcterms:W3CDTF">2014-09-01T14:19:00Z</dcterms:created>
  <dcterms:modified xsi:type="dcterms:W3CDTF">2019-04-06T03:08:00Z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