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6" r:id="rId9"/>
    <p:sldId id="267" r:id="rId10"/>
    <p:sldId id="268" r:id="rId11"/>
    <p:sldId id="271" r:id="rId12"/>
    <p:sldId id="270" r:id="rId13"/>
    <p:sldId id="272" r:id="rId14"/>
    <p:sldId id="274"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p:restoredTop sz="61088"/>
  </p:normalViewPr>
  <p:slideViewPr>
    <p:cSldViewPr snapToGrid="0" snapToObjects="1">
      <p:cViewPr varScale="1">
        <p:scale>
          <a:sx n="75" d="100"/>
          <a:sy n="75" d="100"/>
        </p:scale>
        <p:origin x="2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2200A-C61C-C442-90F5-8597248544A0}"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6ADF5-1F2F-4E4C-933D-9A74040696C0}" type="slidenum">
              <a:rPr lang="en-US" smtClean="0"/>
              <a:t>‹#›</a:t>
            </a:fld>
            <a:endParaRPr lang="en-US"/>
          </a:p>
        </p:txBody>
      </p:sp>
    </p:spTree>
    <p:extLst>
      <p:ext uri="{BB962C8B-B14F-4D97-AF65-F5344CB8AC3E}">
        <p14:creationId xmlns:p14="http://schemas.microsoft.com/office/powerpoint/2010/main" val="686345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Hi everyone, I'm Liang, and I'm excited to present our paper on optimizing dispel4py for efficiency and supporting stateful applications.</a:t>
            </a:r>
          </a:p>
          <a:p>
            <a:endParaRPr lang="en-US" dirty="0"/>
          </a:p>
        </p:txBody>
      </p:sp>
      <p:sp>
        <p:nvSpPr>
          <p:cNvPr id="4" name="Slide Number Placeholder 3"/>
          <p:cNvSpPr>
            <a:spLocks noGrp="1"/>
          </p:cNvSpPr>
          <p:nvPr>
            <p:ph type="sldNum" sz="quarter" idx="5"/>
          </p:nvPr>
        </p:nvSpPr>
        <p:spPr/>
        <p:txBody>
          <a:bodyPr/>
          <a:lstStyle/>
          <a:p>
            <a:fld id="{AC96ADF5-1F2F-4E4C-933D-9A74040696C0}" type="slidenum">
              <a:rPr lang="en-US" smtClean="0"/>
              <a:t>1</a:t>
            </a:fld>
            <a:endParaRPr lang="en-US"/>
          </a:p>
        </p:txBody>
      </p:sp>
    </p:spTree>
    <p:extLst>
      <p:ext uri="{BB962C8B-B14F-4D97-AF65-F5344CB8AC3E}">
        <p14:creationId xmlns:p14="http://schemas.microsoft.com/office/powerpoint/2010/main" val="294309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374151"/>
                </a:solidFill>
                <a:effectLst/>
                <a:latin typeface="Söhne"/>
              </a:rPr>
              <a:t>Our focus was on two key metrics: runtime and total process time. Runtime here refers to the actual time it takes for a workflow to be executed, while process time looks at the cumulative time that all active processes are engaged in work. This gives us a balanced view of both how fast the system is and how efficiently it uses its resources.</a:t>
            </a:r>
            <a:endParaRPr lang="en-CN" dirty="0"/>
          </a:p>
        </p:txBody>
      </p:sp>
      <p:sp>
        <p:nvSpPr>
          <p:cNvPr id="4" name="Slide Number Placeholder 3"/>
          <p:cNvSpPr>
            <a:spLocks noGrp="1"/>
          </p:cNvSpPr>
          <p:nvPr>
            <p:ph type="sldNum" sz="quarter" idx="5"/>
          </p:nvPr>
        </p:nvSpPr>
        <p:spPr/>
        <p:txBody>
          <a:bodyPr/>
          <a:lstStyle/>
          <a:p>
            <a:fld id="{AC96ADF5-1F2F-4E4C-933D-9A74040696C0}" type="slidenum">
              <a:rPr lang="en-US" smtClean="0"/>
              <a:t>10</a:t>
            </a:fld>
            <a:endParaRPr lang="en-US"/>
          </a:p>
        </p:txBody>
      </p:sp>
    </p:spTree>
    <p:extLst>
      <p:ext uri="{BB962C8B-B14F-4D97-AF65-F5344CB8AC3E}">
        <p14:creationId xmlns:p14="http://schemas.microsoft.com/office/powerpoint/2010/main" val="2872175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none" strike="noStrike" dirty="0">
                <a:solidFill>
                  <a:srgbClr val="374151"/>
                </a:solidFill>
                <a:effectLst/>
                <a:latin typeface="Söhne"/>
              </a:rPr>
              <a:t>Let's talk about the findings from each workflow:</a:t>
            </a:r>
            <a:br>
              <a:rPr lang="en-US" dirty="0"/>
            </a:br>
            <a:br>
              <a:rPr lang="en-US" dirty="0"/>
            </a:br>
            <a:r>
              <a:rPr lang="en-US" dirty="0"/>
              <a:t>For Internal Extinction, </a:t>
            </a:r>
          </a:p>
          <a:p>
            <a:pPr algn="l">
              <a:buFont typeface="Arial" panose="020B0604020202020204" pitchFamily="34" charset="0"/>
              <a:buNone/>
            </a:pPr>
            <a:endParaRPr lang="en-US" b="0" i="0" u="none" strike="noStrike" dirty="0">
              <a:solidFill>
                <a:srgbClr val="374151"/>
              </a:solidFill>
              <a:effectLst/>
              <a:latin typeface="Söhne"/>
            </a:endParaRPr>
          </a:p>
          <a:p>
            <a:pPr algn="l">
              <a:buFont typeface="Arial" panose="020B0604020202020204" pitchFamily="34" charset="0"/>
              <a:buNone/>
            </a:pPr>
            <a:r>
              <a:rPr lang="en-GB" b="0" i="0" u="none" strike="noStrike" dirty="0">
                <a:solidFill>
                  <a:srgbClr val="374151"/>
                </a:solidFill>
                <a:effectLst/>
                <a:latin typeface="Söhne"/>
              </a:rPr>
              <a:t>Auto-scaling significantly improved runtime, especially under lower workloads, by cutting down synchronization costs.</a:t>
            </a:r>
          </a:p>
          <a:p>
            <a:pPr algn="l">
              <a:buFont typeface="Arial" panose="020B0604020202020204" pitchFamily="34" charset="0"/>
              <a:buNone/>
            </a:pPr>
            <a:r>
              <a:rPr lang="en-GB" b="0" i="0" u="none" strike="noStrike" dirty="0">
                <a:solidFill>
                  <a:srgbClr val="374151"/>
                </a:solidFill>
                <a:effectLst/>
                <a:latin typeface="Söhne"/>
              </a:rPr>
              <a:t>In simpler tasks, we found that our multi mapping technique actually outperformed Redis.</a:t>
            </a:r>
          </a:p>
          <a:p>
            <a:pPr algn="l">
              <a:buFont typeface="Arial" panose="020B0604020202020204" pitchFamily="34" charset="0"/>
              <a:buNone/>
            </a:pPr>
            <a:r>
              <a:rPr lang="en-GB" b="0" i="0" u="none" strike="noStrike" dirty="0">
                <a:solidFill>
                  <a:srgbClr val="374151"/>
                </a:solidFill>
                <a:effectLst/>
                <a:latin typeface="Söhne"/>
              </a:rPr>
              <a:t>We observed consistent performance across different platforms, with notable efficiency gains in HPC environments due to auto-scaling.</a:t>
            </a:r>
          </a:p>
          <a:p>
            <a:endParaRPr lang="en-US" dirty="0"/>
          </a:p>
        </p:txBody>
      </p:sp>
      <p:sp>
        <p:nvSpPr>
          <p:cNvPr id="4" name="Slide Number Placeholder 3"/>
          <p:cNvSpPr>
            <a:spLocks noGrp="1"/>
          </p:cNvSpPr>
          <p:nvPr>
            <p:ph type="sldNum" sz="quarter" idx="5"/>
          </p:nvPr>
        </p:nvSpPr>
        <p:spPr/>
        <p:txBody>
          <a:bodyPr/>
          <a:lstStyle/>
          <a:p>
            <a:fld id="{AC96ADF5-1F2F-4E4C-933D-9A74040696C0}" type="slidenum">
              <a:rPr lang="en-US" smtClean="0"/>
              <a:t>11</a:t>
            </a:fld>
            <a:endParaRPr lang="en-US"/>
          </a:p>
        </p:txBody>
      </p:sp>
    </p:spTree>
    <p:extLst>
      <p:ext uri="{BB962C8B-B14F-4D97-AF65-F5344CB8AC3E}">
        <p14:creationId xmlns:p14="http://schemas.microsoft.com/office/powerpoint/2010/main" val="419617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dirty="0"/>
              <a:t>For Seismic Cross-Correlation, </a:t>
            </a:r>
          </a:p>
          <a:p>
            <a:pPr algn="l">
              <a:buFont typeface="Arial" panose="020B0604020202020204" pitchFamily="34" charset="0"/>
              <a:buNone/>
            </a:pPr>
            <a:endParaRPr lang="en-US" dirty="0"/>
          </a:p>
          <a:p>
            <a:pPr algn="l">
              <a:buFont typeface="Arial" panose="020B0604020202020204" pitchFamily="34" charset="0"/>
              <a:buNone/>
            </a:pPr>
            <a:r>
              <a:rPr lang="en-GB" b="0" i="0" u="none" strike="noStrike" dirty="0">
                <a:solidFill>
                  <a:srgbClr val="374151"/>
                </a:solidFill>
                <a:effectLst/>
                <a:latin typeface="Söhne"/>
              </a:rPr>
              <a:t>A common trend was a decrease in runtime with an increase in the number of processes.</a:t>
            </a:r>
          </a:p>
          <a:p>
            <a:pPr algn="l">
              <a:buFont typeface="Arial" panose="020B0604020202020204" pitchFamily="34" charset="0"/>
              <a:buNone/>
            </a:pPr>
            <a:endParaRPr lang="en-GB" b="0" i="0" u="none" strike="noStrike" dirty="0">
              <a:solidFill>
                <a:srgbClr val="374151"/>
              </a:solidFill>
              <a:effectLst/>
              <a:latin typeface="Söhne"/>
            </a:endParaRPr>
          </a:p>
          <a:p>
            <a:pPr algn="l">
              <a:buFont typeface="Arial" panose="020B0604020202020204" pitchFamily="34" charset="0"/>
              <a:buNone/>
            </a:pPr>
            <a:r>
              <a:rPr lang="en-GB" b="0" i="0" u="none" strike="noStrike" dirty="0">
                <a:solidFill>
                  <a:srgbClr val="374151"/>
                </a:solidFill>
                <a:effectLst/>
                <a:latin typeface="Söhne"/>
              </a:rPr>
              <a:t>However, as the number of processes increased, so did the processing time. This posed challenges for auto-scaling in longer workflows.</a:t>
            </a:r>
          </a:p>
          <a:p>
            <a:endParaRPr lang="en-US" dirty="0"/>
          </a:p>
        </p:txBody>
      </p:sp>
      <p:sp>
        <p:nvSpPr>
          <p:cNvPr id="4" name="Slide Number Placeholder 3"/>
          <p:cNvSpPr>
            <a:spLocks noGrp="1"/>
          </p:cNvSpPr>
          <p:nvPr>
            <p:ph type="sldNum" sz="quarter" idx="5"/>
          </p:nvPr>
        </p:nvSpPr>
        <p:spPr/>
        <p:txBody>
          <a:bodyPr/>
          <a:lstStyle/>
          <a:p>
            <a:fld id="{AC96ADF5-1F2F-4E4C-933D-9A74040696C0}" type="slidenum">
              <a:rPr lang="en-US" smtClean="0"/>
              <a:t>12</a:t>
            </a:fld>
            <a:endParaRPr lang="en-US"/>
          </a:p>
        </p:txBody>
      </p:sp>
    </p:spTree>
    <p:extLst>
      <p:ext uri="{BB962C8B-B14F-4D97-AF65-F5344CB8AC3E}">
        <p14:creationId xmlns:p14="http://schemas.microsoft.com/office/powerpoint/2010/main" val="1981711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374151"/>
                </a:solidFill>
                <a:effectLst/>
                <a:latin typeface="Söhne"/>
              </a:rPr>
              <a:t>In the case of the Sentiment Analysis workflow, which was key for testing stateful methods, the Hybrid Redis approach showed remarkable runtime performance. But, we also noticed inefficiencies when there are </a:t>
            </a:r>
            <a:r>
              <a:rPr lang="en-GB" b="0" i="0" u="none" strike="noStrike" dirty="0">
                <a:solidFill>
                  <a:srgbClr val="343541"/>
                </a:solidFill>
                <a:effectLst/>
                <a:latin typeface="Söhne"/>
              </a:rPr>
              <a:t>over-allocating processes.</a:t>
            </a:r>
            <a:endParaRPr lang="en-US" dirty="0"/>
          </a:p>
        </p:txBody>
      </p:sp>
      <p:sp>
        <p:nvSpPr>
          <p:cNvPr id="4" name="Slide Number Placeholder 3"/>
          <p:cNvSpPr>
            <a:spLocks noGrp="1"/>
          </p:cNvSpPr>
          <p:nvPr>
            <p:ph type="sldNum" sz="quarter" idx="5"/>
          </p:nvPr>
        </p:nvSpPr>
        <p:spPr/>
        <p:txBody>
          <a:bodyPr/>
          <a:lstStyle/>
          <a:p>
            <a:fld id="{AC96ADF5-1F2F-4E4C-933D-9A74040696C0}" type="slidenum">
              <a:rPr lang="en-US" smtClean="0"/>
              <a:t>13</a:t>
            </a:fld>
            <a:endParaRPr lang="en-US"/>
          </a:p>
        </p:txBody>
      </p:sp>
    </p:spTree>
    <p:extLst>
      <p:ext uri="{BB962C8B-B14F-4D97-AF65-F5344CB8AC3E}">
        <p14:creationId xmlns:p14="http://schemas.microsoft.com/office/powerpoint/2010/main" val="694670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374151"/>
                </a:solidFill>
                <a:effectLst/>
                <a:latin typeface="Söhne"/>
              </a:rPr>
              <a:t>In our experiments with auto-scaling, the results largely aligned with our expectations. For instance, we observed that as the idle time increased, the number of active processes decreased, which is a sign of efficient resource management. However, our auto-scaler's responses were more reactive than predictive. This meant that the adjustments in the number of active processes didn't always sync up quickly with the changes in workload. This lag indicates a potential area for improvement, where a more predictive approach could optimize resource allocation.</a:t>
            </a:r>
          </a:p>
        </p:txBody>
      </p:sp>
      <p:sp>
        <p:nvSpPr>
          <p:cNvPr id="4" name="Slide Number Placeholder 3"/>
          <p:cNvSpPr>
            <a:spLocks noGrp="1"/>
          </p:cNvSpPr>
          <p:nvPr>
            <p:ph type="sldNum" sz="quarter" idx="5"/>
          </p:nvPr>
        </p:nvSpPr>
        <p:spPr/>
        <p:txBody>
          <a:bodyPr/>
          <a:lstStyle/>
          <a:p>
            <a:fld id="{AC96ADF5-1F2F-4E4C-933D-9A74040696C0}" type="slidenum">
              <a:rPr lang="en-US" smtClean="0"/>
              <a:t>14</a:t>
            </a:fld>
            <a:endParaRPr lang="en-US"/>
          </a:p>
        </p:txBody>
      </p:sp>
    </p:spTree>
    <p:extLst>
      <p:ext uri="{BB962C8B-B14F-4D97-AF65-F5344CB8AC3E}">
        <p14:creationId xmlns:p14="http://schemas.microsoft.com/office/powerpoint/2010/main" val="209639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To summarize our key findings: In most scenarios, auto-scaling proved to be efficient, handling varying workloads effectively. However, we did encounter challenges when dealing with complex workflows. Specifically, for stateful applications, our Hybrid Redis approach showed a significant advantage over the traditional multi-mapping method. In some cases, it reduced runtime by as much as 32%.</a:t>
            </a: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 </a:t>
            </a: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Concluding, we've successfully optimized dispel4py for both efficiency and stateful application support, demonstrating strong performance across diverse platforms and use cases. However, our study also uncovered some limitations of auto-scaling in complex workflows. This highlights the need for more adaptive and predictive auto-scaling strategies, which will be a focus in our future work.</a:t>
            </a: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 </a:t>
            </a: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Thank you for your attention, and I'm open to any questions or discussions.</a:t>
            </a:r>
          </a:p>
        </p:txBody>
      </p:sp>
      <p:sp>
        <p:nvSpPr>
          <p:cNvPr id="4" name="Slide Number Placeholder 3"/>
          <p:cNvSpPr>
            <a:spLocks noGrp="1"/>
          </p:cNvSpPr>
          <p:nvPr>
            <p:ph type="sldNum" sz="quarter" idx="5"/>
          </p:nvPr>
        </p:nvSpPr>
        <p:spPr/>
        <p:txBody>
          <a:bodyPr/>
          <a:lstStyle/>
          <a:p>
            <a:fld id="{AC96ADF5-1F2F-4E4C-933D-9A74040696C0}" type="slidenum">
              <a:rPr lang="en-US" smtClean="0"/>
              <a:t>15</a:t>
            </a:fld>
            <a:endParaRPr lang="en-US"/>
          </a:p>
        </p:txBody>
      </p:sp>
    </p:spTree>
    <p:extLst>
      <p:ext uri="{BB962C8B-B14F-4D97-AF65-F5344CB8AC3E}">
        <p14:creationId xmlns:p14="http://schemas.microsoft.com/office/powerpoint/2010/main" val="212376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dispel4py is a stream-based workflow system designed to simplify complex data processing. It manages the nitty-gritty details of computing, allowing scientists to concentrate on their research within an efficient programming framework. The life cycle of dispel4py’s workflow encompasses four stages: composition, mapping, execution, and provenance monitoring.</a:t>
            </a:r>
          </a:p>
          <a:p>
            <a:endParaRPr lang="en-US" dirty="0"/>
          </a:p>
        </p:txBody>
      </p:sp>
      <p:sp>
        <p:nvSpPr>
          <p:cNvPr id="4" name="Slide Number Placeholder 3"/>
          <p:cNvSpPr>
            <a:spLocks noGrp="1"/>
          </p:cNvSpPr>
          <p:nvPr>
            <p:ph type="sldNum" sz="quarter" idx="5"/>
          </p:nvPr>
        </p:nvSpPr>
        <p:spPr/>
        <p:txBody>
          <a:bodyPr/>
          <a:lstStyle/>
          <a:p>
            <a:fld id="{AC96ADF5-1F2F-4E4C-933D-9A74040696C0}" type="slidenum">
              <a:rPr lang="en-US" smtClean="0"/>
              <a:t>2</a:t>
            </a:fld>
            <a:endParaRPr lang="en-US"/>
          </a:p>
        </p:txBody>
      </p:sp>
    </p:spTree>
    <p:extLst>
      <p:ext uri="{BB962C8B-B14F-4D97-AF65-F5344CB8AC3E}">
        <p14:creationId xmlns:p14="http://schemas.microsoft.com/office/powerpoint/2010/main" val="208710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In the composition phase, users describe their workflow abstractly, which includes tasks and their dependencies. This abstract representation is then transformed into a concrete workflow, tailored to specific mapping methods. During execution, this concrete workflow is processed. Finally, in the provenance stage, we monitor the overall execution to ensure everything is on track.</a:t>
            </a:r>
            <a:br>
              <a:rPr lang="en-GB" sz="1800" dirty="0">
                <a:effectLst/>
                <a:latin typeface="Calibri" panose="020F0502020204030204" pitchFamily="34" charset="0"/>
                <a:ea typeface="DengXian" panose="02010600030101010101" pitchFamily="2" charset="-122"/>
                <a:cs typeface="Times New Roman" panose="02020603050405020304" pitchFamily="18" charset="0"/>
              </a:rPr>
            </a:b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Times New Roman" panose="02020603050405020304" pitchFamily="18" charset="0"/>
              </a:rPr>
              <a:t>dispel4py's composition stage involves translating user-defined abstract workflows into concrete ones. These workflows are executed on selected infrastructures through mapping. Processing elements (PEs), which represent computational activities or data transformations, are the core nodes in these workflows. We've introduced five mapping methods in dispel4py, including the newly added Redis.</a:t>
            </a:r>
          </a:p>
          <a:p>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96ADF5-1F2F-4E4C-933D-9A74040696C0}" type="slidenum">
              <a:rPr lang="en-US" smtClean="0"/>
              <a:t>3</a:t>
            </a:fld>
            <a:endParaRPr lang="en-US"/>
          </a:p>
        </p:txBody>
      </p:sp>
    </p:spTree>
    <p:extLst>
      <p:ext uri="{BB962C8B-B14F-4D97-AF65-F5344CB8AC3E}">
        <p14:creationId xmlns:p14="http://schemas.microsoft.com/office/powerpoint/2010/main" val="129903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Our optimization approaches can be classified into static and dynamic methods. Static methods, like naïve assignment and staging, focus on reducing communication costs and balancing workloads. The dynamic optimization, on the other hand, allows more flexibility, with tasks being distributed among processes from a global queue. However, this dynamism has its drawbacks, such as difficulties in supporting stateful applications.</a:t>
            </a:r>
          </a:p>
        </p:txBody>
      </p:sp>
      <p:sp>
        <p:nvSpPr>
          <p:cNvPr id="4" name="Slide Number Placeholder 3"/>
          <p:cNvSpPr>
            <a:spLocks noGrp="1"/>
          </p:cNvSpPr>
          <p:nvPr>
            <p:ph type="sldNum" sz="quarter" idx="5"/>
          </p:nvPr>
        </p:nvSpPr>
        <p:spPr/>
        <p:txBody>
          <a:bodyPr/>
          <a:lstStyle/>
          <a:p>
            <a:fld id="{AC96ADF5-1F2F-4E4C-933D-9A74040696C0}" type="slidenum">
              <a:rPr lang="en-US" smtClean="0"/>
              <a:t>4</a:t>
            </a:fld>
            <a:endParaRPr lang="en-US"/>
          </a:p>
        </p:txBody>
      </p:sp>
    </p:spTree>
    <p:extLst>
      <p:ext uri="{BB962C8B-B14F-4D97-AF65-F5344CB8AC3E}">
        <p14:creationId xmlns:p14="http://schemas.microsoft.com/office/powerpoint/2010/main" val="199604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374151"/>
                </a:solidFill>
                <a:effectLst/>
                <a:latin typeface="Söhne"/>
              </a:rPr>
              <a:t>The project’s motivation hinges on two key aspects: enabling stateful applications and enhancing efficiency. The dynamic nature of task allocation in dispel4py necessitates mechanisms to maintain consistent states across tasks. Efficiency, defined as performance relative to cost, is crucial in green computing, as it demands energy conservation and carbon footprint reduction. Our solution is an auto-scaler that adjusts the number of active processes dynamically, contributing to energy savings.</a:t>
            </a:r>
            <a:endParaRPr lang="en-CN" dirty="0"/>
          </a:p>
        </p:txBody>
      </p:sp>
      <p:sp>
        <p:nvSpPr>
          <p:cNvPr id="4" name="Slide Number Placeholder 3"/>
          <p:cNvSpPr>
            <a:spLocks noGrp="1"/>
          </p:cNvSpPr>
          <p:nvPr>
            <p:ph type="sldNum" sz="quarter" idx="5"/>
          </p:nvPr>
        </p:nvSpPr>
        <p:spPr/>
        <p:txBody>
          <a:bodyPr/>
          <a:lstStyle/>
          <a:p>
            <a:fld id="{AC96ADF5-1F2F-4E4C-933D-9A74040696C0}" type="slidenum">
              <a:rPr lang="en-US" smtClean="0"/>
              <a:t>5</a:t>
            </a:fld>
            <a:endParaRPr lang="en-US"/>
          </a:p>
        </p:txBody>
      </p:sp>
    </p:spTree>
    <p:extLst>
      <p:ext uri="{BB962C8B-B14F-4D97-AF65-F5344CB8AC3E}">
        <p14:creationId xmlns:p14="http://schemas.microsoft.com/office/powerpoint/2010/main" val="176785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374151"/>
                </a:solidFill>
                <a:effectLst/>
                <a:latin typeface="Söhne"/>
              </a:rPr>
              <a:t>We've incorporated Redis, an efficient open-source, in-memory database, into dispel4py. Redis Stream, a feature of Redis, enhances our system's dynamic capabilities, facilitating better management of data streams and aligning with our dynamic scheduling goals. We replaced the traditional multiprocessing queue with Redis Stream for more robust functionality.</a:t>
            </a:r>
            <a:br>
              <a:rPr lang="en-GB" b="0" i="0" u="none" strike="noStrike" dirty="0">
                <a:effectLst/>
                <a:latin typeface="Arial" panose="020B0604020202020204" pitchFamily="34" charset="0"/>
              </a:rPr>
            </a:br>
            <a:br>
              <a:rPr lang="en-GB" b="0" i="0" u="none" strike="noStrike" dirty="0">
                <a:effectLst/>
                <a:latin typeface="Arial" panose="020B0604020202020204" pitchFamily="34" charset="0"/>
              </a:rPr>
            </a:br>
            <a:r>
              <a:rPr lang="en-GB" b="0" i="0" u="none" strike="noStrike" dirty="0">
                <a:solidFill>
                  <a:srgbClr val="374151"/>
                </a:solidFill>
                <a:effectLst/>
                <a:latin typeface="Söhne"/>
              </a:rPr>
              <a:t>To support stateful applications, we introduced the Hybrid Redis Mapping. This approach assigns stateful PE instances to specific processes, maintaining local states and private task input queues. Outputs from these stateful PEs can be routed differently, reducing synchronization costs compared to traditional global state management. Stateless PEs, meanwhile, are handled by remaining processes in a manner akin to our dynamic approach, but they also interact with private queues depending on task dependencies.</a:t>
            </a:r>
            <a:endParaRPr lang="en-CN" dirty="0"/>
          </a:p>
        </p:txBody>
      </p:sp>
      <p:sp>
        <p:nvSpPr>
          <p:cNvPr id="4" name="Slide Number Placeholder 3"/>
          <p:cNvSpPr>
            <a:spLocks noGrp="1"/>
          </p:cNvSpPr>
          <p:nvPr>
            <p:ph type="sldNum" sz="quarter" idx="5"/>
          </p:nvPr>
        </p:nvSpPr>
        <p:spPr/>
        <p:txBody>
          <a:bodyPr/>
          <a:lstStyle/>
          <a:p>
            <a:fld id="{AC96ADF5-1F2F-4E4C-933D-9A74040696C0}" type="slidenum">
              <a:rPr lang="en-US" smtClean="0"/>
              <a:t>6</a:t>
            </a:fld>
            <a:endParaRPr lang="en-US"/>
          </a:p>
        </p:txBody>
      </p:sp>
    </p:spTree>
    <p:extLst>
      <p:ext uri="{BB962C8B-B14F-4D97-AF65-F5344CB8AC3E}">
        <p14:creationId xmlns:p14="http://schemas.microsoft.com/office/powerpoint/2010/main" val="320851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374151"/>
                </a:solidFill>
                <a:effectLst/>
                <a:latin typeface="Söhne"/>
              </a:rPr>
              <a:t>A key part of our improvements in dispel4py is the auto-scaling optimization. This feature smartly allocates computational resources based on how much work there is. It's particularly effective in handling sudden increases in workload and conserving resources when there is low demand. We've implemented this auto-scaling for both Multiprocessing and dynamic Redis mappings, focusing mainly on stateless workflows.</a:t>
            </a:r>
            <a:br>
              <a:rPr lang="en-GB" b="0" i="0" u="none" strike="noStrike" dirty="0">
                <a:solidFill>
                  <a:srgbClr val="374151"/>
                </a:solidFill>
                <a:effectLst/>
                <a:latin typeface="Söhne"/>
              </a:rPr>
            </a:br>
            <a:br>
              <a:rPr lang="en-GB" b="0" i="0" u="none" strike="noStrike" dirty="0">
                <a:solidFill>
                  <a:srgbClr val="374151"/>
                </a:solidFill>
                <a:effectLst/>
                <a:latin typeface="Söhne"/>
              </a:rPr>
            </a:br>
            <a:r>
              <a:rPr lang="en-GB" b="0" i="0" u="none" strike="noStrike" dirty="0">
                <a:solidFill>
                  <a:srgbClr val="374151"/>
                </a:solidFill>
                <a:effectLst/>
                <a:latin typeface="Söhne"/>
              </a:rPr>
              <a:t>Here's how it works: Processors in our system can switch between being active and idle. When active, they're fully engaged in processing tasks. When idle, they can be set to standby mode. This switching is controlled by our auto-scaler, which continuously assesses the workload and adjusts the number of active processors accordingly.</a:t>
            </a:r>
            <a:br>
              <a:rPr lang="en-GB" dirty="0"/>
            </a:br>
            <a:br>
              <a:rPr lang="en-GB" dirty="0"/>
            </a:br>
            <a:r>
              <a:rPr lang="en-GB" b="0" i="0" u="none" strike="noStrike" dirty="0">
                <a:solidFill>
                  <a:srgbClr val="374151"/>
                </a:solidFill>
                <a:effectLst/>
                <a:latin typeface="Söhne"/>
              </a:rPr>
              <a:t>For the Multiprocessing setup, the auto-scaler looks at the queue size. If it sees more tasks stacking up, it brings more processors online. If the workload decreases, it scales down, but always keeps a certain minimum number of processors active to avoid over-scaling.</a:t>
            </a:r>
            <a:br>
              <a:rPr lang="en-GB" b="0" i="0" u="none" strike="noStrike" dirty="0">
                <a:solidFill>
                  <a:srgbClr val="374151"/>
                </a:solidFill>
                <a:effectLst/>
                <a:latin typeface="Söhne"/>
              </a:rPr>
            </a:br>
            <a:br>
              <a:rPr lang="en-GB" b="0" i="0" u="none" strike="noStrike" dirty="0">
                <a:solidFill>
                  <a:srgbClr val="374151"/>
                </a:solidFill>
                <a:effectLst/>
                <a:latin typeface="Söhne"/>
              </a:rPr>
            </a:br>
            <a:r>
              <a:rPr lang="en-GB" b="0" i="0" u="none" strike="noStrike" dirty="0">
                <a:solidFill>
                  <a:srgbClr val="374151"/>
                </a:solidFill>
                <a:effectLst/>
                <a:latin typeface="Söhne"/>
              </a:rPr>
              <a:t>With Redis, we take a different approach. We monitor the average idle time of the consumer group. This metric gives us a direct measure of how busy or idle our processes are. If a process is idle longer than a certain threshold, indicating less demand, it's put into a standby mode. Scaling in both cases is done incrementally, either adding or removing one process at a time, based on these assessments.</a:t>
            </a:r>
            <a:endParaRPr lang="en-CN" dirty="0"/>
          </a:p>
        </p:txBody>
      </p:sp>
      <p:sp>
        <p:nvSpPr>
          <p:cNvPr id="4" name="Slide Number Placeholder 3"/>
          <p:cNvSpPr>
            <a:spLocks noGrp="1"/>
          </p:cNvSpPr>
          <p:nvPr>
            <p:ph type="sldNum" sz="quarter" idx="5"/>
          </p:nvPr>
        </p:nvSpPr>
        <p:spPr/>
        <p:txBody>
          <a:bodyPr/>
          <a:lstStyle/>
          <a:p>
            <a:fld id="{AC96ADF5-1F2F-4E4C-933D-9A74040696C0}" type="slidenum">
              <a:rPr lang="en-US" smtClean="0"/>
              <a:t>7</a:t>
            </a:fld>
            <a:endParaRPr lang="en-US"/>
          </a:p>
        </p:txBody>
      </p:sp>
    </p:spTree>
    <p:extLst>
      <p:ext uri="{BB962C8B-B14F-4D97-AF65-F5344CB8AC3E}">
        <p14:creationId xmlns:p14="http://schemas.microsoft.com/office/powerpoint/2010/main" val="4242252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374151"/>
                </a:solidFill>
                <a:effectLst/>
                <a:latin typeface="Söhne"/>
              </a:rPr>
              <a:t>To really put our system to the test, we used three scientific workflows. Each of these was selected to showcase different aspects of dispel4py's capabilities. First, we have the 'Internal Extinction' workflow. This is a relatively simple stateless process, involving only four processing elements, used to calculate the extinction metric within galaxies. Next, there's the 'Seismic Cross-Correlation' workflow, which is a bit more complex. This stateless workflow, consisting of nine processing elements, is designed to monitor and </a:t>
            </a:r>
            <a:r>
              <a:rPr lang="en-GB" b="0" i="0" u="none" strike="noStrike" dirty="0" err="1">
                <a:solidFill>
                  <a:srgbClr val="374151"/>
                </a:solidFill>
                <a:effectLst/>
                <a:latin typeface="Söhne"/>
              </a:rPr>
              <a:t>analyze</a:t>
            </a:r>
            <a:r>
              <a:rPr lang="en-GB" b="0" i="0" u="none" strike="noStrike" dirty="0">
                <a:solidFill>
                  <a:srgbClr val="374151"/>
                </a:solidFill>
                <a:effectLst/>
                <a:latin typeface="Söhne"/>
              </a:rPr>
              <a:t> geological waveforms. Lastly, we have the 'Sentiment Analysis for News Articles' workflow. This one is stateful and quite intricate, representing a more challenging and complex scenario.</a:t>
            </a:r>
            <a:endParaRPr lang="en-CN"/>
          </a:p>
        </p:txBody>
      </p:sp>
      <p:sp>
        <p:nvSpPr>
          <p:cNvPr id="4" name="Slide Number Placeholder 3"/>
          <p:cNvSpPr>
            <a:spLocks noGrp="1"/>
          </p:cNvSpPr>
          <p:nvPr>
            <p:ph type="sldNum" sz="quarter" idx="5"/>
          </p:nvPr>
        </p:nvSpPr>
        <p:spPr/>
        <p:txBody>
          <a:bodyPr/>
          <a:lstStyle/>
          <a:p>
            <a:fld id="{AC96ADF5-1F2F-4E4C-933D-9A74040696C0}" type="slidenum">
              <a:rPr lang="en-US" smtClean="0"/>
              <a:t>8</a:t>
            </a:fld>
            <a:endParaRPr lang="en-US"/>
          </a:p>
        </p:txBody>
      </p:sp>
    </p:spTree>
    <p:extLst>
      <p:ext uri="{BB962C8B-B14F-4D97-AF65-F5344CB8AC3E}">
        <p14:creationId xmlns:p14="http://schemas.microsoft.com/office/powerpoint/2010/main" val="216578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374151"/>
                </a:solidFill>
                <a:effectLst/>
                <a:latin typeface="Söhne"/>
              </a:rPr>
              <a:t>In our experiments, we compared six different methods: two baseline and four that we've developed. We tested these methods across various platforms, including standard servers, cloud environments, and HPC systems.</a:t>
            </a:r>
            <a:endParaRPr lang="en-CN" dirty="0"/>
          </a:p>
        </p:txBody>
      </p:sp>
      <p:sp>
        <p:nvSpPr>
          <p:cNvPr id="4" name="Slide Number Placeholder 3"/>
          <p:cNvSpPr>
            <a:spLocks noGrp="1"/>
          </p:cNvSpPr>
          <p:nvPr>
            <p:ph type="sldNum" sz="quarter" idx="5"/>
          </p:nvPr>
        </p:nvSpPr>
        <p:spPr/>
        <p:txBody>
          <a:bodyPr/>
          <a:lstStyle/>
          <a:p>
            <a:fld id="{AC96ADF5-1F2F-4E4C-933D-9A74040696C0}" type="slidenum">
              <a:rPr lang="en-US" smtClean="0"/>
              <a:t>9</a:t>
            </a:fld>
            <a:endParaRPr lang="en-US"/>
          </a:p>
        </p:txBody>
      </p:sp>
    </p:spTree>
    <p:extLst>
      <p:ext uri="{BB962C8B-B14F-4D97-AF65-F5344CB8AC3E}">
        <p14:creationId xmlns:p14="http://schemas.microsoft.com/office/powerpoint/2010/main" val="652558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toddszymanski/Documents/01%20Work/SC23/ppt/sc23_presenter_back.png" TargetMode="External"/><Relationship Id="rId7" Type="http://schemas.openxmlformats.org/officeDocument/2006/relationships/image" Target="file:////Users/toddszymanski/Documents/01%20Work/SC23/ppt/sc23_presenter_logo@4x.png"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file:////Users/toddszymanski/Documents/01%20Work/SC23/logo/00%20logosheet/sc23_logos_transpng@4x/sc23_hor_blackcolor@4x.png" TargetMode="Externa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toddszymanski/Documents/01%20Work/SC22/presenter%20assets/sc22_logo@4x.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7127B3-326B-8EE3-1A65-C7626C1F9EA5}"/>
              </a:ext>
            </a:extLst>
          </p:cNvPr>
          <p:cNvPicPr>
            <a:picLocks noChangeAspect="1"/>
          </p:cNvPicPr>
          <p:nvPr userDrawn="1"/>
        </p:nvPicPr>
        <p:blipFill>
          <a:blip r:embed="rId2" r:link="rId3"/>
          <a:stretch>
            <a:fillRect/>
          </a:stretch>
        </p:blipFill>
        <p:spPr>
          <a:xfrm>
            <a:off x="0" y="-18574"/>
            <a:ext cx="12192000" cy="4343400"/>
          </a:xfrm>
          <a:prstGeom prst="rect">
            <a:avLst/>
          </a:prstGeom>
        </p:spPr>
      </p:pic>
      <p:sp>
        <p:nvSpPr>
          <p:cNvPr id="8" name="Rectangle 7">
            <a:extLst>
              <a:ext uri="{FF2B5EF4-FFF2-40B4-BE49-F238E27FC236}">
                <a16:creationId xmlns:a16="http://schemas.microsoft.com/office/drawing/2014/main" id="{647C2399-A039-5779-00C9-04FB33AC7A05}"/>
              </a:ext>
            </a:extLst>
          </p:cNvPr>
          <p:cNvSpPr/>
          <p:nvPr userDrawn="1"/>
        </p:nvSpPr>
        <p:spPr>
          <a:xfrm>
            <a:off x="0" y="4275786"/>
            <a:ext cx="12192000" cy="2582214"/>
          </a:xfrm>
          <a:prstGeom prst="rect">
            <a:avLst/>
          </a:prstGeom>
          <a:solidFill>
            <a:srgbClr val="48BE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1797" y="1906998"/>
            <a:ext cx="10824402" cy="2250038"/>
          </a:xfrm>
        </p:spPr>
        <p:txBody>
          <a:bodyPr wrap="none" anchor="b">
            <a:normAutofit/>
          </a:bodyPr>
          <a:lstStyle>
            <a:lvl1pPr algn="l">
              <a:defRPr sz="3600" b="1" i="0" cap="none" baseline="0">
                <a:effectLst/>
              </a:defRPr>
            </a:lvl1pPr>
          </a:lstStyle>
          <a:p>
            <a:r>
              <a:rPr lang="en-US" dirty="0"/>
              <a:t>Click to edit Master title style</a:t>
            </a:r>
          </a:p>
        </p:txBody>
      </p:sp>
      <p:sp>
        <p:nvSpPr>
          <p:cNvPr id="3" name="Subtitle 2"/>
          <p:cNvSpPr>
            <a:spLocks noGrp="1"/>
          </p:cNvSpPr>
          <p:nvPr>
            <p:ph type="subTitle" idx="1" hasCustomPrompt="1"/>
          </p:nvPr>
        </p:nvSpPr>
        <p:spPr>
          <a:xfrm>
            <a:off x="681796" y="4430332"/>
            <a:ext cx="10824401" cy="1884472"/>
          </a:xfrm>
        </p:spPr>
        <p:txBody>
          <a:bodyPr wrap="square" anchor="t" anchorCtr="0">
            <a:noAutofit/>
          </a:bodyPr>
          <a:lstStyle>
            <a:lvl1pPr marL="0" indent="0" algn="l">
              <a:buNone/>
              <a:defRPr sz="18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authors and/or presenters</a:t>
            </a:r>
          </a:p>
        </p:txBody>
      </p:sp>
      <p:pic>
        <p:nvPicPr>
          <p:cNvPr id="7" name="Picture 6">
            <a:extLst>
              <a:ext uri="{FF2B5EF4-FFF2-40B4-BE49-F238E27FC236}">
                <a16:creationId xmlns:a16="http://schemas.microsoft.com/office/drawing/2014/main" id="{67356410-ABCD-9F80-F32E-9E3C2F71AE94}"/>
              </a:ext>
            </a:extLst>
          </p:cNvPr>
          <p:cNvPicPr>
            <a:picLocks noChangeAspect="1"/>
          </p:cNvPicPr>
          <p:nvPr userDrawn="1"/>
        </p:nvPicPr>
        <p:blipFill>
          <a:blip r:embed="rId4" r:link="rId5"/>
          <a:srcRect/>
          <a:stretch>
            <a:fillRect/>
          </a:stretch>
        </p:blipFill>
        <p:spPr>
          <a:xfrm>
            <a:off x="8153400" y="529898"/>
            <a:ext cx="3200400" cy="1130489"/>
          </a:xfrm>
          <a:prstGeom prst="rect">
            <a:avLst/>
          </a:prstGeom>
        </p:spPr>
      </p:pic>
      <p:sp>
        <p:nvSpPr>
          <p:cNvPr id="13" name="Date Placeholder 3">
            <a:extLst>
              <a:ext uri="{FF2B5EF4-FFF2-40B4-BE49-F238E27FC236}">
                <a16:creationId xmlns:a16="http://schemas.microsoft.com/office/drawing/2014/main" id="{F5DA24FF-6611-6926-2C9A-E0E546194D92}"/>
              </a:ext>
            </a:extLst>
          </p:cNvPr>
          <p:cNvSpPr>
            <a:spLocks noGrp="1"/>
          </p:cNvSpPr>
          <p:nvPr>
            <p:ph type="dt" sz="half" idx="2"/>
          </p:nvPr>
        </p:nvSpPr>
        <p:spPr>
          <a:xfrm>
            <a:off x="681796" y="6422137"/>
            <a:ext cx="1600200" cy="338328"/>
          </a:xfrm>
          <a:prstGeom prst="rect">
            <a:avLst/>
          </a:prstGeom>
        </p:spPr>
        <p:txBody>
          <a:bodyPr vert="horz" lIns="91440" tIns="45720" rIns="91440" bIns="45720" rtlCol="0" anchor="ctr"/>
          <a:lstStyle>
            <a:lvl1pPr algn="l">
              <a:defRPr sz="1000" b="0" i="0">
                <a:solidFill>
                  <a:srgbClr val="000000"/>
                </a:solidFill>
                <a:effectLst/>
                <a:latin typeface="+mn-lt"/>
              </a:defRPr>
            </a:lvl1pPr>
          </a:lstStyle>
          <a:p>
            <a:fld id="{DEB177B6-8116-EB44-AD78-42A45D43F559}" type="datetime1">
              <a:rPr lang="en-US" smtClean="0"/>
              <a:pPr/>
              <a:t>11/9/23</a:t>
            </a:fld>
            <a:endParaRPr lang="en-US" dirty="0"/>
          </a:p>
        </p:txBody>
      </p:sp>
      <p:sp>
        <p:nvSpPr>
          <p:cNvPr id="15" name="Slide Number Placeholder 5">
            <a:extLst>
              <a:ext uri="{FF2B5EF4-FFF2-40B4-BE49-F238E27FC236}">
                <a16:creationId xmlns:a16="http://schemas.microsoft.com/office/drawing/2014/main" id="{E69637F2-8D3B-F392-76D4-518311CEFEFA}"/>
              </a:ext>
            </a:extLst>
          </p:cNvPr>
          <p:cNvSpPr>
            <a:spLocks noGrp="1"/>
          </p:cNvSpPr>
          <p:nvPr>
            <p:ph type="sldNum" sz="quarter" idx="4"/>
          </p:nvPr>
        </p:nvSpPr>
        <p:spPr>
          <a:xfrm>
            <a:off x="10955032" y="6422137"/>
            <a:ext cx="551167" cy="338328"/>
          </a:xfrm>
          <a:prstGeom prst="rect">
            <a:avLst/>
          </a:prstGeom>
        </p:spPr>
        <p:txBody>
          <a:bodyPr vert="horz" lIns="91440" tIns="45720" rIns="91440" bIns="45720" rtlCol="0" anchor="ctr"/>
          <a:lstStyle>
            <a:lvl1pPr algn="r">
              <a:defRPr sz="1000" b="0" i="0">
                <a:solidFill>
                  <a:srgbClr val="000000"/>
                </a:solidFill>
                <a:effectLst/>
                <a:latin typeface="+mn-lt"/>
              </a:defRPr>
            </a:lvl1pPr>
          </a:lstStyle>
          <a:p>
            <a:fld id="{D57F1E4F-1CFF-5643-939E-217C01CDF565}" type="slidenum">
              <a:rPr lang="en-US" smtClean="0"/>
              <a:pPr/>
              <a:t>‹#›</a:t>
            </a:fld>
            <a:endParaRPr lang="en-US" dirty="0"/>
          </a:p>
        </p:txBody>
      </p:sp>
      <p:pic>
        <p:nvPicPr>
          <p:cNvPr id="22" name="Picture 21">
            <a:extLst>
              <a:ext uri="{FF2B5EF4-FFF2-40B4-BE49-F238E27FC236}">
                <a16:creationId xmlns:a16="http://schemas.microsoft.com/office/drawing/2014/main" id="{8F6489A9-4A70-4708-2F78-88B47874A9D5}"/>
              </a:ext>
            </a:extLst>
          </p:cNvPr>
          <p:cNvPicPr>
            <a:picLocks noChangeAspect="1"/>
          </p:cNvPicPr>
          <p:nvPr userDrawn="1"/>
        </p:nvPicPr>
        <p:blipFill>
          <a:blip r:embed="rId6" r:link="rId7"/>
          <a:srcRect/>
          <a:stretch>
            <a:fillRect/>
          </a:stretch>
        </p:blipFill>
        <p:spPr>
          <a:xfrm>
            <a:off x="412630" y="6485246"/>
            <a:ext cx="205740" cy="20574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425866"/>
            <a:ext cx="1600200" cy="312326"/>
          </a:xfrm>
        </p:spPr>
        <p:txBody>
          <a:bodyPr/>
          <a:lstStyle/>
          <a:p>
            <a:fld id="{E9A1C34C-64B9-3742-AC3A-DF7437F603FA}" type="datetime1">
              <a:rPr lang="en-US" smtClean="0"/>
              <a:t>11/9/23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425866"/>
            <a:ext cx="1600200" cy="312326"/>
          </a:xfrm>
        </p:spPr>
        <p:txBody>
          <a:bodyPr/>
          <a:lstStyle/>
          <a:p>
            <a:fld id="{436B20EC-8654-A240-8289-E083C39C2D04}" type="datetime1">
              <a:rPr lang="en-US" smtClean="0"/>
              <a:t>11/9/23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85800" y="6425866"/>
            <a:ext cx="1600200" cy="312326"/>
          </a:xfrm>
        </p:spPr>
        <p:txBody>
          <a:bodyPr/>
          <a:lstStyle/>
          <a:p>
            <a:fld id="{03B69DD4-E621-6142-8193-CAA658C361AD}" type="datetime1">
              <a:rPr lang="en-US" smtClean="0"/>
              <a:t>11/9/23</a:t>
            </a:fld>
            <a:endParaRPr lang="en-US" dirty="0"/>
          </a:p>
        </p:txBody>
      </p:sp>
      <p:sp>
        <p:nvSpPr>
          <p:cNvPr id="6" name="Slide Number Placeholder 5"/>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000000"/>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000000"/>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rgbClr val="000000"/>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85801" y="6425866"/>
            <a:ext cx="1600200" cy="312326"/>
          </a:xfrm>
        </p:spPr>
        <p:txBody>
          <a:bodyPr/>
          <a:lstStyle/>
          <a:p>
            <a:fld id="{D10FD46D-C6EA-6B4C-BF2F-A13F55B253BC}" type="datetime1">
              <a:rPr lang="en-US" smtClean="0"/>
              <a:t>11/9/23</a:t>
            </a:fld>
            <a:endParaRPr lang="en-US" dirty="0"/>
          </a:p>
        </p:txBody>
      </p:sp>
      <p:sp>
        <p:nvSpPr>
          <p:cNvPr id="6" name="Slide Number Placeholder 5"/>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1" y="391390"/>
            <a:ext cx="10820398" cy="999066"/>
          </a:xfrm>
        </p:spPr>
        <p:txBody>
          <a:bodyPr/>
          <a:lstStyle/>
          <a:p>
            <a:r>
              <a:rPr lang="en-US"/>
              <a:t>Click to edit Master title style</a:t>
            </a:r>
            <a:endParaRPr lang="en-US" dirty="0"/>
          </a:p>
        </p:txBody>
      </p:sp>
      <p:sp>
        <p:nvSpPr>
          <p:cNvPr id="3" name="Content Placeholder 2"/>
          <p:cNvSpPr>
            <a:spLocks noGrp="1"/>
          </p:cNvSpPr>
          <p:nvPr>
            <p:ph idx="1"/>
          </p:nvPr>
        </p:nvSpPr>
        <p:spPr>
          <a:xfrm>
            <a:off x="685801" y="1475509"/>
            <a:ext cx="10820398" cy="43156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5801" y="6425866"/>
            <a:ext cx="1600200" cy="322717"/>
          </a:xfrm>
        </p:spPr>
        <p:txBody>
          <a:bodyPr/>
          <a:lstStyle>
            <a:lvl1pPr>
              <a:defRPr>
                <a:solidFill>
                  <a:srgbClr val="000000"/>
                </a:solidFill>
              </a:defRPr>
            </a:lvl1pPr>
          </a:lstStyle>
          <a:p>
            <a:fld id="{2F0FD9E0-E380-3B44-BCCB-530A1FF37C6C}" type="datetime1">
              <a:rPr lang="en-US" smtClean="0"/>
              <a:t>11/9/23</a:t>
            </a:fld>
            <a:endParaRPr lang="en-US" dirty="0"/>
          </a:p>
        </p:txBody>
      </p:sp>
      <p:sp>
        <p:nvSpPr>
          <p:cNvPr id="6" name="Slide Number Placeholder 5"/>
          <p:cNvSpPr>
            <a:spLocks noGrp="1"/>
          </p:cNvSpPr>
          <p:nvPr>
            <p:ph type="sldNum" sz="quarter" idx="12"/>
          </p:nvPr>
        </p:nvSpPr>
        <p:spPr>
          <a:xfrm>
            <a:off x="10955032" y="6425866"/>
            <a:ext cx="551167" cy="322717"/>
          </a:xfrm>
        </p:spPr>
        <p:txBody>
          <a:bodyPr/>
          <a:lstStyle>
            <a:lvl1pPr>
              <a:defRPr>
                <a:solidFill>
                  <a:srgbClr val="0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391390"/>
            <a:ext cx="10820398" cy="999066"/>
          </a:xfrm>
        </p:spPr>
        <p:txBody>
          <a:bodyPr/>
          <a:lstStyle/>
          <a:p>
            <a:r>
              <a:rPr lang="en-US"/>
              <a:t>Click to edit Master title style</a:t>
            </a:r>
            <a:endParaRPr lang="en-US" dirty="0"/>
          </a:p>
        </p:txBody>
      </p:sp>
      <p:sp>
        <p:nvSpPr>
          <p:cNvPr id="3" name="Content Placeholder 2"/>
          <p:cNvSpPr>
            <a:spLocks noGrp="1"/>
          </p:cNvSpPr>
          <p:nvPr>
            <p:ph idx="1"/>
          </p:nvPr>
        </p:nvSpPr>
        <p:spPr>
          <a:xfrm>
            <a:off x="685801" y="1475509"/>
            <a:ext cx="10820398" cy="43156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5801" y="6425866"/>
            <a:ext cx="1600200" cy="322717"/>
          </a:xfrm>
        </p:spPr>
        <p:txBody>
          <a:bodyPr/>
          <a:lstStyle>
            <a:lvl1pPr>
              <a:defRPr>
                <a:solidFill>
                  <a:srgbClr val="000000"/>
                </a:solidFill>
              </a:defRPr>
            </a:lvl1pPr>
          </a:lstStyle>
          <a:p>
            <a:fld id="{2F0FD9E0-E380-3B44-BCCB-530A1FF37C6C}" type="datetime1">
              <a:rPr lang="en-US" smtClean="0"/>
              <a:t>11/9/23</a:t>
            </a:fld>
            <a:endParaRPr lang="en-US" dirty="0"/>
          </a:p>
        </p:txBody>
      </p:sp>
      <p:sp>
        <p:nvSpPr>
          <p:cNvPr id="6" name="Slide Number Placeholder 5"/>
          <p:cNvSpPr>
            <a:spLocks noGrp="1"/>
          </p:cNvSpPr>
          <p:nvPr>
            <p:ph type="sldNum" sz="quarter" idx="12"/>
          </p:nvPr>
        </p:nvSpPr>
        <p:spPr>
          <a:xfrm>
            <a:off x="10955032" y="6425866"/>
            <a:ext cx="551167" cy="322717"/>
          </a:xfrm>
        </p:spPr>
        <p:txBody>
          <a:bodyPr/>
          <a:lstStyle>
            <a:lvl1pPr>
              <a:defRPr>
                <a:solidFill>
                  <a:srgbClr val="000000"/>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11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1" y="6425866"/>
            <a:ext cx="1600200" cy="312326"/>
          </a:xfrm>
        </p:spPr>
        <p:txBody>
          <a:bodyPr/>
          <a:lstStyle/>
          <a:p>
            <a:fld id="{B64D55A2-3D9D-084F-AAD5-AF9BBA396BBE}" type="datetime1">
              <a:rPr lang="en-US" smtClean="0"/>
              <a:t>11/9/23</a:t>
            </a:fld>
            <a:endParaRPr lang="en-US" dirty="0"/>
          </a:p>
        </p:txBody>
      </p:sp>
      <p:sp>
        <p:nvSpPr>
          <p:cNvPr id="4" name="Slide Number Placeholder 3"/>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3308581"/>
            <a:ext cx="10131427" cy="1468800"/>
          </a:xfrm>
        </p:spPr>
        <p:txBody>
          <a:bodyPr anchor="b"/>
          <a:lstStyle>
            <a:lvl1pPr algn="l">
              <a:defRPr sz="4000" b="0" cap="none" baseline="0"/>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85799" y="6425866"/>
            <a:ext cx="1600200" cy="312326"/>
          </a:xfrm>
        </p:spPr>
        <p:txBody>
          <a:bodyPr/>
          <a:lstStyle/>
          <a:p>
            <a:fld id="{08D7D8DA-9465-DD4A-800F-272899D8D7BD}" type="datetime1">
              <a:rPr lang="en-US" smtClean="0"/>
              <a:t>11/9/23</a:t>
            </a:fld>
            <a:endParaRPr lang="en-US" dirty="0"/>
          </a:p>
        </p:txBody>
      </p:sp>
      <p:sp>
        <p:nvSpPr>
          <p:cNvPr id="6" name="Slide Number Placeholder 5"/>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797" y="6425866"/>
            <a:ext cx="1600200" cy="312326"/>
          </a:xfrm>
        </p:spPr>
        <p:txBody>
          <a:bodyPr/>
          <a:lstStyle/>
          <a:p>
            <a:fld id="{889F9916-D29A-0B4E-ABD7-51608927E3AB}" type="datetime1">
              <a:rPr lang="en-US" smtClean="0"/>
              <a:t>11/9/23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id="{77A392BF-22B0-0461-CF08-DA7B982A1D32}"/>
              </a:ext>
            </a:extLst>
          </p:cNvPr>
          <p:cNvPicPr>
            <a:picLocks noChangeAspect="1"/>
          </p:cNvPicPr>
          <p:nvPr userDrawn="1"/>
        </p:nvPicPr>
        <p:blipFill>
          <a:blip r:embed="rId2" r:link="rId3"/>
          <a:stretch>
            <a:fillRect/>
          </a:stretch>
        </p:blipFill>
        <p:spPr>
          <a:xfrm>
            <a:off x="365125" y="6523402"/>
            <a:ext cx="316672" cy="31667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lvl1pPr>
              <a:buClr>
                <a:srgbClr val="000000"/>
              </a:buClr>
              <a:defRPr/>
            </a:lvl1pPr>
            <a:lvl2pPr>
              <a:buClr>
                <a:srgbClr val="000000"/>
              </a:buClr>
              <a:defRPr/>
            </a:lvl2pPr>
            <a:lvl3pPr>
              <a:buClr>
                <a:srgbClr val="000000"/>
              </a:buClr>
              <a:defRPr/>
            </a:lvl3pPr>
            <a:lvl4pPr>
              <a:buClr>
                <a:srgbClr val="000000"/>
              </a:buClr>
              <a:defRPr/>
            </a:lvl4pPr>
            <a:lvl5pPr>
              <a:buClr>
                <a:srgbClr val="0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lvl1pPr>
              <a:buClr>
                <a:srgbClr val="000000"/>
              </a:buClr>
              <a:defRPr/>
            </a:lvl1pPr>
            <a:lvl2pPr>
              <a:buClr>
                <a:srgbClr val="000000"/>
              </a:buClr>
              <a:defRPr/>
            </a:lvl2pPr>
            <a:lvl3pPr>
              <a:buClr>
                <a:srgbClr val="000000"/>
              </a:buClr>
              <a:defRPr/>
            </a:lvl3pPr>
            <a:lvl4pPr>
              <a:buClr>
                <a:srgbClr val="000000"/>
              </a:buClr>
              <a:defRPr/>
            </a:lvl4pPr>
            <a:lvl5pPr>
              <a:buClr>
                <a:srgbClr val="0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685801" y="6425866"/>
            <a:ext cx="1600200" cy="312326"/>
          </a:xfrm>
        </p:spPr>
        <p:txBody>
          <a:bodyPr/>
          <a:lstStyle/>
          <a:p>
            <a:fld id="{CF810A9F-E58F-0A4F-BB86-00D0C675F7F6}" type="datetime1">
              <a:rPr lang="en-US" smtClean="0"/>
              <a:t>11/9/23</a:t>
            </a:fld>
            <a:endParaRPr lang="en-US" dirty="0"/>
          </a:p>
        </p:txBody>
      </p:sp>
      <p:sp>
        <p:nvSpPr>
          <p:cNvPr id="9" name="Slide Number Placeholder 8"/>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5801" y="6425866"/>
            <a:ext cx="1600200" cy="312326"/>
          </a:xfrm>
        </p:spPr>
        <p:txBody>
          <a:bodyPr/>
          <a:lstStyle/>
          <a:p>
            <a:fld id="{A9022B69-CCDB-4C49-82FF-93A849C8A861}" type="datetime1">
              <a:rPr lang="en-US" smtClean="0"/>
              <a:t>11/9/23</a:t>
            </a:fld>
            <a:endParaRPr lang="en-US" dirty="0"/>
          </a:p>
        </p:txBody>
      </p:sp>
      <p:sp>
        <p:nvSpPr>
          <p:cNvPr id="5" name="Slide Number Placeholder 4"/>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425866"/>
            <a:ext cx="1600200" cy="312326"/>
          </a:xfrm>
        </p:spPr>
        <p:txBody>
          <a:bodyPr/>
          <a:lstStyle/>
          <a:p>
            <a:fld id="{D0CC3993-0B90-1C4D-9555-54A97F187C36}" type="datetime1">
              <a:rPr lang="en-US" smtClean="0"/>
              <a:t>11/9/23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file:////Users/toddszymanski/Documents/01%20Work/SC23/ppt/sc23_presenter_logo@4x.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8BEB7">
                <a:alpha val="35000"/>
              </a:srgbClr>
            </a:gs>
            <a:gs pos="100000">
              <a:srgbClr val="80C46E">
                <a:alpha val="35000"/>
              </a:srgbClr>
            </a:gs>
          </a:gsLst>
          <a:lin ang="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1" y="6422137"/>
            <a:ext cx="1600200" cy="338328"/>
          </a:xfrm>
          <a:prstGeom prst="rect">
            <a:avLst/>
          </a:prstGeom>
        </p:spPr>
        <p:txBody>
          <a:bodyPr vert="horz" lIns="91440" tIns="45720" rIns="91440" bIns="45720" rtlCol="0" anchor="ctr"/>
          <a:lstStyle>
            <a:lvl1pPr algn="l">
              <a:defRPr sz="1000" b="0" i="0">
                <a:solidFill>
                  <a:srgbClr val="000000"/>
                </a:solidFill>
                <a:effectLst/>
                <a:latin typeface="+mn-lt"/>
              </a:defRPr>
            </a:lvl1pPr>
          </a:lstStyle>
          <a:p>
            <a:fld id="{C411B51A-ED12-F344-8388-02D0098F41E0}" type="datetime1">
              <a:rPr lang="en-US" smtClean="0"/>
              <a:t>11/9/23</a:t>
            </a:fld>
            <a:endParaRPr lang="en-US" dirty="0"/>
          </a:p>
        </p:txBody>
      </p:sp>
      <p:sp>
        <p:nvSpPr>
          <p:cNvPr id="6" name="Slide Number Placeholder 5"/>
          <p:cNvSpPr>
            <a:spLocks noGrp="1"/>
          </p:cNvSpPr>
          <p:nvPr>
            <p:ph type="sldNum" sz="quarter" idx="4"/>
          </p:nvPr>
        </p:nvSpPr>
        <p:spPr>
          <a:xfrm>
            <a:off x="10955032" y="6422137"/>
            <a:ext cx="551167" cy="338328"/>
          </a:xfrm>
          <a:prstGeom prst="rect">
            <a:avLst/>
          </a:prstGeom>
        </p:spPr>
        <p:txBody>
          <a:bodyPr vert="horz" lIns="91440" tIns="45720" rIns="91440" bIns="45720" rtlCol="0" anchor="ctr"/>
          <a:lstStyle>
            <a:lvl1pPr algn="r">
              <a:defRPr sz="1000" b="0" i="0">
                <a:solidFill>
                  <a:srgbClr val="000000"/>
                </a:solidFill>
                <a:effectLst/>
                <a:latin typeface="+mn-lt"/>
              </a:defRPr>
            </a:lvl1p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6A5073F6-E5C9-80CB-5149-AA71B271D79E}"/>
              </a:ext>
            </a:extLst>
          </p:cNvPr>
          <p:cNvPicPr>
            <a:picLocks noChangeAspect="1"/>
          </p:cNvPicPr>
          <p:nvPr userDrawn="1"/>
        </p:nvPicPr>
        <p:blipFill>
          <a:blip r:embed="rId15" r:link="rId16"/>
          <a:srcRect/>
          <a:stretch>
            <a:fillRect/>
          </a:stretch>
        </p:blipFill>
        <p:spPr>
          <a:xfrm>
            <a:off x="412630" y="6485246"/>
            <a:ext cx="205740" cy="20574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65" r:id="rId3"/>
    <p:sldLayoutId id="2147483655" r:id="rId4"/>
    <p:sldLayoutId id="2147483651" r:id="rId5"/>
    <p:sldLayoutId id="2147483652" r:id="rId6"/>
    <p:sldLayoutId id="2147483653" r:id="rId7"/>
    <p:sldLayoutId id="2147483654" r:id="rId8"/>
    <p:sldLayoutId id="2147483656" r:id="rId9"/>
    <p:sldLayoutId id="2147483660" r:id="rId10"/>
    <p:sldLayoutId id="2147483657" r:id="rId11"/>
    <p:sldLayoutId id="2147483663" r:id="rId12"/>
    <p:sldLayoutId id="2147483664" r:id="rId13"/>
  </p:sldLayoutIdLst>
  <p:hf hdr="0" ftr="0"/>
  <p:txStyles>
    <p:titleStyle>
      <a:lvl1pPr algn="l" defTabSz="457200" rtl="0" eaLnBrk="1" latinLnBrk="0" hangingPunct="1">
        <a:spcBef>
          <a:spcPct val="0"/>
        </a:spcBef>
        <a:buNone/>
        <a:defRPr sz="3600" kern="1200" cap="none" baseline="0">
          <a:ln w="3175" cmpd="sng">
            <a:noFill/>
          </a:ln>
          <a:solidFill>
            <a:srgbClr val="000000"/>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rgbClr val="000000"/>
        </a:buClr>
        <a:buSzPct val="100000"/>
        <a:buFont typeface="Arial"/>
        <a:buChar char="•"/>
        <a:defRPr sz="1800" kern="1200" cap="none">
          <a:solidFill>
            <a:srgbClr val="000000"/>
          </a:solidFill>
          <a:effectLst/>
          <a:latin typeface="+mn-lt"/>
          <a:ea typeface="+mn-ea"/>
          <a:cs typeface="+mn-cs"/>
        </a:defRPr>
      </a:lvl1pPr>
      <a:lvl2pPr marL="742950" indent="-285750" algn="l" defTabSz="457200" rtl="0" eaLnBrk="1" latinLnBrk="0" hangingPunct="1">
        <a:spcBef>
          <a:spcPts val="0"/>
        </a:spcBef>
        <a:spcAft>
          <a:spcPts val="1000"/>
        </a:spcAft>
        <a:buClr>
          <a:srgbClr val="000000"/>
        </a:buClr>
        <a:buSzPct val="100000"/>
        <a:buFont typeface="Arial"/>
        <a:buChar char="•"/>
        <a:defRPr sz="1600" kern="1200" cap="none">
          <a:solidFill>
            <a:srgbClr val="000000"/>
          </a:solidFill>
          <a:effectLst/>
          <a:latin typeface="+mn-lt"/>
          <a:ea typeface="+mn-ea"/>
          <a:cs typeface="+mn-cs"/>
        </a:defRPr>
      </a:lvl2pPr>
      <a:lvl3pPr marL="1200150" indent="-285750" algn="l" defTabSz="457200" rtl="0" eaLnBrk="1" latinLnBrk="0" hangingPunct="1">
        <a:spcBef>
          <a:spcPts val="0"/>
        </a:spcBef>
        <a:spcAft>
          <a:spcPts val="1000"/>
        </a:spcAft>
        <a:buClr>
          <a:srgbClr val="000000"/>
        </a:buClr>
        <a:buSzPct val="100000"/>
        <a:buFont typeface="Arial"/>
        <a:buChar char="•"/>
        <a:defRPr sz="1400" kern="1200" cap="none">
          <a:solidFill>
            <a:srgbClr val="000000"/>
          </a:solidFill>
          <a:effectLst/>
          <a:latin typeface="+mn-lt"/>
          <a:ea typeface="+mn-ea"/>
          <a:cs typeface="+mn-cs"/>
        </a:defRPr>
      </a:lvl3pPr>
      <a:lvl4pPr marL="1543050" indent="-171450" algn="l" defTabSz="457200" rtl="0" eaLnBrk="1" latinLnBrk="0" hangingPunct="1">
        <a:spcBef>
          <a:spcPts val="0"/>
        </a:spcBef>
        <a:spcAft>
          <a:spcPts val="1000"/>
        </a:spcAft>
        <a:buClr>
          <a:srgbClr val="000000"/>
        </a:buClr>
        <a:buSzPct val="100000"/>
        <a:buFont typeface="Arial"/>
        <a:buChar char="•"/>
        <a:defRPr sz="1200" kern="1200" cap="none">
          <a:solidFill>
            <a:srgbClr val="000000"/>
          </a:solidFill>
          <a:effectLst/>
          <a:latin typeface="+mn-lt"/>
          <a:ea typeface="+mn-ea"/>
          <a:cs typeface="+mn-cs"/>
        </a:defRPr>
      </a:lvl4pPr>
      <a:lvl5pPr marL="2000250" indent="-171450" algn="l" defTabSz="457200" rtl="0" eaLnBrk="1" latinLnBrk="0" hangingPunct="1">
        <a:spcBef>
          <a:spcPts val="0"/>
        </a:spcBef>
        <a:spcAft>
          <a:spcPts val="1000"/>
        </a:spcAft>
        <a:buClr>
          <a:srgbClr val="000000"/>
        </a:buClr>
        <a:buSzPct val="100000"/>
        <a:buFont typeface="Arial"/>
        <a:buChar char="•"/>
        <a:defRPr sz="1200" kern="1200" cap="none">
          <a:solidFill>
            <a:srgbClr val="000000"/>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EB403CA-F51D-8396-BBD9-15A09C385BDB}"/>
              </a:ext>
            </a:extLst>
          </p:cNvPr>
          <p:cNvSpPr>
            <a:spLocks noGrp="1"/>
          </p:cNvSpPr>
          <p:nvPr>
            <p:ph type="ctrTitle"/>
          </p:nvPr>
        </p:nvSpPr>
        <p:spPr>
          <a:xfrm>
            <a:off x="681796" y="1673154"/>
            <a:ext cx="10446869" cy="2572156"/>
          </a:xfrm>
        </p:spPr>
        <p:txBody>
          <a:bodyPr>
            <a:normAutofit/>
          </a:bodyPr>
          <a:lstStyle/>
          <a:p>
            <a:r>
              <a:rPr lang="en-US" sz="4800" dirty="0"/>
              <a:t>Optimization towards Efficiency </a:t>
            </a:r>
            <a:br>
              <a:rPr lang="en-US" sz="4800" dirty="0"/>
            </a:br>
            <a:r>
              <a:rPr lang="en-US" sz="4800" dirty="0"/>
              <a:t>and Stateful of dispel4py</a:t>
            </a:r>
            <a:br>
              <a:rPr lang="en-US" sz="4800" dirty="0"/>
            </a:br>
            <a:endParaRPr lang="en-US" sz="4800" dirty="0"/>
          </a:p>
        </p:txBody>
      </p:sp>
      <p:sp>
        <p:nvSpPr>
          <p:cNvPr id="10" name="Subtitle 9">
            <a:extLst>
              <a:ext uri="{FF2B5EF4-FFF2-40B4-BE49-F238E27FC236}">
                <a16:creationId xmlns:a16="http://schemas.microsoft.com/office/drawing/2014/main" id="{DFF4ED36-A629-6E1B-E79C-48D6FAABC804}"/>
              </a:ext>
            </a:extLst>
          </p:cNvPr>
          <p:cNvSpPr>
            <a:spLocks noGrp="1"/>
          </p:cNvSpPr>
          <p:nvPr>
            <p:ph type="subTitle" idx="1"/>
          </p:nvPr>
        </p:nvSpPr>
        <p:spPr/>
        <p:txBody>
          <a:bodyPr/>
          <a:lstStyle/>
          <a:p>
            <a:r>
              <a:rPr lang="en-US" dirty="0"/>
              <a:t>Liang Liang, </a:t>
            </a:r>
            <a:r>
              <a:rPr lang="en-US" dirty="0" err="1"/>
              <a:t>Heting</a:t>
            </a:r>
            <a:r>
              <a:rPr lang="en-US" dirty="0"/>
              <a:t> Zhang, </a:t>
            </a:r>
            <a:r>
              <a:rPr lang="en-US" dirty="0" err="1"/>
              <a:t>Guang</a:t>
            </a:r>
            <a:r>
              <a:rPr lang="en-US" dirty="0"/>
              <a:t> Yang, Thomas Heinis, Rosa </a:t>
            </a:r>
            <a:r>
              <a:rPr lang="en-US" dirty="0" err="1"/>
              <a:t>Filgueira</a:t>
            </a:r>
            <a:endParaRPr lang="en-US" dirty="0"/>
          </a:p>
        </p:txBody>
      </p:sp>
      <p:sp>
        <p:nvSpPr>
          <p:cNvPr id="4" name="Date Placeholder 3">
            <a:extLst>
              <a:ext uri="{FF2B5EF4-FFF2-40B4-BE49-F238E27FC236}">
                <a16:creationId xmlns:a16="http://schemas.microsoft.com/office/drawing/2014/main" id="{ECC11E8A-7CAC-36CC-C072-CD34D7404AB9}"/>
              </a:ext>
            </a:extLst>
          </p:cNvPr>
          <p:cNvSpPr>
            <a:spLocks noGrp="1"/>
          </p:cNvSpPr>
          <p:nvPr>
            <p:ph type="dt" sz="half" idx="2"/>
          </p:nvPr>
        </p:nvSpPr>
        <p:spPr/>
        <p:txBody>
          <a:bodyPr/>
          <a:lstStyle/>
          <a:p>
            <a:fld id="{DF766F14-9E05-E74A-8F69-C6C372A193D2}" type="datetime1">
              <a:rPr lang="en-US" smtClean="0"/>
              <a:t>11/9/23</a:t>
            </a:fld>
            <a:endParaRPr lang="en-US" dirty="0"/>
          </a:p>
        </p:txBody>
      </p:sp>
      <p:sp>
        <p:nvSpPr>
          <p:cNvPr id="6" name="Slide Number Placeholder 5">
            <a:extLst>
              <a:ext uri="{FF2B5EF4-FFF2-40B4-BE49-F238E27FC236}">
                <a16:creationId xmlns:a16="http://schemas.microsoft.com/office/drawing/2014/main" id="{26D2A3E1-8DA4-AA3B-63DE-49C269ACD303}"/>
              </a:ext>
            </a:extLst>
          </p:cNvPr>
          <p:cNvSpPr>
            <a:spLocks noGrp="1"/>
          </p:cNvSpPr>
          <p:nvPr>
            <p:ph type="sldNum" sz="quarter" idx="4"/>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36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25BB-95BC-FFB0-1CCA-23E641200CC9}"/>
              </a:ext>
            </a:extLst>
          </p:cNvPr>
          <p:cNvSpPr>
            <a:spLocks noGrp="1"/>
          </p:cNvSpPr>
          <p:nvPr>
            <p:ph type="title"/>
          </p:nvPr>
        </p:nvSpPr>
        <p:spPr/>
        <p:txBody>
          <a:bodyPr/>
          <a:lstStyle/>
          <a:p>
            <a:r>
              <a:rPr lang="en-CN" dirty="0"/>
              <a:t>Evaluation Setups</a:t>
            </a:r>
          </a:p>
        </p:txBody>
      </p:sp>
      <p:sp>
        <p:nvSpPr>
          <p:cNvPr id="3" name="Content Placeholder 2">
            <a:extLst>
              <a:ext uri="{FF2B5EF4-FFF2-40B4-BE49-F238E27FC236}">
                <a16:creationId xmlns:a16="http://schemas.microsoft.com/office/drawing/2014/main" id="{712E272B-ECD9-06B9-6CAE-828908532075}"/>
              </a:ext>
            </a:extLst>
          </p:cNvPr>
          <p:cNvSpPr>
            <a:spLocks noGrp="1"/>
          </p:cNvSpPr>
          <p:nvPr>
            <p:ph idx="1"/>
          </p:nvPr>
        </p:nvSpPr>
        <p:spPr>
          <a:xfrm>
            <a:off x="685800" y="1475509"/>
            <a:ext cx="10988457" cy="5175812"/>
          </a:xfrm>
        </p:spPr>
        <p:txBody>
          <a:bodyPr>
            <a:normAutofit/>
          </a:bodyPr>
          <a:lstStyle/>
          <a:p>
            <a:r>
              <a:rPr lang="en-CN" dirty="0"/>
              <a:t>Three workflows:</a:t>
            </a:r>
          </a:p>
          <a:p>
            <a:pPr lvl="1"/>
            <a:r>
              <a:rPr lang="en-CN" dirty="0"/>
              <a:t>Internal Extinction</a:t>
            </a:r>
          </a:p>
          <a:p>
            <a:pPr lvl="2"/>
            <a:r>
              <a:rPr lang="en-GB" dirty="0"/>
              <a:t>W</a:t>
            </a:r>
            <a:r>
              <a:rPr lang="en-CN" dirty="0"/>
              <a:t>ith 1X,  5X and </a:t>
            </a:r>
            <a:r>
              <a:rPr lang="en-CN"/>
              <a:t>10X </a:t>
            </a:r>
            <a:r>
              <a:rPr lang="en-US" dirty="0"/>
              <a:t>standard</a:t>
            </a:r>
            <a:r>
              <a:rPr lang="en-CN"/>
              <a:t> </a:t>
            </a:r>
            <a:r>
              <a:rPr lang="en-CN" dirty="0"/>
              <a:t>and skewed workload.</a:t>
            </a:r>
          </a:p>
          <a:p>
            <a:pPr lvl="1"/>
            <a:r>
              <a:rPr lang="en-CN" dirty="0"/>
              <a:t>Seismic Cross-Correlation</a:t>
            </a:r>
          </a:p>
          <a:p>
            <a:pPr lvl="1"/>
            <a:r>
              <a:rPr lang="en-CN" dirty="0"/>
              <a:t>Sentiment Analysis for News Articles</a:t>
            </a:r>
          </a:p>
          <a:p>
            <a:pPr lvl="1"/>
            <a:endParaRPr lang="en-GB" dirty="0"/>
          </a:p>
          <a:p>
            <a:r>
              <a:rPr lang="en-GB" dirty="0"/>
              <a:t>Metrics:</a:t>
            </a:r>
          </a:p>
          <a:p>
            <a:pPr lvl="1"/>
            <a:r>
              <a:rPr lang="en-GB" i="1" dirty="0"/>
              <a:t>run time</a:t>
            </a:r>
            <a:r>
              <a:rPr lang="en-GB" dirty="0"/>
              <a:t>: represents the real-world execution time</a:t>
            </a:r>
          </a:p>
          <a:p>
            <a:pPr lvl="1"/>
            <a:r>
              <a:rPr lang="en-GB" i="1" dirty="0"/>
              <a:t>Process time </a:t>
            </a:r>
            <a:r>
              <a:rPr lang="en-GB" dirty="0"/>
              <a:t>: accounts for all active process durations, reflecting overall efficiency</a:t>
            </a:r>
          </a:p>
          <a:p>
            <a:pPr lvl="1"/>
            <a:r>
              <a:rPr lang="en-GB" i="1" dirty="0"/>
              <a:t>runtime and process time ratios : </a:t>
            </a:r>
            <a:r>
              <a:rPr lang="en-GB" dirty="0"/>
              <a:t>between methods to provide intuitive insights</a:t>
            </a:r>
          </a:p>
        </p:txBody>
      </p:sp>
      <p:sp>
        <p:nvSpPr>
          <p:cNvPr id="4" name="Date Placeholder 3">
            <a:extLst>
              <a:ext uri="{FF2B5EF4-FFF2-40B4-BE49-F238E27FC236}">
                <a16:creationId xmlns:a16="http://schemas.microsoft.com/office/drawing/2014/main" id="{94A52AD9-FD37-801E-47C5-9BA9CF644B55}"/>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9A03FA05-AC62-BED1-9D8D-F5E123A5C73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4156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7B0-2134-B2B6-D9AD-D030F821DD0E}"/>
              </a:ext>
            </a:extLst>
          </p:cNvPr>
          <p:cNvSpPr>
            <a:spLocks noGrp="1"/>
          </p:cNvSpPr>
          <p:nvPr>
            <p:ph type="title"/>
          </p:nvPr>
        </p:nvSpPr>
        <p:spPr/>
        <p:txBody>
          <a:bodyPr/>
          <a:lstStyle/>
          <a:p>
            <a:r>
              <a:rPr lang="en-CN" dirty="0"/>
              <a:t>Ev. Internal Extinction of Galaxies</a:t>
            </a:r>
          </a:p>
        </p:txBody>
      </p:sp>
      <p:sp>
        <p:nvSpPr>
          <p:cNvPr id="4" name="Date Placeholder 3">
            <a:extLst>
              <a:ext uri="{FF2B5EF4-FFF2-40B4-BE49-F238E27FC236}">
                <a16:creationId xmlns:a16="http://schemas.microsoft.com/office/drawing/2014/main" id="{D8462C54-97EB-9C13-701B-BEEA4FDE7404}"/>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1878F061-A015-F5B0-C007-6FEF32D2CAB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Content Placeholder 8">
            <a:extLst>
              <a:ext uri="{FF2B5EF4-FFF2-40B4-BE49-F238E27FC236}">
                <a16:creationId xmlns:a16="http://schemas.microsoft.com/office/drawing/2014/main" id="{92246EE0-544A-7501-7CFD-1F80E5793AB2}"/>
              </a:ext>
            </a:extLst>
          </p:cNvPr>
          <p:cNvSpPr>
            <a:spLocks noGrp="1"/>
          </p:cNvSpPr>
          <p:nvPr>
            <p:ph idx="1"/>
          </p:nvPr>
        </p:nvSpPr>
        <p:spPr/>
        <p:txBody>
          <a:bodyPr>
            <a:normAutofit/>
          </a:bodyPr>
          <a:lstStyle/>
          <a:p>
            <a:r>
              <a:rPr lang="en-GB" dirty="0"/>
              <a:t>Observation:</a:t>
            </a:r>
          </a:p>
          <a:p>
            <a:pPr marL="742950" lvl="2"/>
            <a:r>
              <a:rPr lang="en-GB" sz="1600" dirty="0"/>
              <a:t>Auto-scaling techniques improved runtime on </a:t>
            </a:r>
            <a:br>
              <a:rPr lang="en-GB" sz="1600" dirty="0"/>
            </a:br>
            <a:r>
              <a:rPr lang="en-GB" sz="1600" dirty="0"/>
              <a:t>lower workloads by reducing sync costs</a:t>
            </a:r>
          </a:p>
          <a:p>
            <a:pPr marL="742950" lvl="2"/>
            <a:r>
              <a:rPr lang="en-GB" sz="1600" i="1" dirty="0"/>
              <a:t>multi</a:t>
            </a:r>
            <a:r>
              <a:rPr lang="en-GB" sz="1600" dirty="0"/>
              <a:t> mapping outperformed </a:t>
            </a:r>
            <a:r>
              <a:rPr lang="en-GB" sz="1600" i="1" dirty="0" err="1"/>
              <a:t>redis</a:t>
            </a:r>
            <a:r>
              <a:rPr lang="en-GB" sz="1600" dirty="0"/>
              <a:t> in lightweight tasks; </a:t>
            </a:r>
            <a:br>
              <a:rPr lang="en-GB" sz="1600" dirty="0"/>
            </a:br>
            <a:r>
              <a:rPr lang="en-GB" sz="1600" i="1" dirty="0" err="1"/>
              <a:t>redis</a:t>
            </a:r>
            <a:r>
              <a:rPr lang="en-GB" sz="1600" dirty="0"/>
              <a:t> was better for features like robust data persistence</a:t>
            </a:r>
          </a:p>
          <a:p>
            <a:pPr marL="742950" lvl="2"/>
            <a:r>
              <a:rPr lang="en-GB" sz="1600" dirty="0"/>
              <a:t>Consistent performance trends across </a:t>
            </a:r>
            <a:br>
              <a:rPr lang="en-GB" sz="1600" dirty="0"/>
            </a:br>
            <a:r>
              <a:rPr lang="en-GB" sz="1600" dirty="0"/>
              <a:t>platforms show the experiments' reproducibility.</a:t>
            </a:r>
          </a:p>
          <a:p>
            <a:pPr marL="742950" lvl="2"/>
            <a:r>
              <a:rPr lang="en-GB" sz="1600" dirty="0"/>
              <a:t>Auto-scaling showed significant efficiency gains,</a:t>
            </a:r>
            <a:br>
              <a:rPr lang="en-GB" sz="1600" dirty="0"/>
            </a:br>
            <a:r>
              <a:rPr lang="en-GB" sz="1600" dirty="0"/>
              <a:t> especially on </a:t>
            </a:r>
            <a:r>
              <a:rPr lang="en-GB" sz="1600" i="1" dirty="0" err="1"/>
              <a:t>hpc</a:t>
            </a:r>
            <a:r>
              <a:rPr lang="en-GB" sz="1600" dirty="0"/>
              <a:t> with more processes.</a:t>
            </a:r>
          </a:p>
          <a:p>
            <a:pPr marL="0" indent="0">
              <a:buNone/>
            </a:pPr>
            <a:endParaRPr lang="en-CN" dirty="0"/>
          </a:p>
        </p:txBody>
      </p:sp>
      <p:pic>
        <p:nvPicPr>
          <p:cNvPr id="6" name="Picture 5" descr="A group of graphs with different colored lines&#10;&#10;Description automatically generated">
            <a:extLst>
              <a:ext uri="{FF2B5EF4-FFF2-40B4-BE49-F238E27FC236}">
                <a16:creationId xmlns:a16="http://schemas.microsoft.com/office/drawing/2014/main" id="{80E04F43-BD5D-56DC-EE3F-91595797A18B}"/>
              </a:ext>
            </a:extLst>
          </p:cNvPr>
          <p:cNvPicPr>
            <a:picLocks noChangeAspect="1"/>
          </p:cNvPicPr>
          <p:nvPr/>
        </p:nvPicPr>
        <p:blipFill>
          <a:blip r:embed="rId3"/>
          <a:stretch>
            <a:fillRect/>
          </a:stretch>
        </p:blipFill>
        <p:spPr>
          <a:xfrm>
            <a:off x="6411862" y="2255559"/>
            <a:ext cx="5780138" cy="3331050"/>
          </a:xfrm>
          <a:prstGeom prst="rect">
            <a:avLst/>
          </a:prstGeom>
        </p:spPr>
      </p:pic>
    </p:spTree>
    <p:extLst>
      <p:ext uri="{BB962C8B-B14F-4D97-AF65-F5344CB8AC3E}">
        <p14:creationId xmlns:p14="http://schemas.microsoft.com/office/powerpoint/2010/main" val="286625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7B0-2134-B2B6-D9AD-D030F821DD0E}"/>
              </a:ext>
            </a:extLst>
          </p:cNvPr>
          <p:cNvSpPr>
            <a:spLocks noGrp="1"/>
          </p:cNvSpPr>
          <p:nvPr>
            <p:ph type="title"/>
          </p:nvPr>
        </p:nvSpPr>
        <p:spPr/>
        <p:txBody>
          <a:bodyPr/>
          <a:lstStyle/>
          <a:p>
            <a:r>
              <a:rPr lang="en-CN" dirty="0"/>
              <a:t>Ev. </a:t>
            </a:r>
            <a:r>
              <a:rPr lang="en-GB" dirty="0"/>
              <a:t>Seismic Cross-Correlation</a:t>
            </a:r>
            <a:endParaRPr lang="en-CN" dirty="0"/>
          </a:p>
        </p:txBody>
      </p:sp>
      <p:sp>
        <p:nvSpPr>
          <p:cNvPr id="4" name="Date Placeholder 3">
            <a:extLst>
              <a:ext uri="{FF2B5EF4-FFF2-40B4-BE49-F238E27FC236}">
                <a16:creationId xmlns:a16="http://schemas.microsoft.com/office/drawing/2014/main" id="{D8462C54-97EB-9C13-701B-BEEA4FDE7404}"/>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1878F061-A015-F5B0-C007-6FEF32D2CAB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Content Placeholder 8">
            <a:extLst>
              <a:ext uri="{FF2B5EF4-FFF2-40B4-BE49-F238E27FC236}">
                <a16:creationId xmlns:a16="http://schemas.microsoft.com/office/drawing/2014/main" id="{92246EE0-544A-7501-7CFD-1F80E5793AB2}"/>
              </a:ext>
            </a:extLst>
          </p:cNvPr>
          <p:cNvSpPr>
            <a:spLocks noGrp="1"/>
          </p:cNvSpPr>
          <p:nvPr>
            <p:ph idx="1"/>
          </p:nvPr>
        </p:nvSpPr>
        <p:spPr/>
        <p:txBody>
          <a:bodyPr>
            <a:normAutofit/>
          </a:bodyPr>
          <a:lstStyle/>
          <a:p>
            <a:r>
              <a:rPr lang="en-GB" dirty="0"/>
              <a:t>Observation:</a:t>
            </a:r>
          </a:p>
          <a:p>
            <a:pPr lvl="1"/>
            <a:r>
              <a:rPr lang="en-GB" dirty="0"/>
              <a:t>A decrease in runtime with more processes </a:t>
            </a:r>
            <a:br>
              <a:rPr lang="en-GB" dirty="0"/>
            </a:br>
            <a:r>
              <a:rPr lang="en-GB" dirty="0"/>
              <a:t>was observed across all techniques</a:t>
            </a:r>
          </a:p>
          <a:p>
            <a:pPr lvl="1"/>
            <a:r>
              <a:rPr lang="en-GB" dirty="0"/>
              <a:t>Processing time increased with the number of processes</a:t>
            </a:r>
          </a:p>
          <a:p>
            <a:pPr lvl="1"/>
            <a:r>
              <a:rPr lang="en-GB" dirty="0"/>
              <a:t>Better performance was noted on </a:t>
            </a:r>
            <a:r>
              <a:rPr lang="en-GB" i="1" dirty="0"/>
              <a:t>server</a:t>
            </a:r>
            <a:r>
              <a:rPr lang="en-GB" dirty="0"/>
              <a:t> compared to </a:t>
            </a:r>
            <a:r>
              <a:rPr lang="en-GB" i="1" dirty="0"/>
              <a:t>could</a:t>
            </a:r>
          </a:p>
          <a:p>
            <a:pPr lvl="1"/>
            <a:r>
              <a:rPr lang="en-GB" dirty="0"/>
              <a:t>This workflow showed higher overall process time</a:t>
            </a:r>
            <a:br>
              <a:rPr lang="en-GB" dirty="0"/>
            </a:br>
            <a:r>
              <a:rPr lang="en-GB" dirty="0"/>
              <a:t>compared to Internal Extinction</a:t>
            </a:r>
          </a:p>
          <a:p>
            <a:pPr lvl="1"/>
            <a:r>
              <a:rPr lang="en-GB" dirty="0"/>
              <a:t>The auto scaling optimization had challenges with </a:t>
            </a:r>
            <a:br>
              <a:rPr lang="en-GB" dirty="0"/>
            </a:br>
            <a:r>
              <a:rPr lang="en-GB" dirty="0"/>
              <a:t>runtime in complex workflows</a:t>
            </a:r>
          </a:p>
          <a:p>
            <a:pPr marL="0" indent="0">
              <a:buNone/>
            </a:pPr>
            <a:endParaRPr lang="en-CN" dirty="0"/>
          </a:p>
        </p:txBody>
      </p:sp>
      <p:pic>
        <p:nvPicPr>
          <p:cNvPr id="8" name="Picture 7" descr="A screenshot of a graph&#10;&#10;Description automatically generated">
            <a:extLst>
              <a:ext uri="{FF2B5EF4-FFF2-40B4-BE49-F238E27FC236}">
                <a16:creationId xmlns:a16="http://schemas.microsoft.com/office/drawing/2014/main" id="{887B9441-B271-E8C8-5AFF-2071EEEE1ADA}"/>
              </a:ext>
            </a:extLst>
          </p:cNvPr>
          <p:cNvPicPr>
            <a:picLocks noChangeAspect="1"/>
          </p:cNvPicPr>
          <p:nvPr/>
        </p:nvPicPr>
        <p:blipFill>
          <a:blip r:embed="rId3"/>
          <a:stretch>
            <a:fillRect/>
          </a:stretch>
        </p:blipFill>
        <p:spPr>
          <a:xfrm>
            <a:off x="7528143" y="494305"/>
            <a:ext cx="3607495" cy="5972305"/>
          </a:xfrm>
          <a:prstGeom prst="rect">
            <a:avLst/>
          </a:prstGeom>
        </p:spPr>
      </p:pic>
    </p:spTree>
    <p:extLst>
      <p:ext uri="{BB962C8B-B14F-4D97-AF65-F5344CB8AC3E}">
        <p14:creationId xmlns:p14="http://schemas.microsoft.com/office/powerpoint/2010/main" val="261373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7B0-2134-B2B6-D9AD-D030F821DD0E}"/>
              </a:ext>
            </a:extLst>
          </p:cNvPr>
          <p:cNvSpPr>
            <a:spLocks noGrp="1"/>
          </p:cNvSpPr>
          <p:nvPr>
            <p:ph type="title"/>
          </p:nvPr>
        </p:nvSpPr>
        <p:spPr/>
        <p:txBody>
          <a:bodyPr/>
          <a:lstStyle/>
          <a:p>
            <a:r>
              <a:rPr lang="en-CN" dirty="0"/>
              <a:t>Ev. </a:t>
            </a:r>
            <a:r>
              <a:rPr lang="en-GB" dirty="0"/>
              <a:t>Sentiment Analyses for News Articles</a:t>
            </a:r>
            <a:endParaRPr lang="en-CN" dirty="0"/>
          </a:p>
        </p:txBody>
      </p:sp>
      <p:sp>
        <p:nvSpPr>
          <p:cNvPr id="4" name="Date Placeholder 3">
            <a:extLst>
              <a:ext uri="{FF2B5EF4-FFF2-40B4-BE49-F238E27FC236}">
                <a16:creationId xmlns:a16="http://schemas.microsoft.com/office/drawing/2014/main" id="{D8462C54-97EB-9C13-701B-BEEA4FDE7404}"/>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1878F061-A015-F5B0-C007-6FEF32D2CAB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9" name="Content Placeholder 8">
            <a:extLst>
              <a:ext uri="{FF2B5EF4-FFF2-40B4-BE49-F238E27FC236}">
                <a16:creationId xmlns:a16="http://schemas.microsoft.com/office/drawing/2014/main" id="{92246EE0-544A-7501-7CFD-1F80E5793AB2}"/>
              </a:ext>
            </a:extLst>
          </p:cNvPr>
          <p:cNvSpPr>
            <a:spLocks noGrp="1"/>
          </p:cNvSpPr>
          <p:nvPr>
            <p:ph idx="1"/>
          </p:nvPr>
        </p:nvSpPr>
        <p:spPr/>
        <p:txBody>
          <a:bodyPr>
            <a:normAutofit/>
          </a:bodyPr>
          <a:lstStyle/>
          <a:p>
            <a:r>
              <a:rPr lang="en-GB" dirty="0"/>
              <a:t>Observation:</a:t>
            </a:r>
            <a:endParaRPr lang="en-GB" b="0" i="0" u="none" strike="noStrike" dirty="0">
              <a:solidFill>
                <a:srgbClr val="374151"/>
              </a:solidFill>
              <a:effectLst/>
              <a:latin typeface="Söhne"/>
            </a:endParaRPr>
          </a:p>
          <a:p>
            <a:pPr lvl="1"/>
            <a:r>
              <a:rPr lang="en-GB" i="1" dirty="0" err="1"/>
              <a:t>hybrid_redis</a:t>
            </a:r>
            <a:r>
              <a:rPr lang="en-GB" dirty="0"/>
              <a:t> showed superior runtime performance</a:t>
            </a:r>
          </a:p>
          <a:p>
            <a:pPr lvl="1"/>
            <a:r>
              <a:rPr lang="en-GB" dirty="0"/>
              <a:t>As the number of processes increased,</a:t>
            </a:r>
            <a:r>
              <a:rPr lang="en-GB" i="1" dirty="0"/>
              <a:t> </a:t>
            </a:r>
            <a:r>
              <a:rPr lang="en-GB" i="1" dirty="0" err="1"/>
              <a:t>hybrid_redis</a:t>
            </a:r>
            <a:r>
              <a:rPr lang="en-GB" i="1" dirty="0"/>
              <a:t> </a:t>
            </a:r>
            <a:r>
              <a:rPr lang="en-GB" dirty="0"/>
              <a:t>continued </a:t>
            </a:r>
            <a:br>
              <a:rPr lang="en-GB" dirty="0"/>
            </a:br>
            <a:r>
              <a:rPr lang="en-GB" dirty="0"/>
              <a:t>to improve due to more efficient handling of stateless tasks</a:t>
            </a:r>
          </a:p>
          <a:p>
            <a:pPr lvl="1"/>
            <a:r>
              <a:rPr lang="en-GB" dirty="0"/>
              <a:t>The trend for processing time unexpectedly mirrored the run time</a:t>
            </a:r>
          </a:p>
          <a:p>
            <a:pPr lvl="1"/>
            <a:r>
              <a:rPr lang="en-GB" dirty="0"/>
              <a:t>On the </a:t>
            </a:r>
            <a:r>
              <a:rPr lang="en-GB" i="1" dirty="0"/>
              <a:t>cloud</a:t>
            </a:r>
            <a:r>
              <a:rPr lang="en-GB" dirty="0"/>
              <a:t>, the limited cores highlighted the </a:t>
            </a:r>
            <a:br>
              <a:rPr lang="en-GB" dirty="0"/>
            </a:br>
            <a:r>
              <a:rPr lang="en-GB" dirty="0"/>
              <a:t>inefficiencies of over-allocating processes, </a:t>
            </a:r>
            <a:br>
              <a:rPr lang="en-GB" dirty="0"/>
            </a:br>
            <a:r>
              <a:rPr lang="en-GB" dirty="0"/>
              <a:t>but </a:t>
            </a:r>
            <a:r>
              <a:rPr lang="en-GB" i="1" dirty="0" err="1"/>
              <a:t>hybrid_redis</a:t>
            </a:r>
            <a:r>
              <a:rPr lang="en-GB" dirty="0"/>
              <a:t> still outperforms </a:t>
            </a:r>
            <a:r>
              <a:rPr lang="en-GB" i="1" dirty="0"/>
              <a:t>m</a:t>
            </a:r>
            <a:r>
              <a:rPr lang="en-CN" i="1"/>
              <a:t>ulti</a:t>
            </a:r>
            <a:r>
              <a:rPr lang="en-GB" dirty="0"/>
              <a:t> .</a:t>
            </a:r>
          </a:p>
          <a:p>
            <a:pPr marL="0" indent="0">
              <a:buNone/>
            </a:pPr>
            <a:endParaRPr lang="en-CN" dirty="0"/>
          </a:p>
        </p:txBody>
      </p:sp>
      <p:pic>
        <p:nvPicPr>
          <p:cNvPr id="6" name="Picture 5" descr="A screenshot of a graph&#10;&#10;Description automatically generated">
            <a:extLst>
              <a:ext uri="{FF2B5EF4-FFF2-40B4-BE49-F238E27FC236}">
                <a16:creationId xmlns:a16="http://schemas.microsoft.com/office/drawing/2014/main" id="{F1D70620-9761-132C-8102-CD21D822A176}"/>
              </a:ext>
            </a:extLst>
          </p:cNvPr>
          <p:cNvPicPr>
            <a:picLocks noChangeAspect="1"/>
          </p:cNvPicPr>
          <p:nvPr/>
        </p:nvPicPr>
        <p:blipFill>
          <a:blip r:embed="rId3"/>
          <a:stretch>
            <a:fillRect/>
          </a:stretch>
        </p:blipFill>
        <p:spPr>
          <a:xfrm>
            <a:off x="7459337" y="1390456"/>
            <a:ext cx="3880292" cy="4589484"/>
          </a:xfrm>
          <a:prstGeom prst="rect">
            <a:avLst/>
          </a:prstGeom>
        </p:spPr>
      </p:pic>
    </p:spTree>
    <p:extLst>
      <p:ext uri="{BB962C8B-B14F-4D97-AF65-F5344CB8AC3E}">
        <p14:creationId xmlns:p14="http://schemas.microsoft.com/office/powerpoint/2010/main" val="144619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632E-7CD2-1BFB-DA28-9DE13B7938AE}"/>
              </a:ext>
            </a:extLst>
          </p:cNvPr>
          <p:cNvSpPr>
            <a:spLocks noGrp="1"/>
          </p:cNvSpPr>
          <p:nvPr>
            <p:ph type="title"/>
          </p:nvPr>
        </p:nvSpPr>
        <p:spPr/>
        <p:txBody>
          <a:bodyPr/>
          <a:lstStyle/>
          <a:p>
            <a:r>
              <a:rPr lang="en-US" dirty="0"/>
              <a:t>Analysis on </a:t>
            </a:r>
            <a:r>
              <a:rPr lang="en-US" i="1" dirty="0"/>
              <a:t>auto-scaling</a:t>
            </a:r>
          </a:p>
        </p:txBody>
      </p:sp>
      <p:sp>
        <p:nvSpPr>
          <p:cNvPr id="3" name="Content Placeholder 2">
            <a:extLst>
              <a:ext uri="{FF2B5EF4-FFF2-40B4-BE49-F238E27FC236}">
                <a16:creationId xmlns:a16="http://schemas.microsoft.com/office/drawing/2014/main" id="{C4A973B0-A2D4-2928-4811-ECC20F3D0A0F}"/>
              </a:ext>
            </a:extLst>
          </p:cNvPr>
          <p:cNvSpPr>
            <a:spLocks noGrp="1"/>
          </p:cNvSpPr>
          <p:nvPr>
            <p:ph idx="1"/>
          </p:nvPr>
        </p:nvSpPr>
        <p:spPr>
          <a:xfrm>
            <a:off x="685801" y="1475509"/>
            <a:ext cx="5410199" cy="4315691"/>
          </a:xfrm>
        </p:spPr>
        <p:txBody>
          <a:bodyPr>
            <a:normAutofit lnSpcReduction="10000"/>
          </a:bodyPr>
          <a:lstStyle/>
          <a:p>
            <a:r>
              <a:rPr lang="en-GB" dirty="0"/>
              <a:t>Observation:</a:t>
            </a:r>
            <a:endParaRPr lang="en-GB" b="0" i="0" u="none" strike="noStrike" dirty="0">
              <a:solidFill>
                <a:srgbClr val="374151"/>
              </a:solidFill>
              <a:effectLst/>
              <a:latin typeface="Söhne"/>
            </a:endParaRPr>
          </a:p>
          <a:p>
            <a:pPr lvl="1"/>
            <a:r>
              <a:rPr lang="en-GB" b="0" i="0" u="none" strike="noStrike" dirty="0">
                <a:solidFill>
                  <a:srgbClr val="374151"/>
                </a:solidFill>
                <a:effectLst/>
                <a:latin typeface="Söhne"/>
              </a:rPr>
              <a:t>For </a:t>
            </a:r>
            <a:r>
              <a:rPr lang="en-GB" i="1" dirty="0" err="1"/>
              <a:t>dyn_auto_multi</a:t>
            </a:r>
            <a:r>
              <a:rPr lang="en-GB" i="1" dirty="0"/>
              <a:t> </a:t>
            </a:r>
            <a:r>
              <a:rPr lang="en-GB" b="0" i="0" u="none" strike="noStrike" dirty="0">
                <a:solidFill>
                  <a:srgbClr val="374151"/>
                </a:solidFill>
                <a:effectLst/>
                <a:latin typeface="Söhne"/>
              </a:rPr>
              <a:t>, a clear positive correlation between queue size and active processes was observed</a:t>
            </a:r>
          </a:p>
          <a:p>
            <a:pPr lvl="1"/>
            <a:r>
              <a:rPr lang="en-GB" b="0" i="0" u="none" strike="noStrike" dirty="0">
                <a:solidFill>
                  <a:srgbClr val="374151"/>
                </a:solidFill>
                <a:effectLst/>
                <a:latin typeface="Söhne"/>
              </a:rPr>
              <a:t>For </a:t>
            </a:r>
            <a:r>
              <a:rPr lang="en-GB" i="1" dirty="0" err="1"/>
              <a:t>dyn_auto_redis</a:t>
            </a:r>
            <a:r>
              <a:rPr lang="en-GB" i="1" dirty="0"/>
              <a:t>, </a:t>
            </a:r>
            <a:r>
              <a:rPr lang="en-GB" b="0" i="0" u="none" strike="noStrike" dirty="0">
                <a:solidFill>
                  <a:srgbClr val="374151"/>
                </a:solidFill>
                <a:effectLst/>
                <a:latin typeface="Söhne"/>
              </a:rPr>
              <a:t>an inverse relationship was seen between active process count and average idle time, suggesting a reactive scaling down during low workloads</a:t>
            </a:r>
          </a:p>
          <a:p>
            <a:pPr lvl="1"/>
            <a:r>
              <a:rPr lang="en-GB" b="0" i="0" u="none" strike="noStrike" dirty="0">
                <a:solidFill>
                  <a:srgbClr val="374151"/>
                </a:solidFill>
                <a:effectLst/>
                <a:latin typeface="Söhne"/>
              </a:rPr>
              <a:t>On the </a:t>
            </a:r>
            <a:r>
              <a:rPr lang="en-GB" b="0" i="1" u="none" strike="noStrike" dirty="0">
                <a:solidFill>
                  <a:srgbClr val="374151"/>
                </a:solidFill>
                <a:effectLst/>
                <a:latin typeface="Söhne"/>
              </a:rPr>
              <a:t>HPC</a:t>
            </a:r>
            <a:r>
              <a:rPr lang="en-GB" b="0" i="0" u="none" strike="noStrike" dirty="0">
                <a:solidFill>
                  <a:srgbClr val="374151"/>
                </a:solidFill>
                <a:effectLst/>
                <a:latin typeface="Söhne"/>
              </a:rPr>
              <a:t>, </a:t>
            </a:r>
            <a:r>
              <a:rPr lang="en-GB" i="1" dirty="0" err="1"/>
              <a:t>dyn_auto_multi</a:t>
            </a:r>
            <a:r>
              <a:rPr lang="en-GB" i="1" dirty="0"/>
              <a:t> </a:t>
            </a:r>
            <a:r>
              <a:rPr lang="en-GB" b="0" i="0" u="none" strike="noStrike" dirty="0">
                <a:solidFill>
                  <a:srgbClr val="374151"/>
                </a:solidFill>
                <a:effectLst/>
                <a:latin typeface="Söhne"/>
              </a:rPr>
              <a:t>did not always maximize the process count despite high queue sizes</a:t>
            </a:r>
          </a:p>
          <a:p>
            <a:r>
              <a:rPr lang="en-GB" b="0" i="0" u="none" strike="noStrike" dirty="0">
                <a:solidFill>
                  <a:srgbClr val="374151"/>
                </a:solidFill>
                <a:effectLst/>
                <a:latin typeface="Söhne"/>
              </a:rPr>
              <a:t>Findings:</a:t>
            </a:r>
          </a:p>
          <a:p>
            <a:pPr lvl="1"/>
            <a:r>
              <a:rPr lang="en-GB" b="0" i="0" u="none" strike="noStrike" dirty="0">
                <a:solidFill>
                  <a:srgbClr val="374151"/>
                </a:solidFill>
                <a:effectLst/>
                <a:latin typeface="Söhne"/>
              </a:rPr>
              <a:t>The auto-scaler's adjustments were reactive rather than predictive, with active process numbers not always aligning promptly with workload changes.</a:t>
            </a:r>
          </a:p>
          <a:p>
            <a:pPr lvl="1"/>
            <a:endParaRPr lang="en-GB" b="0" i="0" u="none" strike="noStrike" dirty="0">
              <a:solidFill>
                <a:srgbClr val="374151"/>
              </a:solidFill>
              <a:effectLst/>
              <a:latin typeface="Söhne"/>
            </a:endParaRPr>
          </a:p>
          <a:p>
            <a:pPr lvl="1"/>
            <a:endParaRPr lang="en-US" dirty="0"/>
          </a:p>
        </p:txBody>
      </p:sp>
      <p:sp>
        <p:nvSpPr>
          <p:cNvPr id="4" name="Date Placeholder 3">
            <a:extLst>
              <a:ext uri="{FF2B5EF4-FFF2-40B4-BE49-F238E27FC236}">
                <a16:creationId xmlns:a16="http://schemas.microsoft.com/office/drawing/2014/main" id="{6D78F8CF-4A77-5875-381E-AA07926A01E4}"/>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00E60BA8-6960-D5D8-0568-63D7CC32136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descr="A graph of data on a white background&#10;&#10;Description automatically generated">
            <a:extLst>
              <a:ext uri="{FF2B5EF4-FFF2-40B4-BE49-F238E27FC236}">
                <a16:creationId xmlns:a16="http://schemas.microsoft.com/office/drawing/2014/main" id="{4D20F73E-204F-5E5C-5467-9A965BB45446}"/>
              </a:ext>
            </a:extLst>
          </p:cNvPr>
          <p:cNvPicPr>
            <a:picLocks noChangeAspect="1"/>
          </p:cNvPicPr>
          <p:nvPr/>
        </p:nvPicPr>
        <p:blipFill>
          <a:blip r:embed="rId3"/>
          <a:stretch>
            <a:fillRect/>
          </a:stretch>
        </p:blipFill>
        <p:spPr>
          <a:xfrm>
            <a:off x="6310616" y="1871871"/>
            <a:ext cx="5881384" cy="3114258"/>
          </a:xfrm>
          <a:prstGeom prst="rect">
            <a:avLst/>
          </a:prstGeom>
        </p:spPr>
      </p:pic>
    </p:spTree>
    <p:extLst>
      <p:ext uri="{BB962C8B-B14F-4D97-AF65-F5344CB8AC3E}">
        <p14:creationId xmlns:p14="http://schemas.microsoft.com/office/powerpoint/2010/main" val="68708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27C0-7F57-5DB1-6482-64B1660D4D16}"/>
              </a:ext>
            </a:extLst>
          </p:cNvPr>
          <p:cNvSpPr>
            <a:spLocks noGrp="1"/>
          </p:cNvSpPr>
          <p:nvPr>
            <p:ph type="title"/>
          </p:nvPr>
        </p:nvSpPr>
        <p:spPr/>
        <p:txBody>
          <a:bodyPr/>
          <a:lstStyle/>
          <a:p>
            <a:r>
              <a:rPr lang="en-CN"/>
              <a:t>Key </a:t>
            </a:r>
            <a:r>
              <a:rPr lang="en-US" dirty="0"/>
              <a:t>Insights </a:t>
            </a:r>
            <a:r>
              <a:rPr lang="en-CN"/>
              <a:t>and </a:t>
            </a:r>
            <a:r>
              <a:rPr lang="en-CN" dirty="0"/>
              <a:t>Conclusion</a:t>
            </a:r>
          </a:p>
        </p:txBody>
      </p:sp>
      <p:sp>
        <p:nvSpPr>
          <p:cNvPr id="3" name="Content Placeholder 2">
            <a:extLst>
              <a:ext uri="{FF2B5EF4-FFF2-40B4-BE49-F238E27FC236}">
                <a16:creationId xmlns:a16="http://schemas.microsoft.com/office/drawing/2014/main" id="{3DF3B6CB-4996-8C07-B8D5-AB553C5AE161}"/>
              </a:ext>
            </a:extLst>
          </p:cNvPr>
          <p:cNvSpPr>
            <a:spLocks noGrp="1"/>
          </p:cNvSpPr>
          <p:nvPr>
            <p:ph idx="1"/>
          </p:nvPr>
        </p:nvSpPr>
        <p:spPr/>
        <p:txBody>
          <a:bodyPr/>
          <a:lstStyle/>
          <a:p>
            <a:r>
              <a:rPr lang="en-CN" dirty="0"/>
              <a:t>Key Insights</a:t>
            </a:r>
          </a:p>
          <a:p>
            <a:pPr lvl="1"/>
            <a:r>
              <a:rPr lang="en-CN" dirty="0"/>
              <a:t>Consistent </a:t>
            </a:r>
            <a:r>
              <a:rPr lang="en-CN" i="1"/>
              <a:t>auto-scaling</a:t>
            </a:r>
            <a:r>
              <a:rPr lang="en-CN"/>
              <a:t> </a:t>
            </a:r>
            <a:r>
              <a:rPr lang="en-US" dirty="0"/>
              <a:t>e</a:t>
            </a:r>
            <a:r>
              <a:rPr lang="en-CN"/>
              <a:t>fficiency</a:t>
            </a:r>
            <a:endParaRPr lang="en-CN" dirty="0"/>
          </a:p>
          <a:p>
            <a:pPr lvl="1"/>
            <a:r>
              <a:rPr lang="en-CN"/>
              <a:t>Complex </a:t>
            </a:r>
            <a:r>
              <a:rPr lang="en-US" dirty="0"/>
              <a:t>w</a:t>
            </a:r>
            <a:r>
              <a:rPr lang="en-CN"/>
              <a:t>orkflow </a:t>
            </a:r>
            <a:r>
              <a:rPr lang="en-US" dirty="0"/>
              <a:t>c</a:t>
            </a:r>
            <a:r>
              <a:rPr lang="en-CN"/>
              <a:t>hallenges</a:t>
            </a:r>
            <a:endParaRPr lang="en-CN" dirty="0"/>
          </a:p>
          <a:p>
            <a:pPr lvl="1"/>
            <a:r>
              <a:rPr lang="en-CN"/>
              <a:t>Stateful </a:t>
            </a:r>
            <a:r>
              <a:rPr lang="en-US" dirty="0"/>
              <a:t>m</a:t>
            </a:r>
            <a:r>
              <a:rPr lang="en-CN"/>
              <a:t>apping </a:t>
            </a:r>
            <a:r>
              <a:rPr lang="en-US" dirty="0"/>
              <a:t>s</a:t>
            </a:r>
            <a:r>
              <a:rPr lang="en-CN"/>
              <a:t>uperiority</a:t>
            </a:r>
            <a:endParaRPr lang="en-CN" dirty="0"/>
          </a:p>
          <a:p>
            <a:r>
              <a:rPr lang="en-CN"/>
              <a:t>Conclusion</a:t>
            </a:r>
            <a:endParaRPr lang="en-CN" dirty="0"/>
          </a:p>
          <a:p>
            <a:pPr lvl="1"/>
            <a:r>
              <a:rPr lang="en-CN"/>
              <a:t>Enhanced </a:t>
            </a:r>
            <a:r>
              <a:rPr lang="en-US" dirty="0"/>
              <a:t>optimization</a:t>
            </a:r>
            <a:r>
              <a:rPr lang="en-CN"/>
              <a:t> </a:t>
            </a:r>
            <a:r>
              <a:rPr lang="en-CN" dirty="0"/>
              <a:t>for dispel4py</a:t>
            </a:r>
          </a:p>
          <a:p>
            <a:pPr lvl="1"/>
            <a:r>
              <a:rPr lang="en-CN"/>
              <a:t>Attempt </a:t>
            </a:r>
            <a:r>
              <a:rPr lang="en-US" dirty="0"/>
              <a:t>to </a:t>
            </a:r>
            <a:r>
              <a:rPr lang="en-CN"/>
              <a:t>intergrate </a:t>
            </a:r>
            <a:r>
              <a:rPr lang="en-CN" dirty="0"/>
              <a:t>auto-scaling into stream-based </a:t>
            </a:r>
            <a:r>
              <a:rPr lang="en-CN"/>
              <a:t>workflow system</a:t>
            </a:r>
            <a:r>
              <a:rPr lang="en-US" dirty="0"/>
              <a:t>s</a:t>
            </a:r>
            <a:endParaRPr lang="en-CN" dirty="0"/>
          </a:p>
          <a:p>
            <a:pPr lvl="1"/>
            <a:r>
              <a:rPr lang="en-CN" dirty="0"/>
              <a:t>Yet, better auto-scaling strategies are requried</a:t>
            </a:r>
          </a:p>
          <a:p>
            <a:pPr lvl="1"/>
            <a:endParaRPr lang="en-CN" dirty="0"/>
          </a:p>
          <a:p>
            <a:endParaRPr lang="en-CN" dirty="0"/>
          </a:p>
        </p:txBody>
      </p:sp>
      <p:sp>
        <p:nvSpPr>
          <p:cNvPr id="4" name="Date Placeholder 3">
            <a:extLst>
              <a:ext uri="{FF2B5EF4-FFF2-40B4-BE49-F238E27FC236}">
                <a16:creationId xmlns:a16="http://schemas.microsoft.com/office/drawing/2014/main" id="{A7DBFCBF-515D-35F3-E3FD-7C7C20E6432C}"/>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EDECA817-BF22-C16E-7735-E6921A6275B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9434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85BB-6593-025D-DCB2-77107384E82F}"/>
              </a:ext>
            </a:extLst>
          </p:cNvPr>
          <p:cNvSpPr>
            <a:spLocks noGrp="1"/>
          </p:cNvSpPr>
          <p:nvPr>
            <p:ph type="title"/>
          </p:nvPr>
        </p:nvSpPr>
        <p:spPr/>
        <p:txBody>
          <a:bodyPr/>
          <a:lstStyle/>
          <a:p>
            <a:r>
              <a:rPr lang="en-US" dirty="0"/>
              <a:t>Stream-based Workflow System</a:t>
            </a:r>
          </a:p>
        </p:txBody>
      </p:sp>
      <p:sp>
        <p:nvSpPr>
          <p:cNvPr id="3" name="Content Placeholder 2">
            <a:extLst>
              <a:ext uri="{FF2B5EF4-FFF2-40B4-BE49-F238E27FC236}">
                <a16:creationId xmlns:a16="http://schemas.microsoft.com/office/drawing/2014/main" id="{F24A6831-6D99-5ECF-5558-5ABFF95381FA}"/>
              </a:ext>
            </a:extLst>
          </p:cNvPr>
          <p:cNvSpPr>
            <a:spLocks noGrp="1"/>
          </p:cNvSpPr>
          <p:nvPr>
            <p:ph idx="1"/>
          </p:nvPr>
        </p:nvSpPr>
        <p:spPr>
          <a:xfrm>
            <a:off x="685801" y="1390456"/>
            <a:ext cx="10820398" cy="4315691"/>
          </a:xfrm>
        </p:spPr>
        <p:txBody>
          <a:bodyPr/>
          <a:lstStyle/>
          <a:p>
            <a:r>
              <a:rPr lang="en-US" dirty="0"/>
              <a:t>A stream-based workflow system</a:t>
            </a:r>
          </a:p>
          <a:p>
            <a:pPr lvl="1"/>
            <a:r>
              <a:rPr lang="en-US" dirty="0"/>
              <a:t>Support efficient </a:t>
            </a:r>
            <a:r>
              <a:rPr lang="en-US" b="1" i="1" dirty="0"/>
              <a:t>stream processing</a:t>
            </a:r>
          </a:p>
          <a:p>
            <a:pPr lvl="1"/>
            <a:r>
              <a:rPr lang="en-US" dirty="0"/>
              <a:t>Automatically handle low-level </a:t>
            </a:r>
            <a:r>
              <a:rPr lang="en-US" b="1" i="1" dirty="0"/>
              <a:t>computing resources</a:t>
            </a:r>
          </a:p>
          <a:p>
            <a:pPr lvl="1"/>
            <a:r>
              <a:rPr lang="en-US" dirty="0"/>
              <a:t>Provide user-friendly </a:t>
            </a:r>
            <a:r>
              <a:rPr lang="en-US" b="1" dirty="0"/>
              <a:t>programming framework</a:t>
            </a:r>
            <a:endParaRPr lang="en-US" dirty="0"/>
          </a:p>
          <a:p>
            <a:r>
              <a:rPr lang="en-US" dirty="0"/>
              <a:t>Life cycle of workflow system</a:t>
            </a:r>
          </a:p>
          <a:p>
            <a:pPr lvl="1"/>
            <a:r>
              <a:rPr lang="en-US" dirty="0"/>
              <a:t>Composition</a:t>
            </a:r>
          </a:p>
          <a:p>
            <a:pPr lvl="1"/>
            <a:r>
              <a:rPr lang="en-US" dirty="0"/>
              <a:t>Mapping</a:t>
            </a:r>
          </a:p>
          <a:p>
            <a:pPr lvl="1"/>
            <a:r>
              <a:rPr lang="en-US" dirty="0"/>
              <a:t>Execution</a:t>
            </a:r>
          </a:p>
          <a:p>
            <a:pPr lvl="1"/>
            <a:r>
              <a:rPr lang="en-US" dirty="0"/>
              <a:t>Provenance</a:t>
            </a:r>
          </a:p>
          <a:p>
            <a:pPr lvl="1"/>
            <a:endParaRPr lang="en-US" dirty="0"/>
          </a:p>
          <a:p>
            <a:pPr lvl="1"/>
            <a:endParaRPr lang="en-US" dirty="0"/>
          </a:p>
        </p:txBody>
      </p:sp>
      <p:sp>
        <p:nvSpPr>
          <p:cNvPr id="4" name="Date Placeholder 3">
            <a:extLst>
              <a:ext uri="{FF2B5EF4-FFF2-40B4-BE49-F238E27FC236}">
                <a16:creationId xmlns:a16="http://schemas.microsoft.com/office/drawing/2014/main" id="{798489CE-BDD6-EEBE-C110-5F77757BC8FA}"/>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290F9FEF-F2DF-4184-7150-1BC0891660DA}"/>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5" descr="A picture containing tree&#10;&#10;Description automatically generated">
            <a:extLst>
              <a:ext uri="{FF2B5EF4-FFF2-40B4-BE49-F238E27FC236}">
                <a16:creationId xmlns:a16="http://schemas.microsoft.com/office/drawing/2014/main" id="{EC1096DF-B5CE-466D-1E1C-646D91244970}"/>
              </a:ext>
            </a:extLst>
          </p:cNvPr>
          <p:cNvPicPr>
            <a:picLocks noChangeAspect="1"/>
          </p:cNvPicPr>
          <p:nvPr/>
        </p:nvPicPr>
        <p:blipFill>
          <a:blip r:embed="rId3"/>
          <a:stretch>
            <a:fillRect/>
          </a:stretch>
        </p:blipFill>
        <p:spPr>
          <a:xfrm>
            <a:off x="6622802" y="1791289"/>
            <a:ext cx="5281100" cy="3820371"/>
          </a:xfrm>
          <a:prstGeom prst="rect">
            <a:avLst/>
          </a:prstGeom>
        </p:spPr>
      </p:pic>
      <p:sp>
        <p:nvSpPr>
          <p:cNvPr id="7" name="TextBox 6">
            <a:extLst>
              <a:ext uri="{FF2B5EF4-FFF2-40B4-BE49-F238E27FC236}">
                <a16:creationId xmlns:a16="http://schemas.microsoft.com/office/drawing/2014/main" id="{02938C2E-3FAD-C023-734C-43D6D81034C8}"/>
              </a:ext>
            </a:extLst>
          </p:cNvPr>
          <p:cNvSpPr txBox="1"/>
          <p:nvPr/>
        </p:nvSpPr>
        <p:spPr>
          <a:xfrm>
            <a:off x="1277655" y="24049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8684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85BB-6593-025D-DCB2-77107384E82F}"/>
              </a:ext>
            </a:extLst>
          </p:cNvPr>
          <p:cNvSpPr>
            <a:spLocks noGrp="1"/>
          </p:cNvSpPr>
          <p:nvPr>
            <p:ph type="title"/>
          </p:nvPr>
        </p:nvSpPr>
        <p:spPr/>
        <p:txBody>
          <a:bodyPr/>
          <a:lstStyle/>
          <a:p>
            <a:r>
              <a:rPr lang="en-US" dirty="0"/>
              <a:t>Overview of dispel4py</a:t>
            </a:r>
          </a:p>
        </p:txBody>
      </p:sp>
      <p:sp>
        <p:nvSpPr>
          <p:cNvPr id="3" name="Content Placeholder 2">
            <a:extLst>
              <a:ext uri="{FF2B5EF4-FFF2-40B4-BE49-F238E27FC236}">
                <a16:creationId xmlns:a16="http://schemas.microsoft.com/office/drawing/2014/main" id="{F24A6831-6D99-5ECF-5558-5ABFF95381FA}"/>
              </a:ext>
            </a:extLst>
          </p:cNvPr>
          <p:cNvSpPr>
            <a:spLocks noGrp="1"/>
          </p:cNvSpPr>
          <p:nvPr>
            <p:ph idx="1"/>
          </p:nvPr>
        </p:nvSpPr>
        <p:spPr/>
        <p:txBody>
          <a:bodyPr/>
          <a:lstStyle/>
          <a:p>
            <a:r>
              <a:rPr lang="en-US" dirty="0"/>
              <a:t>Composition</a:t>
            </a:r>
          </a:p>
          <a:p>
            <a:pPr lvl="1"/>
            <a:r>
              <a:rPr lang="en-US" dirty="0"/>
              <a:t>Compose </a:t>
            </a:r>
            <a:r>
              <a:rPr lang="en-US" i="1" dirty="0"/>
              <a:t>concrete workflow </a:t>
            </a:r>
            <a:r>
              <a:rPr lang="en-US" dirty="0"/>
              <a:t>based on an </a:t>
            </a:r>
            <a:r>
              <a:rPr lang="en-US" i="1" dirty="0"/>
              <a:t>abstract workflow</a:t>
            </a:r>
          </a:p>
          <a:p>
            <a:pPr lvl="1"/>
            <a:r>
              <a:rPr lang="en-US" dirty="0"/>
              <a:t>Both workflows consists of Processing Elements (PEs)</a:t>
            </a:r>
          </a:p>
          <a:p>
            <a:r>
              <a:rPr lang="en-US" dirty="0"/>
              <a:t>Mapping</a:t>
            </a:r>
          </a:p>
          <a:p>
            <a:pPr lvl="1"/>
            <a:r>
              <a:rPr lang="en-US" dirty="0"/>
              <a:t>Simple, MPI, MULTI, STORM, </a:t>
            </a:r>
            <a:r>
              <a:rPr lang="en-US" b="1" dirty="0">
                <a:solidFill>
                  <a:srgbClr val="FF0000"/>
                </a:solidFill>
              </a:rPr>
              <a:t>REDIS</a:t>
            </a:r>
          </a:p>
          <a:p>
            <a:r>
              <a:rPr lang="en-US" dirty="0"/>
              <a:t>Execution</a:t>
            </a:r>
          </a:p>
          <a:p>
            <a:pPr lvl="1"/>
            <a:r>
              <a:rPr lang="en-US" dirty="0"/>
              <a:t>Could, HPC, PC</a:t>
            </a:r>
          </a:p>
          <a:p>
            <a:r>
              <a:rPr lang="en-US" dirty="0"/>
              <a:t>Provenance</a:t>
            </a:r>
          </a:p>
          <a:p>
            <a:pPr lvl="1"/>
            <a:r>
              <a:rPr lang="en-US" dirty="0"/>
              <a:t>Monitoring framework</a:t>
            </a:r>
          </a:p>
          <a:p>
            <a:r>
              <a:rPr lang="en-US" b="1" i="1" dirty="0"/>
              <a:t>Optimization</a:t>
            </a:r>
          </a:p>
          <a:p>
            <a:pPr lvl="1"/>
            <a:r>
              <a:rPr lang="en-US" dirty="0"/>
              <a:t>Static, Dynamic, </a:t>
            </a:r>
            <a:r>
              <a:rPr lang="en-US" dirty="0">
                <a:solidFill>
                  <a:srgbClr val="FF0000"/>
                </a:solidFill>
              </a:rPr>
              <a:t>Auto-scaling</a:t>
            </a:r>
          </a:p>
        </p:txBody>
      </p:sp>
      <p:sp>
        <p:nvSpPr>
          <p:cNvPr id="4" name="Date Placeholder 3">
            <a:extLst>
              <a:ext uri="{FF2B5EF4-FFF2-40B4-BE49-F238E27FC236}">
                <a16:creationId xmlns:a16="http://schemas.microsoft.com/office/drawing/2014/main" id="{798489CE-BDD6-EEBE-C110-5F77757BC8FA}"/>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290F9FEF-F2DF-4184-7150-1BC0891660DA}"/>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72D2B486-CB06-95B8-FA51-1BA7A2A2B8A6}"/>
              </a:ext>
            </a:extLst>
          </p:cNvPr>
          <p:cNvPicPr>
            <a:picLocks noChangeAspect="1"/>
          </p:cNvPicPr>
          <p:nvPr/>
        </p:nvPicPr>
        <p:blipFill>
          <a:blip r:embed="rId3"/>
          <a:stretch>
            <a:fillRect/>
          </a:stretch>
        </p:blipFill>
        <p:spPr>
          <a:xfrm>
            <a:off x="7070918" y="896536"/>
            <a:ext cx="4297483" cy="5473636"/>
          </a:xfrm>
          <a:prstGeom prst="rect">
            <a:avLst/>
          </a:prstGeom>
        </p:spPr>
      </p:pic>
    </p:spTree>
    <p:extLst>
      <p:ext uri="{BB962C8B-B14F-4D97-AF65-F5344CB8AC3E}">
        <p14:creationId xmlns:p14="http://schemas.microsoft.com/office/powerpoint/2010/main" val="386429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85BB-6593-025D-DCB2-77107384E82F}"/>
              </a:ext>
            </a:extLst>
          </p:cNvPr>
          <p:cNvSpPr>
            <a:spLocks noGrp="1"/>
          </p:cNvSpPr>
          <p:nvPr>
            <p:ph type="title"/>
          </p:nvPr>
        </p:nvSpPr>
        <p:spPr/>
        <p:txBody>
          <a:bodyPr/>
          <a:lstStyle/>
          <a:p>
            <a:r>
              <a:rPr lang="en-US" dirty="0"/>
              <a:t>Existing Optimization</a:t>
            </a:r>
          </a:p>
        </p:txBody>
      </p:sp>
      <p:sp>
        <p:nvSpPr>
          <p:cNvPr id="3" name="Content Placeholder 2">
            <a:extLst>
              <a:ext uri="{FF2B5EF4-FFF2-40B4-BE49-F238E27FC236}">
                <a16:creationId xmlns:a16="http://schemas.microsoft.com/office/drawing/2014/main" id="{F24A6831-6D99-5ECF-5558-5ABFF95381FA}"/>
              </a:ext>
            </a:extLst>
          </p:cNvPr>
          <p:cNvSpPr>
            <a:spLocks noGrp="1"/>
          </p:cNvSpPr>
          <p:nvPr>
            <p:ph idx="1"/>
          </p:nvPr>
        </p:nvSpPr>
        <p:spPr/>
        <p:txBody>
          <a:bodyPr/>
          <a:lstStyle/>
          <a:p>
            <a:r>
              <a:rPr lang="en-US" dirty="0"/>
              <a:t>Static Optimization – allocating PEs into partition</a:t>
            </a:r>
          </a:p>
          <a:p>
            <a:pPr lvl="1"/>
            <a:r>
              <a:rPr lang="en-US" dirty="0"/>
              <a:t>Naive assignment</a:t>
            </a:r>
          </a:p>
          <a:p>
            <a:pPr lvl="1"/>
            <a:r>
              <a:rPr lang="en-US" dirty="0"/>
              <a:t>Staging</a:t>
            </a:r>
          </a:p>
          <a:p>
            <a:r>
              <a:rPr lang="en-US" dirty="0"/>
              <a:t>Dynamic Optimization – allocating the workflow to processes</a:t>
            </a:r>
          </a:p>
          <a:p>
            <a:pPr lvl="1"/>
            <a:r>
              <a:rPr lang="en-US" dirty="0"/>
              <a:t>From one-to-one PE-Process  mapping to dynamic PE-Process mode</a:t>
            </a:r>
          </a:p>
          <a:p>
            <a:pPr lvl="1"/>
            <a:r>
              <a:rPr lang="en-US" dirty="0"/>
              <a:t>Communication via global queue </a:t>
            </a:r>
          </a:p>
          <a:p>
            <a:pPr lvl="1"/>
            <a:r>
              <a:rPr lang="en-US" dirty="0"/>
              <a:t>Effectively leveraging the resources</a:t>
            </a:r>
          </a:p>
          <a:p>
            <a:pPr lvl="1"/>
            <a:r>
              <a:rPr lang="en-US" dirty="0"/>
              <a:t>But fail to handle stateful applications</a:t>
            </a:r>
          </a:p>
        </p:txBody>
      </p:sp>
      <p:sp>
        <p:nvSpPr>
          <p:cNvPr id="4" name="Date Placeholder 3">
            <a:extLst>
              <a:ext uri="{FF2B5EF4-FFF2-40B4-BE49-F238E27FC236}">
                <a16:creationId xmlns:a16="http://schemas.microsoft.com/office/drawing/2014/main" id="{798489CE-BDD6-EEBE-C110-5F77757BC8FA}"/>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290F9FEF-F2DF-4184-7150-1BC0891660DA}"/>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descr="A diagram of a process&#10;&#10;Description automatically generated">
            <a:extLst>
              <a:ext uri="{FF2B5EF4-FFF2-40B4-BE49-F238E27FC236}">
                <a16:creationId xmlns:a16="http://schemas.microsoft.com/office/drawing/2014/main" id="{5765DAC7-B9DC-F4EA-D554-E1C821E29843}"/>
              </a:ext>
            </a:extLst>
          </p:cNvPr>
          <p:cNvPicPr>
            <a:picLocks noChangeAspect="1"/>
          </p:cNvPicPr>
          <p:nvPr/>
        </p:nvPicPr>
        <p:blipFill>
          <a:blip r:embed="rId3"/>
          <a:stretch>
            <a:fillRect/>
          </a:stretch>
        </p:blipFill>
        <p:spPr>
          <a:xfrm>
            <a:off x="7318355" y="3805127"/>
            <a:ext cx="4516040" cy="243283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7275CFE-7E00-CD19-B8B7-B90D409D1AEE}"/>
              </a:ext>
            </a:extLst>
          </p:cNvPr>
          <p:cNvPicPr>
            <a:picLocks noChangeAspect="1"/>
          </p:cNvPicPr>
          <p:nvPr/>
        </p:nvPicPr>
        <p:blipFill>
          <a:blip r:embed="rId4"/>
          <a:stretch>
            <a:fillRect/>
          </a:stretch>
        </p:blipFill>
        <p:spPr>
          <a:xfrm>
            <a:off x="7318355" y="219617"/>
            <a:ext cx="4497463" cy="3413737"/>
          </a:xfrm>
          <a:prstGeom prst="rect">
            <a:avLst/>
          </a:prstGeom>
        </p:spPr>
      </p:pic>
    </p:spTree>
    <p:extLst>
      <p:ext uri="{BB962C8B-B14F-4D97-AF65-F5344CB8AC3E}">
        <p14:creationId xmlns:p14="http://schemas.microsoft.com/office/powerpoint/2010/main" val="117297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85BB-6593-025D-DCB2-77107384E82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24A6831-6D99-5ECF-5558-5ABFF95381FA}"/>
              </a:ext>
            </a:extLst>
          </p:cNvPr>
          <p:cNvSpPr>
            <a:spLocks noGrp="1"/>
          </p:cNvSpPr>
          <p:nvPr>
            <p:ph idx="1"/>
          </p:nvPr>
        </p:nvSpPr>
        <p:spPr/>
        <p:txBody>
          <a:bodyPr/>
          <a:lstStyle/>
          <a:p>
            <a:r>
              <a:rPr lang="en-US" dirty="0"/>
              <a:t>Stateful application</a:t>
            </a:r>
          </a:p>
          <a:p>
            <a:pPr lvl="1"/>
            <a:r>
              <a:rPr lang="en-US" dirty="0"/>
              <a:t>Stateful application need dispel4py to maintain consistent states across tasks</a:t>
            </a:r>
          </a:p>
          <a:p>
            <a:pPr lvl="1"/>
            <a:r>
              <a:rPr lang="en-US" dirty="0"/>
              <a:t>The nature of dynamic mapping only is to perform the random task and data selection from the queue</a:t>
            </a:r>
          </a:p>
          <a:p>
            <a:r>
              <a:rPr lang="en-US" dirty="0"/>
              <a:t>Green computing (Efficiency)</a:t>
            </a:r>
          </a:p>
          <a:p>
            <a:pPr lvl="1"/>
            <a:r>
              <a:rPr lang="en-US" dirty="0"/>
              <a:t>Efficient systems lead to significant energy savings and reduced carbon footprints</a:t>
            </a:r>
          </a:p>
          <a:p>
            <a:pPr lvl="1"/>
            <a:r>
              <a:rPr lang="en-US" dirty="0"/>
              <a:t>The dynamically map resources to tasks has shown its potential to adaptively mapping resources to the task</a:t>
            </a:r>
          </a:p>
          <a:p>
            <a:pPr lvl="1"/>
            <a:r>
              <a:rPr lang="en-US" dirty="0"/>
              <a:t>We could do one more thing – </a:t>
            </a:r>
            <a:r>
              <a:rPr lang="en-US" i="1" dirty="0"/>
              <a:t>auto-scaling</a:t>
            </a:r>
            <a:r>
              <a:rPr lang="en-US" dirty="0"/>
              <a:t> – for energy saving</a:t>
            </a:r>
          </a:p>
          <a:p>
            <a:pPr marL="457200" lvl="1" indent="0">
              <a:buNone/>
            </a:pPr>
            <a:endParaRPr lang="en-US" dirty="0"/>
          </a:p>
        </p:txBody>
      </p:sp>
      <p:sp>
        <p:nvSpPr>
          <p:cNvPr id="4" name="Date Placeholder 3">
            <a:extLst>
              <a:ext uri="{FF2B5EF4-FFF2-40B4-BE49-F238E27FC236}">
                <a16:creationId xmlns:a16="http://schemas.microsoft.com/office/drawing/2014/main" id="{798489CE-BDD6-EEBE-C110-5F77757BC8FA}"/>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290F9FEF-F2DF-4184-7150-1BC0891660D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028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85BB-6593-025D-DCB2-77107384E82F}"/>
              </a:ext>
            </a:extLst>
          </p:cNvPr>
          <p:cNvSpPr>
            <a:spLocks noGrp="1"/>
          </p:cNvSpPr>
          <p:nvPr>
            <p:ph type="title"/>
          </p:nvPr>
        </p:nvSpPr>
        <p:spPr/>
        <p:txBody>
          <a:bodyPr/>
          <a:lstStyle/>
          <a:p>
            <a:r>
              <a:rPr lang="en-US" dirty="0"/>
              <a:t>Introducing Redis Mappings</a:t>
            </a:r>
          </a:p>
        </p:txBody>
      </p:sp>
      <p:sp>
        <p:nvSpPr>
          <p:cNvPr id="3" name="Content Placeholder 2">
            <a:extLst>
              <a:ext uri="{FF2B5EF4-FFF2-40B4-BE49-F238E27FC236}">
                <a16:creationId xmlns:a16="http://schemas.microsoft.com/office/drawing/2014/main" id="{F24A6831-6D99-5ECF-5558-5ABFF95381FA}"/>
              </a:ext>
            </a:extLst>
          </p:cNvPr>
          <p:cNvSpPr>
            <a:spLocks noGrp="1"/>
          </p:cNvSpPr>
          <p:nvPr>
            <p:ph idx="1"/>
          </p:nvPr>
        </p:nvSpPr>
        <p:spPr/>
        <p:txBody>
          <a:bodyPr>
            <a:normAutofit/>
          </a:bodyPr>
          <a:lstStyle/>
          <a:p>
            <a:r>
              <a:rPr lang="en-US" dirty="0"/>
              <a:t>Redis</a:t>
            </a:r>
          </a:p>
          <a:p>
            <a:pPr lvl="1"/>
            <a:r>
              <a:rPr lang="en-US" dirty="0"/>
              <a:t>Effective data management</a:t>
            </a:r>
          </a:p>
          <a:p>
            <a:pPr lvl="1"/>
            <a:r>
              <a:rPr lang="en-US" dirty="0"/>
              <a:t>Redis stream supports real-time sequence.</a:t>
            </a:r>
          </a:p>
          <a:p>
            <a:r>
              <a:rPr lang="en-US" dirty="0"/>
              <a:t>Dynamic Redis mapping</a:t>
            </a:r>
          </a:p>
          <a:p>
            <a:pPr lvl="1"/>
            <a:r>
              <a:rPr lang="en-US" dirty="0"/>
              <a:t>Replace global queue with Redis Stream</a:t>
            </a:r>
          </a:p>
          <a:p>
            <a:r>
              <a:rPr lang="en-US" dirty="0"/>
              <a:t>Hybrid Redis mapping</a:t>
            </a:r>
          </a:p>
          <a:p>
            <a:pPr lvl="1"/>
            <a:r>
              <a:rPr lang="en-US" dirty="0"/>
              <a:t>Address the requirements of stateful applications</a:t>
            </a:r>
          </a:p>
          <a:p>
            <a:pPr lvl="1"/>
            <a:r>
              <a:rPr lang="en-US" dirty="0"/>
              <a:t>Integrate private queue and processes for stateful tasks</a:t>
            </a:r>
          </a:p>
        </p:txBody>
      </p:sp>
      <p:sp>
        <p:nvSpPr>
          <p:cNvPr id="4" name="Date Placeholder 3">
            <a:extLst>
              <a:ext uri="{FF2B5EF4-FFF2-40B4-BE49-F238E27FC236}">
                <a16:creationId xmlns:a16="http://schemas.microsoft.com/office/drawing/2014/main" id="{798489CE-BDD6-EEBE-C110-5F77757BC8FA}"/>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290F9FEF-F2DF-4184-7150-1BC0891660D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descr="A diagram of a diagram&#10;&#10;Description automatically generated">
            <a:extLst>
              <a:ext uri="{FF2B5EF4-FFF2-40B4-BE49-F238E27FC236}">
                <a16:creationId xmlns:a16="http://schemas.microsoft.com/office/drawing/2014/main" id="{09AD9901-5EF8-8A75-BC8E-BE90EB039C0F}"/>
              </a:ext>
            </a:extLst>
          </p:cNvPr>
          <p:cNvPicPr>
            <a:picLocks noChangeAspect="1"/>
          </p:cNvPicPr>
          <p:nvPr/>
        </p:nvPicPr>
        <p:blipFill>
          <a:blip r:embed="rId3"/>
          <a:stretch>
            <a:fillRect/>
          </a:stretch>
        </p:blipFill>
        <p:spPr>
          <a:xfrm>
            <a:off x="6807602" y="2504265"/>
            <a:ext cx="5006023" cy="2878226"/>
          </a:xfrm>
          <a:prstGeom prst="rect">
            <a:avLst/>
          </a:prstGeom>
        </p:spPr>
      </p:pic>
    </p:spTree>
    <p:extLst>
      <p:ext uri="{BB962C8B-B14F-4D97-AF65-F5344CB8AC3E}">
        <p14:creationId xmlns:p14="http://schemas.microsoft.com/office/powerpoint/2010/main" val="353614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5D5E-DFB1-4A03-6531-F4530DDE1F0F}"/>
              </a:ext>
            </a:extLst>
          </p:cNvPr>
          <p:cNvSpPr>
            <a:spLocks noGrp="1"/>
          </p:cNvSpPr>
          <p:nvPr>
            <p:ph type="title"/>
          </p:nvPr>
        </p:nvSpPr>
        <p:spPr/>
        <p:txBody>
          <a:bodyPr/>
          <a:lstStyle/>
          <a:p>
            <a:r>
              <a:rPr lang="en-CN" dirty="0"/>
              <a:t>Introducing Auto-scaling Optimization</a:t>
            </a:r>
          </a:p>
        </p:txBody>
      </p:sp>
      <p:sp>
        <p:nvSpPr>
          <p:cNvPr id="3" name="Content Placeholder 2">
            <a:extLst>
              <a:ext uri="{FF2B5EF4-FFF2-40B4-BE49-F238E27FC236}">
                <a16:creationId xmlns:a16="http://schemas.microsoft.com/office/drawing/2014/main" id="{9CC9E865-E4EC-0D22-2884-A45B94605C27}"/>
              </a:ext>
            </a:extLst>
          </p:cNvPr>
          <p:cNvSpPr>
            <a:spLocks noGrp="1"/>
          </p:cNvSpPr>
          <p:nvPr>
            <p:ph idx="1"/>
          </p:nvPr>
        </p:nvSpPr>
        <p:spPr>
          <a:xfrm>
            <a:off x="685801" y="1475509"/>
            <a:ext cx="5410199" cy="4603558"/>
          </a:xfrm>
        </p:spPr>
        <p:txBody>
          <a:bodyPr/>
          <a:lstStyle/>
          <a:p>
            <a:r>
              <a:rPr lang="en-CN" dirty="0"/>
              <a:t>Auto-scaling optimization address the efficient allocation of resourcse</a:t>
            </a:r>
          </a:p>
          <a:p>
            <a:r>
              <a:rPr lang="en-CN"/>
              <a:t>Auto-scaling </a:t>
            </a:r>
            <a:r>
              <a:rPr lang="en-CN" dirty="0"/>
              <a:t>in dispel4py</a:t>
            </a:r>
          </a:p>
          <a:p>
            <a:pPr lvl="1"/>
            <a:r>
              <a:rPr lang="en-CN" dirty="0"/>
              <a:t>Works with both MULTI mapping and REDIS mapping</a:t>
            </a:r>
          </a:p>
          <a:p>
            <a:pPr lvl="1"/>
            <a:r>
              <a:rPr lang="en-US" dirty="0"/>
              <a:t>When to scale (</a:t>
            </a:r>
            <a:r>
              <a:rPr lang="en-CN"/>
              <a:t>Monit</a:t>
            </a:r>
            <a:r>
              <a:rPr lang="en-US" dirty="0"/>
              <a:t>o</a:t>
            </a:r>
            <a:r>
              <a:rPr lang="en-CN"/>
              <a:t>ring framework</a:t>
            </a:r>
            <a:r>
              <a:rPr lang="en-US" dirty="0"/>
              <a:t>)</a:t>
            </a:r>
          </a:p>
          <a:p>
            <a:pPr lvl="2"/>
            <a:r>
              <a:rPr lang="en-US" dirty="0"/>
              <a:t>In MULTI mapping: monitoring the queue states and compare with the threshold.</a:t>
            </a:r>
          </a:p>
          <a:p>
            <a:pPr lvl="2"/>
            <a:r>
              <a:rPr lang="en-US" dirty="0"/>
              <a:t>In REDIS mapping: monitoring the idle time for active processes and compare with the threshold</a:t>
            </a:r>
            <a:endParaRPr lang="en-CN" dirty="0"/>
          </a:p>
          <a:p>
            <a:pPr lvl="1"/>
            <a:r>
              <a:rPr lang="en-US" dirty="0"/>
              <a:t>How to scale (scaling strategy)</a:t>
            </a:r>
          </a:p>
          <a:p>
            <a:pPr lvl="2"/>
            <a:r>
              <a:rPr lang="en-US" dirty="0"/>
              <a:t>Naïve incremental strategy: incrementing the active size by 1 or -1.</a:t>
            </a:r>
          </a:p>
        </p:txBody>
      </p:sp>
      <p:sp>
        <p:nvSpPr>
          <p:cNvPr id="4" name="Date Placeholder 3">
            <a:extLst>
              <a:ext uri="{FF2B5EF4-FFF2-40B4-BE49-F238E27FC236}">
                <a16:creationId xmlns:a16="http://schemas.microsoft.com/office/drawing/2014/main" id="{55D769B4-C11B-3D1B-98A2-6AB9E7578882}"/>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DE8C16D8-D1F8-1C00-A059-BF6752395C0D}"/>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Picture 6" descr="A diagram of a software process&#10;&#10;Description automatically generated">
            <a:extLst>
              <a:ext uri="{FF2B5EF4-FFF2-40B4-BE49-F238E27FC236}">
                <a16:creationId xmlns:a16="http://schemas.microsoft.com/office/drawing/2014/main" id="{0D543EFE-8C54-8805-0940-2B22051B2141}"/>
              </a:ext>
            </a:extLst>
          </p:cNvPr>
          <p:cNvPicPr>
            <a:picLocks noChangeAspect="1"/>
          </p:cNvPicPr>
          <p:nvPr/>
        </p:nvPicPr>
        <p:blipFill>
          <a:blip r:embed="rId3"/>
          <a:stretch>
            <a:fillRect/>
          </a:stretch>
        </p:blipFill>
        <p:spPr>
          <a:xfrm>
            <a:off x="6542743" y="2297903"/>
            <a:ext cx="5649257" cy="2992636"/>
          </a:xfrm>
          <a:prstGeom prst="rect">
            <a:avLst/>
          </a:prstGeom>
        </p:spPr>
      </p:pic>
    </p:spTree>
    <p:extLst>
      <p:ext uri="{BB962C8B-B14F-4D97-AF65-F5344CB8AC3E}">
        <p14:creationId xmlns:p14="http://schemas.microsoft.com/office/powerpoint/2010/main" val="96401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4558-50B2-0464-FC48-3B3B819956CD}"/>
              </a:ext>
            </a:extLst>
          </p:cNvPr>
          <p:cNvSpPr>
            <a:spLocks noGrp="1"/>
          </p:cNvSpPr>
          <p:nvPr>
            <p:ph type="title"/>
          </p:nvPr>
        </p:nvSpPr>
        <p:spPr/>
        <p:txBody>
          <a:bodyPr/>
          <a:lstStyle/>
          <a:p>
            <a:r>
              <a:rPr lang="en-CN" dirty="0"/>
              <a:t>Use Cases</a:t>
            </a:r>
          </a:p>
        </p:txBody>
      </p:sp>
      <p:sp>
        <p:nvSpPr>
          <p:cNvPr id="3" name="Content Placeholder 2">
            <a:extLst>
              <a:ext uri="{FF2B5EF4-FFF2-40B4-BE49-F238E27FC236}">
                <a16:creationId xmlns:a16="http://schemas.microsoft.com/office/drawing/2014/main" id="{AB5FBD74-9ED7-0C9E-C534-1D0A2C66E638}"/>
              </a:ext>
            </a:extLst>
          </p:cNvPr>
          <p:cNvSpPr>
            <a:spLocks noGrp="1"/>
          </p:cNvSpPr>
          <p:nvPr>
            <p:ph idx="1"/>
          </p:nvPr>
        </p:nvSpPr>
        <p:spPr/>
        <p:txBody>
          <a:bodyPr>
            <a:normAutofit fontScale="92500" lnSpcReduction="10000"/>
          </a:bodyPr>
          <a:lstStyle/>
          <a:p>
            <a:r>
              <a:rPr lang="en-CN" dirty="0"/>
              <a:t>Internal Extinction</a:t>
            </a:r>
          </a:p>
          <a:p>
            <a:pPr lvl="1"/>
            <a:r>
              <a:rPr lang="en-CN" dirty="0"/>
              <a:t>4 PEs with only one-to-one connection</a:t>
            </a:r>
          </a:p>
          <a:p>
            <a:pPr lvl="1"/>
            <a:r>
              <a:rPr lang="en-CN" dirty="0"/>
              <a:t>Simple </a:t>
            </a:r>
            <a:r>
              <a:rPr lang="en-CN"/>
              <a:t>and short</a:t>
            </a:r>
            <a:endParaRPr lang="en-US" dirty="0"/>
          </a:p>
          <a:p>
            <a:pPr lvl="1"/>
            <a:r>
              <a:rPr lang="en-US" dirty="0"/>
              <a:t>Stateless</a:t>
            </a:r>
            <a:endParaRPr lang="en-CN" dirty="0"/>
          </a:p>
          <a:p>
            <a:r>
              <a:rPr lang="en-CN" dirty="0"/>
              <a:t>Seismic Cross-Correlation</a:t>
            </a:r>
          </a:p>
          <a:p>
            <a:pPr lvl="1"/>
            <a:r>
              <a:rPr lang="en-CN" dirty="0"/>
              <a:t>9 PEs with only one-to-one connection </a:t>
            </a:r>
          </a:p>
          <a:p>
            <a:pPr lvl="1"/>
            <a:r>
              <a:rPr lang="en-CN"/>
              <a:t>long</a:t>
            </a:r>
            <a:endParaRPr lang="en-CN" dirty="0"/>
          </a:p>
          <a:p>
            <a:pPr lvl="1"/>
            <a:r>
              <a:rPr lang="en-US" dirty="0"/>
              <a:t>Stateless</a:t>
            </a:r>
            <a:endParaRPr lang="en-CN" dirty="0"/>
          </a:p>
          <a:p>
            <a:r>
              <a:rPr lang="en-CN" dirty="0"/>
              <a:t>Sentiment Analysis for News Articles</a:t>
            </a:r>
          </a:p>
          <a:p>
            <a:pPr lvl="1"/>
            <a:r>
              <a:rPr lang="en-CN" dirty="0"/>
              <a:t>8 PEs with grouping and complex connection</a:t>
            </a:r>
          </a:p>
          <a:p>
            <a:pPr lvl="1"/>
            <a:r>
              <a:rPr lang="en-CN" dirty="0"/>
              <a:t>Complex </a:t>
            </a:r>
            <a:r>
              <a:rPr lang="en-CN"/>
              <a:t>and long</a:t>
            </a:r>
            <a:endParaRPr lang="en-US" dirty="0"/>
          </a:p>
          <a:p>
            <a:pPr lvl="1"/>
            <a:r>
              <a:rPr lang="en-US" dirty="0"/>
              <a:t>Stateful</a:t>
            </a:r>
            <a:endParaRPr lang="en-CN" dirty="0"/>
          </a:p>
        </p:txBody>
      </p:sp>
      <p:sp>
        <p:nvSpPr>
          <p:cNvPr id="4" name="Date Placeholder 3">
            <a:extLst>
              <a:ext uri="{FF2B5EF4-FFF2-40B4-BE49-F238E27FC236}">
                <a16:creationId xmlns:a16="http://schemas.microsoft.com/office/drawing/2014/main" id="{BDA42ED0-B8A9-9840-2A40-2D4E06EEBD3B}"/>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7B75204F-8CAA-4DA4-564B-80F0254A44A5}"/>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7" name="Picture 6" descr="A diagram of a diagram&#10;&#10;Description automatically generated">
            <a:extLst>
              <a:ext uri="{FF2B5EF4-FFF2-40B4-BE49-F238E27FC236}">
                <a16:creationId xmlns:a16="http://schemas.microsoft.com/office/drawing/2014/main" id="{3A8A4C3B-5723-8174-FB3C-DD3280156B2B}"/>
              </a:ext>
            </a:extLst>
          </p:cNvPr>
          <p:cNvPicPr>
            <a:picLocks noChangeAspect="1"/>
          </p:cNvPicPr>
          <p:nvPr/>
        </p:nvPicPr>
        <p:blipFill>
          <a:blip r:embed="rId3"/>
          <a:stretch>
            <a:fillRect/>
          </a:stretch>
        </p:blipFill>
        <p:spPr>
          <a:xfrm>
            <a:off x="6859392" y="1382179"/>
            <a:ext cx="3336796" cy="737817"/>
          </a:xfrm>
          <a:prstGeom prst="rect">
            <a:avLst/>
          </a:prstGeom>
        </p:spPr>
      </p:pic>
      <p:pic>
        <p:nvPicPr>
          <p:cNvPr id="9" name="Picture 8" descr="A diagram of a process&#10;&#10;Description automatically generated">
            <a:extLst>
              <a:ext uri="{FF2B5EF4-FFF2-40B4-BE49-F238E27FC236}">
                <a16:creationId xmlns:a16="http://schemas.microsoft.com/office/drawing/2014/main" id="{022ECEBD-5118-EB77-E00D-6F3915E75F9A}"/>
              </a:ext>
            </a:extLst>
          </p:cNvPr>
          <p:cNvPicPr>
            <a:picLocks noChangeAspect="1"/>
          </p:cNvPicPr>
          <p:nvPr/>
        </p:nvPicPr>
        <p:blipFill>
          <a:blip r:embed="rId4"/>
          <a:stretch>
            <a:fillRect/>
          </a:stretch>
        </p:blipFill>
        <p:spPr>
          <a:xfrm>
            <a:off x="6859392" y="2865593"/>
            <a:ext cx="4956828" cy="703333"/>
          </a:xfrm>
          <a:prstGeom prst="rect">
            <a:avLst/>
          </a:prstGeom>
        </p:spPr>
      </p:pic>
      <p:pic>
        <p:nvPicPr>
          <p:cNvPr id="11" name="Picture 10" descr="A diagram of a group of states&#10;&#10;Description automatically generated">
            <a:extLst>
              <a:ext uri="{FF2B5EF4-FFF2-40B4-BE49-F238E27FC236}">
                <a16:creationId xmlns:a16="http://schemas.microsoft.com/office/drawing/2014/main" id="{2AE43B69-7216-19C8-4351-A3D0F2FDE4A1}"/>
              </a:ext>
            </a:extLst>
          </p:cNvPr>
          <p:cNvPicPr>
            <a:picLocks noChangeAspect="1"/>
          </p:cNvPicPr>
          <p:nvPr/>
        </p:nvPicPr>
        <p:blipFill>
          <a:blip r:embed="rId5"/>
          <a:stretch>
            <a:fillRect/>
          </a:stretch>
        </p:blipFill>
        <p:spPr>
          <a:xfrm>
            <a:off x="6859392" y="4314522"/>
            <a:ext cx="4957414" cy="2011121"/>
          </a:xfrm>
          <a:prstGeom prst="rect">
            <a:avLst/>
          </a:prstGeom>
        </p:spPr>
      </p:pic>
    </p:spTree>
    <p:extLst>
      <p:ext uri="{BB962C8B-B14F-4D97-AF65-F5344CB8AC3E}">
        <p14:creationId xmlns:p14="http://schemas.microsoft.com/office/powerpoint/2010/main" val="396233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25BB-95BC-FFB0-1CCA-23E641200CC9}"/>
              </a:ext>
            </a:extLst>
          </p:cNvPr>
          <p:cNvSpPr>
            <a:spLocks noGrp="1"/>
          </p:cNvSpPr>
          <p:nvPr>
            <p:ph type="title"/>
          </p:nvPr>
        </p:nvSpPr>
        <p:spPr/>
        <p:txBody>
          <a:bodyPr/>
          <a:lstStyle/>
          <a:p>
            <a:r>
              <a:rPr lang="en-CN" dirty="0"/>
              <a:t>Evaluation Setups</a:t>
            </a:r>
          </a:p>
        </p:txBody>
      </p:sp>
      <p:sp>
        <p:nvSpPr>
          <p:cNvPr id="3" name="Content Placeholder 2">
            <a:extLst>
              <a:ext uri="{FF2B5EF4-FFF2-40B4-BE49-F238E27FC236}">
                <a16:creationId xmlns:a16="http://schemas.microsoft.com/office/drawing/2014/main" id="{712E272B-ECD9-06B9-6CAE-828908532075}"/>
              </a:ext>
            </a:extLst>
          </p:cNvPr>
          <p:cNvSpPr>
            <a:spLocks noGrp="1"/>
          </p:cNvSpPr>
          <p:nvPr>
            <p:ph idx="1"/>
          </p:nvPr>
        </p:nvSpPr>
        <p:spPr>
          <a:xfrm>
            <a:off x="685800" y="1475509"/>
            <a:ext cx="10988457" cy="5175812"/>
          </a:xfrm>
        </p:spPr>
        <p:txBody>
          <a:bodyPr>
            <a:normAutofit/>
          </a:bodyPr>
          <a:lstStyle/>
          <a:p>
            <a:r>
              <a:rPr lang="en-CN" dirty="0"/>
              <a:t>Tested techniques:</a:t>
            </a:r>
          </a:p>
          <a:p>
            <a:pPr lvl="1"/>
            <a:r>
              <a:rPr lang="en-GB" i="1" dirty="0"/>
              <a:t>m</a:t>
            </a:r>
            <a:r>
              <a:rPr lang="en-CN" i="1" dirty="0"/>
              <a:t>ulti </a:t>
            </a:r>
            <a:r>
              <a:rPr lang="en-CN" dirty="0"/>
              <a:t>: </a:t>
            </a:r>
            <a:r>
              <a:rPr lang="en-GB" dirty="0"/>
              <a:t>Multiprocessing mapping (baseline)</a:t>
            </a:r>
            <a:endParaRPr lang="en-CN" dirty="0"/>
          </a:p>
          <a:p>
            <a:pPr lvl="1"/>
            <a:r>
              <a:rPr lang="en-GB" i="1" dirty="0"/>
              <a:t>d</a:t>
            </a:r>
            <a:r>
              <a:rPr lang="en-CN" i="1" dirty="0"/>
              <a:t>yn_multi </a:t>
            </a:r>
            <a:r>
              <a:rPr lang="en-CN" dirty="0"/>
              <a:t>: </a:t>
            </a:r>
            <a:r>
              <a:rPr lang="en-GB" dirty="0"/>
              <a:t>dynamic Multiprocessing mapping (baseline)</a:t>
            </a:r>
          </a:p>
          <a:p>
            <a:pPr lvl="1"/>
            <a:r>
              <a:rPr lang="en-GB" i="1" dirty="0" err="1"/>
              <a:t>dyn_auto_multi</a:t>
            </a:r>
            <a:r>
              <a:rPr lang="en-GB" i="1" dirty="0"/>
              <a:t> </a:t>
            </a:r>
            <a:r>
              <a:rPr lang="en-GB" dirty="0"/>
              <a:t>: dynamic auto-scaling Multiprocessing mapping (newly introduced)</a:t>
            </a:r>
          </a:p>
          <a:p>
            <a:pPr lvl="1"/>
            <a:r>
              <a:rPr lang="en-GB" i="1" dirty="0" err="1"/>
              <a:t>dyn_redis</a:t>
            </a:r>
            <a:r>
              <a:rPr lang="en-GB" i="1" dirty="0"/>
              <a:t> </a:t>
            </a:r>
            <a:r>
              <a:rPr lang="en-GB" dirty="0"/>
              <a:t>: dynamic Redis mapping  (newly introduced)</a:t>
            </a:r>
          </a:p>
          <a:p>
            <a:pPr lvl="1"/>
            <a:r>
              <a:rPr lang="en-GB" i="1" dirty="0" err="1"/>
              <a:t>dyn_auto_redis</a:t>
            </a:r>
            <a:r>
              <a:rPr lang="en-GB" i="1" dirty="0"/>
              <a:t> </a:t>
            </a:r>
            <a:r>
              <a:rPr lang="en-GB" dirty="0"/>
              <a:t>: dynamic auto-scaling Redis mapping (newly introduced)</a:t>
            </a:r>
          </a:p>
          <a:p>
            <a:pPr lvl="1"/>
            <a:r>
              <a:rPr lang="en-GB" i="1" dirty="0" err="1"/>
              <a:t>hybrid_redis</a:t>
            </a:r>
            <a:r>
              <a:rPr lang="en-GB" i="1" dirty="0"/>
              <a:t> </a:t>
            </a:r>
            <a:r>
              <a:rPr lang="en-GB" dirty="0"/>
              <a:t>: hybrid Redis mapping (newly introduced)</a:t>
            </a:r>
          </a:p>
          <a:p>
            <a:r>
              <a:rPr lang="en-GB" dirty="0"/>
              <a:t>Platforms:</a:t>
            </a:r>
          </a:p>
          <a:p>
            <a:pPr lvl="1"/>
            <a:r>
              <a:rPr lang="en-GB" i="1" dirty="0"/>
              <a:t>Server</a:t>
            </a:r>
            <a:r>
              <a:rPr lang="en-GB" dirty="0"/>
              <a:t> : virtual server consists of 16-core with Intel E5-2690@2.60GHz processor</a:t>
            </a:r>
            <a:br>
              <a:rPr lang="en-GB" dirty="0"/>
            </a:br>
            <a:r>
              <a:rPr lang="en-GB" dirty="0"/>
              <a:t>paired with 64GB of RAM and runs on Ubuntu 14.04.</a:t>
            </a:r>
          </a:p>
          <a:p>
            <a:pPr lvl="1"/>
            <a:r>
              <a:rPr lang="en-GB" i="1" dirty="0"/>
              <a:t>Could</a:t>
            </a:r>
            <a:r>
              <a:rPr lang="en-GB" dirty="0"/>
              <a:t>: Google Cloud Platform, It has 4 Intel(R) Xeon(R) CPU @ 2.20GHz (8vCPUs), and 16GB of RAM running Ubuntu 20.04</a:t>
            </a:r>
          </a:p>
          <a:p>
            <a:pPr lvl="1"/>
            <a:r>
              <a:rPr lang="en-GB" i="1" dirty="0"/>
              <a:t>HPC</a:t>
            </a:r>
            <a:r>
              <a:rPr lang="en-GB" dirty="0"/>
              <a:t>: Imperial HPC cluster, we use the short class in which the CPU and OS mode are intel E5-2680 v3 @ 2.50GHz and Centos 8, respectively. We request up to 64 CPUs and 64 GB memory</a:t>
            </a:r>
            <a:br>
              <a:rPr lang="en-GB" dirty="0"/>
            </a:br>
            <a:endParaRPr lang="en-GB" dirty="0"/>
          </a:p>
        </p:txBody>
      </p:sp>
      <p:sp>
        <p:nvSpPr>
          <p:cNvPr id="4" name="Date Placeholder 3">
            <a:extLst>
              <a:ext uri="{FF2B5EF4-FFF2-40B4-BE49-F238E27FC236}">
                <a16:creationId xmlns:a16="http://schemas.microsoft.com/office/drawing/2014/main" id="{94A52AD9-FD37-801E-47C5-9BA9CF644B55}"/>
              </a:ext>
            </a:extLst>
          </p:cNvPr>
          <p:cNvSpPr>
            <a:spLocks noGrp="1"/>
          </p:cNvSpPr>
          <p:nvPr>
            <p:ph type="dt" sz="half" idx="10"/>
          </p:nvPr>
        </p:nvSpPr>
        <p:spPr/>
        <p:txBody>
          <a:bodyPr/>
          <a:lstStyle/>
          <a:p>
            <a:fld id="{2F0FD9E0-E380-3B44-BCCB-530A1FF37C6C}" type="datetime1">
              <a:rPr lang="en-US" smtClean="0"/>
              <a:t>11/9/23</a:t>
            </a:fld>
            <a:endParaRPr lang="en-US" dirty="0"/>
          </a:p>
        </p:txBody>
      </p:sp>
      <p:sp>
        <p:nvSpPr>
          <p:cNvPr id="5" name="Slide Number Placeholder 4">
            <a:extLst>
              <a:ext uri="{FF2B5EF4-FFF2-40B4-BE49-F238E27FC236}">
                <a16:creationId xmlns:a16="http://schemas.microsoft.com/office/drawing/2014/main" id="{9A03FA05-AC62-BED1-9D8D-F5E123A5C73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579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23">
      <a:dk1>
        <a:srgbClr val="000000"/>
      </a:dk1>
      <a:lt1>
        <a:srgbClr val="FFFFFF"/>
      </a:lt1>
      <a:dk2>
        <a:srgbClr val="2B7974"/>
      </a:dk2>
      <a:lt2>
        <a:srgbClr val="D2E9D2"/>
      </a:lt2>
      <a:accent1>
        <a:srgbClr val="48BEB7"/>
      </a:accent1>
      <a:accent2>
        <a:srgbClr val="17BAD0"/>
      </a:accent2>
      <a:accent3>
        <a:srgbClr val="BE986C"/>
      </a:accent3>
      <a:accent4>
        <a:srgbClr val="80C36E"/>
      </a:accent4>
      <a:accent5>
        <a:srgbClr val="4D9ED9"/>
      </a:accent5>
      <a:accent6>
        <a:srgbClr val="2B7974"/>
      </a:accent6>
      <a:hlink>
        <a:srgbClr val="2B7974"/>
      </a:hlink>
      <a:folHlink>
        <a:srgbClr val="48BEB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3108</TotalTime>
  <Words>2348</Words>
  <Application>Microsoft Macintosh PowerPoint</Application>
  <PresentationFormat>Widescreen</PresentationFormat>
  <Paragraphs>203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Söhne</vt:lpstr>
      <vt:lpstr>Arial</vt:lpstr>
      <vt:lpstr>Calibri</vt:lpstr>
      <vt:lpstr>Calibri Light</vt:lpstr>
      <vt:lpstr>Celestial</vt:lpstr>
      <vt:lpstr>Optimization towards Efficiency  and Stateful of dispel4py </vt:lpstr>
      <vt:lpstr>Stream-based Workflow System</vt:lpstr>
      <vt:lpstr>Overview of dispel4py</vt:lpstr>
      <vt:lpstr>Existing Optimization</vt:lpstr>
      <vt:lpstr>Motivation</vt:lpstr>
      <vt:lpstr>Introducing Redis Mappings</vt:lpstr>
      <vt:lpstr>Introducing Auto-scaling Optimization</vt:lpstr>
      <vt:lpstr>Use Cases</vt:lpstr>
      <vt:lpstr>Evaluation Setups</vt:lpstr>
      <vt:lpstr>Evaluation Setups</vt:lpstr>
      <vt:lpstr>Ev. Internal Extinction of Galaxies</vt:lpstr>
      <vt:lpstr>Ev. Seismic Cross-Correlation</vt:lpstr>
      <vt:lpstr>Ev. Sentiment Analyses for News Articles</vt:lpstr>
      <vt:lpstr>Analysis on auto-scaling</vt:lpstr>
      <vt:lpstr>Key Insights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Liang, Liang</cp:lastModifiedBy>
  <cp:revision>112</cp:revision>
  <dcterms:created xsi:type="dcterms:W3CDTF">2021-05-28T21:00:04Z</dcterms:created>
  <dcterms:modified xsi:type="dcterms:W3CDTF">2023-11-09T16:01:35Z</dcterms:modified>
</cp:coreProperties>
</file>