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2200A-C61C-C442-90F5-8597248544A0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6ADF5-1F2F-4E4C-933D-9A740406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45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6ADF5-1F2F-4E4C-933D-9A74040696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96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6ADF5-1F2F-4E4C-933D-9A74040696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8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6ADF5-1F2F-4E4C-933D-9A74040696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30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6ADF5-1F2F-4E4C-933D-9A74040696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01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//Users/toddszymanski/Documents/01%20Work/SC23/ppt/sc23_presenter_back.png" TargetMode="External"/><Relationship Id="rId7" Type="http://schemas.openxmlformats.org/officeDocument/2006/relationships/image" Target="file:////Users/toddszymanski/Documents/01%20Work/SC23/ppt/sc23_presenter_logo@4x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file:////Users/toddszymanski/Documents/01%20Work/SC23/logo/00%20logosheet/sc23_logos_transpng@4x/sc23_hor_blackcolor@4x.png" TargetMode="Externa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file:////Users/toddszymanski/Documents/01%20Work/SC22/presenter%20assets/sc22_logo@4x.png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E7127B3-326B-8EE3-1A65-C7626C1F9EA5}"/>
              </a:ext>
            </a:extLst>
          </p:cNvPr>
          <p:cNvPicPr>
            <a:picLocks noChangeAspect="1"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0" y="-18574"/>
            <a:ext cx="12192000" cy="4343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7C2399-A039-5779-00C9-04FB33AC7A05}"/>
              </a:ext>
            </a:extLst>
          </p:cNvPr>
          <p:cNvSpPr/>
          <p:nvPr userDrawn="1"/>
        </p:nvSpPr>
        <p:spPr>
          <a:xfrm>
            <a:off x="0" y="4275786"/>
            <a:ext cx="12192000" cy="2582214"/>
          </a:xfrm>
          <a:prstGeom prst="rect">
            <a:avLst/>
          </a:prstGeom>
          <a:solidFill>
            <a:srgbClr val="48B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797" y="1906998"/>
            <a:ext cx="10824402" cy="2250038"/>
          </a:xfrm>
        </p:spPr>
        <p:txBody>
          <a:bodyPr wrap="none" anchor="b">
            <a:normAutofit/>
          </a:bodyPr>
          <a:lstStyle>
            <a:lvl1pPr algn="l">
              <a:defRPr sz="3600" b="1" i="0" cap="none" baseline="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1796" y="4430332"/>
            <a:ext cx="10824401" cy="1884472"/>
          </a:xfrm>
        </p:spPr>
        <p:txBody>
          <a:bodyPr wrap="square" anchor="t" anchorCtr="0">
            <a:noAutofit/>
          </a:bodyPr>
          <a:lstStyle>
            <a:lvl1pPr marL="0" indent="0" algn="l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authors and/or presenters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356410-ABCD-9F80-F32E-9E3C2F71AE94}"/>
              </a:ext>
            </a:extLst>
          </p:cNvPr>
          <p:cNvPicPr>
            <a:picLocks noChangeAspect="1"/>
          </p:cNvPicPr>
          <p:nvPr userDrawn="1"/>
        </p:nvPicPr>
        <p:blipFill>
          <a:blip r:embed="rId4" r:link="rId5"/>
          <a:srcRect/>
          <a:stretch>
            <a:fillRect/>
          </a:stretch>
        </p:blipFill>
        <p:spPr>
          <a:xfrm>
            <a:off x="8153400" y="529898"/>
            <a:ext cx="3200400" cy="1130489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F5DA24FF-6611-6926-2C9A-E0E546194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796" y="6422137"/>
            <a:ext cx="1600200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rgbClr val="000000"/>
                </a:solidFill>
                <a:effectLst/>
                <a:latin typeface="+mn-lt"/>
              </a:defRPr>
            </a:lvl1pPr>
          </a:lstStyle>
          <a:p>
            <a:fld id="{DEB177B6-8116-EB44-AD78-42A45D43F559}" type="datetime1">
              <a:rPr lang="en-US" smtClean="0"/>
              <a:pPr/>
              <a:t>11/8/23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69637F2-8D3B-F392-76D4-518311CEF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5032" y="6422137"/>
            <a:ext cx="551167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rgbClr val="000000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F6489A9-4A70-4708-2F78-88B47874A9D5}"/>
              </a:ext>
            </a:extLst>
          </p:cNvPr>
          <p:cNvPicPr>
            <a:picLocks noChangeAspect="1"/>
          </p:cNvPicPr>
          <p:nvPr userDrawn="1"/>
        </p:nvPicPr>
        <p:blipFill>
          <a:blip r:embed="rId6" r:link="rId7"/>
          <a:srcRect/>
          <a:stretch>
            <a:fillRect/>
          </a:stretch>
        </p:blipFill>
        <p:spPr>
          <a:xfrm>
            <a:off x="412630" y="6485246"/>
            <a:ext cx="205740" cy="20574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425866"/>
            <a:ext cx="1600200" cy="312326"/>
          </a:xfrm>
        </p:spPr>
        <p:txBody>
          <a:bodyPr/>
          <a:lstStyle/>
          <a:p>
            <a:fld id="{E9A1C34C-64B9-3742-AC3A-DF7437F603FA}" type="datetime1">
              <a:rPr lang="en-US" smtClean="0"/>
              <a:t>11/8/23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425866"/>
            <a:ext cx="1600200" cy="312326"/>
          </a:xfrm>
        </p:spPr>
        <p:txBody>
          <a:bodyPr/>
          <a:lstStyle/>
          <a:p>
            <a:fld id="{436B20EC-8654-A240-8289-E083C39C2D04}" type="datetime1">
              <a:rPr lang="en-US" smtClean="0"/>
              <a:t>11/8/23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25866"/>
            <a:ext cx="1600200" cy="312326"/>
          </a:xfrm>
        </p:spPr>
        <p:txBody>
          <a:bodyPr/>
          <a:lstStyle/>
          <a:p>
            <a:fld id="{03B69DD4-E621-6142-8193-CAA658C361AD}" type="datetime1">
              <a:rPr lang="en-US" smtClean="0"/>
              <a:t>11/8/23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rgbClr val="000000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rgbClr val="000000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1" y="6425866"/>
            <a:ext cx="1600200" cy="312326"/>
          </a:xfrm>
        </p:spPr>
        <p:txBody>
          <a:bodyPr/>
          <a:lstStyle/>
          <a:p>
            <a:fld id="{D10FD46D-C6EA-6B4C-BF2F-A13F55B253BC}" type="datetime1">
              <a:rPr lang="en-US" smtClean="0"/>
              <a:t>11/8/23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91390"/>
            <a:ext cx="10820398" cy="9990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75509"/>
            <a:ext cx="10820398" cy="431569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1" y="6425866"/>
            <a:ext cx="1600200" cy="32271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2F0FD9E0-E380-3B44-BCCB-530A1FF37C6C}" type="datetime1">
              <a:rPr lang="en-US" smtClean="0"/>
              <a:t>11/8/23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2271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91390"/>
            <a:ext cx="10820398" cy="9990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75509"/>
            <a:ext cx="10820398" cy="431569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1" y="6425866"/>
            <a:ext cx="1600200" cy="32271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2F0FD9E0-E380-3B44-BCCB-530A1FF37C6C}" type="datetime1">
              <a:rPr lang="en-US" smtClean="0"/>
              <a:t>11/8/23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2271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1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1" y="6425866"/>
            <a:ext cx="1600200" cy="312326"/>
          </a:xfrm>
        </p:spPr>
        <p:txBody>
          <a:bodyPr/>
          <a:lstStyle/>
          <a:p>
            <a:fld id="{B64D55A2-3D9D-084F-AAD5-AF9BBA396BBE}" type="datetime1">
              <a:rPr lang="en-US" smtClean="0"/>
              <a:t>11/8/23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799" y="6425866"/>
            <a:ext cx="1600200" cy="312326"/>
          </a:xfrm>
        </p:spPr>
        <p:txBody>
          <a:bodyPr/>
          <a:lstStyle/>
          <a:p>
            <a:fld id="{08D7D8DA-9465-DD4A-800F-272899D8D7BD}" type="datetime1">
              <a:rPr lang="en-US" smtClean="0"/>
              <a:t>11/8/23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797" y="6425866"/>
            <a:ext cx="1600200" cy="312326"/>
          </a:xfrm>
        </p:spPr>
        <p:txBody>
          <a:bodyPr/>
          <a:lstStyle/>
          <a:p>
            <a:fld id="{889F9916-D29A-0B4E-ABD7-51608927E3AB}" type="datetime1">
              <a:rPr lang="en-US" smtClean="0"/>
              <a:t>11/8/23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A392BF-22B0-0461-CF08-DA7B982A1D32}"/>
              </a:ext>
            </a:extLst>
          </p:cNvPr>
          <p:cNvPicPr>
            <a:picLocks noChangeAspect="1"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365125" y="6523402"/>
            <a:ext cx="316672" cy="3166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>
            <a:lvl1pPr>
              <a:buClr>
                <a:srgbClr val="000000"/>
              </a:buClr>
              <a:defRPr/>
            </a:lvl1pPr>
            <a:lvl2pPr>
              <a:buClr>
                <a:srgbClr val="000000"/>
              </a:buClr>
              <a:defRPr/>
            </a:lvl2pPr>
            <a:lvl3pPr>
              <a:buClr>
                <a:srgbClr val="000000"/>
              </a:buClr>
              <a:defRPr/>
            </a:lvl3pPr>
            <a:lvl4pPr>
              <a:buClr>
                <a:srgbClr val="000000"/>
              </a:buClr>
              <a:defRPr/>
            </a:lvl4pPr>
            <a:lvl5pPr>
              <a:buClr>
                <a:srgbClr val="0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>
            <a:lvl1pPr>
              <a:buClr>
                <a:srgbClr val="000000"/>
              </a:buClr>
              <a:defRPr/>
            </a:lvl1pPr>
            <a:lvl2pPr>
              <a:buClr>
                <a:srgbClr val="000000"/>
              </a:buClr>
              <a:defRPr/>
            </a:lvl2pPr>
            <a:lvl3pPr>
              <a:buClr>
                <a:srgbClr val="000000"/>
              </a:buClr>
              <a:defRPr/>
            </a:lvl3pPr>
            <a:lvl4pPr>
              <a:buClr>
                <a:srgbClr val="000000"/>
              </a:buClr>
              <a:defRPr/>
            </a:lvl4pPr>
            <a:lvl5pPr>
              <a:buClr>
                <a:srgbClr val="0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1" y="6425866"/>
            <a:ext cx="1600200" cy="312326"/>
          </a:xfrm>
        </p:spPr>
        <p:txBody>
          <a:bodyPr/>
          <a:lstStyle/>
          <a:p>
            <a:fld id="{CF810A9F-E58F-0A4F-BB86-00D0C675F7F6}" type="datetime1">
              <a:rPr lang="en-US" smtClean="0"/>
              <a:t>11/8/23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1" y="6425866"/>
            <a:ext cx="1600200" cy="312326"/>
          </a:xfrm>
        </p:spPr>
        <p:txBody>
          <a:bodyPr/>
          <a:lstStyle/>
          <a:p>
            <a:fld id="{A9022B69-CCDB-4C49-82FF-93A849C8A861}" type="datetime1">
              <a:rPr lang="en-US" smtClean="0"/>
              <a:t>11/8/23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425866"/>
            <a:ext cx="1600200" cy="312326"/>
          </a:xfrm>
        </p:spPr>
        <p:txBody>
          <a:bodyPr/>
          <a:lstStyle/>
          <a:p>
            <a:fld id="{D0CC3993-0B90-1C4D-9555-54A97F187C36}" type="datetime1">
              <a:rPr lang="en-US" smtClean="0"/>
              <a:t>11/8/23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file:////Users/toddszymanski/Documents/01%20Work/SC23/ppt/sc23_presenter_logo@4x.png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8BEB7">
                <a:alpha val="35000"/>
              </a:srgbClr>
            </a:gs>
            <a:gs pos="100000">
              <a:srgbClr val="80C46E">
                <a:alpha val="35000"/>
              </a:srgb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1" y="6422137"/>
            <a:ext cx="1600200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rgbClr val="000000"/>
                </a:solidFill>
                <a:effectLst/>
                <a:latin typeface="+mn-lt"/>
              </a:defRPr>
            </a:lvl1pPr>
          </a:lstStyle>
          <a:p>
            <a:fld id="{C411B51A-ED12-F344-8388-02D0098F41E0}" type="datetime1">
              <a:rPr lang="en-US" smtClean="0"/>
              <a:t>11/8/23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5032" y="6422137"/>
            <a:ext cx="551167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rgbClr val="000000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073F6-E5C9-80CB-5149-AA71B271D79E}"/>
              </a:ext>
            </a:extLst>
          </p:cNvPr>
          <p:cNvPicPr>
            <a:picLocks noChangeAspect="1"/>
          </p:cNvPicPr>
          <p:nvPr userDrawn="1"/>
        </p:nvPicPr>
        <p:blipFill>
          <a:blip r:embed="rId15" r:link="rId16"/>
          <a:srcRect/>
          <a:stretch>
            <a:fillRect/>
          </a:stretch>
        </p:blipFill>
        <p:spPr>
          <a:xfrm>
            <a:off x="412630" y="6485246"/>
            <a:ext cx="205740" cy="20574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55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60" r:id="rId10"/>
    <p:sldLayoutId id="2147483657" r:id="rId11"/>
    <p:sldLayoutId id="2147483663" r:id="rId12"/>
    <p:sldLayoutId id="2147483664" r:id="rId13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 cap="none" baseline="0">
          <a:ln w="3175" cmpd="sng">
            <a:noFill/>
          </a:ln>
          <a:solidFill>
            <a:srgbClr val="000000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rgbClr val="000000"/>
        </a:buClr>
        <a:buSzPct val="100000"/>
        <a:buFont typeface="Arial"/>
        <a:buChar char="•"/>
        <a:defRPr sz="1800" kern="1200" cap="none">
          <a:solidFill>
            <a:srgbClr val="000000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rgbClr val="000000"/>
        </a:buClr>
        <a:buSzPct val="100000"/>
        <a:buFont typeface="Arial"/>
        <a:buChar char="•"/>
        <a:defRPr sz="1600" kern="1200" cap="none">
          <a:solidFill>
            <a:srgbClr val="000000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rgbClr val="000000"/>
        </a:buClr>
        <a:buSzPct val="100000"/>
        <a:buFont typeface="Arial"/>
        <a:buChar char="•"/>
        <a:defRPr sz="1400" kern="1200" cap="none">
          <a:solidFill>
            <a:srgbClr val="000000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rgbClr val="000000"/>
        </a:buClr>
        <a:buSzPct val="100000"/>
        <a:buFont typeface="Arial"/>
        <a:buChar char="•"/>
        <a:defRPr sz="1200" kern="1200" cap="none">
          <a:solidFill>
            <a:srgbClr val="000000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rgbClr val="000000"/>
        </a:buClr>
        <a:buSzPct val="100000"/>
        <a:buFont typeface="Arial"/>
        <a:buChar char="•"/>
        <a:defRPr sz="1200" kern="1200" cap="none">
          <a:solidFill>
            <a:srgbClr val="000000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EB403CA-F51D-8396-BBD9-15A09C385B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25303B"/>
                </a:solidFill>
                <a:effectLst/>
                <a:latin typeface="Cambria" panose="02040503050406030204" pitchFamily="18" charset="0"/>
              </a:rPr>
              <a:t>Distributed Data Locality-Aware Job Allocation</a:t>
            </a:r>
            <a:endParaRPr lang="en-US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DFF4ED36-A629-6E1B-E79C-48D6FAABC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b="0" i="0" u="none" strike="noStrike" dirty="0">
                <a:solidFill>
                  <a:srgbClr val="25303B"/>
                </a:solidFill>
                <a:effectLst/>
                <a:latin typeface="Calibri" panose="020F0502020204030204" pitchFamily="34" charset="0"/>
              </a:rPr>
              <a:t>Presenter: Ana Markovic</a:t>
            </a:r>
          </a:p>
          <a:p>
            <a:r>
              <a:rPr lang="en-US" sz="2000" dirty="0">
                <a:solidFill>
                  <a:srgbClr val="25303B"/>
                </a:solidFill>
                <a:latin typeface="Calibri" panose="020F0502020204030204" pitchFamily="34" charset="0"/>
              </a:rPr>
              <a:t>Authors: Ana Markovic, Dimitris Kolovos, Leandro Soares </a:t>
            </a:r>
            <a:r>
              <a:rPr lang="en-US" sz="2000" dirty="0" err="1">
                <a:solidFill>
                  <a:srgbClr val="25303B"/>
                </a:solidFill>
                <a:latin typeface="Calibri" panose="020F0502020204030204" pitchFamily="34" charset="0"/>
              </a:rPr>
              <a:t>Indrusiak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11E8A-7CAC-36CC-C072-CD34D7404AB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F766F14-9E05-E74A-8F69-C6C372A193D2}" type="datetime1">
              <a:rPr lang="en-US" smtClean="0"/>
              <a:t>11/8/23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2A3E1-8DA4-AA3B-63DE-49C269ACD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6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85BB-6593-025D-DCB2-77107384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A6831-6D99-5ECF-5558-5ABFF9538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pPr algn="l" rtl="0" fontAlgn="base">
              <a:spcBef>
                <a:spcPts val="51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25303B"/>
                </a:solidFill>
                <a:effectLst/>
                <a:latin typeface="Calibri" panose="020F0502020204030204" pitchFamily="34" charset="0"/>
              </a:rPr>
              <a:t>Example</a:t>
            </a:r>
            <a:endParaRPr lang="en-US" sz="2000" b="0" i="0" u="none" strike="noStrike" dirty="0">
              <a:solidFill>
                <a:srgbClr val="25303B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51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25303B"/>
                </a:solidFill>
                <a:effectLst/>
                <a:latin typeface="Calibri" panose="020F0502020204030204" pitchFamily="34" charset="0"/>
              </a:rPr>
              <a:t>Data-locality scheduler approaches</a:t>
            </a:r>
          </a:p>
          <a:p>
            <a:pPr algn="l" rtl="0" fontAlgn="base">
              <a:spcBef>
                <a:spcPts val="51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25303B"/>
                </a:solidFill>
                <a:effectLst/>
                <a:latin typeface="Calibri" panose="020F0502020204030204" pitchFamily="34" charset="0"/>
              </a:rPr>
              <a:t>Proposed approach: Bidding scheduler</a:t>
            </a:r>
            <a:endParaRPr lang="en-US" sz="2000" b="0" i="0" u="none" strike="noStrike" dirty="0">
              <a:solidFill>
                <a:srgbClr val="25303B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51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25303B"/>
                </a:solidFill>
                <a:effectLst/>
                <a:latin typeface="Calibri" panose="020F0502020204030204" pitchFamily="34" charset="0"/>
              </a:rPr>
              <a:t>Evaluation</a:t>
            </a:r>
            <a:endParaRPr lang="en-US" sz="2000" b="0" i="0" u="none" strike="noStrike" dirty="0">
              <a:solidFill>
                <a:srgbClr val="25303B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51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25303B"/>
                </a:solidFill>
                <a:effectLst/>
                <a:latin typeface="Calibri" panose="020F0502020204030204" pitchFamily="34" charset="0"/>
              </a:rPr>
              <a:t>Conclusion &amp; Future work</a:t>
            </a:r>
            <a:endParaRPr lang="en-US" sz="2000" b="0" i="0" u="none" strike="noStrike" dirty="0">
              <a:solidFill>
                <a:srgbClr val="25303B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489CE-BDD6-EEBE-C110-5F77757B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D9E0-E380-3B44-BCCB-530A1FF37C6C}" type="datetime1">
              <a:rPr lang="en-US" smtClean="0"/>
              <a:t>11/8/23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F9FEF-F2DF-4184-7150-1BC08916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9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8698-F006-BFCB-0480-75D85463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25303B"/>
                </a:solidFill>
                <a:effectLst/>
              </a:rPr>
              <a:t>Example</a:t>
            </a:r>
            <a:br>
              <a:rPr lang="en-US" sz="1800" dirty="0">
                <a:latin typeface="Cambria" panose="02040503050406030204" pitchFamily="18" charset="0"/>
              </a:rPr>
            </a:br>
            <a:r>
              <a:rPr lang="en-US" sz="2000" b="0" i="0" u="none" strike="noStrike" dirty="0">
                <a:solidFill>
                  <a:srgbClr val="25303B"/>
                </a:solidFill>
                <a:effectLst/>
                <a:latin typeface="Calibri" panose="020F0502020204030204" pitchFamily="34" charset="0"/>
              </a:rPr>
              <a:t>Mining software repositories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19AE2-39DA-2833-49AC-60609E620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000" dirty="0"/>
              <a:t>Examining co-occurrences of popular JavaScript libraries in large scale GitHub projects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CC46B-8C7D-0437-754A-A44EA420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D9E0-E380-3B44-BCCB-530A1FF37C6C}" type="datetime1">
              <a:rPr lang="en-US" smtClean="0"/>
              <a:t>11/8/23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5DC33-5B40-E5A5-D8DE-3A205E1F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 descr="A diagram of a search engine&#10;&#10;Description automatically generated">
            <a:extLst>
              <a:ext uri="{FF2B5EF4-FFF2-40B4-BE49-F238E27FC236}">
                <a16:creationId xmlns:a16="http://schemas.microsoft.com/office/drawing/2014/main" id="{FFADAAC2-4192-7A45-B86F-5E5E397CD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282536"/>
            <a:ext cx="10854314" cy="333978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8423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8698-F006-BFCB-0480-75D85463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25303B"/>
                </a:solidFill>
                <a:effectLst/>
              </a:rPr>
              <a:t>Data-locality scheduler approaches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19AE2-39DA-2833-49AC-60609E620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75509"/>
            <a:ext cx="5410199" cy="4315691"/>
          </a:xfrm>
        </p:spPr>
        <p:txBody>
          <a:bodyPr anchor="t">
            <a:noAutofit/>
          </a:bodyPr>
          <a:lstStyle/>
          <a:p>
            <a:r>
              <a:rPr lang="en-US" sz="2000" dirty="0"/>
              <a:t>Delayed scheduling </a:t>
            </a:r>
          </a:p>
          <a:p>
            <a:pPr lvl="1"/>
            <a:r>
              <a:rPr lang="en-US" sz="1800" dirty="0"/>
              <a:t>delays job assignment until an appropriate node is available or the allocation will be postponed</a:t>
            </a:r>
          </a:p>
          <a:p>
            <a:r>
              <a:rPr lang="en-US" sz="2000" dirty="0"/>
              <a:t>Matchmaking for MapReduce</a:t>
            </a:r>
          </a:p>
          <a:p>
            <a:pPr lvl="1"/>
            <a:r>
              <a:rPr lang="en-US" sz="1800" dirty="0"/>
              <a:t>when a node is available will it try to pull a task for which it has data locally</a:t>
            </a:r>
          </a:p>
          <a:p>
            <a:pPr lvl="1"/>
            <a:r>
              <a:rPr lang="en-US" sz="1800" dirty="0"/>
              <a:t>the node can remain idle for a single heartbeat before it is bound to accept a “non-local” task</a:t>
            </a:r>
          </a:p>
          <a:p>
            <a:r>
              <a:rPr lang="en-US" sz="2000" dirty="0"/>
              <a:t>Crossflow scheduler</a:t>
            </a:r>
          </a:p>
          <a:p>
            <a:pPr lvl="1"/>
            <a:r>
              <a:rPr lang="en-US" sz="1800" dirty="0"/>
              <a:t>Relies on opinionated nodes which can accept an incoming task or decline it a fixed number of times if the necessary data is not local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CC46B-8C7D-0437-754A-A44EA420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D9E0-E380-3B44-BCCB-530A1FF37C6C}" type="datetime1">
              <a:rPr lang="en-US" smtClean="0"/>
              <a:t>11/8/23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5DC33-5B40-E5A5-D8DE-3A205E1F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 descr="Crossflow scheduler&#10;">
            <a:extLst>
              <a:ext uri="{FF2B5EF4-FFF2-40B4-BE49-F238E27FC236}">
                <a16:creationId xmlns:a16="http://schemas.microsoft.com/office/drawing/2014/main" id="{6A1206B5-E6BC-2DD1-FD03-487C21405C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74015"/>
            <a:ext cx="6049399" cy="371867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683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8698-F006-BFCB-0480-75D85463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25303B"/>
                </a:solidFill>
                <a:effectLst/>
              </a:rPr>
              <a:t>Proposed approach: Bidding scheduler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19AE2-39DA-2833-49AC-60609E620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05345"/>
            <a:ext cx="10820398" cy="5091546"/>
          </a:xfrm>
        </p:spPr>
        <p:txBody>
          <a:bodyPr anchor="t">
            <a:noAutofit/>
          </a:bodyPr>
          <a:lstStyle/>
          <a:p>
            <a:pPr algn="l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25303B"/>
                </a:solidFill>
                <a:effectLst/>
                <a:latin typeface="Calibri" panose="020F0502020204030204" pitchFamily="34" charset="0"/>
              </a:rPr>
              <a:t>Master opens a bidding contest for each incoming job</a:t>
            </a:r>
            <a:endParaRPr lang="en-US" sz="2000" b="1" i="0" u="none" strike="noStrike" dirty="0">
              <a:solidFill>
                <a:srgbClr val="25303B"/>
              </a:solidFill>
              <a:effectLst/>
              <a:latin typeface="Noto Sans Symbols"/>
            </a:endParaRPr>
          </a:p>
          <a:p>
            <a:pPr marL="742950" lvl="1" indent="-285750" algn="l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5303B"/>
                </a:solidFill>
                <a:effectLst/>
                <a:latin typeface="Calibri" panose="020F0502020204030204" pitchFamily="34" charset="0"/>
              </a:rPr>
              <a:t>Workers submit their bids, </a:t>
            </a:r>
            <a:r>
              <a:rPr lang="en-US" sz="1800" b="0" i="0" u="none" strike="noStrike" dirty="0" err="1">
                <a:solidFill>
                  <a:srgbClr val="25303B"/>
                </a:solidFill>
                <a:effectLst/>
                <a:latin typeface="Calibri" panose="020F0502020204030204" pitchFamily="34" charset="0"/>
              </a:rPr>
              <a:t>ie</a:t>
            </a:r>
            <a:r>
              <a:rPr lang="en-US" sz="1800" b="0" i="0" u="none" strike="noStrike" dirty="0">
                <a:solidFill>
                  <a:srgbClr val="25303B"/>
                </a:solidFill>
                <a:effectLst/>
                <a:latin typeface="Calibri" panose="020F0502020204030204" pitchFamily="34" charset="0"/>
              </a:rPr>
              <a:t>. estimates of how long they anticipate it would take to complete the job</a:t>
            </a:r>
            <a:endParaRPr lang="en-US" sz="1800" b="0" i="0" u="none" strike="noStrike" dirty="0">
              <a:solidFill>
                <a:srgbClr val="25303B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5303B"/>
                </a:solidFill>
                <a:effectLst/>
                <a:latin typeface="Calibri" panose="020F0502020204030204" pitchFamily="34" charset="0"/>
              </a:rPr>
              <a:t>Worker with the lowest bid wins the job </a:t>
            </a:r>
            <a:endParaRPr lang="en-US" sz="1800" b="0" i="0" u="none" strike="noStrike" dirty="0">
              <a:solidFill>
                <a:srgbClr val="25303B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5303B"/>
                </a:solidFill>
                <a:effectLst/>
                <a:latin typeface="Calibri" panose="020F0502020204030204" pitchFamily="34" charset="0"/>
              </a:rPr>
              <a:t>Currently, we wait for all workers to submit their bids within a threshold period of time</a:t>
            </a:r>
            <a:endParaRPr lang="en-US" sz="1800" b="0" i="0" u="none" strike="noStrike" dirty="0">
              <a:solidFill>
                <a:srgbClr val="25303B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25303B"/>
                </a:solidFill>
                <a:effectLst/>
                <a:latin typeface="Calibri" panose="020F0502020204030204" pitchFamily="34" charset="0"/>
              </a:rPr>
              <a:t>Estimates include data transfer time, processing time, and estimates for previously won jobs</a:t>
            </a:r>
            <a:endParaRPr lang="en-US" sz="2000" b="1" i="0" u="none" strike="noStrike" dirty="0">
              <a:solidFill>
                <a:srgbClr val="25303B"/>
              </a:solidFill>
              <a:effectLst/>
              <a:latin typeface="Noto Sans Symbols"/>
            </a:endParaRPr>
          </a:p>
          <a:p>
            <a:pPr algn="l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25303B"/>
                </a:solidFill>
                <a:effectLst/>
                <a:latin typeface="Calibri" panose="020F0502020204030204" pitchFamily="34" charset="0"/>
              </a:rPr>
              <a:t>Workers are involved in the job-allocation process</a:t>
            </a:r>
          </a:p>
          <a:p>
            <a:pPr algn="l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5303B"/>
                </a:solidFill>
                <a:latin typeface="Calibri" panose="020F0502020204030204" pitchFamily="34" charset="0"/>
              </a:rPr>
              <a:t>Benefits:</a:t>
            </a:r>
          </a:p>
          <a:p>
            <a:pPr lvl="1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25303B"/>
                </a:solidFill>
                <a:effectLst/>
              </a:rPr>
              <a:t>Optimizing the end-to-end execution time</a:t>
            </a:r>
          </a:p>
          <a:p>
            <a:pPr lvl="2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25303B"/>
                </a:solidFill>
                <a:effectLst/>
              </a:rPr>
              <a:t>even if it means less data-locality</a:t>
            </a:r>
          </a:p>
          <a:p>
            <a:pPr lvl="1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25303B"/>
                </a:solidFill>
                <a:effectLst/>
              </a:rPr>
              <a:t>All workers are almost equally used</a:t>
            </a:r>
          </a:p>
          <a:p>
            <a:pPr lvl="2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25303B"/>
                </a:solidFill>
                <a:effectLst/>
              </a:rPr>
              <a:t>even if there are numerous jobs involving the same data</a:t>
            </a:r>
          </a:p>
          <a:p>
            <a:pPr lvl="1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25303B"/>
                </a:solidFill>
                <a:effectLst/>
              </a:rPr>
              <a:t>Worker differences (CPU/Memory) are considered in job allocation </a:t>
            </a:r>
          </a:p>
          <a:p>
            <a:pPr lvl="2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25303B"/>
                </a:solidFill>
                <a:effectLst/>
              </a:rPr>
              <a:t>and not only the local data</a:t>
            </a:r>
          </a:p>
          <a:p>
            <a:pPr lvl="1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25303B"/>
                </a:solidFill>
                <a:effectLst/>
              </a:rPr>
              <a:t>Adaptable in volatile environments  </a:t>
            </a:r>
          </a:p>
          <a:p>
            <a:pPr lvl="2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25303B"/>
                </a:solidFill>
                <a:effectLst/>
              </a:rPr>
              <a:t>workers’ speed/memory can change over time, and job allocation will take it into account</a:t>
            </a:r>
          </a:p>
          <a:p>
            <a:pPr marL="457200" lvl="1" indent="0" fontAlgn="base">
              <a:spcBef>
                <a:spcPts val="400"/>
              </a:spcBef>
              <a:spcAft>
                <a:spcPts val="0"/>
              </a:spcAft>
              <a:buNone/>
            </a:pPr>
            <a:endParaRPr lang="en-US" sz="2000" b="1" i="0" u="none" strike="noStrike" dirty="0">
              <a:solidFill>
                <a:srgbClr val="25303B"/>
              </a:solidFill>
              <a:effectLst/>
              <a:latin typeface="Noto Sans Symbol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CC46B-8C7D-0437-754A-A44EA420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D9E0-E380-3B44-BCCB-530A1FF37C6C}" type="datetime1">
              <a:rPr lang="en-US" smtClean="0"/>
              <a:t>11/8/23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5DC33-5B40-E5A5-D8DE-3A205E1F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97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697A-C2B4-0FB2-80DE-5C0A71B7B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3F8B3-6D51-0E50-EC0F-4E0A22B98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15737"/>
            <a:ext cx="5309754" cy="4873336"/>
          </a:xfrm>
        </p:spPr>
        <p:txBody>
          <a:bodyPr anchor="t">
            <a:noAutofit/>
          </a:bodyPr>
          <a:lstStyle/>
          <a:p>
            <a:pPr algn="l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25303B"/>
                </a:solidFill>
                <a:effectLst/>
                <a:latin typeface="Calibri" panose="020F0502020204030204" pitchFamily="34" charset="0"/>
              </a:rPr>
              <a:t>Metrics:</a:t>
            </a:r>
            <a:endParaRPr lang="en-US" sz="2000" b="1" i="0" u="none" strike="noStrike" dirty="0">
              <a:solidFill>
                <a:srgbClr val="25303B"/>
              </a:solidFill>
              <a:effectLst/>
              <a:latin typeface="Noto Sans Symbols"/>
            </a:endParaRPr>
          </a:p>
          <a:p>
            <a:pPr marL="742950" lvl="1" indent="-285750" algn="l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5303B"/>
                </a:solidFill>
                <a:effectLst/>
              </a:rPr>
              <a:t>end-to-end execution time</a:t>
            </a:r>
          </a:p>
          <a:p>
            <a:pPr marL="742950" lvl="1" indent="-285750" algn="l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5303B"/>
                </a:solidFill>
                <a:effectLst/>
              </a:rPr>
              <a:t>data load</a:t>
            </a:r>
          </a:p>
          <a:p>
            <a:pPr marL="742950" lvl="1" indent="-285750" algn="l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5303B"/>
                </a:solidFill>
                <a:effectLst/>
              </a:rPr>
              <a:t>cache misses</a:t>
            </a:r>
          </a:p>
          <a:p>
            <a:pPr marL="228600" indent="-228600" fontAlgn="base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25303B"/>
                </a:solidFill>
                <a:effectLst/>
                <a:latin typeface="Calibri" panose="020F0502020204030204" pitchFamily="34" charset="0"/>
              </a:rPr>
              <a:t>Cloud infrastructure setup</a:t>
            </a:r>
            <a:endParaRPr lang="en-US" sz="2000" b="1" i="0" u="none" strike="noStrike" dirty="0">
              <a:solidFill>
                <a:srgbClr val="25303B"/>
              </a:solidFill>
              <a:effectLst/>
              <a:latin typeface="Noto Sans Symbols"/>
            </a:endParaRPr>
          </a:p>
          <a:p>
            <a:pPr marL="742950" lvl="1" indent="-285750"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distributed AWS infrastructure using t3.micro instances</a:t>
            </a:r>
            <a:endParaRPr lang="en-US" sz="1800" b="0" i="0" u="none" strike="noStrike" dirty="0">
              <a:solidFill>
                <a:srgbClr val="25303B"/>
              </a:solidFill>
              <a:effectLst/>
            </a:endParaRPr>
          </a:p>
          <a:p>
            <a:pPr marL="742950" lvl="1" indent="-285750"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total of 7 instances</a:t>
            </a:r>
          </a:p>
          <a:p>
            <a:pPr marL="1143000" lvl="2" indent="-228600"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5 workers</a:t>
            </a:r>
          </a:p>
          <a:p>
            <a:pPr marL="1143000" lvl="2" indent="-228600"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1 master</a:t>
            </a:r>
          </a:p>
          <a:p>
            <a:pPr marL="1143000" lvl="2" indent="-228600"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1 for the messaging infrastructure</a:t>
            </a:r>
          </a:p>
          <a:p>
            <a:pPr marL="742950" lvl="1" indent="-285750"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instances are geographically distributed (randomly determined during configuration startup)</a:t>
            </a:r>
          </a:p>
          <a:p>
            <a:pPr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b="0" i="0" u="none" strike="noStrike" dirty="0">
              <a:solidFill>
                <a:srgbClr val="25303B"/>
              </a:solidFill>
              <a:effectLst/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D4235-5A29-8656-4EB2-ADA723FA7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D9E0-E380-3B44-BCCB-530A1FF37C6C}" type="datetime1">
              <a:rPr lang="en-US" smtClean="0"/>
              <a:t>11/8/23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EAAC9-1AF5-420F-552A-F3C9F2E2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9311C5-2A64-8C56-2E9D-B2C50FEC619E}"/>
              </a:ext>
            </a:extLst>
          </p:cNvPr>
          <p:cNvSpPr txBox="1">
            <a:spLocks/>
          </p:cNvSpPr>
          <p:nvPr/>
        </p:nvSpPr>
        <p:spPr>
          <a:xfrm>
            <a:off x="5995555" y="1303097"/>
            <a:ext cx="5309754" cy="48733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8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6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4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2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Char char="•"/>
              <a:defRPr sz="12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5303B"/>
                </a:solidFill>
                <a:latin typeface="Calibri" panose="020F0502020204030204" pitchFamily="34" charset="0"/>
              </a:rPr>
              <a:t>Simulation configurations</a:t>
            </a:r>
            <a:endParaRPr lang="en-US" sz="2000" b="1" dirty="0">
              <a:solidFill>
                <a:srgbClr val="25303B"/>
              </a:solidFill>
              <a:latin typeface="Noto Sans Symbols"/>
            </a:endParaRPr>
          </a:p>
          <a:p>
            <a:pPr lvl="1" fontAlgn="base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5303B"/>
                </a:solidFill>
              </a:rPr>
              <a:t>4 worker configurations (including fast/slow workers)</a:t>
            </a:r>
          </a:p>
          <a:p>
            <a:pPr lvl="1" fontAlgn="base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5303B"/>
                </a:solidFill>
              </a:rPr>
              <a:t>5 job configurations</a:t>
            </a:r>
            <a:endParaRPr lang="en-US" sz="2000" dirty="0">
              <a:solidFill>
                <a:srgbClr val="25303B"/>
              </a:solidFill>
            </a:endParaRPr>
          </a:p>
          <a:p>
            <a:pPr marL="228600" indent="-228600" fontAlgn="base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5303B"/>
                </a:solidFill>
              </a:rPr>
              <a:t>Real deployment experiments</a:t>
            </a:r>
          </a:p>
          <a:p>
            <a:pPr marL="685800" lvl="1" indent="-228600" fontAlgn="base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network bandwidth and read/write speed determined by the AWS infrastructure</a:t>
            </a:r>
            <a:endParaRPr lang="en-US" sz="1800" dirty="0">
              <a:solidFill>
                <a:srgbClr val="2530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58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CBB28-09E4-66A3-A9F9-8B777D0C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Evaluation</a:t>
            </a:r>
            <a:br>
              <a:rPr lang="en-US" dirty="0"/>
            </a:br>
            <a:r>
              <a:rPr lang="en-US" sz="2000" i="0" u="none" strike="noStrike" dirty="0">
                <a:solidFill>
                  <a:srgbClr val="25303B"/>
                </a:solidFill>
                <a:effectLst/>
                <a:latin typeface="+mn-lt"/>
              </a:rPr>
              <a:t>Simulation results</a:t>
            </a:r>
            <a:endParaRPr lang="en-US" sz="2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C5CA-D343-6D68-F9B9-236068E78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475509"/>
            <a:ext cx="3836570" cy="431569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000" b="0" i="0" u="none" strike="noStrike" dirty="0">
              <a:solidFill>
                <a:srgbClr val="000000"/>
              </a:solidFill>
              <a:effectLst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25303B"/>
                </a:solidFill>
                <a:effectLst/>
                <a:latin typeface="Calibri" panose="020F0502020204030204" pitchFamily="34" charset="0"/>
              </a:rPr>
              <a:t>Bidding Scheduler achieves a </a:t>
            </a:r>
            <a:r>
              <a:rPr lang="en-US" sz="2000" b="1" i="0" u="none" strike="noStrike" dirty="0">
                <a:solidFill>
                  <a:srgbClr val="25303B"/>
                </a:solidFill>
                <a:effectLst/>
                <a:latin typeface="Calibri" panose="020F0502020204030204" pitchFamily="34" charset="0"/>
              </a:rPr>
              <a:t>speedup of approximately 24.5% </a:t>
            </a:r>
            <a:r>
              <a:rPr lang="en-US" sz="2000" b="0" i="0" u="none" strike="noStrike" dirty="0">
                <a:solidFill>
                  <a:srgbClr val="25303B"/>
                </a:solidFill>
                <a:effectLst/>
                <a:latin typeface="Calibri" panose="020F0502020204030204" pitchFamily="34" charset="0"/>
              </a:rPr>
              <a:t>compared to the Baseline.</a:t>
            </a:r>
            <a:endParaRPr lang="en-US" sz="2000" b="0" i="0" u="none" strike="noStrike" dirty="0">
              <a:solidFill>
                <a:srgbClr val="25303B"/>
              </a:solidFill>
              <a:effectLst/>
              <a:latin typeface="Noto Sans Symbols"/>
            </a:endParaRPr>
          </a:p>
          <a:p>
            <a:br>
              <a:rPr lang="en-US" sz="2000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Bidding Scheduler demonstrates improvements in local data utilization, with approximately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49% fewer cache misses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 approximately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45.3% reduction in data load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per workflow run.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3FFBB-634C-7F53-777C-175A1C7D9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D9E0-E380-3B44-BCCB-530A1FF37C6C}" type="datetime1">
              <a:rPr lang="en-US" smtClean="0"/>
              <a:t>11/8/23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BF90E-2B23-BBCF-C2C9-A9529058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FDF98-D558-1ED7-A2E0-ACEAE59EA76A}"/>
              </a:ext>
            </a:extLst>
          </p:cNvPr>
          <p:cNvSpPr txBox="1"/>
          <p:nvPr/>
        </p:nvSpPr>
        <p:spPr>
          <a:xfrm>
            <a:off x="8829416" y="4440259"/>
            <a:ext cx="276917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Average total execution time per workload</a:t>
            </a:r>
            <a:b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Average cache miss count per workload</a:t>
            </a:r>
            <a:b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Average data load per workload</a:t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9" name="Picture 8" descr="A graph of different sizes and colors&#10;&#10;Description automatically generated">
            <a:extLst>
              <a:ext uri="{FF2B5EF4-FFF2-40B4-BE49-F238E27FC236}">
                <a16:creationId xmlns:a16="http://schemas.microsoft.com/office/drawing/2014/main" id="{B848A81D-FFD6-5E38-E5A2-632E38588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609" y="202471"/>
            <a:ext cx="3672550" cy="3240485"/>
          </a:xfrm>
          <a:prstGeom prst="rect">
            <a:avLst/>
          </a:prstGeom>
        </p:spPr>
      </p:pic>
      <p:pic>
        <p:nvPicPr>
          <p:cNvPr id="12" name="Picture 11" descr="A graph of different sizes and colors&#10;&#10;Description automatically generated">
            <a:extLst>
              <a:ext uri="{FF2B5EF4-FFF2-40B4-BE49-F238E27FC236}">
                <a16:creationId xmlns:a16="http://schemas.microsoft.com/office/drawing/2014/main" id="{49F225FB-04C3-FDFF-27AA-263A88E54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0159" y="202471"/>
            <a:ext cx="3672550" cy="3240485"/>
          </a:xfrm>
          <a:prstGeom prst="rect">
            <a:avLst/>
          </a:prstGeom>
        </p:spPr>
      </p:pic>
      <p:pic>
        <p:nvPicPr>
          <p:cNvPr id="15" name="Picture 14" descr="A graph of different sizes and colors&#10;&#10;Description automatically generated with medium confidence">
            <a:extLst>
              <a:ext uri="{FF2B5EF4-FFF2-40B4-BE49-F238E27FC236}">
                <a16:creationId xmlns:a16="http://schemas.microsoft.com/office/drawing/2014/main" id="{E65A7079-5230-349E-05EC-D02AD26289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7609" y="3442956"/>
            <a:ext cx="3836570" cy="32706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9A63012-68AD-8CE0-1165-F2C4CA5DCB13}"/>
              </a:ext>
            </a:extLst>
          </p:cNvPr>
          <p:cNvSpPr txBox="1"/>
          <p:nvPr/>
        </p:nvSpPr>
        <p:spPr>
          <a:xfrm>
            <a:off x="4757609" y="347121"/>
            <a:ext cx="4070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lang="en-US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ECCF3B-8E26-8207-EFD8-5E2D6B6A9F2F}"/>
              </a:ext>
            </a:extLst>
          </p:cNvPr>
          <p:cNvSpPr txBox="1"/>
          <p:nvPr/>
        </p:nvSpPr>
        <p:spPr>
          <a:xfrm>
            <a:off x="8524904" y="347120"/>
            <a:ext cx="4070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endParaRPr lang="en-US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BE04E4-7186-AE2D-398A-8AA6E1674CFD}"/>
              </a:ext>
            </a:extLst>
          </p:cNvPr>
          <p:cNvSpPr txBox="1"/>
          <p:nvPr/>
        </p:nvSpPr>
        <p:spPr>
          <a:xfrm>
            <a:off x="4689527" y="3543961"/>
            <a:ext cx="4070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9182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CBB28-09E4-66A3-A9F9-8B777D0C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Evaluation</a:t>
            </a:r>
            <a:br>
              <a:rPr lang="en-US" dirty="0"/>
            </a:br>
            <a:r>
              <a:rPr lang="en-US" sz="2000" i="0" u="none" strike="noStrike" dirty="0">
                <a:solidFill>
                  <a:srgbClr val="25303B"/>
                </a:solidFill>
                <a:effectLst/>
                <a:latin typeface="+mn-lt"/>
              </a:rPr>
              <a:t>real deployment results</a:t>
            </a:r>
            <a:endParaRPr lang="en-US" sz="2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C5CA-D343-6D68-F9B9-236068E78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75509"/>
            <a:ext cx="5410199" cy="431569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0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The Bidding Scheduler completes the execution with a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10.3%-25.5% reduction in time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 compared to the Baseline, together with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~50% less cache misses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 resulting in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~60% less MB downloaded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. 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3FFBB-634C-7F53-777C-175A1C7D9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D9E0-E380-3B44-BCCB-530A1FF37C6C}" type="datetime1">
              <a:rPr lang="en-US" smtClean="0"/>
              <a:t>11/8/23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BF90E-2B23-BBCF-C2C9-A9529058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 descr="A graph of a number of people running&#10;&#10;Description automatically generated with medium confidence">
            <a:extLst>
              <a:ext uri="{FF2B5EF4-FFF2-40B4-BE49-F238E27FC236}">
                <a16:creationId xmlns:a16="http://schemas.microsoft.com/office/drawing/2014/main" id="{62E38A78-337E-8EF5-CC02-B920ECD7B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468" y="3606466"/>
            <a:ext cx="4572000" cy="2819400"/>
          </a:xfrm>
          <a:prstGeom prst="rect">
            <a:avLst/>
          </a:prstGeom>
        </p:spPr>
      </p:pic>
      <p:pic>
        <p:nvPicPr>
          <p:cNvPr id="10" name="Picture 9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0B7C3697-0F4F-C117-52C2-1C2283EC5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468" y="3606466"/>
            <a:ext cx="4572000" cy="2819400"/>
          </a:xfrm>
          <a:prstGeom prst="rect">
            <a:avLst/>
          </a:prstGeom>
        </p:spPr>
      </p:pic>
      <p:pic>
        <p:nvPicPr>
          <p:cNvPr id="12" name="Picture 11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E08A67C0-0E8D-60A6-FEA2-72A05F653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468" y="787066"/>
            <a:ext cx="4572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32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CBB28-09E4-66A3-A9F9-8B777D0C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Conclusion &amp; Future work</a:t>
            </a:r>
            <a:endParaRPr lang="en-US" sz="18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C5CA-D343-6D68-F9B9-236068E78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75509"/>
            <a:ext cx="10820398" cy="431569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Conclusion</a:t>
            </a:r>
          </a:p>
          <a:p>
            <a:pPr marL="0" indent="0">
              <a:buNone/>
            </a:pPr>
            <a:r>
              <a:rPr lang="en-US" sz="2000" i="0" u="none" strike="noStrike" dirty="0">
                <a:solidFill>
                  <a:srgbClr val="000000"/>
                </a:solidFill>
                <a:effectLst/>
              </a:rPr>
              <a:t>-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</a:rPr>
              <a:t>effective for large resources and long-running workflows</a:t>
            </a:r>
          </a:p>
          <a:p>
            <a:pPr marL="0" indent="0">
              <a:buNone/>
            </a:pPr>
            <a:r>
              <a:rPr lang="en-US" sz="2000" dirty="0"/>
              <a:t>-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for small resources or short workflows, competing for jobs unnecessarily prolongs the execution</a:t>
            </a:r>
          </a:p>
          <a:p>
            <a:pPr marL="0" indent="0">
              <a:buNone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sz="2000" b="1" dirty="0"/>
              <a:t>Future work</a:t>
            </a:r>
          </a:p>
          <a:p>
            <a:r>
              <a:rPr lang="en-US" sz="2000" i="0" u="none" strike="noStrike" dirty="0">
                <a:solidFill>
                  <a:srgbClr val="000000"/>
                </a:solidFill>
                <a:effectLst/>
              </a:rPr>
              <a:t>Larger</a:t>
            </a:r>
            <a:r>
              <a:rPr lang="en-US" sz="2000" dirty="0"/>
              <a:t>-scale evaluation (e.g. comparing with other scheduling techniques such as Matchmaking)</a:t>
            </a:r>
          </a:p>
          <a:p>
            <a:r>
              <a:rPr lang="en-US" sz="2000" i="0" u="none" strike="noStrike" dirty="0">
                <a:solidFill>
                  <a:srgbClr val="000000"/>
                </a:solidFill>
                <a:effectLst/>
              </a:rPr>
              <a:t>Additional worker intelligence</a:t>
            </a:r>
          </a:p>
          <a:p>
            <a:pPr lvl="1"/>
            <a:r>
              <a:rPr lang="en-US" sz="1800" i="0" u="none" strike="noStrike" dirty="0">
                <a:solidFill>
                  <a:srgbClr val="000000"/>
                </a:solidFill>
                <a:effectLst/>
              </a:rPr>
              <a:t>introduce </a:t>
            </a:r>
            <a:r>
              <a:rPr lang="en-US" sz="1800" b="0" i="0" u="none" strike="noStrike" dirty="0">
                <a:solidFill>
                  <a:srgbClr val="25303B"/>
                </a:solidFill>
                <a:effectLst/>
              </a:rPr>
              <a:t>worker’s ability to learn from estimates’ errors and correct their future bids</a:t>
            </a:r>
            <a:endParaRPr lang="en-US" sz="180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3FFBB-634C-7F53-777C-175A1C7D9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D9E0-E380-3B44-BCCB-530A1FF37C6C}" type="datetime1">
              <a:rPr lang="en-US" smtClean="0"/>
              <a:t>11/8/23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BF90E-2B23-BBCF-C2C9-A9529058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98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ustom 23">
      <a:dk1>
        <a:srgbClr val="000000"/>
      </a:dk1>
      <a:lt1>
        <a:srgbClr val="FFFFFF"/>
      </a:lt1>
      <a:dk2>
        <a:srgbClr val="2B7974"/>
      </a:dk2>
      <a:lt2>
        <a:srgbClr val="D2E9D2"/>
      </a:lt2>
      <a:accent1>
        <a:srgbClr val="48BEB7"/>
      </a:accent1>
      <a:accent2>
        <a:srgbClr val="17BAD0"/>
      </a:accent2>
      <a:accent3>
        <a:srgbClr val="BE986C"/>
      </a:accent3>
      <a:accent4>
        <a:srgbClr val="80C36E"/>
      </a:accent4>
      <a:accent5>
        <a:srgbClr val="4D9ED9"/>
      </a:accent5>
      <a:accent6>
        <a:srgbClr val="2B7974"/>
      </a:accent6>
      <a:hlink>
        <a:srgbClr val="2B7974"/>
      </a:hlink>
      <a:folHlink>
        <a:srgbClr val="48BEB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569</TotalTime>
  <Words>561</Words>
  <Application>Microsoft Macintosh PowerPoint</Application>
  <PresentationFormat>Widescreen</PresentationFormat>
  <Paragraphs>96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Noto Sans Symbols</vt:lpstr>
      <vt:lpstr>Celestial</vt:lpstr>
      <vt:lpstr>Distributed Data Locality-Aware Job Allocation</vt:lpstr>
      <vt:lpstr>Outline</vt:lpstr>
      <vt:lpstr>Example Mining software repositories</vt:lpstr>
      <vt:lpstr>Data-locality scheduler approaches</vt:lpstr>
      <vt:lpstr>Proposed approach: Bidding scheduler</vt:lpstr>
      <vt:lpstr>Evaluation</vt:lpstr>
      <vt:lpstr>Evaluation Simulation results</vt:lpstr>
      <vt:lpstr>Evaluation real deployment results</vt:lpstr>
      <vt:lpstr>Conclusion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Ana Markovic</cp:lastModifiedBy>
  <cp:revision>119</cp:revision>
  <dcterms:created xsi:type="dcterms:W3CDTF">2021-05-28T21:00:04Z</dcterms:created>
  <dcterms:modified xsi:type="dcterms:W3CDTF">2023-11-08T17:45:13Z</dcterms:modified>
</cp:coreProperties>
</file>