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/>
    <p:restoredTop sz="85390"/>
  </p:normalViewPr>
  <p:slideViewPr>
    <p:cSldViewPr snapToGrid="0" snapToObjects="1">
      <p:cViewPr varScale="1">
        <p:scale>
          <a:sx n="109" d="100"/>
          <a:sy n="109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200A-C61C-C442-90F5-8597248544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ADF5-1F2F-4E4C-933D-9A740406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Think beyond a single task performance!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Control different resource requirements (e.g., either having one large batch job for all workflows or setting a workflow per batch job with the different numbers of acquired compute nodes and runtime).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11/12/23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11/12/23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57" r:id="rId11"/>
    <p:sldLayoutId id="2147483663" r:id="rId12"/>
    <p:sldLayoutId id="2147483664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0943420211042558" TargetMode="External"/><Relationship Id="rId2" Type="http://schemas.openxmlformats.org/officeDocument/2006/relationships/hyperlink" Target="https://doi.org/10.3390/met120203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oi.org/10.1109/MCSE.2019.2920048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dical-cybertools.github.io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doi.org/10.1109/WORKS54523.2021.0001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xascaleAM/Workflow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Scaling on Frontier:</a:t>
            </a:r>
            <a:br>
              <a:rPr lang="en-US" sz="40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</a:br>
            <a:r>
              <a:rPr lang="en-US" sz="38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Uncertainty Quantification Workflow Applications</a:t>
            </a:r>
            <a:br>
              <a:rPr lang="en-US" sz="38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</a:br>
            <a:r>
              <a:rPr lang="en-US" sz="38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using </a:t>
            </a:r>
            <a:r>
              <a:rPr lang="en-US" sz="40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ExaWorks</a:t>
            </a:r>
            <a:r>
              <a:rPr lang="en-US" sz="38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 to Enable Full System Utilization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2200"/>
              </a:spcAft>
            </a:pPr>
            <a:r>
              <a:rPr lang="en-US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Mikhail Titov</a:t>
            </a:r>
            <a:r>
              <a:rPr lang="en-US" b="1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1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Robert Carson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2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Matthew Rolchigo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3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John Coleman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3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James Belak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2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Matthew Bement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3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Daniel Laney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2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Matteo Turilli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1,4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, Shantenu Jha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1,4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Light" panose="020B0403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30000" dirty="0">
                <a:latin typeface="Helvetica Light" panose="020B0403020202020204" pitchFamily="34" charset="0"/>
              </a:rPr>
              <a:t>1  </a:t>
            </a:r>
            <a:r>
              <a:rPr lang="en-US" sz="1600" dirty="0">
                <a:latin typeface="Helvetica Light" panose="020B0403020202020204" pitchFamily="34" charset="0"/>
              </a:rPr>
              <a:t>Brookhaven National Laboratory, Upton, NY</a:t>
            </a:r>
          </a:p>
          <a:p>
            <a:pPr>
              <a:spcAft>
                <a:spcPts val="0"/>
              </a:spcAft>
            </a:pPr>
            <a:r>
              <a:rPr lang="en-US" sz="1600" baseline="30000" dirty="0">
                <a:latin typeface="Helvetica Light" panose="020B0403020202020204" pitchFamily="34" charset="0"/>
              </a:rPr>
              <a:t>2  </a:t>
            </a:r>
            <a:r>
              <a:rPr lang="en-US" sz="1600" dirty="0">
                <a:latin typeface="Helvetica Light" panose="020B0403020202020204" pitchFamily="34" charset="0"/>
              </a:rPr>
              <a:t>Lawrence Livermore National Laboratory Livermore, Livermore, CA</a:t>
            </a:r>
          </a:p>
          <a:p>
            <a:pPr>
              <a:spcAft>
                <a:spcPts val="0"/>
              </a:spcAft>
            </a:pPr>
            <a:r>
              <a:rPr lang="en-US" sz="1600" baseline="30000" dirty="0">
                <a:latin typeface="Helvetica Light" panose="020B0403020202020204" pitchFamily="34" charset="0"/>
              </a:rPr>
              <a:t>3  </a:t>
            </a:r>
            <a:r>
              <a:rPr lang="en-US" sz="1600" dirty="0">
                <a:latin typeface="Helvetica Light" panose="020B0403020202020204" pitchFamily="34" charset="0"/>
              </a:rPr>
              <a:t>Oak Ridge National Laboratory Oak Ridge, Oak Ridge, TN</a:t>
            </a:r>
          </a:p>
          <a:p>
            <a:pPr>
              <a:spcAft>
                <a:spcPts val="0"/>
              </a:spcAft>
            </a:pPr>
            <a:r>
              <a:rPr lang="en-US" sz="1600" baseline="30000" dirty="0">
                <a:latin typeface="Helvetica Light" panose="020B0403020202020204" pitchFamily="34" charset="0"/>
              </a:rPr>
              <a:t>4  </a:t>
            </a:r>
            <a:r>
              <a:rPr lang="en-US" sz="1600" dirty="0">
                <a:latin typeface="Helvetica Light" panose="020B0403020202020204" pitchFamily="34" charset="0"/>
              </a:rPr>
              <a:t>Rutgers University, New Brunswick, NJ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7AB680-A79E-F9DF-7EF4-FCBD11FC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6640"/>
            <a:ext cx="1950920" cy="1750358"/>
          </a:xfrm>
          <a:prstGeom prst="rect">
            <a:avLst/>
          </a:prstGeom>
          <a:noFill/>
        </p:spPr>
      </p:pic>
      <p:grpSp>
        <p:nvGrpSpPr>
          <p:cNvPr id="2" name="Google Shape;74;p15">
            <a:extLst>
              <a:ext uri="{FF2B5EF4-FFF2-40B4-BE49-F238E27FC236}">
                <a16:creationId xmlns:a16="http://schemas.microsoft.com/office/drawing/2014/main" id="{08756DE8-1406-2E3C-943F-910F593BAE1E}"/>
              </a:ext>
            </a:extLst>
          </p:cNvPr>
          <p:cNvGrpSpPr/>
          <p:nvPr/>
        </p:nvGrpSpPr>
        <p:grpSpPr>
          <a:xfrm>
            <a:off x="5801454" y="6314025"/>
            <a:ext cx="6167850" cy="356899"/>
            <a:chOff x="1216001" y="3781301"/>
            <a:chExt cx="6167850" cy="3568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Google Shape;75;p15">
              <a:extLst>
                <a:ext uri="{FF2B5EF4-FFF2-40B4-BE49-F238E27FC236}">
                  <a16:creationId xmlns:a16="http://schemas.microsoft.com/office/drawing/2014/main" id="{A378EC29-D584-9FC9-1F3C-7518ED5DE34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8241" y="3781301"/>
              <a:ext cx="1644625" cy="356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77;p15">
              <a:extLst>
                <a:ext uri="{FF2B5EF4-FFF2-40B4-BE49-F238E27FC236}">
                  <a16:creationId xmlns:a16="http://schemas.microsoft.com/office/drawing/2014/main" id="{C8424F66-0E9A-3162-1357-B35654EBC4F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6001" y="3795453"/>
              <a:ext cx="1218371" cy="29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78;p15">
              <a:extLst>
                <a:ext uri="{FF2B5EF4-FFF2-40B4-BE49-F238E27FC236}">
                  <a16:creationId xmlns:a16="http://schemas.microsoft.com/office/drawing/2014/main" id="{F4566231-CCEE-E4FD-2C7F-9027D845187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46736" y="3811912"/>
              <a:ext cx="1187359" cy="32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79;p15">
              <a:extLst>
                <a:ext uri="{FF2B5EF4-FFF2-40B4-BE49-F238E27FC236}">
                  <a16:creationId xmlns:a16="http://schemas.microsoft.com/office/drawing/2014/main" id="{CF242FBD-D75C-08B1-AE28-019378EBADF9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41293" y="3794916"/>
              <a:ext cx="1942558" cy="32628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8DD-14D5-AEEC-DB88-C7FF5862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Helvetica" pitchFamily="2" charset="0"/>
              </a:rPr>
              <a:t>Frontier Run of the </a:t>
            </a:r>
            <a:r>
              <a:rPr lang="en-US" sz="3000" dirty="0" err="1">
                <a:latin typeface="Helvetica" pitchFamily="2" charset="0"/>
              </a:rPr>
              <a:t>EnTK</a:t>
            </a:r>
            <a:r>
              <a:rPr lang="en-US" sz="3000" dirty="0">
                <a:latin typeface="Helvetica" pitchFamily="2" charset="0"/>
              </a:rPr>
              <a:t> Workflow Application for ExaConstit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EC3B-CFEA-DE5D-B517-461685EE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CE808A-7D9C-AD49-F1FF-21E9FABF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  <p:pic>
        <p:nvPicPr>
          <p:cNvPr id="7" name="Google Shape;200;p24">
            <a:extLst>
              <a:ext uri="{FF2B5EF4-FFF2-40B4-BE49-F238E27FC236}">
                <a16:creationId xmlns:a16="http://schemas.microsoft.com/office/drawing/2014/main" id="{8A923E30-AFE1-ECB8-10DB-F4EAD72D1A4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879" y="2887888"/>
            <a:ext cx="5416217" cy="1933238"/>
          </a:xfrm>
          <a:prstGeom prst="rect">
            <a:avLst/>
          </a:prstGeom>
          <a:noFill/>
          <a:ln>
            <a:noFill/>
          </a:ln>
          <a:effectLst>
            <a:outerShdw blurRad="63500" sx="103000" sy="103000" algn="ctr" rotWithShape="0">
              <a:prstClr val="black">
                <a:alpha val="30000"/>
              </a:prstClr>
            </a:outerShdw>
          </a:effectLst>
        </p:spPr>
      </p:pic>
      <p:sp>
        <p:nvSpPr>
          <p:cNvPr id="8" name="Google Shape;201;p24">
            <a:extLst>
              <a:ext uri="{FF2B5EF4-FFF2-40B4-BE49-F238E27FC236}">
                <a16:creationId xmlns:a16="http://schemas.microsoft.com/office/drawing/2014/main" id="{2E9D59B0-AB0C-448A-0F74-C026EF7BB78D}"/>
              </a:ext>
            </a:extLst>
          </p:cNvPr>
          <p:cNvSpPr txBox="1"/>
          <p:nvPr/>
        </p:nvSpPr>
        <p:spPr>
          <a:xfrm>
            <a:off x="547051" y="4953922"/>
            <a:ext cx="546104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chemeClr val="bg1"/>
                </a:solidFill>
                <a:latin typeface="Helvetica Oblique" pitchFamily="2" charset="0"/>
                <a:ea typeface="Helvetica Neue Light"/>
                <a:cs typeface="Helvetica Neue Light"/>
                <a:sym typeface="Helvetica Neue Light"/>
              </a:rPr>
              <a:t>Concurrency</a:t>
            </a:r>
            <a:r>
              <a:rPr lang="en" sz="14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 of 7875 EnTK tasks in scheduling and running* (execution) states.</a:t>
            </a:r>
            <a:endParaRPr sz="1400" i="1" dirty="0">
              <a:solidFill>
                <a:schemeClr val="bg1"/>
              </a:solidFill>
              <a:latin typeface="Helvetica Light Oblique" panose="020B0403020202020204" pitchFamily="34" charset="0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chemeClr val="bg1"/>
              </a:solidFill>
              <a:latin typeface="Helvetica Light Oblique" panose="020B0403020202020204" pitchFamily="34" charset="0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chemeClr val="bg1"/>
                </a:solidFill>
                <a:latin typeface="Helvetica Oblique" pitchFamily="2" charset="0"/>
                <a:ea typeface="Helvetica Neue"/>
                <a:cs typeface="Helvetica Neue"/>
                <a:sym typeface="Helvetica Neue"/>
              </a:rPr>
              <a:t>(*) 1000 tasks were running concurrently.</a:t>
            </a:r>
            <a:endParaRPr sz="1400" i="1" dirty="0">
              <a:solidFill>
                <a:schemeClr val="bg1"/>
              </a:solidFill>
              <a:latin typeface="Helvetica Oblique" pitchFamily="2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Google Shape;202;p24">
            <a:extLst>
              <a:ext uri="{FF2B5EF4-FFF2-40B4-BE49-F238E27FC236}">
                <a16:creationId xmlns:a16="http://schemas.microsoft.com/office/drawing/2014/main" id="{31D1367D-4A09-CF6F-061B-28E92BAD927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906" y="1726882"/>
            <a:ext cx="5416215" cy="3094244"/>
          </a:xfrm>
          <a:prstGeom prst="rect">
            <a:avLst/>
          </a:prstGeom>
          <a:noFill/>
          <a:ln>
            <a:noFill/>
          </a:ln>
          <a:effectLst>
            <a:outerShdw blurRad="63500" sx="103000" sy="103000" algn="ctr" rotWithShape="0">
              <a:prstClr val="black">
                <a:alpha val="30000"/>
              </a:prstClr>
            </a:outerShdw>
          </a:effectLst>
        </p:spPr>
      </p:pic>
      <p:sp>
        <p:nvSpPr>
          <p:cNvPr id="10" name="Google Shape;203;p24">
            <a:extLst>
              <a:ext uri="{FF2B5EF4-FFF2-40B4-BE49-F238E27FC236}">
                <a16:creationId xmlns:a16="http://schemas.microsoft.com/office/drawing/2014/main" id="{3D110863-9ECA-67D5-E9FA-D281AB5B6350}"/>
              </a:ext>
            </a:extLst>
          </p:cNvPr>
          <p:cNvSpPr txBox="1"/>
          <p:nvPr/>
        </p:nvSpPr>
        <p:spPr>
          <a:xfrm>
            <a:off x="6183907" y="4953922"/>
            <a:ext cx="5461042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chemeClr val="bg1"/>
                </a:solidFill>
                <a:latin typeface="Helvetica Oblique" pitchFamily="2" charset="0"/>
                <a:ea typeface="Helvetica Neue Light"/>
                <a:cs typeface="Helvetica Neue Light"/>
                <a:sym typeface="Helvetica Neue Light"/>
              </a:rPr>
              <a:t>Resource utilization</a:t>
            </a:r>
            <a:r>
              <a:rPr lang="en" sz="14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*: 100% corresponds to 448,000 CPU cores (not considering 8 cores per node reserved for system processes) and 64,000 GPUs. </a:t>
            </a:r>
            <a:endParaRPr sz="1400" i="1" dirty="0">
              <a:solidFill>
                <a:schemeClr val="bg1"/>
              </a:solidFill>
              <a:latin typeface="Helvetica Light Oblique" panose="020B0403020202020204" pitchFamily="34" charset="0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chemeClr val="bg1"/>
              </a:solidFill>
              <a:latin typeface="Helvetica Light Oblique" panose="020B0403020202020204" pitchFamily="34" charset="0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chemeClr val="bg1"/>
                </a:solidFill>
                <a:latin typeface="Helvetica Oblique" pitchFamily="2" charset="0"/>
                <a:ea typeface="Helvetica Neue"/>
                <a:cs typeface="Helvetica Neue"/>
                <a:sym typeface="Helvetica Neue"/>
              </a:rPr>
              <a:t>(*) Achieved total resource utilization is 90%.</a:t>
            </a:r>
            <a:endParaRPr sz="1400" i="1" dirty="0">
              <a:solidFill>
                <a:schemeClr val="bg1"/>
              </a:solidFill>
              <a:latin typeface="Helvetica Oblique" pitchFamily="2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687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C74-7DAD-0DD4-B335-AEEE4268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3982-726C-21C1-06A6-7D60D5AF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42556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Workflows are the new applications; future of scientific work and discovery: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Helvetica Light" panose="020B0403020202020204" pitchFamily="34" charset="0"/>
              </a:rPr>
              <a:t>Workflows are the highest-level of execution, parallelism, and programming.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Helvetica" pitchFamily="2" charset="0"/>
              </a:rPr>
              <a:t>Support  “new applications” via innovation at higher levels of the workflows stack: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Helvetica Light" panose="020B0403020202020204" pitchFamily="34" charset="0"/>
              </a:rPr>
              <a:t>Collective performance of heterogeneous workflows, not just single tasks.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Helvetica" pitchFamily="2" charset="0"/>
              </a:rPr>
              <a:t>RADICAL-</a:t>
            </a:r>
            <a:r>
              <a:rPr lang="en-US" sz="2000" dirty="0" err="1">
                <a:latin typeface="Helvetica" pitchFamily="2" charset="0"/>
              </a:rPr>
              <a:t>Cybertools</a:t>
            </a:r>
            <a:r>
              <a:rPr lang="en-US" sz="2000" dirty="0">
                <a:latin typeface="Helvetica" pitchFamily="2" charset="0"/>
              </a:rPr>
              <a:t>: building blocks for campaigns and workflows applications:</a:t>
            </a:r>
          </a:p>
          <a:p>
            <a:pPr lvl="2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Helvetica Light" panose="020B0403020202020204" pitchFamily="34" charset="0"/>
              </a:rPr>
              <a:t>Share common components and reduce development, testing, maintenance, etc. costs and enhance portability;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Helvetica Light" panose="020B0403020202020204" pitchFamily="34" charset="0"/>
              </a:rPr>
              <a:t>Build upon robust capabilities, e.g., advanced workflow runtime systems to efficiently utilize 8000 and more nodes on Frontier (OLCF/ORNL).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Helvetica" pitchFamily="2" charset="0"/>
              </a:rPr>
              <a:t>HPC for UQ workflows: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Helvetica Light" panose="020B0403020202020204" pitchFamily="34" charset="0"/>
              </a:rPr>
              <a:t>UQ for HPC workflows is important!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38E71-4E3A-9225-A72D-A893AB4A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A0BAD15-8B01-249A-2DE1-6F610AEC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</p:spTree>
    <p:extLst>
      <p:ext uri="{BB962C8B-B14F-4D97-AF65-F5344CB8AC3E}">
        <p14:creationId xmlns:p14="http://schemas.microsoft.com/office/powerpoint/2010/main" val="106321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968-8963-D9F7-E645-BEA2A57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5302-7BA6-B9BA-DE37-2C55980D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just">
              <a:lnSpc>
                <a:spcPct val="130000"/>
              </a:lnSpc>
              <a:spcAft>
                <a:spcPts val="4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elvetica Light" panose="020B0403020202020204" pitchFamily="34" charset="0"/>
                <a:ea typeface="Helvetica Neue Light"/>
                <a:cs typeface="Helvetica Neue Light"/>
                <a:sym typeface="Helvetica Neue Light"/>
              </a:rPr>
              <a:t>	This research used resources of OLCF at the Oak Ridge National Laboratory, which is supported by the Office of Science of the U.S. Department of Energy under Contract No. DE-AC05-00OR22725. This research was supported by </a:t>
            </a:r>
            <a:r>
              <a:rPr lang="en-US" sz="18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the Exascale Computing Project</a:t>
            </a:r>
            <a:r>
              <a:rPr lang="en-US" sz="1800" dirty="0">
                <a:solidFill>
                  <a:schemeClr val="dk1"/>
                </a:solidFill>
                <a:latin typeface="Helvetica Light" panose="020B0403020202020204" pitchFamily="34" charset="0"/>
                <a:ea typeface="Helvetica Neue Light"/>
                <a:cs typeface="Helvetica Neue Light"/>
                <a:sym typeface="Helvetica Neue Light"/>
              </a:rPr>
              <a:t> (17-SC-20-SC), a collaborative effort of the U.S. DOE Office of Science and the NNSA, by </a:t>
            </a:r>
            <a:r>
              <a:rPr lang="en-US" sz="18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the ECP ExaWorks project</a:t>
            </a:r>
            <a:r>
              <a:rPr lang="en-US" sz="1800" dirty="0">
                <a:solidFill>
                  <a:schemeClr val="dk1"/>
                </a:solidFill>
                <a:latin typeface="Helvetica Light" panose="020B0403020202020204" pitchFamily="34" charset="0"/>
                <a:ea typeface="Helvetica Neue Light"/>
                <a:cs typeface="Helvetica Neue Light"/>
                <a:sym typeface="Helvetica Neue Light"/>
              </a:rPr>
              <a:t> under DOE Contract No. DE-SC0012704, and under the auspices of the U.S. DOE by Lawrence Livermore National Laboratory under Contract No. DE- AC52-07NA27344. We also acknowledge DOE INCITE awards for allocations on Summit, Crusher, Frontier (OLCF/ORNL).</a:t>
            </a:r>
            <a:endParaRPr lang="en-US" sz="1800" dirty="0">
              <a:latin typeface="Helvetica Light" panose="020B0403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005C-4D5E-FB52-9EAD-B9CCBD62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19C1CF1-F47E-5DB6-4ED3-CD6F03F3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</p:spTree>
    <p:extLst>
      <p:ext uri="{BB962C8B-B14F-4D97-AF65-F5344CB8AC3E}">
        <p14:creationId xmlns:p14="http://schemas.microsoft.com/office/powerpoint/2010/main" val="25226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831-6D99-5ECF-5558-5ABFF953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Helvetica Light" panose="020B0403020202020204" pitchFamily="34" charset="0"/>
              </a:rPr>
              <a:t>	Scientific discovery increasingly requires “... </a:t>
            </a:r>
            <a:r>
              <a:rPr lang="en-US" sz="2400" b="1" dirty="0">
                <a:latin typeface="Helvetica" pitchFamily="2" charset="0"/>
              </a:rPr>
              <a:t>assembling multiple components</a:t>
            </a:r>
            <a:r>
              <a:rPr lang="en-US" sz="2400" dirty="0">
                <a:latin typeface="Helvetica Light" panose="020B0403020202020204" pitchFamily="34" charset="0"/>
              </a:rPr>
              <a:t> (e.g., modsim applications, post-processing), into </a:t>
            </a:r>
            <a:r>
              <a:rPr lang="en-US" sz="2400" b="1" dirty="0">
                <a:latin typeface="Helvetica" pitchFamily="2" charset="0"/>
              </a:rPr>
              <a:t>higher-level parallel patterns and motifs</a:t>
            </a:r>
            <a:r>
              <a:rPr lang="en-US" sz="2400" dirty="0">
                <a:latin typeface="Helvetica Light" panose="020B0403020202020204" pitchFamily="34" charset="0"/>
              </a:rPr>
              <a:t> (e.g., ensembles, steer, optimization), consisting of multiple stages, leveraging multiple compute resources and facilities”. </a:t>
            </a:r>
          </a:p>
          <a:p>
            <a:pPr marL="0" indent="0" algn="just"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</a:rPr>
              <a:t>Workflows are the new applications!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F48A68-EB94-5752-1D4A-73A892A2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</p:spTree>
    <p:extLst>
      <p:ext uri="{BB962C8B-B14F-4D97-AF65-F5344CB8AC3E}">
        <p14:creationId xmlns:p14="http://schemas.microsoft.com/office/powerpoint/2010/main" val="249119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ExaAM | </a:t>
            </a:r>
            <a:r>
              <a:rPr lang="en-US" dirty="0">
                <a:latin typeface="Helvetica Light" panose="020B04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831-6D99-5ECF-5558-5ABFF953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6070599" cy="4315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Helvetica Light" panose="020B0403020202020204" pitchFamily="34" charset="0"/>
              </a:rPr>
              <a:t>	The DOE ECP Exascale Additive Manufacturing project (</a:t>
            </a:r>
            <a:r>
              <a:rPr lang="en-US" sz="2000" dirty="0">
                <a:latin typeface="Helvetica" pitchFamily="2" charset="0"/>
              </a:rPr>
              <a:t>ExaAM</a:t>
            </a:r>
            <a:r>
              <a:rPr lang="en-US" sz="2000" dirty="0">
                <a:latin typeface="Helvetica Light" panose="020B0403020202020204" pitchFamily="34" charset="0"/>
              </a:rPr>
              <a:t>) has developed a suite of exascale-ready computational tools to model the </a:t>
            </a:r>
            <a:r>
              <a:rPr lang="en-US" sz="2000" dirty="0">
                <a:latin typeface="Helvetica" pitchFamily="2" charset="0"/>
              </a:rPr>
              <a:t>process-to-structure-to-properties (PSP)</a:t>
            </a:r>
            <a:r>
              <a:rPr lang="en-US" sz="2000" dirty="0">
                <a:latin typeface="Helvetica Light" panose="020B0403020202020204" pitchFamily="34" charset="0"/>
              </a:rPr>
              <a:t> relationship for additively manufactured (AM) metal components.</a:t>
            </a:r>
          </a:p>
          <a:p>
            <a:pPr marL="0" indent="0" algn="just"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Helvetica Light" panose="020B0403020202020204" pitchFamily="34" charset="0"/>
              </a:rPr>
              <a:t>	ExaAM built an uncertainty quantification (UQ) pipeline (aka </a:t>
            </a:r>
            <a:r>
              <a:rPr lang="en-US" sz="2000" dirty="0">
                <a:latin typeface="Helvetica" pitchFamily="2" charset="0"/>
              </a:rPr>
              <a:t>campaign</a:t>
            </a:r>
            <a:r>
              <a:rPr lang="en-US" sz="2000" dirty="0">
                <a:latin typeface="Helvetica Light" panose="020B0403020202020204" pitchFamily="34" charset="0"/>
              </a:rPr>
              <a:t>) to quantify the effect that uncertainty has on local mechanical responses in processing conditions.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98;p17">
            <a:extLst>
              <a:ext uri="{FF2B5EF4-FFF2-40B4-BE49-F238E27FC236}">
                <a16:creationId xmlns:a16="http://schemas.microsoft.com/office/drawing/2014/main" id="{96F40BA0-2DD3-7A4C-EC6A-08DC8CC09780}"/>
              </a:ext>
            </a:extLst>
          </p:cNvPr>
          <p:cNvSpPr txBox="1"/>
          <p:nvPr/>
        </p:nvSpPr>
        <p:spPr>
          <a:xfrm>
            <a:off x="685802" y="5933454"/>
            <a:ext cx="108203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Rolchigo, M., Carson, R., Belak, J., </a:t>
            </a:r>
            <a:r>
              <a:rPr lang="en" sz="1000" i="1" dirty="0">
                <a:solidFill>
                  <a:schemeClr val="bg1"/>
                </a:solidFill>
                <a:latin typeface="Helvetica Oblique" pitchFamily="2" charset="0"/>
                <a:ea typeface="Helvetica Neue"/>
                <a:cs typeface="Helvetica Neue"/>
                <a:sym typeface="Helvetica Neue"/>
              </a:rPr>
              <a:t>Understanding Uncertainty in Microstructure Evolution and Constitutive Properties in Additive Process Modeling</a:t>
            </a:r>
            <a:r>
              <a:rPr lang="en" sz="1000" i="1" dirty="0">
                <a:solidFill>
                  <a:schemeClr val="bg1"/>
                </a:solidFill>
                <a:latin typeface="Helvetica Oblique" pitchFamily="2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(2022) DOI:</a:t>
            </a: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  <a:hlinkClick r:id="rId2"/>
              </a:rPr>
              <a:t>10.3390/met12020324</a:t>
            </a: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 </a:t>
            </a:r>
            <a:endParaRPr sz="1000" i="1" dirty="0">
              <a:solidFill>
                <a:schemeClr val="bg1"/>
              </a:solidFill>
              <a:latin typeface="Helvetica Light Oblique" panose="020B0403020202020204" pitchFamily="34" charset="0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Turner, J., et al., </a:t>
            </a:r>
            <a:r>
              <a:rPr lang="en" sz="1000" i="1" dirty="0">
                <a:solidFill>
                  <a:schemeClr val="bg1"/>
                </a:solidFill>
                <a:latin typeface="Helvetica Oblique" pitchFamily="2" charset="0"/>
                <a:ea typeface="Helvetica Neue"/>
                <a:cs typeface="Helvetica Neue"/>
                <a:sym typeface="Helvetica Neue"/>
              </a:rPr>
              <a:t>ExaAM: Metal additive manufacturing simulation at the fidelity of the microstructure</a:t>
            </a:r>
            <a:r>
              <a:rPr lang="en" sz="1000" i="1" dirty="0">
                <a:solidFill>
                  <a:schemeClr val="bg1"/>
                </a:solidFill>
                <a:latin typeface="Helvetica Oblique" pitchFamily="2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</a:rPr>
              <a:t>(2022) DOI:</a:t>
            </a:r>
            <a:r>
              <a:rPr lang="en" sz="1000" i="1" dirty="0">
                <a:solidFill>
                  <a:schemeClr val="bg1"/>
                </a:solidFill>
                <a:latin typeface="Helvetica Light Oblique" panose="020B0403020202020204" pitchFamily="34" charset="0"/>
                <a:ea typeface="Helvetica Neue Light"/>
                <a:cs typeface="Helvetica Neue Light"/>
                <a:sym typeface="Helvetica Neue Light"/>
                <a:hlinkClick r:id="rId3"/>
              </a:rPr>
              <a:t>10.1177/10943420211042558</a:t>
            </a:r>
            <a:endParaRPr sz="1000" i="1" dirty="0">
              <a:solidFill>
                <a:schemeClr val="bg1"/>
              </a:solidFill>
              <a:latin typeface="Helvetica Light Oblique" panose="020B0403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7EB2F8-15CC-37D2-FAD6-4E36AD32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  <p:grpSp>
        <p:nvGrpSpPr>
          <p:cNvPr id="8" name="Google Shape;95;p17">
            <a:extLst>
              <a:ext uri="{FF2B5EF4-FFF2-40B4-BE49-F238E27FC236}">
                <a16:creationId xmlns:a16="http://schemas.microsoft.com/office/drawing/2014/main" id="{848F3809-9227-1C74-6D2A-057946ADEE98}"/>
              </a:ext>
            </a:extLst>
          </p:cNvPr>
          <p:cNvGrpSpPr/>
          <p:nvPr/>
        </p:nvGrpSpPr>
        <p:grpSpPr>
          <a:xfrm>
            <a:off x="6457950" y="2025122"/>
            <a:ext cx="5664200" cy="3703602"/>
            <a:chOff x="4047214" y="945599"/>
            <a:chExt cx="5664200" cy="3703602"/>
          </a:xfrm>
        </p:grpSpPr>
        <p:pic>
          <p:nvPicPr>
            <p:cNvPr id="9" name="Google Shape;96;p17">
              <a:extLst>
                <a:ext uri="{FF2B5EF4-FFF2-40B4-BE49-F238E27FC236}">
                  <a16:creationId xmlns:a16="http://schemas.microsoft.com/office/drawing/2014/main" id="{9CF3C15E-47B7-8DB4-7EBE-9F2254CEF5E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40335" y="945599"/>
              <a:ext cx="4677958" cy="2809330"/>
            </a:xfrm>
            <a:prstGeom prst="rect">
              <a:avLst/>
            </a:prstGeom>
            <a:noFill/>
            <a:ln>
              <a:noFill/>
            </a:ln>
            <a:effectLst>
              <a:outerShdw blurRad="63500" sx="103000" sy="103000" algn="ct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10" name="Google Shape;97;p17">
              <a:extLst>
                <a:ext uri="{FF2B5EF4-FFF2-40B4-BE49-F238E27FC236}">
                  <a16:creationId xmlns:a16="http://schemas.microsoft.com/office/drawing/2014/main" id="{F92ED0BF-2E11-49B2-1C8A-CE7D5FBC1438}"/>
                </a:ext>
              </a:extLst>
            </p:cNvPr>
            <p:cNvSpPr txBox="1"/>
            <p:nvPr/>
          </p:nvSpPr>
          <p:spPr>
            <a:xfrm>
              <a:off x="4047214" y="3956734"/>
              <a:ext cx="5664200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Schematic of the workflow associated with </a:t>
              </a:r>
              <a:r>
                <a:rPr lang="en" sz="1100" i="1" dirty="0">
                  <a:solidFill>
                    <a:schemeClr val="bg1"/>
                  </a:solidFill>
                  <a:latin typeface="Helvetica Oblique" pitchFamily="2" charset="0"/>
                  <a:ea typeface="Helvetica Neue Light"/>
                  <a:cs typeface="Helvetica Neue Light"/>
                  <a:sym typeface="Helvetica Neue Light"/>
                </a:rPr>
                <a:t>AdditiveFOAM</a:t>
              </a: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/ </a:t>
              </a:r>
              <a:r>
                <a:rPr lang="en" sz="1100" i="1" dirty="0">
                  <a:solidFill>
                    <a:schemeClr val="bg1"/>
                  </a:solidFill>
                  <a:latin typeface="Helvetica Oblique" pitchFamily="2" charset="0"/>
                  <a:ea typeface="Helvetica Neue Light"/>
                  <a:cs typeface="Helvetica Neue Light"/>
                  <a:sym typeface="Helvetica Neue Light"/>
                </a:rPr>
                <a:t>OpenFOAM</a:t>
              </a: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modeling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of AM processing, </a:t>
              </a:r>
              <a:r>
                <a:rPr lang="en" sz="1100" i="1" dirty="0">
                  <a:solidFill>
                    <a:schemeClr val="bg1"/>
                  </a:solidFill>
                  <a:latin typeface="Helvetica Oblique" pitchFamily="2" charset="0"/>
                  <a:ea typeface="Helvetica Neue Light"/>
                  <a:cs typeface="Helvetica Neue Light"/>
                  <a:sym typeface="Helvetica Neue Light"/>
                </a:rPr>
                <a:t>ExaCA</a:t>
              </a: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modeling of microstructure, and </a:t>
              </a:r>
              <a:r>
                <a:rPr lang="en" sz="1100" i="1" dirty="0">
                  <a:solidFill>
                    <a:schemeClr val="bg1"/>
                  </a:solidFill>
                  <a:latin typeface="Helvetica Oblique" pitchFamily="2" charset="0"/>
                  <a:ea typeface="Helvetica Neue Light"/>
                  <a:cs typeface="Helvetica Neue Light"/>
                  <a:sym typeface="Helvetica Neue Light"/>
                </a:rPr>
                <a:t>ExaConstit</a:t>
              </a: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modeling of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properties as part of the ExaAM project, noting sources of uncertainty in model inputs.</a:t>
              </a:r>
              <a:endParaRPr sz="11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08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ExaAM | </a:t>
            </a:r>
            <a:r>
              <a:rPr lang="en-US" dirty="0">
                <a:latin typeface="Helvetica Light" panose="020B0403020202020204" pitchFamily="34" charset="0"/>
              </a:rPr>
              <a:t>Uncertainty Quantification Campaign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F48A68-EB94-5752-1D4A-73A892A2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  <p:pic>
        <p:nvPicPr>
          <p:cNvPr id="8" name="Google Shape;105;p18">
            <a:extLst>
              <a:ext uri="{FF2B5EF4-FFF2-40B4-BE49-F238E27FC236}">
                <a16:creationId xmlns:a16="http://schemas.microsoft.com/office/drawing/2014/main" id="{1CDB15AB-BD75-78D1-7C42-4A07DED3D6E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84" y="1917410"/>
            <a:ext cx="9437631" cy="39815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30086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E21F18A-946A-F191-DD10-B61CBA0107D2}"/>
              </a:ext>
            </a:extLst>
          </p:cNvPr>
          <p:cNvSpPr/>
          <p:nvPr/>
        </p:nvSpPr>
        <p:spPr>
          <a:xfrm>
            <a:off x="3479800" y="2993760"/>
            <a:ext cx="2451100" cy="1451239"/>
          </a:xfrm>
          <a:prstGeom prst="ellipse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D39748-5289-A769-0234-E6C6D2E7714E}"/>
              </a:ext>
            </a:extLst>
          </p:cNvPr>
          <p:cNvSpPr/>
          <p:nvPr/>
        </p:nvSpPr>
        <p:spPr>
          <a:xfrm>
            <a:off x="6095999" y="2993759"/>
            <a:ext cx="2451100" cy="1451239"/>
          </a:xfrm>
          <a:prstGeom prst="ellipse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00EA4E-8315-5CC1-4281-96FBD9F1D648}"/>
              </a:ext>
            </a:extLst>
          </p:cNvPr>
          <p:cNvSpPr/>
          <p:nvPr/>
        </p:nvSpPr>
        <p:spPr>
          <a:xfrm>
            <a:off x="8369300" y="4444998"/>
            <a:ext cx="2743200" cy="1600202"/>
          </a:xfrm>
          <a:prstGeom prst="ellipse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2419B-08E4-8D21-1676-CD853E50050E}"/>
              </a:ext>
            </a:extLst>
          </p:cNvPr>
          <p:cNvSpPr txBox="1"/>
          <p:nvPr/>
        </p:nvSpPr>
        <p:spPr>
          <a:xfrm>
            <a:off x="774700" y="5756357"/>
            <a:ext cx="347210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Workflow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36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UQ Campaign | </a:t>
            </a:r>
            <a:r>
              <a:rPr lang="en-US" dirty="0">
                <a:latin typeface="Helvetica Light" panose="020B0403020202020204" pitchFamily="34" charset="0"/>
              </a:rPr>
              <a:t>Requirements for Ensemble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831-6D99-5ECF-5558-5ABFF953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10924952" cy="4315691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Ability to coordinate an ensemble of pipelines (aka campaign):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400" dirty="0">
                <a:latin typeface="Helvetica" pitchFamily="2" charset="0"/>
              </a:rPr>
              <a:t>Each pipeline progresses at different rates of progress.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latin typeface="Helvetica Light" panose="020B0403020202020204" pitchFamily="34" charset="0"/>
              </a:rPr>
              <a:t>Each campaign stage is a different workflow, with different workload properties: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400" dirty="0">
                <a:latin typeface="Helvetica" pitchFamily="2" charset="0"/>
              </a:rPr>
              <a:t>Diverse resource management and scheduling requirements.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200" dirty="0">
                <a:latin typeface="Helvetica Light" panose="020B0403020202020204" pitchFamily="34" charset="0"/>
              </a:rPr>
              <a:t>Support different heterogeneous tasks and high-performance computing platforms: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400" dirty="0">
                <a:latin typeface="Helvetica" pitchFamily="2" charset="0"/>
              </a:rPr>
              <a:t>Complex </a:t>
            </a:r>
            <a:r>
              <a:rPr lang="en-US" sz="3400" dirty="0" err="1">
                <a:latin typeface="Helvetica" pitchFamily="2" charset="0"/>
              </a:rPr>
              <a:t>spatio</a:t>
            </a:r>
            <a:r>
              <a:rPr lang="en-US" sz="3400" dirty="0">
                <a:latin typeface="Helvetica" pitchFamily="2" charset="0"/>
              </a:rPr>
              <a:t>-temporal properties (STP) of the workload.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latin typeface="Helvetica Light" panose="020B0403020202020204" pitchFamily="34" charset="0"/>
              </a:rPr>
              <a:t>Fault-tolerance of the tools and executing processes: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400" dirty="0">
                <a:latin typeface="Helvetica" pitchFamily="2" charset="0"/>
              </a:rPr>
              <a:t>Manage and recover from failures at large-scale.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F48A68-EB94-5752-1D4A-73A892A2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</p:spTree>
    <p:extLst>
      <p:ext uri="{BB962C8B-B14F-4D97-AF65-F5344CB8AC3E}">
        <p14:creationId xmlns:p14="http://schemas.microsoft.com/office/powerpoint/2010/main" val="61334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Helvetica" pitchFamily="2" charset="0"/>
              </a:rPr>
              <a:t>RADICAL-</a:t>
            </a:r>
            <a:r>
              <a:rPr lang="en-US" sz="3100" dirty="0" err="1">
                <a:latin typeface="Helvetica" pitchFamily="2" charset="0"/>
              </a:rPr>
              <a:t>Cybertools</a:t>
            </a:r>
            <a:r>
              <a:rPr lang="en-US" sz="3100" dirty="0">
                <a:latin typeface="Helvetica" pitchFamily="2" charset="0"/>
              </a:rPr>
              <a:t> (RCT) | </a:t>
            </a:r>
            <a:r>
              <a:rPr lang="en-US" sz="3100" dirty="0">
                <a:latin typeface="Helvetica Light" panose="020B0403020202020204" pitchFamily="34" charset="0"/>
              </a:rPr>
              <a:t>Middleware Building Blocks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98;p17">
            <a:extLst>
              <a:ext uri="{FF2B5EF4-FFF2-40B4-BE49-F238E27FC236}">
                <a16:creationId xmlns:a16="http://schemas.microsoft.com/office/drawing/2014/main" id="{96F40BA0-2DD3-7A4C-EC6A-08DC8CC09780}"/>
              </a:ext>
            </a:extLst>
          </p:cNvPr>
          <p:cNvSpPr txBox="1"/>
          <p:nvPr/>
        </p:nvSpPr>
        <p:spPr>
          <a:xfrm>
            <a:off x="685802" y="5933454"/>
            <a:ext cx="108203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Turilli, M., et al., </a:t>
            </a:r>
            <a:r>
              <a:rPr lang="en-US" sz="1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Middleware Building Blocks for Workflow Systems</a:t>
            </a:r>
            <a:r>
              <a:rPr lang="en-US" sz="1000" i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(2019) DOI:</a:t>
            </a:r>
            <a:r>
              <a:rPr lang="en-US" sz="10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10.1109/MCSE.2019.2920048</a:t>
            </a:r>
            <a:endParaRPr lang="en-US" sz="1000" i="1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Alsaadi, A., et al., </a:t>
            </a:r>
            <a:r>
              <a:rPr lang="en-US" sz="1000" i="1" dirty="0">
                <a:solidFill>
                  <a:schemeClr val="bg1"/>
                </a:solidFill>
                <a:latin typeface="Helvetica Oblique" pitchFamily="2" charset="0"/>
                <a:ea typeface="Helvetica Neue Light"/>
                <a:cs typeface="Helvetica Neue Light"/>
                <a:sym typeface="Helvetica Neue Light"/>
              </a:rPr>
              <a:t>ExaWorks: Workflows for Exascale</a:t>
            </a:r>
            <a:r>
              <a:rPr lang="en-US" sz="10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(2021) DOI:</a:t>
            </a:r>
            <a:r>
              <a:rPr lang="en-US" sz="10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10.1109/WORKS54523.2021.00012</a:t>
            </a:r>
            <a:endParaRPr lang="en-US" sz="1000" i="1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7EB2F8-15CC-37D2-FAD6-4E36AD32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D37E8E-80F8-453F-DDA9-043716FF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200" dirty="0">
                <a:latin typeface="Helvetica Light" panose="020B0403020202020204" pitchFamily="34" charset="0"/>
              </a:rPr>
              <a:t>	Workflow middleware building blocks: integrate with existing software ecosystem; implemented in Python; designed for performance on Leadership Computing Facility (LCF) platforms. </a:t>
            </a: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ExaWorks</a:t>
            </a:r>
            <a:r>
              <a:rPr lang="en-US" sz="2200" dirty="0">
                <a:solidFill>
                  <a:schemeClr val="bg1"/>
                </a:solidFill>
                <a:latin typeface="Helvetica Light" panose="020B0403020202020204" pitchFamily="34" charset="0"/>
              </a:rPr>
              <a:t> – a DOE ECP project – integrates independent middleware to enable the execution of scientific workflows on HPC.</a:t>
            </a:r>
          </a:p>
          <a:p>
            <a:pPr marL="0" indent="0" algn="just">
              <a:buNone/>
            </a:pP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53E38-1D1D-7A49-D980-C62115FDD8E0}"/>
              </a:ext>
            </a:extLst>
          </p:cNvPr>
          <p:cNvSpPr txBox="1"/>
          <p:nvPr/>
        </p:nvSpPr>
        <p:spPr>
          <a:xfrm>
            <a:off x="685800" y="3284713"/>
            <a:ext cx="6543667" cy="230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RADICAL-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EnTK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 (Ensemble-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ToolKit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) </a:t>
            </a:r>
            <a:r>
              <a:rPr lang="en-US" sz="2000" dirty="0">
                <a:solidFill>
                  <a:schemeClr val="bg1"/>
                </a:solidFill>
                <a:latin typeface="Helvetica Light" panose="020B0403020202020204" pitchFamily="34" charset="0"/>
              </a:rPr>
              <a:t>provides first-order support for: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  <a:t>Ensemble of Tasks;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  <a:t>Ensemble Learning, Ensemble Models </a:t>
            </a:r>
            <a:r>
              <a:rPr lang="en-US" i="1" dirty="0">
                <a:solidFill>
                  <a:schemeClr val="bg1"/>
                </a:solidFill>
                <a:latin typeface="Helvetica Light" panose="020B0403020202020204" pitchFamily="34" charset="0"/>
              </a:rPr>
              <a:t>(coming)</a:t>
            </a:r>
            <a: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RADICAL-Pilot</a:t>
            </a:r>
            <a:r>
              <a:rPr lang="en-US" sz="2000" dirty="0">
                <a:solidFill>
                  <a:schemeClr val="bg1"/>
                </a:solidFill>
                <a:latin typeface="Helvetica Light" panose="020B04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  <a:t>Workload and task execution management.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57CF1-2800-A213-5352-3D1489BF12CC}"/>
              </a:ext>
            </a:extLst>
          </p:cNvPr>
          <p:cNvGrpSpPr/>
          <p:nvPr/>
        </p:nvGrpSpPr>
        <p:grpSpPr>
          <a:xfrm>
            <a:off x="7134447" y="3095124"/>
            <a:ext cx="4536051" cy="3341075"/>
            <a:chOff x="7134447" y="2659171"/>
            <a:chExt cx="4536051" cy="3341075"/>
          </a:xfrm>
        </p:grpSpPr>
        <p:grpSp>
          <p:nvGrpSpPr>
            <p:cNvPr id="4" name="Google Shape;120;p20">
              <a:extLst>
                <a:ext uri="{FF2B5EF4-FFF2-40B4-BE49-F238E27FC236}">
                  <a16:creationId xmlns:a16="http://schemas.microsoft.com/office/drawing/2014/main" id="{7FCA15E0-F302-7FAC-67E2-FC71685FFFB7}"/>
                </a:ext>
              </a:extLst>
            </p:cNvPr>
            <p:cNvGrpSpPr/>
            <p:nvPr/>
          </p:nvGrpSpPr>
          <p:grpSpPr>
            <a:xfrm>
              <a:off x="7271560" y="3035198"/>
              <a:ext cx="4137818" cy="2965048"/>
              <a:chOff x="4271650" y="3029611"/>
              <a:chExt cx="4137818" cy="2965048"/>
            </a:xfrm>
          </p:grpSpPr>
          <p:pic>
            <p:nvPicPr>
              <p:cNvPr id="11" name="Google Shape;121;p20">
                <a:extLst>
                  <a:ext uri="{FF2B5EF4-FFF2-40B4-BE49-F238E27FC236}">
                    <a16:creationId xmlns:a16="http://schemas.microsoft.com/office/drawing/2014/main" id="{E2B2485D-F199-B636-2522-88FDF851AA50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271650" y="3029611"/>
                <a:ext cx="4137818" cy="2390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Google Shape;122;p20">
                <a:extLst>
                  <a:ext uri="{FF2B5EF4-FFF2-40B4-BE49-F238E27FC236}">
                    <a16:creationId xmlns:a16="http://schemas.microsoft.com/office/drawing/2014/main" id="{D3BA643E-FB67-A0DF-20C4-BF2B5C2E9AFC}"/>
                  </a:ext>
                </a:extLst>
              </p:cNvPr>
              <p:cNvSpPr txBox="1"/>
              <p:nvPr/>
            </p:nvSpPr>
            <p:spPr>
              <a:xfrm>
                <a:off x="4844477" y="5471459"/>
                <a:ext cx="3000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i="1" dirty="0">
                    <a:solidFill>
                      <a:schemeClr val="bg1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Workflow middleware building blocks with the layered view of the distributed infrastructure.</a:t>
                </a:r>
                <a:endParaRPr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0288C5-123D-0D35-E744-132ACC5598B8}"/>
                </a:ext>
              </a:extLst>
            </p:cNvPr>
            <p:cNvSpPr txBox="1"/>
            <p:nvPr/>
          </p:nvSpPr>
          <p:spPr>
            <a:xfrm>
              <a:off x="7134447" y="2659171"/>
              <a:ext cx="4536051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hlinkClick r:id="rId6"/>
                </a:rPr>
                <a:t>https://radical-cybertools.github.io</a:t>
              </a:r>
              <a:endParaRPr lang="en-US" sz="1300" b="0" i="0" u="none" strike="noStrike" dirty="0">
                <a:solidFill>
                  <a:srgbClr val="000000"/>
                </a:solidFill>
                <a:effectLst/>
              </a:endParaRPr>
            </a:p>
          </p:txBody>
        </p:sp>
      </p:grpSp>
      <p:pic>
        <p:nvPicPr>
          <p:cNvPr id="21" name="Picture 20" descr="A logo with blue lines and words&#10;&#10;Description automatically generated">
            <a:extLst>
              <a:ext uri="{FF2B5EF4-FFF2-40B4-BE49-F238E27FC236}">
                <a16:creationId xmlns:a16="http://schemas.microsoft.com/office/drawing/2014/main" id="{E045F05A-82BF-3A92-ED67-3F927C3BA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8957" y="102138"/>
            <a:ext cx="1102708" cy="1351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593AF06-44EA-E3D3-9286-5073080B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08" y="155694"/>
            <a:ext cx="1408703" cy="2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0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91A8-A07D-993C-A4E8-DE02F26B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RADICAL-</a:t>
            </a:r>
            <a:r>
              <a:rPr lang="en-US" dirty="0" err="1">
                <a:latin typeface="Helvetica" pitchFamily="2" charset="0"/>
              </a:rPr>
              <a:t>EnTK</a:t>
            </a:r>
            <a:r>
              <a:rPr lang="en-US" dirty="0">
                <a:latin typeface="Helvetica" pitchFamily="2" charset="0"/>
              </a:rPr>
              <a:t> | </a:t>
            </a:r>
            <a:r>
              <a:rPr lang="en-US" dirty="0">
                <a:latin typeface="Helvetica Light" panose="020B04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AF05-1CAF-F024-5332-DDAEA9CA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6362699" cy="440277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200" dirty="0">
                <a:latin typeface="Helvetica Light" panose="020B0403020202020204" pitchFamily="34" charset="0"/>
              </a:rPr>
              <a:t>	</a:t>
            </a:r>
            <a:r>
              <a:rPr lang="en-US" sz="2200" dirty="0" err="1">
                <a:latin typeface="Helvetica Light" panose="020B0403020202020204" pitchFamily="34" charset="0"/>
              </a:rPr>
              <a:t>EnTK</a:t>
            </a:r>
            <a:r>
              <a:rPr lang="en-US" sz="2200" dirty="0">
                <a:latin typeface="Helvetica Light" panose="020B0403020202020204" pitchFamily="34" charset="0"/>
              </a:rPr>
              <a:t> (Ensemble Toolkit) promotes ensembles to a high-level programming abstraction, providing specific interfaces and execution models for ensemble-based applications:</a:t>
            </a:r>
          </a:p>
          <a:p>
            <a:pPr lvl="1">
              <a:spcAft>
                <a:spcPts val="400"/>
              </a:spcAft>
            </a:pPr>
            <a:r>
              <a:rPr lang="en-US" sz="1900" dirty="0">
                <a:latin typeface="Helvetica" pitchFamily="2" charset="0"/>
              </a:rPr>
              <a:t>Pipeline</a:t>
            </a:r>
            <a:r>
              <a:rPr lang="en-US" sz="1900" dirty="0">
                <a:latin typeface="Helvetica Light" panose="020B0403020202020204" pitchFamily="34" charset="0"/>
              </a:rPr>
              <a:t>	- sequence of stages;</a:t>
            </a:r>
          </a:p>
          <a:p>
            <a:pPr lvl="1">
              <a:spcAft>
                <a:spcPts val="400"/>
              </a:spcAft>
            </a:pPr>
            <a:r>
              <a:rPr lang="en-US" sz="1900" dirty="0">
                <a:latin typeface="Helvetica" pitchFamily="2" charset="0"/>
              </a:rPr>
              <a:t>Stage</a:t>
            </a:r>
            <a:r>
              <a:rPr lang="en-US" sz="1900" dirty="0">
                <a:latin typeface="Helvetica Light" panose="020B0403020202020204" pitchFamily="34" charset="0"/>
              </a:rPr>
              <a:t>		- set of tasks;</a:t>
            </a:r>
          </a:p>
          <a:p>
            <a:pPr lvl="1">
              <a:spcAft>
                <a:spcPts val="400"/>
              </a:spcAft>
            </a:pPr>
            <a:r>
              <a:rPr lang="en-US" sz="1900" dirty="0">
                <a:latin typeface="Helvetica" pitchFamily="2" charset="0"/>
              </a:rPr>
              <a:t>Task</a:t>
            </a:r>
            <a:r>
              <a:rPr lang="en-US" sz="1900" dirty="0">
                <a:latin typeface="Helvetica Light" panose="020B0403020202020204" pitchFamily="34" charset="0"/>
              </a:rPr>
              <a:t>		- self-contained process.</a:t>
            </a:r>
          </a:p>
          <a:p>
            <a:pPr marL="0" indent="0"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900" i="1" dirty="0">
                <a:latin typeface="Helvetica Light" panose="020B0403020202020204" pitchFamily="34" charset="0"/>
              </a:rPr>
              <a:t>(*) Sequences and sets formally define dependences among tasks, stages and pipelines - the PST model.</a:t>
            </a:r>
          </a:p>
          <a:p>
            <a:pPr marL="0" indent="0" algn="just">
              <a:buNone/>
            </a:pPr>
            <a:endParaRPr lang="en-US" sz="1300" dirty="0">
              <a:latin typeface="Helvetica Light" panose="020B0403020202020204" pitchFamily="34" charset="0"/>
            </a:endParaRPr>
          </a:p>
          <a:p>
            <a:pPr marL="0" indent="0" algn="just">
              <a:buNone/>
            </a:pPr>
            <a:r>
              <a:rPr lang="en-US" sz="1900" dirty="0">
                <a:latin typeface="Helvetica Light" panose="020B0403020202020204" pitchFamily="34" charset="0"/>
              </a:rPr>
              <a:t>	Workflow management components compose a special purpose management system, which manages resources and task execution via a runtime system (general purpose).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306D6-6058-4210-BA93-FA1E5DEB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oogle Shape;141;p21">
            <a:extLst>
              <a:ext uri="{FF2B5EF4-FFF2-40B4-BE49-F238E27FC236}">
                <a16:creationId xmlns:a16="http://schemas.microsoft.com/office/drawing/2014/main" id="{68659F7B-52E7-E1D8-46A4-AEE9F908B9BE}"/>
              </a:ext>
            </a:extLst>
          </p:cNvPr>
          <p:cNvGrpSpPr>
            <a:grpSpLocks noChangeAspect="1"/>
          </p:cNvGrpSpPr>
          <p:nvPr/>
        </p:nvGrpSpPr>
        <p:grpSpPr>
          <a:xfrm>
            <a:off x="7861191" y="418211"/>
            <a:ext cx="3734553" cy="3728439"/>
            <a:chOff x="5761589" y="225677"/>
            <a:chExt cx="3106504" cy="3101418"/>
          </a:xfrm>
        </p:grpSpPr>
        <p:sp>
          <p:nvSpPr>
            <p:cNvPr id="7" name="Google Shape;142;p21">
              <a:extLst>
                <a:ext uri="{FF2B5EF4-FFF2-40B4-BE49-F238E27FC236}">
                  <a16:creationId xmlns:a16="http://schemas.microsoft.com/office/drawing/2014/main" id="{2FC6AFDB-E323-76C9-BD92-F9517981DD57}"/>
                </a:ext>
              </a:extLst>
            </p:cNvPr>
            <p:cNvSpPr txBox="1"/>
            <p:nvPr/>
          </p:nvSpPr>
          <p:spPr>
            <a:xfrm>
              <a:off x="5828765" y="2973095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Example of the EnTK PST model.</a:t>
              </a:r>
              <a:endParaRPr sz="11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grpSp>
          <p:nvGrpSpPr>
            <p:cNvPr id="8" name="Google Shape;143;p21">
              <a:extLst>
                <a:ext uri="{FF2B5EF4-FFF2-40B4-BE49-F238E27FC236}">
                  <a16:creationId xmlns:a16="http://schemas.microsoft.com/office/drawing/2014/main" id="{EBBDAF67-0578-C73B-57B5-9E77947EF1B2}"/>
                </a:ext>
              </a:extLst>
            </p:cNvPr>
            <p:cNvGrpSpPr/>
            <p:nvPr/>
          </p:nvGrpSpPr>
          <p:grpSpPr>
            <a:xfrm>
              <a:off x="5761589" y="225677"/>
              <a:ext cx="3106504" cy="2674206"/>
              <a:chOff x="4397955" y="1245521"/>
              <a:chExt cx="4050200" cy="3177904"/>
            </a:xfrm>
          </p:grpSpPr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A56CD6B9-CFDF-FB92-561F-AB560FD2C220}"/>
                  </a:ext>
                </a:extLst>
              </p:cNvPr>
              <p:cNvSpPr/>
              <p:nvPr/>
            </p:nvSpPr>
            <p:spPr>
              <a:xfrm>
                <a:off x="4397955" y="1245521"/>
                <a:ext cx="1985400" cy="29742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BF9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bg1"/>
                    </a:solidFill>
                  </a:rPr>
                  <a:t>Pipeline 1</a:t>
                </a:r>
                <a:endParaRPr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Google Shape;145;p21">
                <a:extLst>
                  <a:ext uri="{FF2B5EF4-FFF2-40B4-BE49-F238E27FC236}">
                    <a16:creationId xmlns:a16="http://schemas.microsoft.com/office/drawing/2014/main" id="{0D7F2D81-170E-CEED-A4C9-B36CD171355B}"/>
                  </a:ext>
                </a:extLst>
              </p:cNvPr>
              <p:cNvSpPr/>
              <p:nvPr/>
            </p:nvSpPr>
            <p:spPr>
              <a:xfrm>
                <a:off x="4485543" y="1661541"/>
                <a:ext cx="1802700" cy="4476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Stage 1.1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146;p21">
                <a:extLst>
                  <a:ext uri="{FF2B5EF4-FFF2-40B4-BE49-F238E27FC236}">
                    <a16:creationId xmlns:a16="http://schemas.microsoft.com/office/drawing/2014/main" id="{4D57F195-F832-D7B1-BB25-17680054289C}"/>
                  </a:ext>
                </a:extLst>
              </p:cNvPr>
              <p:cNvSpPr/>
              <p:nvPr/>
            </p:nvSpPr>
            <p:spPr>
              <a:xfrm>
                <a:off x="5359119" y="1726483"/>
                <a:ext cx="131100" cy="3177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Google Shape;147;p21">
                <a:extLst>
                  <a:ext uri="{FF2B5EF4-FFF2-40B4-BE49-F238E27FC236}">
                    <a16:creationId xmlns:a16="http://schemas.microsoft.com/office/drawing/2014/main" id="{C7953CFD-C377-1959-704F-FA67C1A4FD81}"/>
                  </a:ext>
                </a:extLst>
              </p:cNvPr>
              <p:cNvSpPr/>
              <p:nvPr/>
            </p:nvSpPr>
            <p:spPr>
              <a:xfrm>
                <a:off x="4485538" y="2183518"/>
                <a:ext cx="1802700" cy="11478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Stage 1.2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Google Shape;148;p21">
                <a:extLst>
                  <a:ext uri="{FF2B5EF4-FFF2-40B4-BE49-F238E27FC236}">
                    <a16:creationId xmlns:a16="http://schemas.microsoft.com/office/drawing/2014/main" id="{E4B8666A-7ACB-7F15-140A-59956FDFAA94}"/>
                  </a:ext>
                </a:extLst>
              </p:cNvPr>
              <p:cNvSpPr/>
              <p:nvPr/>
            </p:nvSpPr>
            <p:spPr>
              <a:xfrm>
                <a:off x="4896965" y="2513815"/>
                <a:ext cx="131100" cy="7551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149;p21">
                <a:extLst>
                  <a:ext uri="{FF2B5EF4-FFF2-40B4-BE49-F238E27FC236}">
                    <a16:creationId xmlns:a16="http://schemas.microsoft.com/office/drawing/2014/main" id="{DB734A05-42F4-9181-57B4-575F7FB71030}"/>
                  </a:ext>
                </a:extLst>
              </p:cNvPr>
              <p:cNvSpPr/>
              <p:nvPr/>
            </p:nvSpPr>
            <p:spPr>
              <a:xfrm>
                <a:off x="5071890" y="2513819"/>
                <a:ext cx="131100" cy="5430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150;p21">
                <a:extLst>
                  <a:ext uri="{FF2B5EF4-FFF2-40B4-BE49-F238E27FC236}">
                    <a16:creationId xmlns:a16="http://schemas.microsoft.com/office/drawing/2014/main" id="{3FC4301B-E06B-8B89-D6AC-414D0119E9A8}"/>
                  </a:ext>
                </a:extLst>
              </p:cNvPr>
              <p:cNvSpPr/>
              <p:nvPr/>
            </p:nvSpPr>
            <p:spPr>
              <a:xfrm>
                <a:off x="5246834" y="2513815"/>
                <a:ext cx="131100" cy="7551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Google Shape;151;p21">
                <a:extLst>
                  <a:ext uri="{FF2B5EF4-FFF2-40B4-BE49-F238E27FC236}">
                    <a16:creationId xmlns:a16="http://schemas.microsoft.com/office/drawing/2014/main" id="{2D209073-ABB4-593A-E92E-203C90DAF414}"/>
                  </a:ext>
                </a:extLst>
              </p:cNvPr>
              <p:cNvSpPr/>
              <p:nvPr/>
            </p:nvSpPr>
            <p:spPr>
              <a:xfrm>
                <a:off x="5421760" y="2513819"/>
                <a:ext cx="131100" cy="5430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Google Shape;152;p21">
                <a:extLst>
                  <a:ext uri="{FF2B5EF4-FFF2-40B4-BE49-F238E27FC236}">
                    <a16:creationId xmlns:a16="http://schemas.microsoft.com/office/drawing/2014/main" id="{DE624DE9-744D-8EA0-917E-C81C02516404}"/>
                  </a:ext>
                </a:extLst>
              </p:cNvPr>
              <p:cNvSpPr/>
              <p:nvPr/>
            </p:nvSpPr>
            <p:spPr>
              <a:xfrm>
                <a:off x="5596715" y="2513817"/>
                <a:ext cx="131100" cy="3231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Google Shape;153;p21">
                <a:extLst>
                  <a:ext uri="{FF2B5EF4-FFF2-40B4-BE49-F238E27FC236}">
                    <a16:creationId xmlns:a16="http://schemas.microsoft.com/office/drawing/2014/main" id="{2FDA669C-C9DC-D4CA-D4C1-4A2B77768FE7}"/>
                  </a:ext>
                </a:extLst>
              </p:cNvPr>
              <p:cNvSpPr/>
              <p:nvPr/>
            </p:nvSpPr>
            <p:spPr>
              <a:xfrm>
                <a:off x="6063195" y="2513815"/>
                <a:ext cx="131100" cy="7551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154;p21">
                <a:extLst>
                  <a:ext uri="{FF2B5EF4-FFF2-40B4-BE49-F238E27FC236}">
                    <a16:creationId xmlns:a16="http://schemas.microsoft.com/office/drawing/2014/main" id="{F6483918-10DE-5B3D-DDA1-3D1B55BAB9FD}"/>
                  </a:ext>
                </a:extLst>
              </p:cNvPr>
              <p:cNvSpPr txBox="1"/>
              <p:nvPr/>
            </p:nvSpPr>
            <p:spPr>
              <a:xfrm>
                <a:off x="5783465" y="2447071"/>
                <a:ext cx="241618" cy="730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. . .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Google Shape;155;p21">
                <a:extLst>
                  <a:ext uri="{FF2B5EF4-FFF2-40B4-BE49-F238E27FC236}">
                    <a16:creationId xmlns:a16="http://schemas.microsoft.com/office/drawing/2014/main" id="{06B4637E-E968-BBEF-7E9A-D4CAC63D258A}"/>
                  </a:ext>
                </a:extLst>
              </p:cNvPr>
              <p:cNvSpPr/>
              <p:nvPr/>
            </p:nvSpPr>
            <p:spPr>
              <a:xfrm>
                <a:off x="4485543" y="3410758"/>
                <a:ext cx="1802700" cy="6615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Stage 1.3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Google Shape;156;p21">
                <a:extLst>
                  <a:ext uri="{FF2B5EF4-FFF2-40B4-BE49-F238E27FC236}">
                    <a16:creationId xmlns:a16="http://schemas.microsoft.com/office/drawing/2014/main" id="{1F52D7CE-C75B-7077-A5DB-02F5D80B053B}"/>
                  </a:ext>
                </a:extLst>
              </p:cNvPr>
              <p:cNvSpPr/>
              <p:nvPr/>
            </p:nvSpPr>
            <p:spPr>
              <a:xfrm>
                <a:off x="5369324" y="3506710"/>
                <a:ext cx="131100" cy="4692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Google Shape;157;p21">
                <a:extLst>
                  <a:ext uri="{FF2B5EF4-FFF2-40B4-BE49-F238E27FC236}">
                    <a16:creationId xmlns:a16="http://schemas.microsoft.com/office/drawing/2014/main" id="{9168B7A8-0558-A4BD-E398-A267BB90AFD3}"/>
                  </a:ext>
                </a:extLst>
              </p:cNvPr>
              <p:cNvSpPr/>
              <p:nvPr/>
            </p:nvSpPr>
            <p:spPr>
              <a:xfrm>
                <a:off x="6462755" y="1245525"/>
                <a:ext cx="1985400" cy="31779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BF9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bg1"/>
                    </a:solidFill>
                  </a:rPr>
                  <a:t>Pipeline 2</a:t>
                </a:r>
                <a:endParaRPr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oogle Shape;158;p21">
                <a:extLst>
                  <a:ext uri="{FF2B5EF4-FFF2-40B4-BE49-F238E27FC236}">
                    <a16:creationId xmlns:a16="http://schemas.microsoft.com/office/drawing/2014/main" id="{4644E7DD-F35B-48BF-9EFC-A2047F438A32}"/>
                  </a:ext>
                </a:extLst>
              </p:cNvPr>
              <p:cNvSpPr/>
              <p:nvPr/>
            </p:nvSpPr>
            <p:spPr>
              <a:xfrm>
                <a:off x="6545765" y="1659848"/>
                <a:ext cx="1802700" cy="7941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Stage 2.1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Google Shape;159;p21">
                <a:extLst>
                  <a:ext uri="{FF2B5EF4-FFF2-40B4-BE49-F238E27FC236}">
                    <a16:creationId xmlns:a16="http://schemas.microsoft.com/office/drawing/2014/main" id="{BECC7E9A-7EE8-7105-2CAD-2EA89046851F}"/>
                  </a:ext>
                </a:extLst>
              </p:cNvPr>
              <p:cNvSpPr/>
              <p:nvPr/>
            </p:nvSpPr>
            <p:spPr>
              <a:xfrm>
                <a:off x="7419341" y="1775068"/>
                <a:ext cx="131100" cy="5637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Google Shape;160;p21">
                <a:extLst>
                  <a:ext uri="{FF2B5EF4-FFF2-40B4-BE49-F238E27FC236}">
                    <a16:creationId xmlns:a16="http://schemas.microsoft.com/office/drawing/2014/main" id="{18A8E4C2-BF97-9C18-2C46-432BF27135A6}"/>
                  </a:ext>
                </a:extLst>
              </p:cNvPr>
              <p:cNvSpPr/>
              <p:nvPr/>
            </p:nvSpPr>
            <p:spPr>
              <a:xfrm>
                <a:off x="6545637" y="2513794"/>
                <a:ext cx="1802700" cy="13305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Stage 2.2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Google Shape;161;p21">
                <a:extLst>
                  <a:ext uri="{FF2B5EF4-FFF2-40B4-BE49-F238E27FC236}">
                    <a16:creationId xmlns:a16="http://schemas.microsoft.com/office/drawing/2014/main" id="{87B8ABA1-5175-F61E-E1E0-ED8B1F93A075}"/>
                  </a:ext>
                </a:extLst>
              </p:cNvPr>
              <p:cNvSpPr/>
              <p:nvPr/>
            </p:nvSpPr>
            <p:spPr>
              <a:xfrm>
                <a:off x="6983561" y="2836930"/>
                <a:ext cx="131400" cy="9444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162;p21">
                <a:extLst>
                  <a:ext uri="{FF2B5EF4-FFF2-40B4-BE49-F238E27FC236}">
                    <a16:creationId xmlns:a16="http://schemas.microsoft.com/office/drawing/2014/main" id="{1A355CE9-9F51-8444-0FE5-8020433A8A3A}"/>
                  </a:ext>
                </a:extLst>
              </p:cNvPr>
              <p:cNvSpPr/>
              <p:nvPr/>
            </p:nvSpPr>
            <p:spPr>
              <a:xfrm>
                <a:off x="7158486" y="2836930"/>
                <a:ext cx="131400" cy="9444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oogle Shape;163;p21">
                <a:extLst>
                  <a:ext uri="{FF2B5EF4-FFF2-40B4-BE49-F238E27FC236}">
                    <a16:creationId xmlns:a16="http://schemas.microsoft.com/office/drawing/2014/main" id="{07DF083D-6FDD-1D23-937F-859F63C162A8}"/>
                  </a:ext>
                </a:extLst>
              </p:cNvPr>
              <p:cNvSpPr/>
              <p:nvPr/>
            </p:nvSpPr>
            <p:spPr>
              <a:xfrm>
                <a:off x="7333407" y="2837613"/>
                <a:ext cx="131400" cy="6792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Google Shape;164;p21">
                <a:extLst>
                  <a:ext uri="{FF2B5EF4-FFF2-40B4-BE49-F238E27FC236}">
                    <a16:creationId xmlns:a16="http://schemas.microsoft.com/office/drawing/2014/main" id="{4052ED34-11B1-64C5-C388-CA0F8EEEFA23}"/>
                  </a:ext>
                </a:extLst>
              </p:cNvPr>
              <p:cNvSpPr/>
              <p:nvPr/>
            </p:nvSpPr>
            <p:spPr>
              <a:xfrm>
                <a:off x="7508335" y="2836930"/>
                <a:ext cx="131400" cy="9444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Google Shape;165;p21">
                <a:extLst>
                  <a:ext uri="{FF2B5EF4-FFF2-40B4-BE49-F238E27FC236}">
                    <a16:creationId xmlns:a16="http://schemas.microsoft.com/office/drawing/2014/main" id="{170D8F20-20DE-E2EC-CAD0-7F2423ADA2E0}"/>
                  </a:ext>
                </a:extLst>
              </p:cNvPr>
              <p:cNvSpPr/>
              <p:nvPr/>
            </p:nvSpPr>
            <p:spPr>
              <a:xfrm>
                <a:off x="7683250" y="2836931"/>
                <a:ext cx="131400" cy="7551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166;p21">
                <a:extLst>
                  <a:ext uri="{FF2B5EF4-FFF2-40B4-BE49-F238E27FC236}">
                    <a16:creationId xmlns:a16="http://schemas.microsoft.com/office/drawing/2014/main" id="{C4E13039-0951-ACC4-8F65-4DBB233E4F55}"/>
                  </a:ext>
                </a:extLst>
              </p:cNvPr>
              <p:cNvSpPr/>
              <p:nvPr/>
            </p:nvSpPr>
            <p:spPr>
              <a:xfrm>
                <a:off x="8149725" y="2845628"/>
                <a:ext cx="131400" cy="6792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Google Shape;167;p21">
                <a:extLst>
                  <a:ext uri="{FF2B5EF4-FFF2-40B4-BE49-F238E27FC236}">
                    <a16:creationId xmlns:a16="http://schemas.microsoft.com/office/drawing/2014/main" id="{94D5D338-7C4F-67CE-9681-1750A4AFB74E}"/>
                  </a:ext>
                </a:extLst>
              </p:cNvPr>
              <p:cNvSpPr txBox="1"/>
              <p:nvPr/>
            </p:nvSpPr>
            <p:spPr>
              <a:xfrm>
                <a:off x="7858165" y="2868272"/>
                <a:ext cx="241598" cy="548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. .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168;p21">
                <a:extLst>
                  <a:ext uri="{FF2B5EF4-FFF2-40B4-BE49-F238E27FC236}">
                    <a16:creationId xmlns:a16="http://schemas.microsoft.com/office/drawing/2014/main" id="{F36C78DD-75A9-83D6-8C8A-35F67CE549FB}"/>
                  </a:ext>
                </a:extLst>
              </p:cNvPr>
              <p:cNvSpPr/>
              <p:nvPr/>
            </p:nvSpPr>
            <p:spPr>
              <a:xfrm>
                <a:off x="6545765" y="3911069"/>
                <a:ext cx="1802700" cy="3609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bg1"/>
                    </a:solidFill>
                  </a:rPr>
                  <a:t>Stage 2.3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Google Shape;169;p21">
                <a:extLst>
                  <a:ext uri="{FF2B5EF4-FFF2-40B4-BE49-F238E27FC236}">
                    <a16:creationId xmlns:a16="http://schemas.microsoft.com/office/drawing/2014/main" id="{EF8226EB-5AA1-183D-A7A5-A89A712AD6EB}"/>
                  </a:ext>
                </a:extLst>
              </p:cNvPr>
              <p:cNvSpPr/>
              <p:nvPr/>
            </p:nvSpPr>
            <p:spPr>
              <a:xfrm>
                <a:off x="7429546" y="3963446"/>
                <a:ext cx="131100" cy="2562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Google Shape;170;p21">
            <a:extLst>
              <a:ext uri="{FF2B5EF4-FFF2-40B4-BE49-F238E27FC236}">
                <a16:creationId xmlns:a16="http://schemas.microsoft.com/office/drawing/2014/main" id="{BDACC747-813F-7064-3A57-0C907249B62A}"/>
              </a:ext>
            </a:extLst>
          </p:cNvPr>
          <p:cNvGrpSpPr/>
          <p:nvPr/>
        </p:nvGrpSpPr>
        <p:grpSpPr>
          <a:xfrm>
            <a:off x="7745696" y="4231089"/>
            <a:ext cx="3997766" cy="2081762"/>
            <a:chOff x="4870334" y="3242713"/>
            <a:chExt cx="3997766" cy="2081762"/>
          </a:xfrm>
        </p:grpSpPr>
        <p:sp>
          <p:nvSpPr>
            <p:cNvPr id="36" name="Google Shape;171;p21">
              <a:extLst>
                <a:ext uri="{FF2B5EF4-FFF2-40B4-BE49-F238E27FC236}">
                  <a16:creationId xmlns:a16="http://schemas.microsoft.com/office/drawing/2014/main" id="{138CDFEA-D387-C370-4025-8E990D582BF5}"/>
                </a:ext>
              </a:extLst>
            </p:cNvPr>
            <p:cNvSpPr txBox="1"/>
            <p:nvPr/>
          </p:nvSpPr>
          <p:spPr>
            <a:xfrm>
              <a:off x="5836556" y="4970475"/>
              <a:ext cx="2033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EnTK core components.</a:t>
              </a:r>
              <a:endParaRPr sz="11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37" name="Google Shape;172;p21">
              <a:extLst>
                <a:ext uri="{FF2B5EF4-FFF2-40B4-BE49-F238E27FC236}">
                  <a16:creationId xmlns:a16="http://schemas.microsoft.com/office/drawing/2014/main" id="{21CD375E-16E9-4D46-0A5D-8AD00125F2E9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70334" y="3242713"/>
              <a:ext cx="3997766" cy="1697991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414A97B9-8A52-1C5A-E400-25AD12C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  <p:grpSp>
        <p:nvGrpSpPr>
          <p:cNvPr id="39" name="Google Shape;134;p21">
            <a:extLst>
              <a:ext uri="{FF2B5EF4-FFF2-40B4-BE49-F238E27FC236}">
                <a16:creationId xmlns:a16="http://schemas.microsoft.com/office/drawing/2014/main" id="{5FC82628-887B-E4D0-17A0-F00BFCB1FA65}"/>
              </a:ext>
            </a:extLst>
          </p:cNvPr>
          <p:cNvGrpSpPr>
            <a:grpSpLocks noChangeAspect="1"/>
          </p:cNvGrpSpPr>
          <p:nvPr/>
        </p:nvGrpSpPr>
        <p:grpSpPr>
          <a:xfrm>
            <a:off x="5362682" y="2901849"/>
            <a:ext cx="657118" cy="934383"/>
            <a:chOff x="3265041" y="2077652"/>
            <a:chExt cx="483157" cy="687021"/>
          </a:xfrm>
        </p:grpSpPr>
        <p:sp>
          <p:nvSpPr>
            <p:cNvPr id="40" name="Google Shape;135;p21">
              <a:extLst>
                <a:ext uri="{FF2B5EF4-FFF2-40B4-BE49-F238E27FC236}">
                  <a16:creationId xmlns:a16="http://schemas.microsoft.com/office/drawing/2014/main" id="{875E25D4-A560-06F2-AA4C-52BB6184147D}"/>
                </a:ext>
              </a:extLst>
            </p:cNvPr>
            <p:cNvSpPr/>
            <p:nvPr/>
          </p:nvSpPr>
          <p:spPr>
            <a:xfrm>
              <a:off x="3448485" y="2329363"/>
              <a:ext cx="100500" cy="183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1" name="Google Shape;136;p21">
              <a:extLst>
                <a:ext uri="{FF2B5EF4-FFF2-40B4-BE49-F238E27FC236}">
                  <a16:creationId xmlns:a16="http://schemas.microsoft.com/office/drawing/2014/main" id="{33F2B77D-A3E0-A423-6C3E-F618B4B3E504}"/>
                </a:ext>
              </a:extLst>
            </p:cNvPr>
            <p:cNvGrpSpPr/>
            <p:nvPr/>
          </p:nvGrpSpPr>
          <p:grpSpPr>
            <a:xfrm>
              <a:off x="3265041" y="2077652"/>
              <a:ext cx="483157" cy="687021"/>
              <a:chOff x="3265041" y="2077652"/>
              <a:chExt cx="483157" cy="687021"/>
            </a:xfrm>
          </p:grpSpPr>
          <p:sp>
            <p:nvSpPr>
              <p:cNvPr id="42" name="Google Shape;137;p21">
                <a:extLst>
                  <a:ext uri="{FF2B5EF4-FFF2-40B4-BE49-F238E27FC236}">
                    <a16:creationId xmlns:a16="http://schemas.microsoft.com/office/drawing/2014/main" id="{3F0D9847-E6AB-0211-8AFF-A7580F96AB3A}"/>
                  </a:ext>
                </a:extLst>
              </p:cNvPr>
              <p:cNvSpPr/>
              <p:nvPr/>
            </p:nvSpPr>
            <p:spPr>
              <a:xfrm>
                <a:off x="3448485" y="2581073"/>
                <a:ext cx="100500" cy="1836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8;p21">
                <a:extLst>
                  <a:ext uri="{FF2B5EF4-FFF2-40B4-BE49-F238E27FC236}">
                    <a16:creationId xmlns:a16="http://schemas.microsoft.com/office/drawing/2014/main" id="{88594C5F-CA3D-3DA1-A604-802CA3FA6B1D}"/>
                  </a:ext>
                </a:extLst>
              </p:cNvPr>
              <p:cNvSpPr/>
              <p:nvPr/>
            </p:nvSpPr>
            <p:spPr>
              <a:xfrm>
                <a:off x="3265041" y="2329363"/>
                <a:ext cx="100500" cy="1836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4" name="Google Shape;139;p21">
                <a:extLst>
                  <a:ext uri="{FF2B5EF4-FFF2-40B4-BE49-F238E27FC236}">
                    <a16:creationId xmlns:a16="http://schemas.microsoft.com/office/drawing/2014/main" id="{A0B5D83B-0CC2-823D-A9E9-B2813B05F58A}"/>
                  </a:ext>
                </a:extLst>
              </p:cNvPr>
              <p:cNvSpPr/>
              <p:nvPr/>
            </p:nvSpPr>
            <p:spPr>
              <a:xfrm>
                <a:off x="3647697" y="2329363"/>
                <a:ext cx="100500" cy="1836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5" name="Google Shape;140;p21">
                <a:extLst>
                  <a:ext uri="{FF2B5EF4-FFF2-40B4-BE49-F238E27FC236}">
                    <a16:creationId xmlns:a16="http://schemas.microsoft.com/office/drawing/2014/main" id="{94559B12-9B3A-0C51-F6FC-B902C206BE8D}"/>
                  </a:ext>
                </a:extLst>
              </p:cNvPr>
              <p:cNvSpPr/>
              <p:nvPr/>
            </p:nvSpPr>
            <p:spPr>
              <a:xfrm>
                <a:off x="3448485" y="2077652"/>
                <a:ext cx="100500" cy="1836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BF9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9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FC1E-2B1E-7621-9197-B6A025B3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RADICAL-</a:t>
            </a:r>
            <a:r>
              <a:rPr lang="en-US" dirty="0" err="1">
                <a:latin typeface="Helvetica" pitchFamily="2" charset="0"/>
              </a:rPr>
              <a:t>EnTK</a:t>
            </a:r>
            <a:r>
              <a:rPr lang="en-US" dirty="0">
                <a:latin typeface="Helvetica" pitchFamily="2" charset="0"/>
              </a:rPr>
              <a:t> | </a:t>
            </a:r>
            <a:r>
              <a:rPr lang="en-US" dirty="0">
                <a:latin typeface="Helvetica Light" panose="020B0403020202020204" pitchFamily="34" charset="0"/>
              </a:rPr>
              <a:t>Workflow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F1EC-BDBA-EC0B-16E5-E0C706A5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Helvetica Light" panose="020B0403020202020204" pitchFamily="34" charset="0"/>
              </a:rPr>
              <a:t>	The UQ campaign is implemented as a set of </a:t>
            </a:r>
            <a:r>
              <a:rPr lang="en-US" sz="2000" dirty="0" err="1">
                <a:latin typeface="Helvetica Light" panose="020B0403020202020204" pitchFamily="34" charset="0"/>
              </a:rPr>
              <a:t>EnTK</a:t>
            </a:r>
            <a:r>
              <a:rPr lang="en-US" sz="2000" dirty="0">
                <a:latin typeface="Helvetica Light" panose="020B0403020202020204" pitchFamily="34" charset="0"/>
              </a:rPr>
              <a:t> workflow applications, where each UQ stage corresponds to the </a:t>
            </a:r>
            <a:r>
              <a:rPr lang="en-US" sz="2000" dirty="0" err="1">
                <a:latin typeface="Helvetica Light" panose="020B0403020202020204" pitchFamily="34" charset="0"/>
              </a:rPr>
              <a:t>EnTK</a:t>
            </a:r>
            <a:r>
              <a:rPr lang="en-US" sz="2000" dirty="0">
                <a:latin typeface="Helvetica Light" panose="020B0403020202020204" pitchFamily="34" charset="0"/>
              </a:rPr>
              <a:t> application (with a single </a:t>
            </a:r>
            <a:r>
              <a:rPr lang="en-US" sz="2000" dirty="0" err="1">
                <a:latin typeface="Helvetica Light" panose="020B0403020202020204" pitchFamily="34" charset="0"/>
              </a:rPr>
              <a:t>EnTK</a:t>
            </a:r>
            <a:r>
              <a:rPr lang="en-US" sz="2000" dirty="0">
                <a:latin typeface="Helvetica Light" panose="020B0403020202020204" pitchFamily="34" charset="0"/>
              </a:rPr>
              <a:t> pipeline) and consists of one or more </a:t>
            </a:r>
            <a:r>
              <a:rPr lang="en-US" sz="2000" dirty="0" err="1">
                <a:latin typeface="Helvetica Light" panose="020B0403020202020204" pitchFamily="34" charset="0"/>
              </a:rPr>
              <a:t>EnTK</a:t>
            </a:r>
            <a:r>
              <a:rPr lang="en-US" sz="2000" dirty="0">
                <a:latin typeface="Helvetica Light" panose="020B0403020202020204" pitchFamily="34" charset="0"/>
              </a:rPr>
              <a:t> stages.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87DF-0B49-8FAA-1D4B-5601A98E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oogle Shape;183;p22">
            <a:extLst>
              <a:ext uri="{FF2B5EF4-FFF2-40B4-BE49-F238E27FC236}">
                <a16:creationId xmlns:a16="http://schemas.microsoft.com/office/drawing/2014/main" id="{89CAD887-E16A-2942-5F75-C9FDEA260BC8}"/>
              </a:ext>
            </a:extLst>
          </p:cNvPr>
          <p:cNvGrpSpPr/>
          <p:nvPr/>
        </p:nvGrpSpPr>
        <p:grpSpPr>
          <a:xfrm>
            <a:off x="685800" y="3137528"/>
            <a:ext cx="4866099" cy="2715890"/>
            <a:chOff x="5746851" y="713307"/>
            <a:chExt cx="3905376" cy="2155810"/>
          </a:xfrm>
        </p:grpSpPr>
        <p:pic>
          <p:nvPicPr>
            <p:cNvPr id="7" name="Google Shape;184;p22" descr="mdworkflow_h.png">
              <a:extLst>
                <a:ext uri="{FF2B5EF4-FFF2-40B4-BE49-F238E27FC236}">
                  <a16:creationId xmlns:a16="http://schemas.microsoft.com/office/drawing/2014/main" id="{9B327872-6A7A-8D25-6D4E-C4983C47FCD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746851" y="713307"/>
              <a:ext cx="3905376" cy="1763720"/>
            </a:xfrm>
            <a:prstGeom prst="rect">
              <a:avLst/>
            </a:prstGeom>
            <a:noFill/>
            <a:ln>
              <a:noFill/>
            </a:ln>
            <a:effectLst>
              <a:outerShdw blurRad="63500" sx="103000" sy="103000" algn="ct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8" name="Google Shape;185;p22">
              <a:extLst>
                <a:ext uri="{FF2B5EF4-FFF2-40B4-BE49-F238E27FC236}">
                  <a16:creationId xmlns:a16="http://schemas.microsoft.com/office/drawing/2014/main" id="{AD11074A-D55E-270E-93CD-A11833F51A53}"/>
                </a:ext>
              </a:extLst>
            </p:cNvPr>
            <p:cNvSpPr txBox="1"/>
            <p:nvPr/>
          </p:nvSpPr>
          <p:spPr>
            <a:xfrm>
              <a:off x="6200665" y="2588017"/>
              <a:ext cx="30000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Example of workflows and workloads.</a:t>
              </a:r>
              <a:endParaRPr sz="11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7FBFFE5-6820-1055-E167-B21C269F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  <p:grpSp>
        <p:nvGrpSpPr>
          <p:cNvPr id="10" name="Google Shape;180;p22">
            <a:extLst>
              <a:ext uri="{FF2B5EF4-FFF2-40B4-BE49-F238E27FC236}">
                <a16:creationId xmlns:a16="http://schemas.microsoft.com/office/drawing/2014/main" id="{F8A0C39E-CD38-7C5C-5079-CBCFBA0A69E2}"/>
              </a:ext>
            </a:extLst>
          </p:cNvPr>
          <p:cNvGrpSpPr/>
          <p:nvPr/>
        </p:nvGrpSpPr>
        <p:grpSpPr>
          <a:xfrm>
            <a:off x="6217020" y="2657312"/>
            <a:ext cx="5438207" cy="3671520"/>
            <a:chOff x="3755924" y="1558583"/>
            <a:chExt cx="5438207" cy="3671520"/>
          </a:xfrm>
        </p:grpSpPr>
        <p:pic>
          <p:nvPicPr>
            <p:cNvPr id="11" name="Google Shape;181;p22">
              <a:extLst>
                <a:ext uri="{FF2B5EF4-FFF2-40B4-BE49-F238E27FC236}">
                  <a16:creationId xmlns:a16="http://schemas.microsoft.com/office/drawing/2014/main" id="{CDC9BD73-9C20-E0CA-18CB-F85CE7363794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465" t="682" r="499" b="446"/>
            <a:stretch/>
          </p:blipFill>
          <p:spPr>
            <a:xfrm>
              <a:off x="3755924" y="1558583"/>
              <a:ext cx="5236016" cy="3354883"/>
            </a:xfrm>
            <a:prstGeom prst="rect">
              <a:avLst/>
            </a:prstGeom>
            <a:noFill/>
            <a:ln>
              <a:noFill/>
            </a:ln>
            <a:effectLst>
              <a:outerShdw blurRad="63500" sx="103000" sy="103000" algn="ct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12" name="Google Shape;182;p22">
              <a:extLst>
                <a:ext uri="{FF2B5EF4-FFF2-40B4-BE49-F238E27FC236}">
                  <a16:creationId xmlns:a16="http://schemas.microsoft.com/office/drawing/2014/main" id="{EF6F5941-226F-3815-8026-A00A40A2F172}"/>
                </a:ext>
              </a:extLst>
            </p:cNvPr>
            <p:cNvSpPr txBox="1"/>
            <p:nvPr/>
          </p:nvSpPr>
          <p:spPr>
            <a:xfrm>
              <a:off x="6756931" y="4706903"/>
              <a:ext cx="2437200" cy="5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i="1" dirty="0">
                  <a:solidFill>
                    <a:schemeClr val="bg1"/>
                  </a:solidFill>
                  <a:highlight>
                    <a:schemeClr val="lt1"/>
                  </a:highlight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Code listing</a:t>
              </a:r>
              <a:r>
                <a:rPr lang="en" sz="1100" i="1" dirty="0">
                  <a:solidFill>
                    <a:schemeClr val="bg1"/>
                  </a:solidFill>
                  <a:highlight>
                    <a:srgbClr val="FFFFFF"/>
                  </a:highlight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of the EnTK task from the ExaCA workflow application.</a:t>
              </a:r>
              <a:endParaRPr sz="11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3" name="Google Shape;186;p22">
            <a:extLst>
              <a:ext uri="{FF2B5EF4-FFF2-40B4-BE49-F238E27FC236}">
                <a16:creationId xmlns:a16="http://schemas.microsoft.com/office/drawing/2014/main" id="{29B9EC6C-21DB-18C5-4D89-A2A385C358A6}"/>
              </a:ext>
            </a:extLst>
          </p:cNvPr>
          <p:cNvSpPr txBox="1"/>
          <p:nvPr/>
        </p:nvSpPr>
        <p:spPr>
          <a:xfrm>
            <a:off x="7067984" y="2205648"/>
            <a:ext cx="45872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https://github.com/ExascaleAM/Workflows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536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BCD1-4CF0-1568-FF90-26DBF1CA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Runs on Frontier @OLCF/ORNL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58F7-4715-1E1F-8DC3-37E3E9C7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4999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Helvetica" pitchFamily="2" charset="0"/>
              </a:rPr>
              <a:t>AdditiveFOAM / OpenFOAM workflow: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 Light" panose="020B0403020202020204" pitchFamily="34" charset="0"/>
              </a:rPr>
              <a:t>Utilized 40 compute nodes for up to 2 hours;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 Light" panose="020B0403020202020204" pitchFamily="34" charset="0"/>
              </a:rPr>
              <a:t>Each task requires 4 nodes with 56 cores per node;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Helvetica" pitchFamily="2" charset="0"/>
              </a:rPr>
              <a:t>ExaCA workflow: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 Light" panose="020B0403020202020204" pitchFamily="34" charset="0"/>
              </a:rPr>
              <a:t>Utilized 125 compute nodes for up to 4 hours;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 Light" panose="020B0403020202020204" pitchFamily="34" charset="0"/>
              </a:rPr>
              <a:t>Each task requires 1 node and utilizes 8 MPI ranks with 7CPUs-1GPU decomposition;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Helvetica" pitchFamily="2" charset="0"/>
              </a:rPr>
              <a:t>ExaConstit workflow: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dirty="0">
                <a:latin typeface="Helvetica Light" panose="020B0403020202020204" pitchFamily="34" charset="0"/>
              </a:rPr>
              <a:t>Utilized 8000 compute nodes (85% of Frontier’s nodes) for up to 3.3 hours;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dirty="0">
                <a:latin typeface="Helvetica Light" panose="020B0403020202020204" pitchFamily="34" charset="0"/>
              </a:rPr>
              <a:t>Total 7875 tasks;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100" dirty="0">
                <a:latin typeface="Helvetica Light" panose="020B0403020202020204" pitchFamily="34" charset="0"/>
              </a:rPr>
              <a:t>Each task requires 8 nodes with 8 MPI ranks per node with the typical 7CPUs-1GPU decomposition and runtime ∼10-25 min.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C945B-9B69-C36F-AC9E-D3C8E2D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0C7284A-F47F-BF6B-87FD-8F506E9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9506164" cy="322717"/>
          </a:xfrm>
        </p:spPr>
        <p:txBody>
          <a:bodyPr/>
          <a:lstStyle/>
          <a:p>
            <a:r>
              <a:rPr lang="en-US" dirty="0"/>
              <a:t>Scaling on Frontier: Uncertainty Quantification Workflow Applications using ExaWorks to Enable Full System Utilization 				Nov 13, 2023</a:t>
            </a:r>
          </a:p>
        </p:txBody>
      </p:sp>
    </p:spTree>
    <p:extLst>
      <p:ext uri="{BB962C8B-B14F-4D97-AF65-F5344CB8AC3E}">
        <p14:creationId xmlns:p14="http://schemas.microsoft.com/office/powerpoint/2010/main" val="869599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1833</TotalTime>
  <Words>1454</Words>
  <Application>Microsoft Macintosh PowerPoint</Application>
  <PresentationFormat>Widescreen</PresentationFormat>
  <Paragraphs>126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</vt:lpstr>
      <vt:lpstr>Helvetica Light</vt:lpstr>
      <vt:lpstr>Helvetica Light Oblique</vt:lpstr>
      <vt:lpstr>Helvetica Neue</vt:lpstr>
      <vt:lpstr>Helvetica Neue Light</vt:lpstr>
      <vt:lpstr>Helvetica Oblique</vt:lpstr>
      <vt:lpstr>Celestial</vt:lpstr>
      <vt:lpstr>Scaling on Frontier: Uncertainty Quantification Workflow Applications using ExaWorks to Enable Full System Utilization</vt:lpstr>
      <vt:lpstr>Motivation</vt:lpstr>
      <vt:lpstr>ExaAM | Introduction</vt:lpstr>
      <vt:lpstr>ExaAM | Uncertainty Quantification Campaign</vt:lpstr>
      <vt:lpstr>UQ Campaign | Requirements for Ensemble Management</vt:lpstr>
      <vt:lpstr>RADICAL-Cybertools (RCT) | Middleware Building Blocks</vt:lpstr>
      <vt:lpstr>RADICAL-EnTK | Overview</vt:lpstr>
      <vt:lpstr>RADICAL-EnTK | Workflow Management</vt:lpstr>
      <vt:lpstr>Runs on Frontier @OLCF/ORNL</vt:lpstr>
      <vt:lpstr>Frontier Run of the EnTK Workflow Application for ExaConstit</vt:lpstr>
      <vt:lpstr>Summary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Titov, Mikhail</cp:lastModifiedBy>
  <cp:revision>122</cp:revision>
  <dcterms:created xsi:type="dcterms:W3CDTF">2021-05-28T21:00:04Z</dcterms:created>
  <dcterms:modified xsi:type="dcterms:W3CDTF">2023-11-12T17:32:09Z</dcterms:modified>
</cp:coreProperties>
</file>