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9B55"/>
    <a:srgbClr val="000000"/>
    <a:srgbClr val="FFFFFF"/>
    <a:srgbClr val="BEDA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5"/>
    <p:restoredTop sz="96348"/>
  </p:normalViewPr>
  <p:slideViewPr>
    <p:cSldViewPr snapToGrid="0" snapToObjects="1">
      <p:cViewPr varScale="1">
        <p:scale>
          <a:sx n="110" d="100"/>
          <a:sy n="110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2200A-C61C-C442-90F5-8597248544A0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6ADF5-1F2F-4E4C-933D-9A740406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45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6ADF5-1F2F-4E4C-933D-9A74040696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9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//Users/toddszymanski/Documents/01%20Work/SC23/ppt/sc23_presenter_back.png" TargetMode="External"/><Relationship Id="rId7" Type="http://schemas.openxmlformats.org/officeDocument/2006/relationships/image" Target="file:////Users/toddszymanski/Documents/01%20Work/SC23/ppt/sc23_presenter_logo@4x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file:////Users/toddszymanski/Documents/01%20Work/SC23/logo/00%20logosheet/sc23_logos_transpng@4x/sc23_hor_blackcolor@4x.png" TargetMode="Externa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file:////Users/toddszymanski/Documents/01%20Work/SC22/presenter%20assets/sc22_logo@4x.png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E7127B3-326B-8EE3-1A65-C7626C1F9EA5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0" y="-18574"/>
            <a:ext cx="12192000" cy="4343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7C2399-A039-5779-00C9-04FB33AC7A05}"/>
              </a:ext>
            </a:extLst>
          </p:cNvPr>
          <p:cNvSpPr/>
          <p:nvPr userDrawn="1"/>
        </p:nvSpPr>
        <p:spPr>
          <a:xfrm>
            <a:off x="0" y="4275786"/>
            <a:ext cx="12192000" cy="2582214"/>
          </a:xfrm>
          <a:prstGeom prst="rect">
            <a:avLst/>
          </a:prstGeom>
          <a:solidFill>
            <a:srgbClr val="48B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797" y="1906998"/>
            <a:ext cx="10824402" cy="2250038"/>
          </a:xfrm>
        </p:spPr>
        <p:txBody>
          <a:bodyPr wrap="none" anchor="b">
            <a:normAutofit/>
          </a:bodyPr>
          <a:lstStyle>
            <a:lvl1pPr algn="l">
              <a:defRPr sz="3600" b="1" i="0" cap="none" baseline="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1796" y="4430332"/>
            <a:ext cx="10824401" cy="1884472"/>
          </a:xfrm>
        </p:spPr>
        <p:txBody>
          <a:bodyPr wrap="square" anchor="t" anchorCtr="0">
            <a:noAutofit/>
          </a:bodyPr>
          <a:lstStyle>
            <a:lvl1pPr marL="0" indent="0" algn="l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authors and/or presenters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356410-ABCD-9F80-F32E-9E3C2F71AE94}"/>
              </a:ext>
            </a:extLst>
          </p:cNvPr>
          <p:cNvPicPr>
            <a:picLocks noChangeAspect="1"/>
          </p:cNvPicPr>
          <p:nvPr userDrawn="1"/>
        </p:nvPicPr>
        <p:blipFill>
          <a:blip r:embed="rId4" r:link="rId5"/>
          <a:srcRect/>
          <a:stretch>
            <a:fillRect/>
          </a:stretch>
        </p:blipFill>
        <p:spPr>
          <a:xfrm>
            <a:off x="8153400" y="529898"/>
            <a:ext cx="3200400" cy="1130489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F5DA24FF-6611-6926-2C9A-E0E546194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796" y="6422137"/>
            <a:ext cx="1600200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000000"/>
                </a:solidFill>
                <a:effectLst/>
                <a:latin typeface="+mn-lt"/>
              </a:defRPr>
            </a:lvl1pPr>
          </a:lstStyle>
          <a:p>
            <a:fld id="{DEB177B6-8116-EB44-AD78-42A45D43F559}" type="datetime1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69637F2-8D3B-F392-76D4-518311CEF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5032" y="6422137"/>
            <a:ext cx="551167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rgbClr val="000000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F6489A9-4A70-4708-2F78-88B47874A9D5}"/>
              </a:ext>
            </a:extLst>
          </p:cNvPr>
          <p:cNvPicPr>
            <a:picLocks noChangeAspect="1"/>
          </p:cNvPicPr>
          <p:nvPr userDrawn="1"/>
        </p:nvPicPr>
        <p:blipFill>
          <a:blip r:embed="rId6" r:link="rId7"/>
          <a:srcRect/>
          <a:stretch>
            <a:fillRect/>
          </a:stretch>
        </p:blipFill>
        <p:spPr>
          <a:xfrm>
            <a:off x="412630" y="6485246"/>
            <a:ext cx="205740" cy="20574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425866"/>
            <a:ext cx="1600200" cy="312326"/>
          </a:xfrm>
        </p:spPr>
        <p:txBody>
          <a:bodyPr/>
          <a:lstStyle/>
          <a:p>
            <a:fld id="{E9A1C34C-64B9-3742-AC3A-DF7437F603FA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425866"/>
            <a:ext cx="1600200" cy="312326"/>
          </a:xfrm>
        </p:spPr>
        <p:txBody>
          <a:bodyPr/>
          <a:lstStyle/>
          <a:p>
            <a:fld id="{436B20EC-8654-A240-8289-E083C39C2D04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25866"/>
            <a:ext cx="1600200" cy="312326"/>
          </a:xfrm>
        </p:spPr>
        <p:txBody>
          <a:bodyPr/>
          <a:lstStyle/>
          <a:p>
            <a:fld id="{03B69DD4-E621-6142-8193-CAA658C361AD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rgbClr val="000000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rgbClr val="000000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1" y="6425866"/>
            <a:ext cx="1600200" cy="312326"/>
          </a:xfrm>
        </p:spPr>
        <p:txBody>
          <a:bodyPr/>
          <a:lstStyle/>
          <a:p>
            <a:fld id="{D10FD46D-C6EA-6B4C-BF2F-A13F55B253BC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91390"/>
            <a:ext cx="10820398" cy="9990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75509"/>
            <a:ext cx="10820398" cy="4315691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1" y="6425866"/>
            <a:ext cx="1600200" cy="32271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2F0FD9E0-E380-3B44-BCCB-530A1FF37C6C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2271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53CF63-405E-4B58-884A-930C0E3E9C89}"/>
              </a:ext>
            </a:extLst>
          </p:cNvPr>
          <p:cNvSpPr/>
          <p:nvPr userDrawn="1"/>
        </p:nvSpPr>
        <p:spPr>
          <a:xfrm>
            <a:off x="3572516" y="6464113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b="0" i="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Lehmann et al. The Common Workflow Scheduler Interface: Status Quo and Future Plans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91390"/>
            <a:ext cx="10820398" cy="9990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75509"/>
            <a:ext cx="10820398" cy="431569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1" y="6425866"/>
            <a:ext cx="1600200" cy="32271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2F0FD9E0-E380-3B44-BCCB-530A1FF37C6C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2271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1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1" y="6425866"/>
            <a:ext cx="1600200" cy="312326"/>
          </a:xfrm>
        </p:spPr>
        <p:txBody>
          <a:bodyPr/>
          <a:lstStyle/>
          <a:p>
            <a:fld id="{B64D55A2-3D9D-084F-AAD5-AF9BBA396BBE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799" y="6425866"/>
            <a:ext cx="1600200" cy="312326"/>
          </a:xfrm>
        </p:spPr>
        <p:txBody>
          <a:bodyPr/>
          <a:lstStyle/>
          <a:p>
            <a:fld id="{08D7D8DA-9465-DD4A-800F-272899D8D7BD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797" y="6425866"/>
            <a:ext cx="1600200" cy="312326"/>
          </a:xfrm>
        </p:spPr>
        <p:txBody>
          <a:bodyPr/>
          <a:lstStyle/>
          <a:p>
            <a:fld id="{889F9916-D29A-0B4E-ABD7-51608927E3AB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A392BF-22B0-0461-CF08-DA7B982A1D32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365125" y="6523402"/>
            <a:ext cx="316672" cy="3166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>
            <a:lvl1pPr>
              <a:buClr>
                <a:srgbClr val="000000"/>
              </a:buClr>
              <a:defRPr/>
            </a:lvl1pPr>
            <a:lvl2pPr>
              <a:buClr>
                <a:srgbClr val="000000"/>
              </a:buClr>
              <a:defRPr/>
            </a:lvl2pPr>
            <a:lvl3pPr>
              <a:buClr>
                <a:srgbClr val="000000"/>
              </a:buClr>
              <a:defRPr/>
            </a:lvl3pPr>
            <a:lvl4pPr>
              <a:buClr>
                <a:srgbClr val="000000"/>
              </a:buClr>
              <a:defRPr/>
            </a:lvl4pPr>
            <a:lvl5pPr>
              <a:buClr>
                <a:srgbClr val="0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>
            <a:lvl1pPr>
              <a:buClr>
                <a:srgbClr val="000000"/>
              </a:buClr>
              <a:defRPr/>
            </a:lvl1pPr>
            <a:lvl2pPr>
              <a:buClr>
                <a:srgbClr val="000000"/>
              </a:buClr>
              <a:defRPr/>
            </a:lvl2pPr>
            <a:lvl3pPr>
              <a:buClr>
                <a:srgbClr val="000000"/>
              </a:buClr>
              <a:defRPr/>
            </a:lvl3pPr>
            <a:lvl4pPr>
              <a:buClr>
                <a:srgbClr val="000000"/>
              </a:buClr>
              <a:defRPr/>
            </a:lvl4pPr>
            <a:lvl5pPr>
              <a:buClr>
                <a:srgbClr val="0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1" y="6425866"/>
            <a:ext cx="1600200" cy="312326"/>
          </a:xfrm>
        </p:spPr>
        <p:txBody>
          <a:bodyPr/>
          <a:lstStyle/>
          <a:p>
            <a:fld id="{CF810A9F-E58F-0A4F-BB86-00D0C675F7F6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1" y="6425866"/>
            <a:ext cx="1600200" cy="312326"/>
          </a:xfrm>
        </p:spPr>
        <p:txBody>
          <a:bodyPr/>
          <a:lstStyle/>
          <a:p>
            <a:fld id="{A9022B69-CCDB-4C49-82FF-93A849C8A861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425866"/>
            <a:ext cx="1600200" cy="312326"/>
          </a:xfrm>
        </p:spPr>
        <p:txBody>
          <a:bodyPr/>
          <a:lstStyle/>
          <a:p>
            <a:fld id="{D0CC3993-0B90-1C4D-9555-54A97F187C36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file:////Users/toddszymanski/Documents/01%20Work/SC23/ppt/sc23_presenter_logo@4x.png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8BEB7">
                <a:alpha val="35000"/>
              </a:srgbClr>
            </a:gs>
            <a:gs pos="100000">
              <a:srgbClr val="80C46E">
                <a:alpha val="35000"/>
              </a:srgb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1" y="6422137"/>
            <a:ext cx="1600200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000000"/>
                </a:solidFill>
                <a:effectLst/>
                <a:latin typeface="+mn-lt"/>
              </a:defRPr>
            </a:lvl1pPr>
          </a:lstStyle>
          <a:p>
            <a:fld id="{C411B51A-ED12-F344-8388-02D0098F41E0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5032" y="6422137"/>
            <a:ext cx="551167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rgbClr val="000000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073F6-E5C9-80CB-5149-AA71B271D79E}"/>
              </a:ext>
            </a:extLst>
          </p:cNvPr>
          <p:cNvPicPr>
            <a:picLocks noChangeAspect="1"/>
          </p:cNvPicPr>
          <p:nvPr userDrawn="1"/>
        </p:nvPicPr>
        <p:blipFill>
          <a:blip r:embed="rId15" r:link="rId16"/>
          <a:srcRect/>
          <a:stretch>
            <a:fillRect/>
          </a:stretch>
        </p:blipFill>
        <p:spPr>
          <a:xfrm>
            <a:off x="412630" y="6485246"/>
            <a:ext cx="205740" cy="20574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55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60" r:id="rId10"/>
    <p:sldLayoutId id="2147483657" r:id="rId11"/>
    <p:sldLayoutId id="2147483663" r:id="rId12"/>
    <p:sldLayoutId id="2147483664" r:id="rId13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 cap="none" baseline="0">
          <a:ln w="3175" cmpd="sng">
            <a:noFill/>
          </a:ln>
          <a:solidFill>
            <a:srgbClr val="000000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rgbClr val="000000"/>
        </a:buClr>
        <a:buSzPct val="100000"/>
        <a:buFont typeface="Arial"/>
        <a:buChar char="•"/>
        <a:defRPr sz="1800" kern="1200" cap="none">
          <a:solidFill>
            <a:srgbClr val="000000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rgbClr val="000000"/>
        </a:buClr>
        <a:buSzPct val="100000"/>
        <a:buFont typeface="Arial"/>
        <a:buChar char="•"/>
        <a:defRPr sz="1600" kern="1200" cap="none">
          <a:solidFill>
            <a:srgbClr val="000000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rgbClr val="000000"/>
        </a:buClr>
        <a:buSzPct val="100000"/>
        <a:buFont typeface="Arial"/>
        <a:buChar char="•"/>
        <a:defRPr sz="1400" kern="1200" cap="none">
          <a:solidFill>
            <a:srgbClr val="000000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rgbClr val="000000"/>
        </a:buClr>
        <a:buSzPct val="100000"/>
        <a:buFont typeface="Arial"/>
        <a:buChar char="•"/>
        <a:defRPr sz="1200" kern="1200" cap="none">
          <a:solidFill>
            <a:srgbClr val="000000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rgbClr val="000000"/>
        </a:buClr>
        <a:buSzPct val="100000"/>
        <a:buFont typeface="Arial"/>
        <a:buChar char="•"/>
        <a:defRPr sz="1200" kern="1200" cap="none">
          <a:solidFill>
            <a:srgbClr val="000000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9.png"/><Relationship Id="rId7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EB403CA-F51D-8396-BBD9-15A09C385B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Common Workflow Scheduler Interface:</a:t>
            </a:r>
            <a:br>
              <a:rPr lang="en-US" dirty="0"/>
            </a:br>
            <a:r>
              <a:rPr lang="en-US" dirty="0"/>
              <a:t>Status Quo and Future Plans</a:t>
            </a:r>
            <a:br>
              <a:rPr lang="en-US" dirty="0"/>
            </a:br>
            <a:endParaRPr lang="en-US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DFF4ED36-A629-6E1B-E79C-48D6FAABC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/>
              <a:t>Fabian Lehmann</a:t>
            </a:r>
            <a:r>
              <a:rPr lang="en-US" dirty="0"/>
              <a:t>, Humboldt-Universität </a:t>
            </a:r>
            <a:r>
              <a:rPr lang="en-US" dirty="0" err="1"/>
              <a:t>zu</a:t>
            </a:r>
            <a:r>
              <a:rPr lang="en-US" dirty="0"/>
              <a:t> Berlin, Germany</a:t>
            </a:r>
          </a:p>
          <a:p>
            <a:r>
              <a:rPr lang="en-US" dirty="0"/>
              <a:t>Jonathan Bader, </a:t>
            </a:r>
            <a:r>
              <a:rPr lang="en-US" dirty="0" err="1"/>
              <a:t>Technische</a:t>
            </a:r>
            <a:r>
              <a:rPr lang="en-US" dirty="0"/>
              <a:t> Universität Berlin, Germany</a:t>
            </a:r>
            <a:endParaRPr lang="en-US" baseline="30000" dirty="0"/>
          </a:p>
          <a:p>
            <a:r>
              <a:rPr lang="en-US" dirty="0"/>
              <a:t>Lauritz </a:t>
            </a:r>
            <a:r>
              <a:rPr lang="en-US" dirty="0" err="1"/>
              <a:t>Thamsen</a:t>
            </a:r>
            <a:r>
              <a:rPr lang="en-US" dirty="0"/>
              <a:t>, University of Glasgow, United Kingdom</a:t>
            </a:r>
            <a:endParaRPr lang="en-US" baseline="30000" dirty="0"/>
          </a:p>
          <a:p>
            <a:r>
              <a:rPr lang="en-US" dirty="0"/>
              <a:t>Ulf </a:t>
            </a:r>
            <a:r>
              <a:rPr lang="en-US" dirty="0" err="1"/>
              <a:t>Leser</a:t>
            </a:r>
            <a:r>
              <a:rPr lang="en-US" dirty="0"/>
              <a:t>, Humboldt-Universität </a:t>
            </a:r>
            <a:r>
              <a:rPr lang="en-US" dirty="0" err="1"/>
              <a:t>zu</a:t>
            </a:r>
            <a:r>
              <a:rPr lang="en-US" dirty="0"/>
              <a:t> Berlin, Germany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11E8A-7CAC-36CC-C072-CD34D7404AB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766F14-9E05-E74A-8F69-C6C372A193D2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2A3E1-8DA4-AA3B-63DE-49C269ACD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6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angle 237">
            <a:extLst>
              <a:ext uri="{FF2B5EF4-FFF2-40B4-BE49-F238E27FC236}">
                <a16:creationId xmlns:a16="http://schemas.microsoft.com/office/drawing/2014/main" id="{90888782-F5DA-4083-AC2B-C02A8182BD40}"/>
              </a:ext>
            </a:extLst>
          </p:cNvPr>
          <p:cNvSpPr/>
          <p:nvPr/>
        </p:nvSpPr>
        <p:spPr>
          <a:xfrm>
            <a:off x="6777409" y="1951381"/>
            <a:ext cx="3127107" cy="4357939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631121DF-4A5F-4EF4-9832-7E566D3BD35A}"/>
              </a:ext>
            </a:extLst>
          </p:cNvPr>
          <p:cNvSpPr/>
          <p:nvPr/>
        </p:nvSpPr>
        <p:spPr>
          <a:xfrm>
            <a:off x="7606052" y="2636912"/>
            <a:ext cx="2234364" cy="359243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AFA68F77-88D2-4CE2-A97E-484B602181B8}"/>
              </a:ext>
            </a:extLst>
          </p:cNvPr>
          <p:cNvSpPr/>
          <p:nvPr/>
        </p:nvSpPr>
        <p:spPr>
          <a:xfrm>
            <a:off x="2788564" y="1951381"/>
            <a:ext cx="2641308" cy="4357939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B85BB-6593-025D-DCB2-77107384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Workflow Execution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F8CEAB-9FA7-4010-9835-E35DF3423775}"/>
              </a:ext>
            </a:extLst>
          </p:cNvPr>
          <p:cNvSpPr txBox="1"/>
          <p:nvPr/>
        </p:nvSpPr>
        <p:spPr bwMode="auto">
          <a:xfrm>
            <a:off x="4387285" y="1299358"/>
            <a:ext cx="3656770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state of the art interaction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4D659239-20F9-4D68-A396-BD00DBB401DE}"/>
              </a:ext>
            </a:extLst>
          </p:cNvPr>
          <p:cNvSpPr/>
          <p:nvPr/>
        </p:nvSpPr>
        <p:spPr>
          <a:xfrm>
            <a:off x="6833069" y="2488141"/>
            <a:ext cx="562300" cy="3335415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scheduler</a:t>
            </a:r>
          </a:p>
        </p:txBody>
      </p:sp>
      <p:pic>
        <p:nvPicPr>
          <p:cNvPr id="239" name="Graphic 238" descr="Gears">
            <a:extLst>
              <a:ext uri="{FF2B5EF4-FFF2-40B4-BE49-F238E27FC236}">
                <a16:creationId xmlns:a16="http://schemas.microsoft.com/office/drawing/2014/main" id="{7C7EE6CA-A20C-4758-BFBF-471BFCE12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931165">
            <a:off x="3786924" y="3992316"/>
            <a:ext cx="742357" cy="742357"/>
          </a:xfrm>
          <a:prstGeom prst="rect">
            <a:avLst/>
          </a:prstGeom>
        </p:spPr>
      </p:pic>
      <p:sp>
        <p:nvSpPr>
          <p:cNvPr id="240" name="TextBox 239">
            <a:extLst>
              <a:ext uri="{FF2B5EF4-FFF2-40B4-BE49-F238E27FC236}">
                <a16:creationId xmlns:a16="http://schemas.microsoft.com/office/drawing/2014/main" id="{BD8791C4-9611-45EF-B5C3-D19F2EE340B0}"/>
              </a:ext>
            </a:extLst>
          </p:cNvPr>
          <p:cNvSpPr txBox="1"/>
          <p:nvPr/>
        </p:nvSpPr>
        <p:spPr>
          <a:xfrm>
            <a:off x="7276065" y="1910772"/>
            <a:ext cx="2263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 manager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0E87A2AC-6FB5-4056-B0D6-8AE228374FE7}"/>
              </a:ext>
            </a:extLst>
          </p:cNvPr>
          <p:cNvSpPr txBox="1"/>
          <p:nvPr/>
        </p:nvSpPr>
        <p:spPr>
          <a:xfrm>
            <a:off x="3604885" y="1920838"/>
            <a:ext cx="1327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SWMS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83E56087-DC25-4F8E-A50F-F980B1010B42}"/>
              </a:ext>
            </a:extLst>
          </p:cNvPr>
          <p:cNvSpPr/>
          <p:nvPr/>
        </p:nvSpPr>
        <p:spPr>
          <a:xfrm>
            <a:off x="4805605" y="2469849"/>
            <a:ext cx="562300" cy="3335415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vert="wordArtVert" numCol="1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scheduler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48383249-B8F1-4ED5-957E-BFE30274B6FE}"/>
              </a:ext>
            </a:extLst>
          </p:cNvPr>
          <p:cNvCxnSpPr>
            <a:cxnSpLocks/>
            <a:endCxn id="242" idx="1"/>
          </p:cNvCxnSpPr>
          <p:nvPr/>
        </p:nvCxnSpPr>
        <p:spPr>
          <a:xfrm>
            <a:off x="3625548" y="4137557"/>
            <a:ext cx="118005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 w="sm" len="sm"/>
          </a:ln>
          <a:effectLst/>
        </p:spPr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5DA16203-7DB8-4A39-A0D0-9A0C5F891C09}"/>
              </a:ext>
            </a:extLst>
          </p:cNvPr>
          <p:cNvCxnSpPr>
            <a:cxnSpLocks/>
            <a:stCxn id="265" idx="3"/>
            <a:endCxn id="286" idx="0"/>
          </p:cNvCxnSpPr>
          <p:nvPr/>
        </p:nvCxnSpPr>
        <p:spPr>
          <a:xfrm>
            <a:off x="7507668" y="4118346"/>
            <a:ext cx="372541" cy="1256098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 w="sm" len="sm"/>
          </a:ln>
          <a:effectLst/>
        </p:spPr>
      </p:cxn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7248625-0413-4A1A-9BC5-122E44C8D880}"/>
              </a:ext>
            </a:extLst>
          </p:cNvPr>
          <p:cNvSpPr/>
          <p:nvPr/>
        </p:nvSpPr>
        <p:spPr>
          <a:xfrm>
            <a:off x="3670673" y="3831778"/>
            <a:ext cx="256169" cy="261473"/>
          </a:xfrm>
          <a:prstGeom prst="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lang="en-US" sz="1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</a:p>
        </p:txBody>
      </p: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BAACFA19-092D-4263-A7C7-BA494506C2AC}"/>
              </a:ext>
            </a:extLst>
          </p:cNvPr>
          <p:cNvGrpSpPr/>
          <p:nvPr/>
        </p:nvGrpSpPr>
        <p:grpSpPr>
          <a:xfrm>
            <a:off x="2860654" y="3570697"/>
            <a:ext cx="710753" cy="996896"/>
            <a:chOff x="345345" y="209723"/>
            <a:chExt cx="2052505" cy="2878823"/>
          </a:xfrm>
        </p:grpSpPr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6EB1A41B-AAC6-4BCC-BE22-76E784A76582}"/>
                </a:ext>
              </a:extLst>
            </p:cNvPr>
            <p:cNvSpPr/>
            <p:nvPr/>
          </p:nvSpPr>
          <p:spPr>
            <a:xfrm>
              <a:off x="1140901" y="209723"/>
              <a:ext cx="461395" cy="461395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tailEnd type="triangle" w="sm" len="sm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t</a:t>
              </a:r>
              <a:r>
                <a:rPr kumimoji="0" lang="en-US" sz="9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1</a:t>
              </a:r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CAC67451-21B2-45B3-B47B-525B7C0A86DA}"/>
                </a:ext>
              </a:extLst>
            </p:cNvPr>
            <p:cNvSpPr/>
            <p:nvPr/>
          </p:nvSpPr>
          <p:spPr>
            <a:xfrm>
              <a:off x="345345" y="1100354"/>
              <a:ext cx="461395" cy="461395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tailEnd type="triangle" w="sm" len="sm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t</a:t>
              </a:r>
              <a:r>
                <a:rPr kumimoji="0" lang="en-US" sz="9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2</a:t>
              </a:r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9572A7BA-CDC0-4649-B2F4-59AF9737C47C}"/>
                </a:ext>
              </a:extLst>
            </p:cNvPr>
            <p:cNvSpPr/>
            <p:nvPr/>
          </p:nvSpPr>
          <p:spPr>
            <a:xfrm>
              <a:off x="1140900" y="1100353"/>
              <a:ext cx="461395" cy="461395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tailEnd type="triangle" w="sm" len="sm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t</a:t>
              </a:r>
              <a:r>
                <a:rPr kumimoji="0" lang="en-US" sz="9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3</a:t>
              </a: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B6BC3126-9911-4932-8603-35E40C751495}"/>
                </a:ext>
              </a:extLst>
            </p:cNvPr>
            <p:cNvSpPr/>
            <p:nvPr/>
          </p:nvSpPr>
          <p:spPr>
            <a:xfrm>
              <a:off x="1936455" y="1100352"/>
              <a:ext cx="461395" cy="461395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tailEnd type="triangle" w="sm" len="sm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t</a:t>
              </a:r>
              <a:r>
                <a:rPr kumimoji="0" lang="en-US" sz="9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4</a:t>
              </a:r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594C427E-CC07-4E6C-B242-DA4C5F4CAAA5}"/>
                </a:ext>
              </a:extLst>
            </p:cNvPr>
            <p:cNvSpPr/>
            <p:nvPr/>
          </p:nvSpPr>
          <p:spPr>
            <a:xfrm>
              <a:off x="1140899" y="1863752"/>
              <a:ext cx="461395" cy="461395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tailEnd type="triangle" w="sm" len="sm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t</a:t>
              </a:r>
              <a:r>
                <a:rPr kumimoji="0" lang="en-US" sz="9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5</a:t>
              </a:r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93A6B2DD-0F89-4DB2-80D1-F581469FC53A}"/>
                </a:ext>
              </a:extLst>
            </p:cNvPr>
            <p:cNvSpPr/>
            <p:nvPr/>
          </p:nvSpPr>
          <p:spPr>
            <a:xfrm>
              <a:off x="1140898" y="2627151"/>
              <a:ext cx="461395" cy="461395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tailEnd type="triangle" w="sm" len="sm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t</a:t>
              </a:r>
              <a:r>
                <a:rPr kumimoji="0" lang="en-US" sz="9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6</a:t>
              </a:r>
            </a:p>
          </p:txBody>
        </p: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C9FFB1E5-29C4-4DDC-8ED3-DB47123F8383}"/>
                </a:ext>
              </a:extLst>
            </p:cNvPr>
            <p:cNvCxnSpPr>
              <a:stCxn id="247" idx="4"/>
              <a:endCxn id="250" idx="0"/>
            </p:cNvCxnSpPr>
            <p:nvPr/>
          </p:nvCxnSpPr>
          <p:spPr>
            <a:xfrm>
              <a:off x="1371599" y="671118"/>
              <a:ext cx="795554" cy="429234"/>
            </a:xfrm>
            <a:prstGeom prst="straightConnector1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5D483341-EDC4-4E07-8DA9-F93A0C5B964B}"/>
                </a:ext>
              </a:extLst>
            </p:cNvPr>
            <p:cNvCxnSpPr>
              <a:cxnSpLocks/>
              <a:stCxn id="247" idx="4"/>
              <a:endCxn id="249" idx="0"/>
            </p:cNvCxnSpPr>
            <p:nvPr/>
          </p:nvCxnSpPr>
          <p:spPr>
            <a:xfrm flipH="1">
              <a:off x="1371598" y="671118"/>
              <a:ext cx="1" cy="429235"/>
            </a:xfrm>
            <a:prstGeom prst="straightConnector1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BD049893-A83D-444F-BEB2-5A3815ECF3D3}"/>
                </a:ext>
              </a:extLst>
            </p:cNvPr>
            <p:cNvCxnSpPr>
              <a:cxnSpLocks/>
              <a:stCxn id="247" idx="4"/>
              <a:endCxn id="248" idx="0"/>
            </p:cNvCxnSpPr>
            <p:nvPr/>
          </p:nvCxnSpPr>
          <p:spPr>
            <a:xfrm flipH="1">
              <a:off x="576043" y="671118"/>
              <a:ext cx="795556" cy="429236"/>
            </a:xfrm>
            <a:prstGeom prst="straightConnector1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25E69F54-5843-4069-A834-96D9F44501E3}"/>
                </a:ext>
              </a:extLst>
            </p:cNvPr>
            <p:cNvCxnSpPr>
              <a:cxnSpLocks/>
              <a:stCxn id="249" idx="4"/>
              <a:endCxn id="251" idx="0"/>
            </p:cNvCxnSpPr>
            <p:nvPr/>
          </p:nvCxnSpPr>
          <p:spPr>
            <a:xfrm flipH="1">
              <a:off x="1371597" y="1561748"/>
              <a:ext cx="1" cy="302004"/>
            </a:xfrm>
            <a:prstGeom prst="straightConnector1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B120A6F6-81C4-43B9-BA67-762CEA8EE122}"/>
                </a:ext>
              </a:extLst>
            </p:cNvPr>
            <p:cNvCxnSpPr>
              <a:cxnSpLocks/>
              <a:stCxn id="251" idx="4"/>
              <a:endCxn id="252" idx="0"/>
            </p:cNvCxnSpPr>
            <p:nvPr/>
          </p:nvCxnSpPr>
          <p:spPr>
            <a:xfrm flipH="1">
              <a:off x="1371596" y="2325147"/>
              <a:ext cx="1" cy="302004"/>
            </a:xfrm>
            <a:prstGeom prst="straightConnector1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AC90796D-6E4E-4F82-AF2C-BBBB92C085B8}"/>
                </a:ext>
              </a:extLst>
            </p:cNvPr>
            <p:cNvCxnSpPr>
              <a:cxnSpLocks/>
              <a:stCxn id="250" idx="4"/>
              <a:endCxn id="251" idx="0"/>
            </p:cNvCxnSpPr>
            <p:nvPr/>
          </p:nvCxnSpPr>
          <p:spPr>
            <a:xfrm flipH="1">
              <a:off x="1371597" y="1561747"/>
              <a:ext cx="795556" cy="302005"/>
            </a:xfrm>
            <a:prstGeom prst="straightConnector1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7D36944A-A9E1-4F3C-BDE1-984669D4B42C}"/>
                </a:ext>
              </a:extLst>
            </p:cNvPr>
            <p:cNvCxnSpPr>
              <a:cxnSpLocks/>
              <a:stCxn id="248" idx="4"/>
              <a:endCxn id="252" idx="0"/>
            </p:cNvCxnSpPr>
            <p:nvPr/>
          </p:nvCxnSpPr>
          <p:spPr>
            <a:xfrm>
              <a:off x="576043" y="1561749"/>
              <a:ext cx="795553" cy="1065402"/>
            </a:xfrm>
            <a:prstGeom prst="straightConnector1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tailEnd type="triangle" w="sm" len="sm"/>
            </a:ln>
            <a:effectLst/>
          </p:spPr>
        </p:cxnSp>
      </p:grpSp>
      <p:sp>
        <p:nvSpPr>
          <p:cNvPr id="260" name="Rectangle 259">
            <a:extLst>
              <a:ext uri="{FF2B5EF4-FFF2-40B4-BE49-F238E27FC236}">
                <a16:creationId xmlns:a16="http://schemas.microsoft.com/office/drawing/2014/main" id="{0F42609B-B212-4BEF-BE14-B0F20D0ADEDB}"/>
              </a:ext>
            </a:extLst>
          </p:cNvPr>
          <p:cNvSpPr/>
          <p:nvPr/>
        </p:nvSpPr>
        <p:spPr>
          <a:xfrm>
            <a:off x="4040820" y="3832434"/>
            <a:ext cx="256169" cy="261473"/>
          </a:xfrm>
          <a:prstGeom prst="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lang="en-US" sz="1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DCA47E3B-35FF-47A5-882D-129598EFAC68}"/>
              </a:ext>
            </a:extLst>
          </p:cNvPr>
          <p:cNvSpPr txBox="1"/>
          <p:nvPr/>
        </p:nvSpPr>
        <p:spPr>
          <a:xfrm>
            <a:off x="2820512" y="3249392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DAG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984D419C-8B16-4F6A-AD79-BBA58918F4D6}"/>
              </a:ext>
            </a:extLst>
          </p:cNvPr>
          <p:cNvSpPr txBox="1"/>
          <p:nvPr/>
        </p:nvSpPr>
        <p:spPr>
          <a:xfrm>
            <a:off x="8386565" y="2644932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0B845F1F-59F1-442F-B846-C71F9B658901}"/>
              </a:ext>
            </a:extLst>
          </p:cNvPr>
          <p:cNvSpPr/>
          <p:nvPr/>
        </p:nvSpPr>
        <p:spPr>
          <a:xfrm>
            <a:off x="4387285" y="3830767"/>
            <a:ext cx="256169" cy="261473"/>
          </a:xfrm>
          <a:prstGeom prst="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lang="en-US" sz="1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567C6C92-E775-438C-A7A8-EEF53C5FB349}"/>
              </a:ext>
            </a:extLst>
          </p:cNvPr>
          <p:cNvSpPr/>
          <p:nvPr/>
        </p:nvSpPr>
        <p:spPr>
          <a:xfrm>
            <a:off x="7244214" y="3983891"/>
            <a:ext cx="263454" cy="268909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lang="en-US" sz="105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31BCECC5-42E8-4DDA-93AB-B4C9B075E8B6}"/>
              </a:ext>
            </a:extLst>
          </p:cNvPr>
          <p:cNvGrpSpPr/>
          <p:nvPr/>
        </p:nvGrpSpPr>
        <p:grpSpPr>
          <a:xfrm>
            <a:off x="7955062" y="3111327"/>
            <a:ext cx="528346" cy="918737"/>
            <a:chOff x="4857749" y="596658"/>
            <a:chExt cx="283344" cy="593410"/>
          </a:xfrm>
        </p:grpSpPr>
        <p:sp>
          <p:nvSpPr>
            <p:cNvPr id="267" name="Rectangle: Rounded Corners 266">
              <a:extLst>
                <a:ext uri="{FF2B5EF4-FFF2-40B4-BE49-F238E27FC236}">
                  <a16:creationId xmlns:a16="http://schemas.microsoft.com/office/drawing/2014/main" id="{71092655-DAD4-486E-AC91-A2A0D7A5E3F6}"/>
                </a:ext>
              </a:extLst>
            </p:cNvPr>
            <p:cNvSpPr/>
            <p:nvPr/>
          </p:nvSpPr>
          <p:spPr>
            <a:xfrm>
              <a:off x="4857749" y="596658"/>
              <a:ext cx="283344" cy="59341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268" name="Rectangle: Rounded Corners 267">
              <a:extLst>
                <a:ext uri="{FF2B5EF4-FFF2-40B4-BE49-F238E27FC236}">
                  <a16:creationId xmlns:a16="http://schemas.microsoft.com/office/drawing/2014/main" id="{C3192397-F2EF-400F-9F47-87D3D1092787}"/>
                </a:ext>
              </a:extLst>
            </p:cNvPr>
            <p:cNvSpPr/>
            <p:nvPr/>
          </p:nvSpPr>
          <p:spPr>
            <a:xfrm>
              <a:off x="4898218" y="669742"/>
              <a:ext cx="202406" cy="45719"/>
            </a:xfrm>
            <a:prstGeom prst="round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269" name="Rectangle: Rounded Corners 268">
              <a:extLst>
                <a:ext uri="{FF2B5EF4-FFF2-40B4-BE49-F238E27FC236}">
                  <a16:creationId xmlns:a16="http://schemas.microsoft.com/office/drawing/2014/main" id="{0B2D2DB1-C8D5-4891-B8DF-5E474206DF57}"/>
                </a:ext>
              </a:extLst>
            </p:cNvPr>
            <p:cNvSpPr/>
            <p:nvPr/>
          </p:nvSpPr>
          <p:spPr>
            <a:xfrm>
              <a:off x="4898218" y="765685"/>
              <a:ext cx="202406" cy="45719"/>
            </a:xfrm>
            <a:prstGeom prst="round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270" name="Rectangle: Rounded Corners 269">
              <a:extLst>
                <a:ext uri="{FF2B5EF4-FFF2-40B4-BE49-F238E27FC236}">
                  <a16:creationId xmlns:a16="http://schemas.microsoft.com/office/drawing/2014/main" id="{C5B2C552-6293-4358-B2B8-0B7A490B5747}"/>
                </a:ext>
              </a:extLst>
            </p:cNvPr>
            <p:cNvSpPr/>
            <p:nvPr/>
          </p:nvSpPr>
          <p:spPr>
            <a:xfrm>
              <a:off x="4898218" y="1059986"/>
              <a:ext cx="202406" cy="45719"/>
            </a:xfrm>
            <a:prstGeom prst="round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435E7C4C-F162-42ED-B6B9-CC3251331C82}"/>
              </a:ext>
            </a:extLst>
          </p:cNvPr>
          <p:cNvGrpSpPr/>
          <p:nvPr/>
        </p:nvGrpSpPr>
        <p:grpSpPr>
          <a:xfrm>
            <a:off x="8984215" y="3111328"/>
            <a:ext cx="528346" cy="918737"/>
            <a:chOff x="4857749" y="596658"/>
            <a:chExt cx="283344" cy="593410"/>
          </a:xfrm>
        </p:grpSpPr>
        <p:sp>
          <p:nvSpPr>
            <p:cNvPr id="272" name="Rectangle: Rounded Corners 271">
              <a:extLst>
                <a:ext uri="{FF2B5EF4-FFF2-40B4-BE49-F238E27FC236}">
                  <a16:creationId xmlns:a16="http://schemas.microsoft.com/office/drawing/2014/main" id="{25E31421-708E-4F57-8580-59B959DA5E55}"/>
                </a:ext>
              </a:extLst>
            </p:cNvPr>
            <p:cNvSpPr/>
            <p:nvPr/>
          </p:nvSpPr>
          <p:spPr>
            <a:xfrm>
              <a:off x="4857749" y="596658"/>
              <a:ext cx="283344" cy="59341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273" name="Rectangle: Rounded Corners 272">
              <a:extLst>
                <a:ext uri="{FF2B5EF4-FFF2-40B4-BE49-F238E27FC236}">
                  <a16:creationId xmlns:a16="http://schemas.microsoft.com/office/drawing/2014/main" id="{AFB29990-1344-4097-80B1-57CDF75D997C}"/>
                </a:ext>
              </a:extLst>
            </p:cNvPr>
            <p:cNvSpPr/>
            <p:nvPr/>
          </p:nvSpPr>
          <p:spPr>
            <a:xfrm>
              <a:off x="4898218" y="669742"/>
              <a:ext cx="202406" cy="45719"/>
            </a:xfrm>
            <a:prstGeom prst="round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274" name="Rectangle: Rounded Corners 273">
              <a:extLst>
                <a:ext uri="{FF2B5EF4-FFF2-40B4-BE49-F238E27FC236}">
                  <a16:creationId xmlns:a16="http://schemas.microsoft.com/office/drawing/2014/main" id="{D3D2719A-6674-47BF-9DE4-EA4CC4FA90D8}"/>
                </a:ext>
              </a:extLst>
            </p:cNvPr>
            <p:cNvSpPr/>
            <p:nvPr/>
          </p:nvSpPr>
          <p:spPr>
            <a:xfrm>
              <a:off x="4898218" y="765685"/>
              <a:ext cx="202406" cy="45719"/>
            </a:xfrm>
            <a:prstGeom prst="round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275" name="Rectangle: Rounded Corners 274">
              <a:extLst>
                <a:ext uri="{FF2B5EF4-FFF2-40B4-BE49-F238E27FC236}">
                  <a16:creationId xmlns:a16="http://schemas.microsoft.com/office/drawing/2014/main" id="{72293897-2E75-48E0-AC4B-38D8191CCE49}"/>
                </a:ext>
              </a:extLst>
            </p:cNvPr>
            <p:cNvSpPr/>
            <p:nvPr/>
          </p:nvSpPr>
          <p:spPr>
            <a:xfrm>
              <a:off x="4898218" y="1059986"/>
              <a:ext cx="202406" cy="45719"/>
            </a:xfrm>
            <a:prstGeom prst="round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C18CDA4D-C832-439B-B964-5B4EBE208437}"/>
              </a:ext>
            </a:extLst>
          </p:cNvPr>
          <p:cNvGrpSpPr/>
          <p:nvPr/>
        </p:nvGrpSpPr>
        <p:grpSpPr>
          <a:xfrm>
            <a:off x="7959928" y="4742511"/>
            <a:ext cx="528346" cy="918737"/>
            <a:chOff x="4857749" y="596658"/>
            <a:chExt cx="283344" cy="593410"/>
          </a:xfrm>
        </p:grpSpPr>
        <p:sp>
          <p:nvSpPr>
            <p:cNvPr id="277" name="Rectangle: Rounded Corners 276">
              <a:extLst>
                <a:ext uri="{FF2B5EF4-FFF2-40B4-BE49-F238E27FC236}">
                  <a16:creationId xmlns:a16="http://schemas.microsoft.com/office/drawing/2014/main" id="{4229FE48-3EB6-417F-8BF0-03DFD47AFDC5}"/>
                </a:ext>
              </a:extLst>
            </p:cNvPr>
            <p:cNvSpPr/>
            <p:nvPr/>
          </p:nvSpPr>
          <p:spPr>
            <a:xfrm>
              <a:off x="4857749" y="596658"/>
              <a:ext cx="283344" cy="59341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278" name="Rectangle: Rounded Corners 277">
              <a:extLst>
                <a:ext uri="{FF2B5EF4-FFF2-40B4-BE49-F238E27FC236}">
                  <a16:creationId xmlns:a16="http://schemas.microsoft.com/office/drawing/2014/main" id="{933D939B-C414-489B-9E7A-C86DCE02D0E6}"/>
                </a:ext>
              </a:extLst>
            </p:cNvPr>
            <p:cNvSpPr/>
            <p:nvPr/>
          </p:nvSpPr>
          <p:spPr>
            <a:xfrm>
              <a:off x="4898218" y="669742"/>
              <a:ext cx="202406" cy="45719"/>
            </a:xfrm>
            <a:prstGeom prst="round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279" name="Rectangle: Rounded Corners 278">
              <a:extLst>
                <a:ext uri="{FF2B5EF4-FFF2-40B4-BE49-F238E27FC236}">
                  <a16:creationId xmlns:a16="http://schemas.microsoft.com/office/drawing/2014/main" id="{8AFA0A57-0142-4A1D-99A8-5A5FC0AD0BC8}"/>
                </a:ext>
              </a:extLst>
            </p:cNvPr>
            <p:cNvSpPr/>
            <p:nvPr/>
          </p:nvSpPr>
          <p:spPr>
            <a:xfrm>
              <a:off x="4898218" y="765685"/>
              <a:ext cx="202406" cy="45719"/>
            </a:xfrm>
            <a:prstGeom prst="round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280" name="Rectangle: Rounded Corners 279">
              <a:extLst>
                <a:ext uri="{FF2B5EF4-FFF2-40B4-BE49-F238E27FC236}">
                  <a16:creationId xmlns:a16="http://schemas.microsoft.com/office/drawing/2014/main" id="{1EBFD7D1-6A92-417A-8AB0-986DE263D751}"/>
                </a:ext>
              </a:extLst>
            </p:cNvPr>
            <p:cNvSpPr/>
            <p:nvPr/>
          </p:nvSpPr>
          <p:spPr>
            <a:xfrm>
              <a:off x="4898218" y="1059986"/>
              <a:ext cx="202406" cy="45719"/>
            </a:xfrm>
            <a:prstGeom prst="round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076EE475-FF54-4DD1-9A69-55D8714DB70C}"/>
              </a:ext>
            </a:extLst>
          </p:cNvPr>
          <p:cNvGrpSpPr/>
          <p:nvPr/>
        </p:nvGrpSpPr>
        <p:grpSpPr>
          <a:xfrm>
            <a:off x="8976236" y="4737036"/>
            <a:ext cx="528346" cy="918737"/>
            <a:chOff x="4857749" y="596658"/>
            <a:chExt cx="283344" cy="593410"/>
          </a:xfrm>
        </p:grpSpPr>
        <p:sp>
          <p:nvSpPr>
            <p:cNvPr id="282" name="Rectangle: Rounded Corners 281">
              <a:extLst>
                <a:ext uri="{FF2B5EF4-FFF2-40B4-BE49-F238E27FC236}">
                  <a16:creationId xmlns:a16="http://schemas.microsoft.com/office/drawing/2014/main" id="{3F4A428F-7A29-4419-BA70-9186139617F3}"/>
                </a:ext>
              </a:extLst>
            </p:cNvPr>
            <p:cNvSpPr/>
            <p:nvPr/>
          </p:nvSpPr>
          <p:spPr>
            <a:xfrm>
              <a:off x="4857749" y="596658"/>
              <a:ext cx="283344" cy="59341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283" name="Rectangle: Rounded Corners 282">
              <a:extLst>
                <a:ext uri="{FF2B5EF4-FFF2-40B4-BE49-F238E27FC236}">
                  <a16:creationId xmlns:a16="http://schemas.microsoft.com/office/drawing/2014/main" id="{31106739-C6EA-4CB0-9C6A-AD9248346DEC}"/>
                </a:ext>
              </a:extLst>
            </p:cNvPr>
            <p:cNvSpPr/>
            <p:nvPr/>
          </p:nvSpPr>
          <p:spPr>
            <a:xfrm>
              <a:off x="4898218" y="669742"/>
              <a:ext cx="202406" cy="45719"/>
            </a:xfrm>
            <a:prstGeom prst="round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284" name="Rectangle: Rounded Corners 283">
              <a:extLst>
                <a:ext uri="{FF2B5EF4-FFF2-40B4-BE49-F238E27FC236}">
                  <a16:creationId xmlns:a16="http://schemas.microsoft.com/office/drawing/2014/main" id="{41F974F4-680E-459F-ADB8-0252EC93927D}"/>
                </a:ext>
              </a:extLst>
            </p:cNvPr>
            <p:cNvSpPr/>
            <p:nvPr/>
          </p:nvSpPr>
          <p:spPr>
            <a:xfrm>
              <a:off x="4898218" y="765685"/>
              <a:ext cx="202406" cy="45719"/>
            </a:xfrm>
            <a:prstGeom prst="round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285" name="Rectangle: Rounded Corners 284">
              <a:extLst>
                <a:ext uri="{FF2B5EF4-FFF2-40B4-BE49-F238E27FC236}">
                  <a16:creationId xmlns:a16="http://schemas.microsoft.com/office/drawing/2014/main" id="{FD7017CD-BEDB-4624-803F-C450E00AE6C4}"/>
                </a:ext>
              </a:extLst>
            </p:cNvPr>
            <p:cNvSpPr/>
            <p:nvPr/>
          </p:nvSpPr>
          <p:spPr>
            <a:xfrm>
              <a:off x="4898218" y="1059986"/>
              <a:ext cx="202406" cy="45719"/>
            </a:xfrm>
            <a:prstGeom prst="round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286" name="Rectangle 285">
            <a:extLst>
              <a:ext uri="{FF2B5EF4-FFF2-40B4-BE49-F238E27FC236}">
                <a16:creationId xmlns:a16="http://schemas.microsoft.com/office/drawing/2014/main" id="{1AE49958-B890-468C-898D-498AE68C9A09}"/>
              </a:ext>
            </a:extLst>
          </p:cNvPr>
          <p:cNvSpPr/>
          <p:nvPr/>
        </p:nvSpPr>
        <p:spPr>
          <a:xfrm>
            <a:off x="7748482" y="5374444"/>
            <a:ext cx="263454" cy="268909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lang="en-US" sz="105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C740CCAB-1B13-4F95-BE11-7036398830FC}"/>
              </a:ext>
            </a:extLst>
          </p:cNvPr>
          <p:cNvSpPr/>
          <p:nvPr/>
        </p:nvSpPr>
        <p:spPr>
          <a:xfrm>
            <a:off x="8735026" y="3785312"/>
            <a:ext cx="263454" cy="268909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lang="en-US" sz="105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</a:p>
        </p:txBody>
      </p: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E53DCD14-14B3-425D-B89E-8A5AA136B0CB}"/>
              </a:ext>
            </a:extLst>
          </p:cNvPr>
          <p:cNvCxnSpPr>
            <a:cxnSpLocks/>
            <a:stCxn id="265" idx="3"/>
            <a:endCxn id="287" idx="1"/>
          </p:cNvCxnSpPr>
          <p:nvPr/>
        </p:nvCxnSpPr>
        <p:spPr>
          <a:xfrm flipV="1">
            <a:off x="7507668" y="3919767"/>
            <a:ext cx="1227358" cy="19857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 w="sm" len="sm"/>
          </a:ln>
          <a:effectLst/>
        </p:spPr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A8B9733B-0449-4F96-9DD0-D492D422E74C}"/>
              </a:ext>
            </a:extLst>
          </p:cNvPr>
          <p:cNvSpPr txBox="1"/>
          <p:nvPr/>
        </p:nvSpPr>
        <p:spPr>
          <a:xfrm>
            <a:off x="7768594" y="4049890"/>
            <a:ext cx="99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1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99B69DAB-BC0B-445D-9716-7AFBA1948E78}"/>
              </a:ext>
            </a:extLst>
          </p:cNvPr>
          <p:cNvSpPr txBox="1"/>
          <p:nvPr/>
        </p:nvSpPr>
        <p:spPr>
          <a:xfrm>
            <a:off x="3096875" y="4775062"/>
            <a:ext cx="1292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DAG scheduling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0D4FD29D-3253-4784-BEC0-4AF6CF20054F}"/>
              </a:ext>
            </a:extLst>
          </p:cNvPr>
          <p:cNvSpPr txBox="1"/>
          <p:nvPr/>
        </p:nvSpPr>
        <p:spPr>
          <a:xfrm>
            <a:off x="7618920" y="5938247"/>
            <a:ext cx="2234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placement onto machine</a:t>
            </a:r>
          </a:p>
        </p:txBody>
      </p:sp>
      <p:pic>
        <p:nvPicPr>
          <p:cNvPr id="293" name="Content Placeholder 4">
            <a:extLst>
              <a:ext uri="{FF2B5EF4-FFF2-40B4-BE49-F238E27FC236}">
                <a16:creationId xmlns:a16="http://schemas.microsoft.com/office/drawing/2014/main" id="{22363A05-720B-42DE-8CA4-3DB665B6A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201" y="4926583"/>
            <a:ext cx="1389065" cy="278684"/>
          </a:xfrm>
          <a:prstGeom prst="rect">
            <a:avLst/>
          </a:prstGeom>
        </p:spPr>
      </p:pic>
      <p:pic>
        <p:nvPicPr>
          <p:cNvPr id="294" name="Picture 293">
            <a:extLst>
              <a:ext uri="{FF2B5EF4-FFF2-40B4-BE49-F238E27FC236}">
                <a16:creationId xmlns:a16="http://schemas.microsoft.com/office/drawing/2014/main" id="{49759B5A-2DBC-4BCF-A3D1-AEE5175BC3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29" y="5141289"/>
            <a:ext cx="1160245" cy="448218"/>
          </a:xfrm>
          <a:prstGeom prst="rect">
            <a:avLst/>
          </a:prstGeom>
        </p:spPr>
      </p:pic>
      <p:pic>
        <p:nvPicPr>
          <p:cNvPr id="295" name="Picture 294">
            <a:extLst>
              <a:ext uri="{FF2B5EF4-FFF2-40B4-BE49-F238E27FC236}">
                <a16:creationId xmlns:a16="http://schemas.microsoft.com/office/drawing/2014/main" id="{E6BD0DDE-B891-4BB6-BEA3-7E7114AAD0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68" y="5658802"/>
            <a:ext cx="800286" cy="800286"/>
          </a:xfrm>
          <a:prstGeom prst="rect">
            <a:avLst/>
          </a:prstGeom>
        </p:spPr>
      </p:pic>
      <p:pic>
        <p:nvPicPr>
          <p:cNvPr id="296" name="Picture 295">
            <a:extLst>
              <a:ext uri="{FF2B5EF4-FFF2-40B4-BE49-F238E27FC236}">
                <a16:creationId xmlns:a16="http://schemas.microsoft.com/office/drawing/2014/main" id="{A75E7A61-21CA-4CBB-B0EC-303F6545A99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36" y="5568320"/>
            <a:ext cx="1552430" cy="762657"/>
          </a:xfrm>
          <a:prstGeom prst="rect">
            <a:avLst/>
          </a:prstGeom>
        </p:spPr>
      </p:pic>
      <p:pic>
        <p:nvPicPr>
          <p:cNvPr id="297" name="Picture 296">
            <a:extLst>
              <a:ext uri="{FF2B5EF4-FFF2-40B4-BE49-F238E27FC236}">
                <a16:creationId xmlns:a16="http://schemas.microsoft.com/office/drawing/2014/main" id="{B32F0BC3-7F40-48DB-B1B9-22439DD6F26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68" y="4263659"/>
            <a:ext cx="2022068" cy="662924"/>
          </a:xfrm>
          <a:prstGeom prst="rect">
            <a:avLst/>
          </a:prstGeom>
        </p:spPr>
      </p:pic>
      <p:pic>
        <p:nvPicPr>
          <p:cNvPr id="298" name="Picture 297">
            <a:extLst>
              <a:ext uri="{FF2B5EF4-FFF2-40B4-BE49-F238E27FC236}">
                <a16:creationId xmlns:a16="http://schemas.microsoft.com/office/drawing/2014/main" id="{667B025C-DCE8-4D70-BD52-7A5BF43C28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770" y="4731179"/>
            <a:ext cx="1103922" cy="837141"/>
          </a:xfrm>
          <a:prstGeom prst="rect">
            <a:avLst/>
          </a:prstGeom>
        </p:spPr>
      </p:pic>
      <p:pic>
        <p:nvPicPr>
          <p:cNvPr id="299" name="Picture 298">
            <a:extLst>
              <a:ext uri="{FF2B5EF4-FFF2-40B4-BE49-F238E27FC236}">
                <a16:creationId xmlns:a16="http://schemas.microsoft.com/office/drawing/2014/main" id="{66F30E3D-5F3E-46F2-B837-0894D9B6E15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769" y="5731942"/>
            <a:ext cx="2015150" cy="435411"/>
          </a:xfrm>
          <a:prstGeom prst="rect">
            <a:avLst/>
          </a:prstGeom>
        </p:spPr>
      </p:pic>
      <p:pic>
        <p:nvPicPr>
          <p:cNvPr id="300" name="Picture 299">
            <a:extLst>
              <a:ext uri="{FF2B5EF4-FFF2-40B4-BE49-F238E27FC236}">
                <a16:creationId xmlns:a16="http://schemas.microsoft.com/office/drawing/2014/main" id="{5127B4A5-A818-4535-B917-3BCD390F2A9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881" y="4714574"/>
            <a:ext cx="798491" cy="730650"/>
          </a:xfrm>
          <a:prstGeom prst="rect">
            <a:avLst/>
          </a:prstGeom>
        </p:spPr>
      </p:pic>
      <p:pic>
        <p:nvPicPr>
          <p:cNvPr id="301" name="Picture 300">
            <a:extLst>
              <a:ext uri="{FF2B5EF4-FFF2-40B4-BE49-F238E27FC236}">
                <a16:creationId xmlns:a16="http://schemas.microsoft.com/office/drawing/2014/main" id="{41A53577-C4B8-4F0A-8F17-4ED832A2F74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285" y="4013101"/>
            <a:ext cx="2048814" cy="530717"/>
          </a:xfrm>
          <a:prstGeom prst="rect">
            <a:avLst/>
          </a:prstGeom>
        </p:spPr>
      </p:pic>
      <p:pic>
        <p:nvPicPr>
          <p:cNvPr id="302" name="Graphic 301" descr="Confused person">
            <a:extLst>
              <a:ext uri="{FF2B5EF4-FFF2-40B4-BE49-F238E27FC236}">
                <a16:creationId xmlns:a16="http://schemas.microsoft.com/office/drawing/2014/main" id="{BA137D48-D57D-43B3-95B4-AA6386E63F7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7425" y="2444040"/>
            <a:ext cx="914400" cy="914400"/>
          </a:xfrm>
          <a:prstGeom prst="rect">
            <a:avLst/>
          </a:prstGeom>
        </p:spPr>
      </p:pic>
      <p:pic>
        <p:nvPicPr>
          <p:cNvPr id="303" name="Graphic 302" descr="Document">
            <a:extLst>
              <a:ext uri="{FF2B5EF4-FFF2-40B4-BE49-F238E27FC236}">
                <a16:creationId xmlns:a16="http://schemas.microsoft.com/office/drawing/2014/main" id="{EDCCBD08-95C9-4B6B-942E-35C40780012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9922" y="2468247"/>
            <a:ext cx="914400" cy="914400"/>
          </a:xfrm>
          <a:prstGeom prst="rect">
            <a:avLst/>
          </a:prstGeom>
        </p:spPr>
      </p:pic>
      <p:sp>
        <p:nvSpPr>
          <p:cNvPr id="304" name="Cylinder 303">
            <a:extLst>
              <a:ext uri="{FF2B5EF4-FFF2-40B4-BE49-F238E27FC236}">
                <a16:creationId xmlns:a16="http://schemas.microsoft.com/office/drawing/2014/main" id="{C349A80E-91D9-4CD3-AF04-A84E59309C76}"/>
              </a:ext>
            </a:extLst>
          </p:cNvPr>
          <p:cNvSpPr/>
          <p:nvPr/>
        </p:nvSpPr>
        <p:spPr>
          <a:xfrm rot="16200000">
            <a:off x="5833404" y="3151765"/>
            <a:ext cx="542297" cy="1711090"/>
          </a:xfrm>
          <a:prstGeom prst="can">
            <a:avLst>
              <a:gd name="adj" fmla="val 7909"/>
            </a:avLst>
          </a:prstGeom>
          <a:solidFill>
            <a:schemeClr val="tx1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E050471C-ECE0-4805-B516-197C8D3A7EC8}"/>
              </a:ext>
            </a:extLst>
          </p:cNvPr>
          <p:cNvSpPr txBox="1"/>
          <p:nvPr/>
        </p:nvSpPr>
        <p:spPr>
          <a:xfrm>
            <a:off x="1106054" y="2176221"/>
            <a:ext cx="1469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 definition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BD2010BE-5086-4C7B-AE34-58C95529D52F}"/>
              </a:ext>
            </a:extLst>
          </p:cNvPr>
          <p:cNvSpPr txBox="1"/>
          <p:nvPr/>
        </p:nvSpPr>
        <p:spPr>
          <a:xfrm>
            <a:off x="8802403" y="4049890"/>
            <a:ext cx="99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2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5438D1DC-EADA-4483-A5E1-74F67301DDF5}"/>
              </a:ext>
            </a:extLst>
          </p:cNvPr>
          <p:cNvSpPr txBox="1"/>
          <p:nvPr/>
        </p:nvSpPr>
        <p:spPr>
          <a:xfrm>
            <a:off x="7768594" y="5661248"/>
            <a:ext cx="99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3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32E8A259-1978-42EE-8490-8478C7C255CB}"/>
              </a:ext>
            </a:extLst>
          </p:cNvPr>
          <p:cNvSpPr txBox="1"/>
          <p:nvPr/>
        </p:nvSpPr>
        <p:spPr>
          <a:xfrm>
            <a:off x="8802403" y="5661248"/>
            <a:ext cx="99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4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A520AB8E-9621-4CD9-AA16-DA9F5A137F10}"/>
              </a:ext>
            </a:extLst>
          </p:cNvPr>
          <p:cNvSpPr/>
          <p:nvPr/>
        </p:nvSpPr>
        <p:spPr>
          <a:xfrm>
            <a:off x="6203916" y="3872815"/>
            <a:ext cx="230143" cy="234908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lang="en-US" sz="105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21D48B1F-C9B9-4B26-957B-D153FE5F6053}"/>
              </a:ext>
            </a:extLst>
          </p:cNvPr>
          <p:cNvSpPr/>
          <p:nvPr/>
        </p:nvSpPr>
        <p:spPr>
          <a:xfrm>
            <a:off x="5884606" y="3873540"/>
            <a:ext cx="230143" cy="234908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lang="en-US" sz="105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781A909F-6A1A-40C8-94CC-9E0E8A825D24}"/>
              </a:ext>
            </a:extLst>
          </p:cNvPr>
          <p:cNvSpPr/>
          <p:nvPr/>
        </p:nvSpPr>
        <p:spPr>
          <a:xfrm>
            <a:off x="5565643" y="3870155"/>
            <a:ext cx="256168" cy="261473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lang="en-US" sz="1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</a:p>
        </p:txBody>
      </p:sp>
      <p:sp>
        <p:nvSpPr>
          <p:cNvPr id="312" name="Slide Number Placeholder 4">
            <a:extLst>
              <a:ext uri="{FF2B5EF4-FFF2-40B4-BE49-F238E27FC236}">
                <a16:creationId xmlns:a16="http://schemas.microsoft.com/office/drawing/2014/main" id="{74064127-89B6-4308-9735-176207A3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2271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9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7 L 0.10547 -0.00023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 animBg="1"/>
      <p:bldP spid="262" grpId="0" animBg="1"/>
      <p:bldP spid="237" grpId="0" animBg="1"/>
      <p:bldP spid="236" grpId="0" animBg="1"/>
      <p:bldP spid="240" grpId="0"/>
      <p:bldP spid="241" grpId="0"/>
      <p:bldP spid="242" grpId="0" animBg="1"/>
      <p:bldP spid="245" grpId="0" animBg="1"/>
      <p:bldP spid="260" grpId="0" animBg="1"/>
      <p:bldP spid="261" grpId="0"/>
      <p:bldP spid="263" grpId="0"/>
      <p:bldP spid="264" grpId="0" animBg="1"/>
      <p:bldP spid="265" grpId="0" animBg="1"/>
      <p:bldP spid="286" grpId="0" animBg="1"/>
      <p:bldP spid="287" grpId="0" animBg="1"/>
      <p:bldP spid="289" grpId="0"/>
      <p:bldP spid="290" grpId="0"/>
      <p:bldP spid="291" grpId="0"/>
      <p:bldP spid="304" grpId="0" animBg="1"/>
      <p:bldP spid="306" grpId="0"/>
      <p:bldP spid="307" grpId="0"/>
      <p:bldP spid="308" grpId="0"/>
      <p:bldP spid="309" grpId="0" animBg="1"/>
      <p:bldP spid="310" grpId="0" animBg="1"/>
      <p:bldP spid="3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8A7C-CF25-4146-A110-D9482DCF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Workflow Execution 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BEC0C-F35F-4D84-8F5E-614497763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Resource manager not workflow-aware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	 </a:t>
            </a:r>
            <a:r>
              <a:rPr lang="en-US" sz="2000" dirty="0"/>
              <a:t>Tasks are black boxes for the resource manager</a:t>
            </a:r>
          </a:p>
          <a:p>
            <a:endParaRPr lang="en-US" sz="2000" dirty="0"/>
          </a:p>
          <a:p>
            <a:r>
              <a:rPr lang="en-US" sz="2000" dirty="0"/>
              <a:t>No clear scheduling separation between components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	 </a:t>
            </a:r>
            <a:r>
              <a:rPr lang="en-US" sz="2000" dirty="0"/>
              <a:t>Two schedulers making contrary decisions</a:t>
            </a:r>
          </a:p>
          <a:p>
            <a:endParaRPr lang="en-US" sz="2000" dirty="0"/>
          </a:p>
          <a:p>
            <a:r>
              <a:rPr lang="en-US" sz="2000" dirty="0"/>
              <a:t>Workflow engine needs scheduling logic for each resource manager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	 </a:t>
            </a:r>
            <a:r>
              <a:rPr lang="en-US" sz="2000" dirty="0"/>
              <a:t>Specific code to submit and fetch results from resource manager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FDC88-AB41-4F03-949A-505910A7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D9E0-E380-3B44-BCCB-530A1FF37C6C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42AB8-D76A-4E63-A096-2FD799E2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C096F0-8B40-4FD1-B56D-E7EE58125C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064" y="2771734"/>
            <a:ext cx="824236" cy="830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3DBB38-0B17-443C-BA15-EAB77F01D7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216" y="2021206"/>
            <a:ext cx="824236" cy="8304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B124EE-D347-4CEB-A906-3757C4E3E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247" y="2771735"/>
            <a:ext cx="824236" cy="830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3ECC81-91C0-49C2-8988-B7EC528DB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192" y="5289355"/>
            <a:ext cx="1103922" cy="8371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8FD7F4-8CA8-4B39-8D06-5B76713D50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790" y="5584594"/>
            <a:ext cx="2015150" cy="4354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9D9EEF-81C3-4244-BE30-B6DCB0A282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06" y="5311658"/>
            <a:ext cx="798491" cy="730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43D52A-CAF4-4FAE-BEBC-C83C68208A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329" y="5489288"/>
            <a:ext cx="2048814" cy="53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3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60000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>
            <a:extLst>
              <a:ext uri="{FF2B5EF4-FFF2-40B4-BE49-F238E27FC236}">
                <a16:creationId xmlns:a16="http://schemas.microsoft.com/office/drawing/2014/main" id="{BE4E10F8-8672-47ED-AD5F-9AC97372E822}"/>
              </a:ext>
            </a:extLst>
          </p:cNvPr>
          <p:cNvSpPr/>
          <p:nvPr/>
        </p:nvSpPr>
        <p:spPr>
          <a:xfrm>
            <a:off x="6777409" y="1951381"/>
            <a:ext cx="3127107" cy="435793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CD27836D-0826-4900-8CD5-568698E61E52}"/>
              </a:ext>
            </a:extLst>
          </p:cNvPr>
          <p:cNvSpPr/>
          <p:nvPr/>
        </p:nvSpPr>
        <p:spPr>
          <a:xfrm>
            <a:off x="7606052" y="2636912"/>
            <a:ext cx="2234364" cy="359243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540EB-D208-4D26-9469-EB38099BC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Execution with CWS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7E3B6-5C2F-4EFD-9E5F-114D7D4E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D9E0-E380-3B44-BCCB-530A1FF37C6C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3EF6D-AE1E-43B8-B598-FFF8A230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58CD667E-77AF-40B0-B0BA-2E7CE76BD7C9}"/>
              </a:ext>
            </a:extLst>
          </p:cNvPr>
          <p:cNvSpPr/>
          <p:nvPr/>
        </p:nvSpPr>
        <p:spPr>
          <a:xfrm>
            <a:off x="6833069" y="2488141"/>
            <a:ext cx="562300" cy="333541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scheduler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0DBEF0E-5ADB-44B3-BADE-F07C4EF88999}"/>
              </a:ext>
            </a:extLst>
          </p:cNvPr>
          <p:cNvSpPr/>
          <p:nvPr/>
        </p:nvSpPr>
        <p:spPr>
          <a:xfrm>
            <a:off x="2788564" y="1951381"/>
            <a:ext cx="2641308" cy="435793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91" name="Graphic 190" descr="Gears">
            <a:extLst>
              <a:ext uri="{FF2B5EF4-FFF2-40B4-BE49-F238E27FC236}">
                <a16:creationId xmlns:a16="http://schemas.microsoft.com/office/drawing/2014/main" id="{BE704C45-496E-4DAB-93EB-50DB0B5D4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931165">
            <a:off x="3786924" y="3992316"/>
            <a:ext cx="742357" cy="742357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B792F6DD-0FEA-4E93-AE9A-3285D2A38998}"/>
              </a:ext>
            </a:extLst>
          </p:cNvPr>
          <p:cNvSpPr txBox="1"/>
          <p:nvPr/>
        </p:nvSpPr>
        <p:spPr>
          <a:xfrm>
            <a:off x="3604885" y="1920838"/>
            <a:ext cx="1327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SWMS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F7AF8158-A41C-4DAA-95AF-473FC5D39BC6}"/>
              </a:ext>
            </a:extLst>
          </p:cNvPr>
          <p:cNvCxnSpPr>
            <a:cxnSpLocks/>
          </p:cNvCxnSpPr>
          <p:nvPr/>
        </p:nvCxnSpPr>
        <p:spPr>
          <a:xfrm>
            <a:off x="3625548" y="4137557"/>
            <a:ext cx="1623459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 w="sm" len="sm"/>
          </a:ln>
          <a:effectLst/>
        </p:spPr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26E97D1-050C-4AD4-BCDB-37A79BC3A24F}"/>
              </a:ext>
            </a:extLst>
          </p:cNvPr>
          <p:cNvCxnSpPr>
            <a:cxnSpLocks/>
            <a:stCxn id="215" idx="3"/>
            <a:endCxn id="236" idx="0"/>
          </p:cNvCxnSpPr>
          <p:nvPr/>
        </p:nvCxnSpPr>
        <p:spPr>
          <a:xfrm>
            <a:off x="7507668" y="4118346"/>
            <a:ext cx="372541" cy="1256098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 w="sm" len="sm"/>
          </a:ln>
          <a:effectLst/>
        </p:spPr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99A52AD3-6262-4496-8E6B-DF541A2A3323}"/>
              </a:ext>
            </a:extLst>
          </p:cNvPr>
          <p:cNvSpPr/>
          <p:nvPr/>
        </p:nvSpPr>
        <p:spPr>
          <a:xfrm>
            <a:off x="3670673" y="3831778"/>
            <a:ext cx="256169" cy="261473"/>
          </a:xfrm>
          <a:prstGeom prst="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lang="en-US" sz="1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9DA38609-51CA-41A1-86F5-3EBC4B607C7F}"/>
              </a:ext>
            </a:extLst>
          </p:cNvPr>
          <p:cNvGrpSpPr/>
          <p:nvPr/>
        </p:nvGrpSpPr>
        <p:grpSpPr>
          <a:xfrm>
            <a:off x="2860654" y="3570697"/>
            <a:ext cx="710753" cy="996896"/>
            <a:chOff x="345345" y="209723"/>
            <a:chExt cx="2052505" cy="2878823"/>
          </a:xfrm>
        </p:grpSpPr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24759DE5-7530-408D-8D05-B83E30772ACB}"/>
                </a:ext>
              </a:extLst>
            </p:cNvPr>
            <p:cNvSpPr/>
            <p:nvPr/>
          </p:nvSpPr>
          <p:spPr>
            <a:xfrm>
              <a:off x="1140901" y="209723"/>
              <a:ext cx="461395" cy="461395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tailEnd type="triangle" w="sm" len="sm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t</a:t>
              </a:r>
              <a:r>
                <a:rPr kumimoji="0" lang="en-US" sz="9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1</a:t>
              </a:r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AE59618B-3FA7-4862-9055-0D3BDE3F4F7E}"/>
                </a:ext>
              </a:extLst>
            </p:cNvPr>
            <p:cNvSpPr/>
            <p:nvPr/>
          </p:nvSpPr>
          <p:spPr>
            <a:xfrm>
              <a:off x="345345" y="1100354"/>
              <a:ext cx="461395" cy="461395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tailEnd type="triangle" w="sm" len="sm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t</a:t>
              </a:r>
              <a:r>
                <a:rPr kumimoji="0" lang="en-US" sz="9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2</a:t>
              </a: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2529831F-9DDE-4123-9D11-C735C47E2DB2}"/>
                </a:ext>
              </a:extLst>
            </p:cNvPr>
            <p:cNvSpPr/>
            <p:nvPr/>
          </p:nvSpPr>
          <p:spPr>
            <a:xfrm>
              <a:off x="1140900" y="1100353"/>
              <a:ext cx="461395" cy="461395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tailEnd type="triangle" w="sm" len="sm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t</a:t>
              </a:r>
              <a:r>
                <a:rPr kumimoji="0" lang="en-US" sz="9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3</a:t>
              </a:r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E7B0F3AF-EFD3-4C87-9FB8-B2C7F5E26139}"/>
                </a:ext>
              </a:extLst>
            </p:cNvPr>
            <p:cNvSpPr/>
            <p:nvPr/>
          </p:nvSpPr>
          <p:spPr>
            <a:xfrm>
              <a:off x="1936455" y="1100352"/>
              <a:ext cx="461395" cy="461395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tailEnd type="triangle" w="sm" len="sm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t</a:t>
              </a:r>
              <a:r>
                <a:rPr kumimoji="0" lang="en-US" sz="9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4</a:t>
              </a: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2ED0CDBA-B8C6-470E-B3CE-8B7E174C5F9F}"/>
                </a:ext>
              </a:extLst>
            </p:cNvPr>
            <p:cNvSpPr/>
            <p:nvPr/>
          </p:nvSpPr>
          <p:spPr>
            <a:xfrm>
              <a:off x="1140899" y="1863752"/>
              <a:ext cx="461395" cy="461395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tailEnd type="triangle" w="sm" len="sm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t</a:t>
              </a:r>
              <a:r>
                <a:rPr kumimoji="0" lang="en-US" sz="9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5</a:t>
              </a: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3543226D-FC79-4D15-A62A-116C8B09CE12}"/>
                </a:ext>
              </a:extLst>
            </p:cNvPr>
            <p:cNvSpPr/>
            <p:nvPr/>
          </p:nvSpPr>
          <p:spPr>
            <a:xfrm>
              <a:off x="1140898" y="2627151"/>
              <a:ext cx="461395" cy="461395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tailEnd type="triangle" w="sm" len="sm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t</a:t>
              </a:r>
              <a:r>
                <a:rPr kumimoji="0" lang="en-US" sz="9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6</a:t>
              </a:r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7A88632F-6C4B-4D0A-90DF-FD30C07C1B6D}"/>
                </a:ext>
              </a:extLst>
            </p:cNvPr>
            <p:cNvCxnSpPr>
              <a:stCxn id="197" idx="4"/>
              <a:endCxn id="200" idx="0"/>
            </p:cNvCxnSpPr>
            <p:nvPr/>
          </p:nvCxnSpPr>
          <p:spPr>
            <a:xfrm>
              <a:off x="1371599" y="671118"/>
              <a:ext cx="795554" cy="429234"/>
            </a:xfrm>
            <a:prstGeom prst="straightConnector1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75F2088A-DBA8-44DE-AC64-1C86839B4617}"/>
                </a:ext>
              </a:extLst>
            </p:cNvPr>
            <p:cNvCxnSpPr>
              <a:cxnSpLocks/>
              <a:stCxn id="197" idx="4"/>
              <a:endCxn id="199" idx="0"/>
            </p:cNvCxnSpPr>
            <p:nvPr/>
          </p:nvCxnSpPr>
          <p:spPr>
            <a:xfrm flipH="1">
              <a:off x="1371598" y="671118"/>
              <a:ext cx="1" cy="429235"/>
            </a:xfrm>
            <a:prstGeom prst="straightConnector1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868D4926-A97B-4A89-BBAF-C2A04799BCDA}"/>
                </a:ext>
              </a:extLst>
            </p:cNvPr>
            <p:cNvCxnSpPr>
              <a:cxnSpLocks/>
              <a:stCxn id="197" idx="4"/>
              <a:endCxn id="198" idx="0"/>
            </p:cNvCxnSpPr>
            <p:nvPr/>
          </p:nvCxnSpPr>
          <p:spPr>
            <a:xfrm flipH="1">
              <a:off x="576043" y="671118"/>
              <a:ext cx="795556" cy="429236"/>
            </a:xfrm>
            <a:prstGeom prst="straightConnector1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374E46F2-FD18-4D89-9F5D-C1CE2C153410}"/>
                </a:ext>
              </a:extLst>
            </p:cNvPr>
            <p:cNvCxnSpPr>
              <a:cxnSpLocks/>
              <a:stCxn id="199" idx="4"/>
              <a:endCxn id="201" idx="0"/>
            </p:cNvCxnSpPr>
            <p:nvPr/>
          </p:nvCxnSpPr>
          <p:spPr>
            <a:xfrm flipH="1">
              <a:off x="1371597" y="1561748"/>
              <a:ext cx="1" cy="302004"/>
            </a:xfrm>
            <a:prstGeom prst="straightConnector1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DCBF5FCD-52FF-4B10-94C0-DAFF973CF61F}"/>
                </a:ext>
              </a:extLst>
            </p:cNvPr>
            <p:cNvCxnSpPr>
              <a:cxnSpLocks/>
              <a:stCxn id="201" idx="4"/>
              <a:endCxn id="202" idx="0"/>
            </p:cNvCxnSpPr>
            <p:nvPr/>
          </p:nvCxnSpPr>
          <p:spPr>
            <a:xfrm flipH="1">
              <a:off x="1371596" y="2325147"/>
              <a:ext cx="1" cy="302004"/>
            </a:xfrm>
            <a:prstGeom prst="straightConnector1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DC89CCF7-CD79-4F1C-80A7-BFD91EAF1B10}"/>
                </a:ext>
              </a:extLst>
            </p:cNvPr>
            <p:cNvCxnSpPr>
              <a:cxnSpLocks/>
              <a:stCxn id="200" idx="4"/>
              <a:endCxn id="201" idx="0"/>
            </p:cNvCxnSpPr>
            <p:nvPr/>
          </p:nvCxnSpPr>
          <p:spPr>
            <a:xfrm flipH="1">
              <a:off x="1371597" y="1561747"/>
              <a:ext cx="795556" cy="302005"/>
            </a:xfrm>
            <a:prstGeom prst="straightConnector1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A7EE8FF5-3B0F-4ECF-B1A4-0D0785095481}"/>
                </a:ext>
              </a:extLst>
            </p:cNvPr>
            <p:cNvCxnSpPr>
              <a:cxnSpLocks/>
              <a:stCxn id="198" idx="4"/>
              <a:endCxn id="202" idx="0"/>
            </p:cNvCxnSpPr>
            <p:nvPr/>
          </p:nvCxnSpPr>
          <p:spPr>
            <a:xfrm>
              <a:off x="576043" y="1561749"/>
              <a:ext cx="795553" cy="1065402"/>
            </a:xfrm>
            <a:prstGeom prst="straightConnector1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tailEnd type="triangle" w="sm" len="sm"/>
            </a:ln>
            <a:effectLst/>
          </p:spPr>
        </p:cxnSp>
      </p:grpSp>
      <p:sp>
        <p:nvSpPr>
          <p:cNvPr id="210" name="Rectangle 209">
            <a:extLst>
              <a:ext uri="{FF2B5EF4-FFF2-40B4-BE49-F238E27FC236}">
                <a16:creationId xmlns:a16="http://schemas.microsoft.com/office/drawing/2014/main" id="{71C5397F-0907-4A81-9783-2F27D360509A}"/>
              </a:ext>
            </a:extLst>
          </p:cNvPr>
          <p:cNvSpPr/>
          <p:nvPr/>
        </p:nvSpPr>
        <p:spPr>
          <a:xfrm>
            <a:off x="4040820" y="3832434"/>
            <a:ext cx="256169" cy="261473"/>
          </a:xfrm>
          <a:prstGeom prst="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lang="en-US" sz="1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54E674D7-8657-4581-95C7-6C20F12DEB30}"/>
              </a:ext>
            </a:extLst>
          </p:cNvPr>
          <p:cNvSpPr txBox="1"/>
          <p:nvPr/>
        </p:nvSpPr>
        <p:spPr>
          <a:xfrm>
            <a:off x="2820512" y="3249392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DAG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E128AF0-1993-4EE8-B1FF-AD6DA165584A}"/>
              </a:ext>
            </a:extLst>
          </p:cNvPr>
          <p:cNvSpPr txBox="1"/>
          <p:nvPr/>
        </p:nvSpPr>
        <p:spPr>
          <a:xfrm>
            <a:off x="8386565" y="2644932"/>
            <a:ext cx="696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D58761F0-99E1-46FD-8532-F5F8FDF38E32}"/>
              </a:ext>
            </a:extLst>
          </p:cNvPr>
          <p:cNvSpPr/>
          <p:nvPr/>
        </p:nvSpPr>
        <p:spPr>
          <a:xfrm>
            <a:off x="4387285" y="3830767"/>
            <a:ext cx="256169" cy="261473"/>
          </a:xfrm>
          <a:prstGeom prst="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lang="en-US" sz="1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68000724-3525-4781-9DF1-6010F2C24476}"/>
              </a:ext>
            </a:extLst>
          </p:cNvPr>
          <p:cNvSpPr/>
          <p:nvPr/>
        </p:nvSpPr>
        <p:spPr>
          <a:xfrm>
            <a:off x="7244214" y="3983891"/>
            <a:ext cx="263454" cy="268909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lang="en-US" sz="105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0F9F9FFA-8368-4BEA-A8A0-532F79499933}"/>
              </a:ext>
            </a:extLst>
          </p:cNvPr>
          <p:cNvGrpSpPr/>
          <p:nvPr/>
        </p:nvGrpSpPr>
        <p:grpSpPr>
          <a:xfrm>
            <a:off x="7955062" y="3111327"/>
            <a:ext cx="528346" cy="918737"/>
            <a:chOff x="4857749" y="596658"/>
            <a:chExt cx="283344" cy="593410"/>
          </a:xfrm>
        </p:grpSpPr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E4E1A574-3C22-4A44-9A7E-BF7A0927F024}"/>
                </a:ext>
              </a:extLst>
            </p:cNvPr>
            <p:cNvSpPr/>
            <p:nvPr/>
          </p:nvSpPr>
          <p:spPr>
            <a:xfrm>
              <a:off x="4857749" y="596658"/>
              <a:ext cx="283344" cy="59341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99E37B71-CDCB-42C1-AF10-70CF1AF0A2EA}"/>
                </a:ext>
              </a:extLst>
            </p:cNvPr>
            <p:cNvSpPr/>
            <p:nvPr/>
          </p:nvSpPr>
          <p:spPr>
            <a:xfrm>
              <a:off x="4898218" y="669742"/>
              <a:ext cx="202406" cy="45719"/>
            </a:xfrm>
            <a:prstGeom prst="round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B55FF95C-11E5-45F6-B4DD-B93EC0218D05}"/>
                </a:ext>
              </a:extLst>
            </p:cNvPr>
            <p:cNvSpPr/>
            <p:nvPr/>
          </p:nvSpPr>
          <p:spPr>
            <a:xfrm>
              <a:off x="4898218" y="765685"/>
              <a:ext cx="202406" cy="45719"/>
            </a:xfrm>
            <a:prstGeom prst="round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220" name="Rectangle: Rounded Corners 219">
              <a:extLst>
                <a:ext uri="{FF2B5EF4-FFF2-40B4-BE49-F238E27FC236}">
                  <a16:creationId xmlns:a16="http://schemas.microsoft.com/office/drawing/2014/main" id="{E3A4B5B4-1E7E-40AE-BEE3-C5467674A3A0}"/>
                </a:ext>
              </a:extLst>
            </p:cNvPr>
            <p:cNvSpPr/>
            <p:nvPr/>
          </p:nvSpPr>
          <p:spPr>
            <a:xfrm>
              <a:off x="4898218" y="1059986"/>
              <a:ext cx="202406" cy="45719"/>
            </a:xfrm>
            <a:prstGeom prst="round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F8F77132-CE84-44B7-B181-7353C7A944F8}"/>
              </a:ext>
            </a:extLst>
          </p:cNvPr>
          <p:cNvGrpSpPr/>
          <p:nvPr/>
        </p:nvGrpSpPr>
        <p:grpSpPr>
          <a:xfrm>
            <a:off x="8984215" y="3111328"/>
            <a:ext cx="528346" cy="918737"/>
            <a:chOff x="4857749" y="596658"/>
            <a:chExt cx="283344" cy="593410"/>
          </a:xfrm>
        </p:grpSpPr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0B562CF2-DBB7-410F-8AC6-CA561C82CAAD}"/>
                </a:ext>
              </a:extLst>
            </p:cNvPr>
            <p:cNvSpPr/>
            <p:nvPr/>
          </p:nvSpPr>
          <p:spPr>
            <a:xfrm>
              <a:off x="4857749" y="596658"/>
              <a:ext cx="283344" cy="59341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B47D3E7A-FEC6-4492-A493-89C7C9B78AA0}"/>
                </a:ext>
              </a:extLst>
            </p:cNvPr>
            <p:cNvSpPr/>
            <p:nvPr/>
          </p:nvSpPr>
          <p:spPr>
            <a:xfrm>
              <a:off x="4898218" y="669742"/>
              <a:ext cx="202406" cy="45719"/>
            </a:xfrm>
            <a:prstGeom prst="round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B0E157D6-6741-4A57-9D5C-C321EE618149}"/>
                </a:ext>
              </a:extLst>
            </p:cNvPr>
            <p:cNvSpPr/>
            <p:nvPr/>
          </p:nvSpPr>
          <p:spPr>
            <a:xfrm>
              <a:off x="4898218" y="765685"/>
              <a:ext cx="202406" cy="45719"/>
            </a:xfrm>
            <a:prstGeom prst="round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470BA3C0-7F46-462A-B102-3F818D14C1C7}"/>
                </a:ext>
              </a:extLst>
            </p:cNvPr>
            <p:cNvSpPr/>
            <p:nvPr/>
          </p:nvSpPr>
          <p:spPr>
            <a:xfrm>
              <a:off x="4898218" y="1059986"/>
              <a:ext cx="202406" cy="45719"/>
            </a:xfrm>
            <a:prstGeom prst="round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8C5C092-321C-4542-9DF8-63CB9455D1A9}"/>
              </a:ext>
            </a:extLst>
          </p:cNvPr>
          <p:cNvGrpSpPr/>
          <p:nvPr/>
        </p:nvGrpSpPr>
        <p:grpSpPr>
          <a:xfrm>
            <a:off x="7959928" y="4742511"/>
            <a:ext cx="528346" cy="918737"/>
            <a:chOff x="4857749" y="596658"/>
            <a:chExt cx="283344" cy="593410"/>
          </a:xfrm>
        </p:grpSpPr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54661907-F275-4385-9B59-AF9E88E3898B}"/>
                </a:ext>
              </a:extLst>
            </p:cNvPr>
            <p:cNvSpPr/>
            <p:nvPr/>
          </p:nvSpPr>
          <p:spPr>
            <a:xfrm>
              <a:off x="4857749" y="596658"/>
              <a:ext cx="283344" cy="59341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6ED51C2F-E8D1-49B5-89F0-7467AD1E4384}"/>
                </a:ext>
              </a:extLst>
            </p:cNvPr>
            <p:cNvSpPr/>
            <p:nvPr/>
          </p:nvSpPr>
          <p:spPr>
            <a:xfrm>
              <a:off x="4898218" y="669742"/>
              <a:ext cx="202406" cy="45719"/>
            </a:xfrm>
            <a:prstGeom prst="round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229" name="Rectangle: Rounded Corners 228">
              <a:extLst>
                <a:ext uri="{FF2B5EF4-FFF2-40B4-BE49-F238E27FC236}">
                  <a16:creationId xmlns:a16="http://schemas.microsoft.com/office/drawing/2014/main" id="{A711479C-87D5-4B90-AC8E-40976177D087}"/>
                </a:ext>
              </a:extLst>
            </p:cNvPr>
            <p:cNvSpPr/>
            <p:nvPr/>
          </p:nvSpPr>
          <p:spPr>
            <a:xfrm>
              <a:off x="4898218" y="765685"/>
              <a:ext cx="202406" cy="45719"/>
            </a:xfrm>
            <a:prstGeom prst="round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FE56FF80-C199-4513-A291-D71682048BCE}"/>
                </a:ext>
              </a:extLst>
            </p:cNvPr>
            <p:cNvSpPr/>
            <p:nvPr/>
          </p:nvSpPr>
          <p:spPr>
            <a:xfrm>
              <a:off x="4898218" y="1059986"/>
              <a:ext cx="202406" cy="45719"/>
            </a:xfrm>
            <a:prstGeom prst="round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C482B4F6-5BBB-4067-A499-646644C82994}"/>
              </a:ext>
            </a:extLst>
          </p:cNvPr>
          <p:cNvGrpSpPr/>
          <p:nvPr/>
        </p:nvGrpSpPr>
        <p:grpSpPr>
          <a:xfrm>
            <a:off x="8976236" y="4737036"/>
            <a:ext cx="528346" cy="918737"/>
            <a:chOff x="4857749" y="596658"/>
            <a:chExt cx="283344" cy="593410"/>
          </a:xfrm>
        </p:grpSpPr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7F0E4716-3060-4F50-B814-42FC7D26BA8F}"/>
                </a:ext>
              </a:extLst>
            </p:cNvPr>
            <p:cNvSpPr/>
            <p:nvPr/>
          </p:nvSpPr>
          <p:spPr>
            <a:xfrm>
              <a:off x="4857749" y="596658"/>
              <a:ext cx="283344" cy="59341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233" name="Rectangle: Rounded Corners 232">
              <a:extLst>
                <a:ext uri="{FF2B5EF4-FFF2-40B4-BE49-F238E27FC236}">
                  <a16:creationId xmlns:a16="http://schemas.microsoft.com/office/drawing/2014/main" id="{4FA575AA-0561-4D0A-98D7-6917C76F0824}"/>
                </a:ext>
              </a:extLst>
            </p:cNvPr>
            <p:cNvSpPr/>
            <p:nvPr/>
          </p:nvSpPr>
          <p:spPr>
            <a:xfrm>
              <a:off x="4898218" y="669742"/>
              <a:ext cx="202406" cy="45719"/>
            </a:xfrm>
            <a:prstGeom prst="round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B4F86817-0077-4B07-B438-84C80B13AF2A}"/>
                </a:ext>
              </a:extLst>
            </p:cNvPr>
            <p:cNvSpPr/>
            <p:nvPr/>
          </p:nvSpPr>
          <p:spPr>
            <a:xfrm>
              <a:off x="4898218" y="765685"/>
              <a:ext cx="202406" cy="45719"/>
            </a:xfrm>
            <a:prstGeom prst="round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F9D0C558-ADE6-4D4A-A115-C552EA321305}"/>
                </a:ext>
              </a:extLst>
            </p:cNvPr>
            <p:cNvSpPr/>
            <p:nvPr/>
          </p:nvSpPr>
          <p:spPr>
            <a:xfrm>
              <a:off x="4898218" y="1059986"/>
              <a:ext cx="202406" cy="45719"/>
            </a:xfrm>
            <a:prstGeom prst="round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236" name="Rectangle 235">
            <a:extLst>
              <a:ext uri="{FF2B5EF4-FFF2-40B4-BE49-F238E27FC236}">
                <a16:creationId xmlns:a16="http://schemas.microsoft.com/office/drawing/2014/main" id="{2F650F95-B01B-4617-A36C-C19C70C3F6D5}"/>
              </a:ext>
            </a:extLst>
          </p:cNvPr>
          <p:cNvSpPr/>
          <p:nvPr/>
        </p:nvSpPr>
        <p:spPr>
          <a:xfrm>
            <a:off x="7748482" y="5374444"/>
            <a:ext cx="263454" cy="268909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lang="en-US" sz="105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7DAA9034-240E-426F-96D0-8B35223844E5}"/>
              </a:ext>
            </a:extLst>
          </p:cNvPr>
          <p:cNvSpPr/>
          <p:nvPr/>
        </p:nvSpPr>
        <p:spPr>
          <a:xfrm>
            <a:off x="8735026" y="3785312"/>
            <a:ext cx="263454" cy="268909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lang="en-US" sz="105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6CC582EE-0078-4CAD-B669-DE2CC970C3BA}"/>
              </a:ext>
            </a:extLst>
          </p:cNvPr>
          <p:cNvCxnSpPr>
            <a:cxnSpLocks/>
            <a:stCxn id="215" idx="3"/>
            <a:endCxn id="237" idx="1"/>
          </p:cNvCxnSpPr>
          <p:nvPr/>
        </p:nvCxnSpPr>
        <p:spPr>
          <a:xfrm flipV="1">
            <a:off x="7507668" y="3919767"/>
            <a:ext cx="1227358" cy="19857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 w="sm" len="sm"/>
          </a:ln>
          <a:effectLst/>
        </p:spPr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9B8C476E-CDEE-479A-95FE-488229D02143}"/>
              </a:ext>
            </a:extLst>
          </p:cNvPr>
          <p:cNvSpPr txBox="1"/>
          <p:nvPr/>
        </p:nvSpPr>
        <p:spPr>
          <a:xfrm>
            <a:off x="7768594" y="4049890"/>
            <a:ext cx="99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1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604BCBCC-851B-4890-8BFF-18EDDFDBCD71}"/>
              </a:ext>
            </a:extLst>
          </p:cNvPr>
          <p:cNvSpPr txBox="1"/>
          <p:nvPr/>
        </p:nvSpPr>
        <p:spPr>
          <a:xfrm>
            <a:off x="3096875" y="4775062"/>
            <a:ext cx="1292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DAG scheduling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B47BA1E6-7009-4BD7-9EC9-0C1D9FDE0F94}"/>
              </a:ext>
            </a:extLst>
          </p:cNvPr>
          <p:cNvSpPr txBox="1"/>
          <p:nvPr/>
        </p:nvSpPr>
        <p:spPr>
          <a:xfrm>
            <a:off x="7618920" y="5938247"/>
            <a:ext cx="2234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placement onto machine</a:t>
            </a:r>
          </a:p>
        </p:txBody>
      </p:sp>
      <p:pic>
        <p:nvPicPr>
          <p:cNvPr id="242" name="Content Placeholder 4">
            <a:extLst>
              <a:ext uri="{FF2B5EF4-FFF2-40B4-BE49-F238E27FC236}">
                <a16:creationId xmlns:a16="http://schemas.microsoft.com/office/drawing/2014/main" id="{9EF54688-A527-4BFB-B024-89A03E7199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201" y="4926583"/>
            <a:ext cx="1389065" cy="278684"/>
          </a:xfrm>
          <a:prstGeom prst="rect">
            <a:avLst/>
          </a:prstGeom>
        </p:spPr>
      </p:pic>
      <p:pic>
        <p:nvPicPr>
          <p:cNvPr id="243" name="Picture 242">
            <a:extLst>
              <a:ext uri="{FF2B5EF4-FFF2-40B4-BE49-F238E27FC236}">
                <a16:creationId xmlns:a16="http://schemas.microsoft.com/office/drawing/2014/main" id="{6032678E-8C32-4D70-A1DC-B03988D1E2E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29" y="5141289"/>
            <a:ext cx="1160245" cy="448218"/>
          </a:xfrm>
          <a:prstGeom prst="rect">
            <a:avLst/>
          </a:prstGeom>
        </p:spPr>
      </p:pic>
      <p:pic>
        <p:nvPicPr>
          <p:cNvPr id="244" name="Picture 243">
            <a:extLst>
              <a:ext uri="{FF2B5EF4-FFF2-40B4-BE49-F238E27FC236}">
                <a16:creationId xmlns:a16="http://schemas.microsoft.com/office/drawing/2014/main" id="{410E58B0-2344-49B5-A6E8-A00D90434C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68" y="5658802"/>
            <a:ext cx="800286" cy="800286"/>
          </a:xfrm>
          <a:prstGeom prst="rect">
            <a:avLst/>
          </a:prstGeom>
        </p:spPr>
      </p:pic>
      <p:pic>
        <p:nvPicPr>
          <p:cNvPr id="245" name="Picture 244">
            <a:extLst>
              <a:ext uri="{FF2B5EF4-FFF2-40B4-BE49-F238E27FC236}">
                <a16:creationId xmlns:a16="http://schemas.microsoft.com/office/drawing/2014/main" id="{1D60EA75-016A-45C3-AAB9-1AAAFB4E9E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36" y="5568320"/>
            <a:ext cx="1552430" cy="762657"/>
          </a:xfrm>
          <a:prstGeom prst="rect">
            <a:avLst/>
          </a:prstGeom>
        </p:spPr>
      </p:pic>
      <p:pic>
        <p:nvPicPr>
          <p:cNvPr id="246" name="Picture 245">
            <a:extLst>
              <a:ext uri="{FF2B5EF4-FFF2-40B4-BE49-F238E27FC236}">
                <a16:creationId xmlns:a16="http://schemas.microsoft.com/office/drawing/2014/main" id="{A5962D4B-CCE8-4FD8-A61F-C37F054C42D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68" y="4263659"/>
            <a:ext cx="2022068" cy="662924"/>
          </a:xfrm>
          <a:prstGeom prst="rect">
            <a:avLst/>
          </a:prstGeom>
        </p:spPr>
      </p:pic>
      <p:pic>
        <p:nvPicPr>
          <p:cNvPr id="247" name="Picture 246">
            <a:extLst>
              <a:ext uri="{FF2B5EF4-FFF2-40B4-BE49-F238E27FC236}">
                <a16:creationId xmlns:a16="http://schemas.microsoft.com/office/drawing/2014/main" id="{409D6CD2-ED99-4E7C-B27D-4AD0E95AF0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770" y="4731179"/>
            <a:ext cx="1103922" cy="837141"/>
          </a:xfrm>
          <a:prstGeom prst="rect">
            <a:avLst/>
          </a:prstGeom>
        </p:spPr>
      </p:pic>
      <p:pic>
        <p:nvPicPr>
          <p:cNvPr id="248" name="Picture 247">
            <a:extLst>
              <a:ext uri="{FF2B5EF4-FFF2-40B4-BE49-F238E27FC236}">
                <a16:creationId xmlns:a16="http://schemas.microsoft.com/office/drawing/2014/main" id="{90B65E91-41B8-406A-97EF-5620D7A7DEE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769" y="5731942"/>
            <a:ext cx="2015150" cy="435411"/>
          </a:xfrm>
          <a:prstGeom prst="rect">
            <a:avLst/>
          </a:prstGeom>
        </p:spPr>
      </p:pic>
      <p:pic>
        <p:nvPicPr>
          <p:cNvPr id="249" name="Picture 248">
            <a:extLst>
              <a:ext uri="{FF2B5EF4-FFF2-40B4-BE49-F238E27FC236}">
                <a16:creationId xmlns:a16="http://schemas.microsoft.com/office/drawing/2014/main" id="{30685063-D784-4BAC-889D-AAE731BB90C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881" y="4714574"/>
            <a:ext cx="798491" cy="730650"/>
          </a:xfrm>
          <a:prstGeom prst="rect">
            <a:avLst/>
          </a:prstGeom>
        </p:spPr>
      </p:pic>
      <p:pic>
        <p:nvPicPr>
          <p:cNvPr id="250" name="Picture 249">
            <a:extLst>
              <a:ext uri="{FF2B5EF4-FFF2-40B4-BE49-F238E27FC236}">
                <a16:creationId xmlns:a16="http://schemas.microsoft.com/office/drawing/2014/main" id="{0D49E757-6ED6-44DC-8A22-C42570E60E4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285" y="4013101"/>
            <a:ext cx="2048814" cy="530717"/>
          </a:xfrm>
          <a:prstGeom prst="rect">
            <a:avLst/>
          </a:prstGeom>
        </p:spPr>
      </p:pic>
      <p:pic>
        <p:nvPicPr>
          <p:cNvPr id="251" name="Graphic 250" descr="Confused person">
            <a:extLst>
              <a:ext uri="{FF2B5EF4-FFF2-40B4-BE49-F238E27FC236}">
                <a16:creationId xmlns:a16="http://schemas.microsoft.com/office/drawing/2014/main" id="{A84BF0CA-E5BB-4F39-BA0A-0996600969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7425" y="2444040"/>
            <a:ext cx="914400" cy="914400"/>
          </a:xfrm>
          <a:prstGeom prst="rect">
            <a:avLst/>
          </a:prstGeom>
        </p:spPr>
      </p:pic>
      <p:pic>
        <p:nvPicPr>
          <p:cNvPr id="252" name="Graphic 251" descr="Document">
            <a:extLst>
              <a:ext uri="{FF2B5EF4-FFF2-40B4-BE49-F238E27FC236}">
                <a16:creationId xmlns:a16="http://schemas.microsoft.com/office/drawing/2014/main" id="{BE2F27C0-20D1-4175-8967-6D5F8ADB00B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040000" y="2468247"/>
            <a:ext cx="914400" cy="914400"/>
          </a:xfrm>
          <a:prstGeom prst="rect">
            <a:avLst/>
          </a:prstGeom>
        </p:spPr>
      </p:pic>
      <p:sp>
        <p:nvSpPr>
          <p:cNvPr id="253" name="TextBox 252">
            <a:extLst>
              <a:ext uri="{FF2B5EF4-FFF2-40B4-BE49-F238E27FC236}">
                <a16:creationId xmlns:a16="http://schemas.microsoft.com/office/drawing/2014/main" id="{07D36DF1-2447-423B-9750-411738BC0496}"/>
              </a:ext>
            </a:extLst>
          </p:cNvPr>
          <p:cNvSpPr txBox="1"/>
          <p:nvPr/>
        </p:nvSpPr>
        <p:spPr>
          <a:xfrm>
            <a:off x="1106054" y="2176221"/>
            <a:ext cx="1469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 definition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4B631DB-95D2-4F1C-8CF7-D61099951037}"/>
              </a:ext>
            </a:extLst>
          </p:cNvPr>
          <p:cNvSpPr txBox="1"/>
          <p:nvPr/>
        </p:nvSpPr>
        <p:spPr>
          <a:xfrm>
            <a:off x="8802403" y="4049890"/>
            <a:ext cx="99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2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67517180-8289-433A-99C9-27FFAEC6CAE2}"/>
              </a:ext>
            </a:extLst>
          </p:cNvPr>
          <p:cNvSpPr txBox="1"/>
          <p:nvPr/>
        </p:nvSpPr>
        <p:spPr>
          <a:xfrm>
            <a:off x="7768594" y="5661248"/>
            <a:ext cx="99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3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A97BBE2-01AC-4B95-A043-E31029C8F3F3}"/>
              </a:ext>
            </a:extLst>
          </p:cNvPr>
          <p:cNvSpPr txBox="1"/>
          <p:nvPr/>
        </p:nvSpPr>
        <p:spPr>
          <a:xfrm>
            <a:off x="8802403" y="5661248"/>
            <a:ext cx="99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4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D2C071C1-D929-4E6D-BA6C-C51719A56CE3}"/>
              </a:ext>
            </a:extLst>
          </p:cNvPr>
          <p:cNvSpPr/>
          <p:nvPr/>
        </p:nvSpPr>
        <p:spPr>
          <a:xfrm>
            <a:off x="6599690" y="2537126"/>
            <a:ext cx="339869" cy="104908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vert="wordArtVert" wrap="none"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API</a:t>
            </a:r>
          </a:p>
        </p:txBody>
      </p:sp>
      <p:cxnSp>
        <p:nvCxnSpPr>
          <p:cNvPr id="258" name="Connector: Curved 257">
            <a:extLst>
              <a:ext uri="{FF2B5EF4-FFF2-40B4-BE49-F238E27FC236}">
                <a16:creationId xmlns:a16="http://schemas.microsoft.com/office/drawing/2014/main" id="{50587B92-B53A-41A9-86CA-5EE9521A1A5E}"/>
              </a:ext>
            </a:extLst>
          </p:cNvPr>
          <p:cNvCxnSpPr>
            <a:cxnSpLocks/>
            <a:stCxn id="197" idx="0"/>
          </p:cNvCxnSpPr>
          <p:nvPr/>
        </p:nvCxnSpPr>
        <p:spPr>
          <a:xfrm rot="5400000" flipH="1" flipV="1">
            <a:off x="4469225" y="1441869"/>
            <a:ext cx="875634" cy="3382023"/>
          </a:xfrm>
          <a:prstGeom prst="curvedConnector2">
            <a:avLst/>
          </a:prstGeom>
          <a:noFill/>
          <a:ln w="9525" cap="flat" cmpd="sng" algn="ctr">
            <a:solidFill>
              <a:srgbClr val="4F81BD"/>
            </a:solidFill>
            <a:prstDash val="sysDot"/>
            <a:tailEnd type="triangle"/>
          </a:ln>
          <a:effectLst/>
        </p:spPr>
      </p:cxnSp>
      <p:cxnSp>
        <p:nvCxnSpPr>
          <p:cNvPr id="259" name="Connector: Curved 258">
            <a:extLst>
              <a:ext uri="{FF2B5EF4-FFF2-40B4-BE49-F238E27FC236}">
                <a16:creationId xmlns:a16="http://schemas.microsoft.com/office/drawing/2014/main" id="{D5D3ED15-C42B-48E9-88EC-FDAB4754A326}"/>
              </a:ext>
            </a:extLst>
          </p:cNvPr>
          <p:cNvCxnSpPr>
            <a:cxnSpLocks/>
            <a:stCxn id="273" idx="0"/>
            <a:endCxn id="257" idx="1"/>
          </p:cNvCxnSpPr>
          <p:nvPr/>
        </p:nvCxnSpPr>
        <p:spPr>
          <a:xfrm rot="5400000" flipH="1" flipV="1">
            <a:off x="6053766" y="3326891"/>
            <a:ext cx="811147" cy="280702"/>
          </a:xfrm>
          <a:prstGeom prst="curvedConnector2">
            <a:avLst/>
          </a:prstGeom>
          <a:noFill/>
          <a:ln w="9525" cap="flat" cmpd="sng" algn="ctr">
            <a:solidFill>
              <a:srgbClr val="4F81BD"/>
            </a:solidFill>
            <a:prstDash val="sysDot"/>
            <a:tailEnd type="triangle"/>
          </a:ln>
          <a:effectLst/>
        </p:spPr>
      </p:cxnSp>
      <p:cxnSp>
        <p:nvCxnSpPr>
          <p:cNvPr id="260" name="Connector: Curved 259">
            <a:extLst>
              <a:ext uri="{FF2B5EF4-FFF2-40B4-BE49-F238E27FC236}">
                <a16:creationId xmlns:a16="http://schemas.microsoft.com/office/drawing/2014/main" id="{4E7FC988-0202-42F9-A99D-DE3C8DBFB250}"/>
              </a:ext>
            </a:extLst>
          </p:cNvPr>
          <p:cNvCxnSpPr>
            <a:cxnSpLocks/>
            <a:stCxn id="274" idx="0"/>
          </p:cNvCxnSpPr>
          <p:nvPr/>
        </p:nvCxnSpPr>
        <p:spPr>
          <a:xfrm rot="5400000" flipH="1" flipV="1">
            <a:off x="5812717" y="3088201"/>
            <a:ext cx="972300" cy="598378"/>
          </a:xfrm>
          <a:prstGeom prst="curvedConnector3">
            <a:avLst>
              <a:gd name="adj1" fmla="val 98067"/>
            </a:avLst>
          </a:prstGeom>
          <a:noFill/>
          <a:ln w="9525" cap="flat" cmpd="sng" algn="ctr">
            <a:solidFill>
              <a:srgbClr val="4F81BD"/>
            </a:solidFill>
            <a:prstDash val="sysDot"/>
            <a:tailEnd type="triangle"/>
          </a:ln>
          <a:effectLst/>
        </p:spPr>
      </p:cxnSp>
      <p:cxnSp>
        <p:nvCxnSpPr>
          <p:cNvPr id="261" name="Connector: Curved 260">
            <a:extLst>
              <a:ext uri="{FF2B5EF4-FFF2-40B4-BE49-F238E27FC236}">
                <a16:creationId xmlns:a16="http://schemas.microsoft.com/office/drawing/2014/main" id="{04DDE347-8F95-4F04-8200-5AA281CC8D65}"/>
              </a:ext>
            </a:extLst>
          </p:cNvPr>
          <p:cNvCxnSpPr>
            <a:cxnSpLocks/>
            <a:stCxn id="275" idx="0"/>
          </p:cNvCxnSpPr>
          <p:nvPr/>
        </p:nvCxnSpPr>
        <p:spPr>
          <a:xfrm rot="5400000" flipH="1" flipV="1">
            <a:off x="5606972" y="2879074"/>
            <a:ext cx="1071331" cy="910833"/>
          </a:xfrm>
          <a:prstGeom prst="curvedConnector3">
            <a:avLst>
              <a:gd name="adj1" fmla="val 101567"/>
            </a:avLst>
          </a:prstGeom>
          <a:noFill/>
          <a:ln w="9525" cap="flat" cmpd="sng" algn="ctr">
            <a:solidFill>
              <a:srgbClr val="4F81BD"/>
            </a:solidFill>
            <a:prstDash val="sysDot"/>
            <a:tailEnd type="triangle"/>
          </a:ln>
          <a:effectLst/>
        </p:spPr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9DA82157-03A1-4D2A-8097-AA5681DDA199}"/>
              </a:ext>
            </a:extLst>
          </p:cNvPr>
          <p:cNvSpPr txBox="1"/>
          <p:nvPr/>
        </p:nvSpPr>
        <p:spPr>
          <a:xfrm rot="21395728">
            <a:off x="5279187" y="2649708"/>
            <a:ext cx="1558235" cy="692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Up">
              <a:avLst>
                <a:gd name="adj" fmla="val 11511094"/>
              </a:avLst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4F81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Passing on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4F81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85F9C76C-2DC5-4BC4-91B2-EE0B25369124}"/>
              </a:ext>
            </a:extLst>
          </p:cNvPr>
          <p:cNvSpPr txBox="1"/>
          <p:nvPr/>
        </p:nvSpPr>
        <p:spPr>
          <a:xfrm rot="20718411">
            <a:off x="3934784" y="2768034"/>
            <a:ext cx="52610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4F81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DAG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71CB849E-8D20-4F28-BBD3-0D62F660D5A3}"/>
              </a:ext>
            </a:extLst>
          </p:cNvPr>
          <p:cNvSpPr txBox="1"/>
          <p:nvPr/>
        </p:nvSpPr>
        <p:spPr>
          <a:xfrm rot="17646924">
            <a:off x="5321664" y="3067816"/>
            <a:ext cx="1092056" cy="1924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ArchUp">
              <a:avLst>
                <a:gd name="adj" fmla="val 11317740"/>
              </a:avLst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4F81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DAG position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8877DCC9-6359-40CB-A848-CA885747C3FD}"/>
              </a:ext>
            </a:extLst>
          </p:cNvPr>
          <p:cNvSpPr txBox="1"/>
          <p:nvPr/>
        </p:nvSpPr>
        <p:spPr>
          <a:xfrm rot="17238770">
            <a:off x="6028723" y="3085978"/>
            <a:ext cx="6479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4F81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4328F436-8154-4095-9539-384D012525D0}"/>
              </a:ext>
            </a:extLst>
          </p:cNvPr>
          <p:cNvSpPr txBox="1"/>
          <p:nvPr/>
        </p:nvSpPr>
        <p:spPr>
          <a:xfrm rot="17564913">
            <a:off x="5575257" y="3098970"/>
            <a:ext cx="1138453" cy="15944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ArchUp">
              <a:avLst>
                <a:gd name="adj" fmla="val 10953271"/>
              </a:avLst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4F81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5087183F-1F10-4EBB-9CC6-8F3A50D5C184}"/>
              </a:ext>
            </a:extLst>
          </p:cNvPr>
          <p:cNvSpPr txBox="1"/>
          <p:nvPr/>
        </p:nvSpPr>
        <p:spPr>
          <a:xfrm>
            <a:off x="7276065" y="1910772"/>
            <a:ext cx="2263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 manager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245094AB-B672-42F1-9780-F5BF16280828}"/>
              </a:ext>
            </a:extLst>
          </p:cNvPr>
          <p:cNvSpPr/>
          <p:nvPr/>
        </p:nvSpPr>
        <p:spPr>
          <a:xfrm>
            <a:off x="7245115" y="3982855"/>
            <a:ext cx="263454" cy="268909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lang="en-US" sz="105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8811CB51-005D-4A64-AB5D-7DDEB936B481}"/>
              </a:ext>
            </a:extLst>
          </p:cNvPr>
          <p:cNvSpPr/>
          <p:nvPr/>
        </p:nvSpPr>
        <p:spPr>
          <a:xfrm>
            <a:off x="7749383" y="5373408"/>
            <a:ext cx="263454" cy="268909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lang="en-US" sz="105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B72E3D56-507E-4FCE-8336-A111E39D8EA3}"/>
              </a:ext>
            </a:extLst>
          </p:cNvPr>
          <p:cNvSpPr/>
          <p:nvPr/>
        </p:nvSpPr>
        <p:spPr>
          <a:xfrm>
            <a:off x="8735927" y="3784276"/>
            <a:ext cx="263454" cy="268909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lang="en-US" sz="105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59C92313-3E1C-48A6-81AD-A89C399A043F}"/>
              </a:ext>
            </a:extLst>
          </p:cNvPr>
          <p:cNvSpPr/>
          <p:nvPr/>
        </p:nvSpPr>
        <p:spPr>
          <a:xfrm>
            <a:off x="4805605" y="2469849"/>
            <a:ext cx="562300" cy="333541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vert="wordArtVert" numCol="1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scheduler</a:t>
            </a:r>
          </a:p>
        </p:txBody>
      </p:sp>
      <p:sp>
        <p:nvSpPr>
          <p:cNvPr id="272" name="Cylinder 271">
            <a:extLst>
              <a:ext uri="{FF2B5EF4-FFF2-40B4-BE49-F238E27FC236}">
                <a16:creationId xmlns:a16="http://schemas.microsoft.com/office/drawing/2014/main" id="{4E24AEBE-B751-4606-9EDD-BBB9B8EFA1D7}"/>
              </a:ext>
            </a:extLst>
          </p:cNvPr>
          <p:cNvSpPr/>
          <p:nvPr/>
        </p:nvSpPr>
        <p:spPr>
          <a:xfrm rot="16200000">
            <a:off x="5833404" y="3151765"/>
            <a:ext cx="542297" cy="1711090"/>
          </a:xfrm>
          <a:prstGeom prst="can">
            <a:avLst>
              <a:gd name="adj" fmla="val 7909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062F301E-47A1-41F8-BA51-E025B8004851}"/>
              </a:ext>
            </a:extLst>
          </p:cNvPr>
          <p:cNvSpPr/>
          <p:nvPr/>
        </p:nvSpPr>
        <p:spPr>
          <a:xfrm>
            <a:off x="6203916" y="3872815"/>
            <a:ext cx="230143" cy="234908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lang="en-US" sz="105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4A27512B-1909-451C-BA8D-091CE6F27BBB}"/>
              </a:ext>
            </a:extLst>
          </p:cNvPr>
          <p:cNvSpPr/>
          <p:nvPr/>
        </p:nvSpPr>
        <p:spPr>
          <a:xfrm>
            <a:off x="5884606" y="3873540"/>
            <a:ext cx="230143" cy="234908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lang="en-US" sz="105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FB5165A1-FB23-45D6-8070-2FE3E3AFA596}"/>
              </a:ext>
            </a:extLst>
          </p:cNvPr>
          <p:cNvSpPr/>
          <p:nvPr/>
        </p:nvSpPr>
        <p:spPr>
          <a:xfrm>
            <a:off x="5565643" y="3870155"/>
            <a:ext cx="243155" cy="248191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lang="en-US" sz="1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9EDCDF20-61C7-4B97-B8E5-11FEA8C7E970}"/>
              </a:ext>
            </a:extLst>
          </p:cNvPr>
          <p:cNvSpPr/>
          <p:nvPr/>
        </p:nvSpPr>
        <p:spPr>
          <a:xfrm>
            <a:off x="6204817" y="3871779"/>
            <a:ext cx="230143" cy="234908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lang="en-US" sz="105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89300B3B-9E6B-4490-98B6-80BCF218A81B}"/>
              </a:ext>
            </a:extLst>
          </p:cNvPr>
          <p:cNvSpPr/>
          <p:nvPr/>
        </p:nvSpPr>
        <p:spPr>
          <a:xfrm>
            <a:off x="5885507" y="3872504"/>
            <a:ext cx="230143" cy="234908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lang="en-US" sz="105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2A144D91-EEFB-405D-A679-6AAD511A7D19}"/>
              </a:ext>
            </a:extLst>
          </p:cNvPr>
          <p:cNvSpPr/>
          <p:nvPr/>
        </p:nvSpPr>
        <p:spPr>
          <a:xfrm>
            <a:off x="5579974" y="3872295"/>
            <a:ext cx="227994" cy="232716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lang="en-US" sz="105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1668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 animBg="1"/>
      <p:bldP spid="262" grpId="0"/>
      <p:bldP spid="263" grpId="0"/>
      <p:bldP spid="264" grpId="0"/>
      <p:bldP spid="265" grpId="0"/>
      <p:bldP spid="266" grpId="0"/>
      <p:bldP spid="268" grpId="0" animBg="1"/>
      <p:bldP spid="269" grpId="0" animBg="1"/>
      <p:bldP spid="270" grpId="0" animBg="1"/>
      <p:bldP spid="271" grpId="0" animBg="1"/>
      <p:bldP spid="276" grpId="0" animBg="1"/>
      <p:bldP spid="277" grpId="0" animBg="1"/>
      <p:bldP spid="27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40BC-3A2E-424D-B9EB-610300BE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and Design choices of the API</a:t>
            </a:r>
          </a:p>
        </p:txBody>
      </p: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65F0BAD0-BFC3-4821-9C71-74C26099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Transfer DAG information</a:t>
            </a:r>
          </a:p>
          <a:p>
            <a:endParaRPr lang="en-US" sz="2000" dirty="0"/>
          </a:p>
          <a:p>
            <a:r>
              <a:rPr lang="en-US" sz="2000" dirty="0"/>
              <a:t>Single scheduler</a:t>
            </a:r>
          </a:p>
          <a:p>
            <a:endParaRPr lang="en-US" sz="2000" dirty="0"/>
          </a:p>
          <a:p>
            <a:r>
              <a:rPr lang="en-US" sz="2000" dirty="0"/>
              <a:t>Align physical and abstract tasks</a:t>
            </a:r>
          </a:p>
          <a:p>
            <a:endParaRPr lang="en-US" sz="2000" dirty="0"/>
          </a:p>
          <a:p>
            <a:r>
              <a:rPr lang="en-US" sz="2000" dirty="0"/>
              <a:t>Batching mechanism</a:t>
            </a:r>
          </a:p>
          <a:p>
            <a:endParaRPr lang="en-US" sz="2000" dirty="0"/>
          </a:p>
          <a:p>
            <a:r>
              <a:rPr lang="en-US" sz="2000" dirty="0"/>
              <a:t>Request statistics and progress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7F344-E79B-46D4-8D70-A3FFAD34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D9E0-E380-3B44-BCCB-530A1FF37C6C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59599-BC68-44A0-908C-F2B4517C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86F1E4A-FEAD-4121-B3EA-D2904F8F5420}"/>
              </a:ext>
            </a:extLst>
          </p:cNvPr>
          <p:cNvGrpSpPr/>
          <p:nvPr/>
        </p:nvGrpSpPr>
        <p:grpSpPr>
          <a:xfrm>
            <a:off x="7356895" y="1327303"/>
            <a:ext cx="657632" cy="1373596"/>
            <a:chOff x="803421" y="2631468"/>
            <a:chExt cx="1073454" cy="224212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65AE5EF-98C5-48CF-A16D-BB043F426533}"/>
                </a:ext>
              </a:extLst>
            </p:cNvPr>
            <p:cNvSpPr/>
            <p:nvPr/>
          </p:nvSpPr>
          <p:spPr>
            <a:xfrm>
              <a:off x="1114146" y="2631468"/>
              <a:ext cx="461395" cy="4613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</a:t>
              </a:r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A0AE727-8FEB-491A-B0CA-6652B0073392}"/>
                </a:ext>
              </a:extLst>
            </p:cNvPr>
            <p:cNvSpPr/>
            <p:nvPr/>
          </p:nvSpPr>
          <p:spPr>
            <a:xfrm>
              <a:off x="803421" y="3314103"/>
              <a:ext cx="461395" cy="46139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</a:t>
              </a:r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7AB1C3-21CC-4BBD-8909-CA5083645E2E}"/>
                </a:ext>
              </a:extLst>
            </p:cNvPr>
            <p:cNvSpPr/>
            <p:nvPr/>
          </p:nvSpPr>
          <p:spPr>
            <a:xfrm>
              <a:off x="1415480" y="3314102"/>
              <a:ext cx="461395" cy="46139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</a:t>
              </a:r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DA78A0E-AAA5-4C74-9A7F-2B6F8EAA5E17}"/>
                </a:ext>
              </a:extLst>
            </p:cNvPr>
            <p:cNvSpPr/>
            <p:nvPr/>
          </p:nvSpPr>
          <p:spPr>
            <a:xfrm>
              <a:off x="1415480" y="3950802"/>
              <a:ext cx="461395" cy="46139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D</a:t>
              </a:r>
              <a:endParaRPr lang="en-US" sz="20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0E3DB73-9822-4AE5-973B-079EF5532724}"/>
                </a:ext>
              </a:extLst>
            </p:cNvPr>
            <p:cNvSpPr/>
            <p:nvPr/>
          </p:nvSpPr>
          <p:spPr>
            <a:xfrm>
              <a:off x="803421" y="4412197"/>
              <a:ext cx="461395" cy="46139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</a:t>
              </a:r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D626212-DBC3-4E6F-9FFD-78EE2C67DD82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>
              <a:off x="1344844" y="3092863"/>
              <a:ext cx="301334" cy="221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810DAED-A603-4BA1-9F23-667D45447ED6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 flipH="1">
              <a:off x="1034119" y="3092863"/>
              <a:ext cx="310725" cy="221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96D1BBC-6C08-4A67-8CF6-8312A57415E4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>
              <a:off x="1646178" y="3775497"/>
              <a:ext cx="0" cy="1753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8B514CB-A143-4E70-B990-A7C57A7E89A5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 flipH="1">
              <a:off x="1034119" y="4181500"/>
              <a:ext cx="381361" cy="230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548C388-FE3E-4E37-9467-8F6E774F31F3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>
              <a:off x="1034119" y="3775498"/>
              <a:ext cx="0" cy="636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5188CC-5A80-4D9A-9382-60662D7A5ED5}"/>
              </a:ext>
            </a:extLst>
          </p:cNvPr>
          <p:cNvGrpSpPr/>
          <p:nvPr/>
        </p:nvGrpSpPr>
        <p:grpSpPr>
          <a:xfrm>
            <a:off x="9782386" y="2028172"/>
            <a:ext cx="1289718" cy="1808945"/>
            <a:chOff x="9086152" y="1764071"/>
            <a:chExt cx="2052505" cy="2878823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7AACD16-FB2B-4042-B3BC-51275F0BEA5F}"/>
                </a:ext>
              </a:extLst>
            </p:cNvPr>
            <p:cNvCxnSpPr>
              <a:stCxn id="20" idx="4"/>
              <a:endCxn id="23" idx="0"/>
            </p:cNvCxnSpPr>
            <p:nvPr/>
          </p:nvCxnSpPr>
          <p:spPr>
            <a:xfrm>
              <a:off x="10112406" y="2225466"/>
              <a:ext cx="795554" cy="42923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23ADDC2-BCFF-4134-9E5D-9D015F07D4D2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flipH="1">
              <a:off x="10112405" y="2225466"/>
              <a:ext cx="1" cy="4292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B6695F6-86C8-49E7-ABBA-819C6AB27E54}"/>
                </a:ext>
              </a:extLst>
            </p:cNvPr>
            <p:cNvCxnSpPr>
              <a:cxnSpLocks/>
              <a:stCxn id="20" idx="4"/>
              <a:endCxn id="21" idx="0"/>
            </p:cNvCxnSpPr>
            <p:nvPr/>
          </p:nvCxnSpPr>
          <p:spPr>
            <a:xfrm flipH="1">
              <a:off x="9316850" y="2225466"/>
              <a:ext cx="795556" cy="4292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952DC6C-0272-4ACF-8C02-AF1C185B0D52}"/>
                </a:ext>
              </a:extLst>
            </p:cNvPr>
            <p:cNvSpPr/>
            <p:nvPr/>
          </p:nvSpPr>
          <p:spPr>
            <a:xfrm>
              <a:off x="9881708" y="1764071"/>
              <a:ext cx="461395" cy="4613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t</a:t>
              </a:r>
              <a:r>
                <a:rPr lang="en-US" sz="20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18BCE61-C786-49F1-B20B-24BF68D5CE3B}"/>
                </a:ext>
              </a:extLst>
            </p:cNvPr>
            <p:cNvSpPr/>
            <p:nvPr/>
          </p:nvSpPr>
          <p:spPr>
            <a:xfrm>
              <a:off x="9086152" y="2654702"/>
              <a:ext cx="461395" cy="46139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t</a:t>
              </a:r>
              <a:r>
                <a:rPr lang="en-US" sz="20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1FE4D9B-2864-4484-A75A-952E9F3C9EB0}"/>
                </a:ext>
              </a:extLst>
            </p:cNvPr>
            <p:cNvSpPr/>
            <p:nvPr/>
          </p:nvSpPr>
          <p:spPr>
            <a:xfrm>
              <a:off x="9881707" y="2654701"/>
              <a:ext cx="461395" cy="46139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t</a:t>
              </a:r>
              <a:r>
                <a:rPr lang="en-US" sz="2000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4AFB192-ECA0-49D0-AD45-DBD92B9FE733}"/>
                </a:ext>
              </a:extLst>
            </p:cNvPr>
            <p:cNvSpPr/>
            <p:nvPr/>
          </p:nvSpPr>
          <p:spPr>
            <a:xfrm>
              <a:off x="10677262" y="2654700"/>
              <a:ext cx="461395" cy="46139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t</a:t>
              </a:r>
              <a:r>
                <a:rPr lang="en-US" sz="2000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7F2FD2C-FDC5-446A-8D40-EE10841FCF9F}"/>
                </a:ext>
              </a:extLst>
            </p:cNvPr>
            <p:cNvSpPr/>
            <p:nvPr/>
          </p:nvSpPr>
          <p:spPr>
            <a:xfrm>
              <a:off x="9881705" y="4181499"/>
              <a:ext cx="461395" cy="46139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t</a:t>
              </a:r>
              <a:r>
                <a:rPr lang="en-US" sz="2000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FF8A8B7-8778-4628-BD84-20040C4B9B47}"/>
                </a:ext>
              </a:extLst>
            </p:cNvPr>
            <p:cNvCxnSpPr>
              <a:cxnSpLocks/>
              <a:stCxn id="22" idx="4"/>
              <a:endCxn id="24" idx="0"/>
            </p:cNvCxnSpPr>
            <p:nvPr/>
          </p:nvCxnSpPr>
          <p:spPr>
            <a:xfrm flipH="1">
              <a:off x="10112404" y="3116096"/>
              <a:ext cx="1" cy="3020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431D5F1-1C36-4D27-9622-68AE66A5116A}"/>
                </a:ext>
              </a:extLst>
            </p:cNvPr>
            <p:cNvCxnSpPr>
              <a:cxnSpLocks/>
              <a:stCxn id="24" idx="4"/>
              <a:endCxn id="25" idx="0"/>
            </p:cNvCxnSpPr>
            <p:nvPr/>
          </p:nvCxnSpPr>
          <p:spPr>
            <a:xfrm flipH="1">
              <a:off x="10112403" y="3879495"/>
              <a:ext cx="1" cy="3020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79370DC-9AE9-4288-A46D-54C2793310CF}"/>
                </a:ext>
              </a:extLst>
            </p:cNvPr>
            <p:cNvCxnSpPr>
              <a:cxnSpLocks/>
              <a:stCxn id="23" idx="4"/>
              <a:endCxn id="24" idx="0"/>
            </p:cNvCxnSpPr>
            <p:nvPr/>
          </p:nvCxnSpPr>
          <p:spPr>
            <a:xfrm flipH="1">
              <a:off x="10112404" y="3116095"/>
              <a:ext cx="795556" cy="3020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DEA205F-C67F-421C-A21C-2CE1422B835D}"/>
                </a:ext>
              </a:extLst>
            </p:cNvPr>
            <p:cNvCxnSpPr>
              <a:cxnSpLocks/>
              <a:stCxn id="21" idx="4"/>
              <a:endCxn id="25" idx="0"/>
            </p:cNvCxnSpPr>
            <p:nvPr/>
          </p:nvCxnSpPr>
          <p:spPr>
            <a:xfrm>
              <a:off x="9316850" y="3116097"/>
              <a:ext cx="795553" cy="1065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D12DAF6-D98B-4411-BA72-572B9C705BCD}"/>
                </a:ext>
              </a:extLst>
            </p:cNvPr>
            <p:cNvSpPr/>
            <p:nvPr/>
          </p:nvSpPr>
          <p:spPr>
            <a:xfrm>
              <a:off x="9881706" y="3418100"/>
              <a:ext cx="461395" cy="46139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t</a:t>
              </a:r>
              <a:r>
                <a:rPr lang="en-US" sz="2000" baseline="-250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1F5874-3337-4BA2-8C32-C472E0AEFE3F}"/>
              </a:ext>
            </a:extLst>
          </p:cNvPr>
          <p:cNvGrpSpPr/>
          <p:nvPr/>
        </p:nvGrpSpPr>
        <p:grpSpPr>
          <a:xfrm>
            <a:off x="5368209" y="3323316"/>
            <a:ext cx="2190058" cy="1021033"/>
            <a:chOff x="5447928" y="3833061"/>
            <a:chExt cx="2190058" cy="102103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7ED986B-7CA3-45D2-AF73-61A188E77E1B}"/>
                </a:ext>
              </a:extLst>
            </p:cNvPr>
            <p:cNvSpPr/>
            <p:nvPr/>
          </p:nvSpPr>
          <p:spPr>
            <a:xfrm>
              <a:off x="5447928" y="3840639"/>
              <a:ext cx="2190058" cy="1013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407716C-85A0-4313-9147-A2A792A670B6}"/>
                </a:ext>
              </a:extLst>
            </p:cNvPr>
            <p:cNvSpPr txBox="1"/>
            <p:nvPr/>
          </p:nvSpPr>
          <p:spPr bwMode="auto">
            <a:xfrm>
              <a:off x="6144155" y="3833061"/>
              <a:ext cx="774571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rtlCol="0">
              <a:spAutoFit/>
            </a:bodyPr>
            <a:lstStyle/>
            <a:p>
              <a:pPr eaLnBrk="1" hangingPunct="1">
                <a:spcAft>
                  <a:spcPts val="300"/>
                </a:spcAft>
              </a:pPr>
              <a:r>
                <a: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Batch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D586C44-D6D8-43A6-81F2-1E0905DBFB46}"/>
              </a:ext>
            </a:extLst>
          </p:cNvPr>
          <p:cNvGrpSpPr/>
          <p:nvPr/>
        </p:nvGrpSpPr>
        <p:grpSpPr>
          <a:xfrm>
            <a:off x="5512225" y="3673733"/>
            <a:ext cx="1928485" cy="615171"/>
            <a:chOff x="5591944" y="4183478"/>
            <a:chExt cx="1928485" cy="61517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B5DB68A-EA7C-422B-8F73-F718C0B4255A}"/>
                </a:ext>
              </a:extLst>
            </p:cNvPr>
            <p:cNvSpPr/>
            <p:nvPr/>
          </p:nvSpPr>
          <p:spPr>
            <a:xfrm>
              <a:off x="5591944" y="4184489"/>
              <a:ext cx="601702" cy="6141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800" dirty="0">
                  <a:solidFill>
                    <a:srgbClr val="00376C"/>
                  </a:solidFill>
                </a:rPr>
                <a:t>t</a:t>
              </a:r>
              <a:r>
                <a:rPr lang="en-US" sz="2800" baseline="-25000" dirty="0">
                  <a:solidFill>
                    <a:srgbClr val="00376C"/>
                  </a:solidFill>
                </a:rPr>
                <a:t>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C1B7025-3566-4E65-9935-2855B6C47A70}"/>
                </a:ext>
              </a:extLst>
            </p:cNvPr>
            <p:cNvSpPr/>
            <p:nvPr/>
          </p:nvSpPr>
          <p:spPr>
            <a:xfrm>
              <a:off x="6258245" y="4183478"/>
              <a:ext cx="601702" cy="6141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800" dirty="0">
                  <a:solidFill>
                    <a:srgbClr val="00376C"/>
                  </a:solidFill>
                </a:rPr>
                <a:t>t</a:t>
              </a:r>
              <a:r>
                <a:rPr lang="en-US" sz="2800" baseline="-25000" dirty="0">
                  <a:solidFill>
                    <a:srgbClr val="00376C"/>
                  </a:solidFill>
                </a:rPr>
                <a:t>3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EA5236C-BA93-491F-A5E0-269D94DC6568}"/>
                </a:ext>
              </a:extLst>
            </p:cNvPr>
            <p:cNvSpPr/>
            <p:nvPr/>
          </p:nvSpPr>
          <p:spPr>
            <a:xfrm>
              <a:off x="6918727" y="4183478"/>
              <a:ext cx="601702" cy="6141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800" dirty="0">
                  <a:solidFill>
                    <a:srgbClr val="00376C"/>
                  </a:solidFill>
                </a:rPr>
                <a:t>t</a:t>
              </a:r>
              <a:r>
                <a:rPr lang="en-US" sz="2800" baseline="-25000" dirty="0">
                  <a:solidFill>
                    <a:srgbClr val="00376C"/>
                  </a:solidFill>
                </a:rPr>
                <a:t>2</a:t>
              </a:r>
            </a:p>
          </p:txBody>
        </p:sp>
      </p:grpSp>
      <p:pic>
        <p:nvPicPr>
          <p:cNvPr id="40" name="Graphic 39" descr="Single gear">
            <a:extLst>
              <a:ext uri="{FF2B5EF4-FFF2-40B4-BE49-F238E27FC236}">
                <a16:creationId xmlns:a16="http://schemas.microsoft.com/office/drawing/2014/main" id="{A19F10E4-F27D-49E8-A642-0260D0C7B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4707" y="4287407"/>
            <a:ext cx="569220" cy="569220"/>
          </a:xfrm>
          <a:prstGeom prst="rect">
            <a:avLst/>
          </a:prstGeom>
        </p:spPr>
      </p:pic>
      <p:pic>
        <p:nvPicPr>
          <p:cNvPr id="41" name="Graphic 40" descr="Single gear">
            <a:extLst>
              <a:ext uri="{FF2B5EF4-FFF2-40B4-BE49-F238E27FC236}">
                <a16:creationId xmlns:a16="http://schemas.microsoft.com/office/drawing/2014/main" id="{8CE6C953-39CA-48DD-A967-5E3559ABD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60000">
            <a:off x="5949176" y="4295515"/>
            <a:ext cx="569220" cy="569220"/>
          </a:xfrm>
          <a:prstGeom prst="rect">
            <a:avLst/>
          </a:prstGeom>
        </p:spPr>
      </p:pic>
      <p:pic>
        <p:nvPicPr>
          <p:cNvPr id="42" name="Graphic 41" descr="Single gear">
            <a:extLst>
              <a:ext uri="{FF2B5EF4-FFF2-40B4-BE49-F238E27FC236}">
                <a16:creationId xmlns:a16="http://schemas.microsoft.com/office/drawing/2014/main" id="{A0FDE10B-E7B2-4B43-A96E-1F617E284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180000">
            <a:off x="6378159" y="4287406"/>
            <a:ext cx="569220" cy="569220"/>
          </a:xfrm>
          <a:prstGeom prst="rect">
            <a:avLst/>
          </a:prstGeom>
        </p:spPr>
      </p:pic>
      <p:pic>
        <p:nvPicPr>
          <p:cNvPr id="43" name="Graphic 42" descr="Single gear">
            <a:extLst>
              <a:ext uri="{FF2B5EF4-FFF2-40B4-BE49-F238E27FC236}">
                <a16:creationId xmlns:a16="http://schemas.microsoft.com/office/drawing/2014/main" id="{F9112CC7-5485-420F-B0DE-EA4F92B93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00000">
            <a:off x="6799448" y="4295514"/>
            <a:ext cx="569220" cy="569220"/>
          </a:xfrm>
          <a:prstGeom prst="rect">
            <a:avLst/>
          </a:prstGeom>
        </p:spPr>
      </p:pic>
      <p:pic>
        <p:nvPicPr>
          <p:cNvPr id="44" name="Graphic 43" descr="Single gear">
            <a:extLst>
              <a:ext uri="{FF2B5EF4-FFF2-40B4-BE49-F238E27FC236}">
                <a16:creationId xmlns:a16="http://schemas.microsoft.com/office/drawing/2014/main" id="{70B4C0D4-8977-4457-9209-20270074D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6259" y="4287408"/>
            <a:ext cx="569220" cy="569220"/>
          </a:xfrm>
          <a:prstGeom prst="rect">
            <a:avLst/>
          </a:prstGeom>
        </p:spPr>
      </p:pic>
      <p:pic>
        <p:nvPicPr>
          <p:cNvPr id="45" name="Graphic 44" descr="Single gear">
            <a:extLst>
              <a:ext uri="{FF2B5EF4-FFF2-40B4-BE49-F238E27FC236}">
                <a16:creationId xmlns:a16="http://schemas.microsoft.com/office/drawing/2014/main" id="{E01DE33F-111E-4C27-AE40-0F1FCF9C5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60000">
            <a:off x="7630728" y="4295516"/>
            <a:ext cx="569220" cy="569220"/>
          </a:xfrm>
          <a:prstGeom prst="rect">
            <a:avLst/>
          </a:prstGeom>
        </p:spPr>
      </p:pic>
      <p:pic>
        <p:nvPicPr>
          <p:cNvPr id="46" name="Graphic 45" descr="Single gear">
            <a:extLst>
              <a:ext uri="{FF2B5EF4-FFF2-40B4-BE49-F238E27FC236}">
                <a16:creationId xmlns:a16="http://schemas.microsoft.com/office/drawing/2014/main" id="{4B76BE17-EF95-499E-A195-AE543BB1E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180000">
            <a:off x="8059711" y="4287407"/>
            <a:ext cx="569220" cy="569220"/>
          </a:xfrm>
          <a:prstGeom prst="rect">
            <a:avLst/>
          </a:prstGeom>
        </p:spPr>
      </p:pic>
      <p:pic>
        <p:nvPicPr>
          <p:cNvPr id="47" name="Graphic 46" descr="Single gear">
            <a:extLst>
              <a:ext uri="{FF2B5EF4-FFF2-40B4-BE49-F238E27FC236}">
                <a16:creationId xmlns:a16="http://schemas.microsoft.com/office/drawing/2014/main" id="{0E782164-0EC4-4B00-96BB-A08A2D918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00000">
            <a:off x="8481000" y="4295515"/>
            <a:ext cx="569220" cy="569220"/>
          </a:xfrm>
          <a:prstGeom prst="rect">
            <a:avLst/>
          </a:prstGeom>
        </p:spPr>
      </p:pic>
      <p:pic>
        <p:nvPicPr>
          <p:cNvPr id="48" name="Graphic 47" descr="Bar graph with upward trend">
            <a:extLst>
              <a:ext uri="{FF2B5EF4-FFF2-40B4-BE49-F238E27FC236}">
                <a16:creationId xmlns:a16="http://schemas.microsoft.com/office/drawing/2014/main" id="{6C6904A7-8EBD-4813-8027-6AFF8EDD38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7256" y="5334000"/>
            <a:ext cx="914400" cy="914400"/>
          </a:xfrm>
          <a:prstGeom prst="rect">
            <a:avLst/>
          </a:prstGeom>
        </p:spPr>
      </p:pic>
      <p:pic>
        <p:nvPicPr>
          <p:cNvPr id="49" name="Graphic 48" descr="Statistics">
            <a:extLst>
              <a:ext uri="{FF2B5EF4-FFF2-40B4-BE49-F238E27FC236}">
                <a16:creationId xmlns:a16="http://schemas.microsoft.com/office/drawing/2014/main" id="{53AE8BFA-9BA8-4B7E-BEC8-E4190533DF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00070" y="4876800"/>
            <a:ext cx="914400" cy="914400"/>
          </a:xfrm>
          <a:prstGeom prst="rect">
            <a:avLst/>
          </a:prstGeom>
        </p:spPr>
      </p:pic>
      <p:pic>
        <p:nvPicPr>
          <p:cNvPr id="50" name="Graphic 49" descr="Pie chart">
            <a:extLst>
              <a:ext uri="{FF2B5EF4-FFF2-40B4-BE49-F238E27FC236}">
                <a16:creationId xmlns:a16="http://schemas.microsoft.com/office/drawing/2014/main" id="{4E09C68E-9E35-4205-9E88-D7F86BE7BD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00401" y="5334000"/>
            <a:ext cx="914400" cy="914400"/>
          </a:xfrm>
          <a:prstGeom prst="rect">
            <a:avLst/>
          </a:prstGeom>
        </p:spPr>
      </p:pic>
      <p:sp>
        <p:nvSpPr>
          <p:cNvPr id="51" name="Arrow: Up-Down 50">
            <a:extLst>
              <a:ext uri="{FF2B5EF4-FFF2-40B4-BE49-F238E27FC236}">
                <a16:creationId xmlns:a16="http://schemas.microsoft.com/office/drawing/2014/main" id="{3CDA85F1-86A2-4C43-9BE3-BD141C158D60}"/>
              </a:ext>
            </a:extLst>
          </p:cNvPr>
          <p:cNvSpPr/>
          <p:nvPr/>
        </p:nvSpPr>
        <p:spPr>
          <a:xfrm rot="16980000">
            <a:off x="8812459" y="1285565"/>
            <a:ext cx="408966" cy="1654868"/>
          </a:xfrm>
          <a:prstGeom prst="upDownArrow">
            <a:avLst>
              <a:gd name="adj1" fmla="val 2308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9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44444E-6 L 0.20768 0.00162 " pathEditMode="relative" rAng="0" ptsTypes="AA">
                                      <p:cBhvr>
                                        <p:cTn id="36" dur="4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78" y="6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22222E-6 L 0.20976 2.22222E-6 " pathEditMode="relative" rAng="0" ptsTypes="AA">
                                      <p:cBhvr>
                                        <p:cTn id="38" dur="4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82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4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4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3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3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4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5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5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5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89AF-9249-4D39-84B7-A70FE5D5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Workflow Scheduler REST-API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467CE-4A48-4BB8-9119-8EF0AED4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D9E0-E380-3B44-BCCB-530A1FF37C6C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D9508-34E5-4589-912B-18237EEEF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AB379EC-AC59-4C58-A9BA-12E8211C6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24748"/>
              </p:ext>
            </p:extLst>
          </p:nvPr>
        </p:nvGraphicFramePr>
        <p:xfrm>
          <a:off x="4511824" y="1700808"/>
          <a:ext cx="6984777" cy="4032449"/>
        </p:xfrm>
        <a:graphic>
          <a:graphicData uri="http://schemas.openxmlformats.org/drawingml/2006/table">
            <a:tbl>
              <a:tblPr firstRow="1" bandRow="1"/>
              <a:tblGrid>
                <a:gridCol w="535210">
                  <a:extLst>
                    <a:ext uri="{9D8B030D-6E8A-4147-A177-3AD203B41FA5}">
                      <a16:colId xmlns:a16="http://schemas.microsoft.com/office/drawing/2014/main" val="1609016007"/>
                    </a:ext>
                  </a:extLst>
                </a:gridCol>
                <a:gridCol w="4582385">
                  <a:extLst>
                    <a:ext uri="{9D8B030D-6E8A-4147-A177-3AD203B41FA5}">
                      <a16:colId xmlns:a16="http://schemas.microsoft.com/office/drawing/2014/main" val="2308084267"/>
                    </a:ext>
                  </a:extLst>
                </a:gridCol>
                <a:gridCol w="1867182">
                  <a:extLst>
                    <a:ext uri="{9D8B030D-6E8A-4147-A177-3AD203B41FA5}">
                      <a16:colId xmlns:a16="http://schemas.microsoft.com/office/drawing/2014/main" val="2263850562"/>
                    </a:ext>
                  </a:extLst>
                </a:gridCol>
              </a:tblGrid>
              <a:tr h="43791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# 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336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resource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336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method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336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3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975573"/>
                  </a:ext>
                </a:extLst>
              </a:tr>
              <a:tr h="32677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336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{version}</a:t>
                      </a:r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u="none" strike="noStrike" dirty="0">
                          <a:solidFill>
                            <a:srgbClr val="C0504D"/>
                          </a:solidFill>
                          <a:effectLst/>
                        </a:rPr>
                        <a:t>{execution}</a:t>
                      </a:r>
                      <a:endParaRPr lang="en-US" sz="1800" b="0" i="0" u="none" strike="noStrike" dirty="0">
                        <a:solidFill>
                          <a:srgbClr val="C0504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350" marT="6350" marB="0" anchor="ctr">
                    <a:lnL w="12700" cap="flat" cmpd="sng" algn="ctr">
                      <a:solidFill>
                        <a:srgbClr val="00336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POST</a:t>
                      </a:r>
                      <a:endParaRPr lang="en-US" sz="18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336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3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327979"/>
                  </a:ext>
                </a:extLst>
              </a:tr>
              <a:tr h="32677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336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{version}</a:t>
                      </a:r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u="none" strike="noStrike" dirty="0">
                          <a:solidFill>
                            <a:srgbClr val="C0504D"/>
                          </a:solidFill>
                          <a:effectLst/>
                        </a:rPr>
                        <a:t>{execution}</a:t>
                      </a:r>
                      <a:endParaRPr lang="en-US" sz="1800" b="0" i="0" u="none" strike="noStrike" dirty="0">
                        <a:solidFill>
                          <a:srgbClr val="C0504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350" marT="6350" marB="0" anchor="ctr">
                    <a:lnL w="12700" cap="flat" cmpd="sng" algn="ctr">
                      <a:solidFill>
                        <a:srgbClr val="00336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DELETE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336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796696"/>
                  </a:ext>
                </a:extLst>
              </a:tr>
              <a:tr h="32677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336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109723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{version}</a:t>
                      </a:r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u="none" strike="noStrike" dirty="0">
                          <a:solidFill>
                            <a:srgbClr val="C0504D"/>
                          </a:solidFill>
                          <a:effectLst/>
                        </a:rPr>
                        <a:t>{execution}</a:t>
                      </a:r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u="none" strike="noStrike" dirty="0">
                          <a:solidFill>
                            <a:srgbClr val="165096"/>
                          </a:solidFill>
                          <a:effectLst/>
                        </a:rPr>
                        <a:t>DAG</a:t>
                      </a:r>
                      <a:r>
                        <a:rPr lang="en-US" sz="18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/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vertices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350" marT="6350" marB="0" anchor="ctr">
                    <a:lnL w="12700" cap="flat" cmpd="sng" algn="ctr">
                      <a:solidFill>
                        <a:srgbClr val="00336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POST</a:t>
                      </a:r>
                      <a:endParaRPr lang="en-US" sz="18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336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522882"/>
                  </a:ext>
                </a:extLst>
              </a:tr>
              <a:tr h="32677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336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{version}</a:t>
                      </a:r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u="none" strike="noStrike" dirty="0">
                          <a:solidFill>
                            <a:srgbClr val="C0504D"/>
                          </a:solidFill>
                          <a:effectLst/>
                        </a:rPr>
                        <a:t>{execution}</a:t>
                      </a:r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u="none" strike="noStrike" dirty="0">
                          <a:solidFill>
                            <a:srgbClr val="165096"/>
                          </a:solidFill>
                          <a:effectLst/>
                        </a:rPr>
                        <a:t>DAG</a:t>
                      </a:r>
                      <a:r>
                        <a:rPr lang="en-US" sz="18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/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vertices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350" marT="6350" marB="0" anchor="ctr">
                    <a:lnL w="12700" cap="flat" cmpd="sng" algn="ctr">
                      <a:solidFill>
                        <a:srgbClr val="00336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DELETE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336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230086"/>
                  </a:ext>
                </a:extLst>
              </a:tr>
              <a:tr h="32677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336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{version}</a:t>
                      </a:r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u="none" strike="noStrike" dirty="0">
                          <a:solidFill>
                            <a:srgbClr val="C0504D"/>
                          </a:solidFill>
                          <a:effectLst/>
                        </a:rPr>
                        <a:t>{execution}</a:t>
                      </a:r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u="none" strike="noStrike" dirty="0">
                          <a:solidFill>
                            <a:srgbClr val="165096"/>
                          </a:solidFill>
                          <a:effectLst/>
                        </a:rPr>
                        <a:t>DAG</a:t>
                      </a:r>
                      <a:r>
                        <a:rPr lang="en-US" sz="18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/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edges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350" marT="6350" marB="0" anchor="ctr">
                    <a:lnL w="12700" cap="flat" cmpd="sng" algn="ctr">
                      <a:solidFill>
                        <a:srgbClr val="00336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POST</a:t>
                      </a:r>
                      <a:endParaRPr lang="en-US" sz="18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336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840897"/>
                  </a:ext>
                </a:extLst>
              </a:tr>
              <a:tr h="32677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336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{version}</a:t>
                      </a:r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u="none" strike="noStrike" dirty="0">
                          <a:solidFill>
                            <a:srgbClr val="C0504D"/>
                          </a:solidFill>
                          <a:effectLst/>
                        </a:rPr>
                        <a:t>{execution}</a:t>
                      </a:r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u="none" strike="noStrike" dirty="0">
                          <a:solidFill>
                            <a:srgbClr val="165096"/>
                          </a:solidFill>
                          <a:effectLst/>
                        </a:rPr>
                        <a:t>DAG</a:t>
                      </a:r>
                      <a:r>
                        <a:rPr lang="en-US" sz="18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/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edges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350" marT="6350" marB="0" anchor="ctr">
                    <a:lnL w="12700" cap="flat" cmpd="sng" algn="ctr">
                      <a:solidFill>
                        <a:srgbClr val="00336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DELETE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336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9014740"/>
                  </a:ext>
                </a:extLst>
              </a:tr>
              <a:tr h="32677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336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{version}</a:t>
                      </a:r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u="none" strike="noStrike" dirty="0">
                          <a:solidFill>
                            <a:srgbClr val="C0504D"/>
                          </a:solidFill>
                          <a:effectLst/>
                        </a:rPr>
                        <a:t>{execution}</a:t>
                      </a:r>
                      <a:r>
                        <a:rPr lang="en-US" sz="18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/</a:t>
                      </a:r>
                      <a:r>
                        <a:rPr lang="en-US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startBatch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350" marT="6350" marB="0" anchor="ctr">
                    <a:lnL w="12700" cap="flat" cmpd="sng" algn="ctr">
                      <a:solidFill>
                        <a:srgbClr val="00336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4F81BD"/>
                          </a:solidFill>
                          <a:effectLst/>
                        </a:rPr>
                        <a:t>PUT</a:t>
                      </a:r>
                      <a:endParaRPr lang="en-US" sz="1800" b="0" i="0" u="none" strike="noStrike" dirty="0">
                        <a:solidFill>
                          <a:srgbClr val="4F81B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336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093100"/>
                  </a:ext>
                </a:extLst>
              </a:tr>
              <a:tr h="32677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336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{version}</a:t>
                      </a:r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u="none" strike="noStrike" dirty="0">
                          <a:solidFill>
                            <a:srgbClr val="C0504D"/>
                          </a:solidFill>
                          <a:effectLst/>
                        </a:rPr>
                        <a:t>{execution}</a:t>
                      </a:r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endBatch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350" marT="6350" marB="0" anchor="ctr">
                    <a:lnL w="12700" cap="flat" cmpd="sng" algn="ctr">
                      <a:solidFill>
                        <a:srgbClr val="00336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4F81BD"/>
                          </a:solidFill>
                          <a:effectLst/>
                        </a:rPr>
                        <a:t>PUT</a:t>
                      </a:r>
                      <a:endParaRPr lang="en-US" sz="1800" b="0" i="0" u="none" strike="noStrike" dirty="0">
                        <a:solidFill>
                          <a:srgbClr val="4F81B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336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544809"/>
                  </a:ext>
                </a:extLst>
              </a:tr>
              <a:tr h="32677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336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{version}</a:t>
                      </a:r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u="none" strike="noStrike" dirty="0">
                          <a:solidFill>
                            <a:srgbClr val="C0504D"/>
                          </a:solidFill>
                          <a:effectLst/>
                        </a:rPr>
                        <a:t>{execution}</a:t>
                      </a:r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u="none" strike="noStrike" dirty="0">
                          <a:solidFill>
                            <a:srgbClr val="E46C0A"/>
                          </a:solidFill>
                          <a:effectLst/>
                        </a:rPr>
                        <a:t>task</a:t>
                      </a:r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{id}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350" marT="6350" marB="0" anchor="ctr">
                    <a:lnL w="12700" cap="flat" cmpd="sng" algn="ctr">
                      <a:solidFill>
                        <a:srgbClr val="00336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POST</a:t>
                      </a:r>
                      <a:endParaRPr lang="en-US" sz="18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336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656837"/>
                  </a:ext>
                </a:extLst>
              </a:tr>
              <a:tr h="32677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336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{version}</a:t>
                      </a:r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u="none" strike="noStrike" dirty="0">
                          <a:solidFill>
                            <a:srgbClr val="C0504D"/>
                          </a:solidFill>
                          <a:effectLst/>
                        </a:rPr>
                        <a:t>{execution}</a:t>
                      </a:r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u="none" strike="noStrike" dirty="0">
                          <a:solidFill>
                            <a:srgbClr val="E46C0A"/>
                          </a:solidFill>
                          <a:effectLst/>
                        </a:rPr>
                        <a:t>task</a:t>
                      </a:r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{id}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350" marT="6350" marB="0" anchor="ctr">
                    <a:lnL w="12700" cap="flat" cmpd="sng" algn="ctr">
                      <a:solidFill>
                        <a:srgbClr val="00336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GET</a:t>
                      </a:r>
                      <a:endParaRPr lang="en-US" sz="1800" b="0" i="0" u="none" strike="noStrike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336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4120443"/>
                  </a:ext>
                </a:extLst>
              </a:tr>
              <a:tr h="32677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336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3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{version}</a:t>
                      </a:r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u="none" strike="noStrike" dirty="0">
                          <a:solidFill>
                            <a:srgbClr val="C0504D"/>
                          </a:solidFill>
                          <a:effectLst/>
                        </a:rPr>
                        <a:t>{execution}</a:t>
                      </a:r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u="none" strike="noStrike" dirty="0">
                          <a:solidFill>
                            <a:srgbClr val="E46C0A"/>
                          </a:solidFill>
                          <a:effectLst/>
                        </a:rPr>
                        <a:t>task</a:t>
                      </a:r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{id}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6350" marT="6350" marB="0" anchor="ctr">
                    <a:lnL w="12700" cap="flat" cmpd="sng" algn="ctr">
                      <a:solidFill>
                        <a:srgbClr val="00336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3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DELETE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336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8619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168F37-449F-4A4B-8D17-9DB5093BB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204434"/>
              </p:ext>
            </p:extLst>
          </p:nvPr>
        </p:nvGraphicFramePr>
        <p:xfrm>
          <a:off x="335360" y="2564904"/>
          <a:ext cx="3919984" cy="2291080"/>
        </p:xfrm>
        <a:graphic>
          <a:graphicData uri="http://schemas.openxmlformats.org/drawingml/2006/table">
            <a:tbl>
              <a:tblPr firstRow="1" bandRow="1"/>
              <a:tblGrid>
                <a:gridCol w="1399704">
                  <a:extLst>
                    <a:ext uri="{9D8B030D-6E8A-4147-A177-3AD203B41FA5}">
                      <a16:colId xmlns:a16="http://schemas.microsoft.com/office/drawing/2014/main" val="25270605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257398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70087256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445837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r>
                        <a:rPr lang="en-US" sz="216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r>
                        <a:rPr lang="en-US" sz="216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r>
                        <a:rPr lang="en-US" sz="216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v1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212193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r>
                        <a:rPr lang="en-US" sz="2160" kern="1200" dirty="0">
                          <a:solidFill>
                            <a:srgbClr val="C0504D"/>
                          </a:solidFill>
                          <a:latin typeface="+mn-lt"/>
                          <a:ea typeface="+mn-ea"/>
                          <a:cs typeface="+mn-cs"/>
                        </a:rPr>
                        <a:t>execution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r>
                        <a:rPr lang="en-US" sz="2160" kern="1200" dirty="0">
                          <a:solidFill>
                            <a:srgbClr val="C0504D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r>
                        <a:rPr lang="en-US" sz="2160" kern="1200" dirty="0">
                          <a:solidFill>
                            <a:srgbClr val="C0504D"/>
                          </a:solidFill>
                          <a:latin typeface="+mn-lt"/>
                          <a:ea typeface="+mn-ea"/>
                          <a:cs typeface="+mn-cs"/>
                        </a:rPr>
                        <a:t>unique id of the workflow run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81533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r>
                        <a:rPr lang="en-US" sz="216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r>
                        <a:rPr lang="en-US" sz="216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r>
                        <a:rPr lang="en-US" sz="216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unique id of the physical task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28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361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F62C-DD02-409D-B2CD-02F0C037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Workflow Engines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D56BC-0F0C-4BC2-A7DD-FEEC4C940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D9E0-E380-3B44-BCCB-530A1FF37C6C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10250-2664-46FC-88BF-80A7EE66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299932E-89FA-456A-9866-F36DFD151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981" y="1826370"/>
            <a:ext cx="2755587" cy="552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2EEAF8-FFEB-44FD-95A2-6FD56B73E5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750" y="3058175"/>
            <a:ext cx="2301661" cy="8891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FD8116-B920-490F-9D87-F7DEFD5EF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41" y="4335440"/>
            <a:ext cx="3079666" cy="1512937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7A58697A-CC69-421E-A949-6B1807FBFF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46320" y="1717040"/>
            <a:ext cx="914400" cy="914400"/>
          </a:xfrm>
          <a:prstGeom prst="rect">
            <a:avLst/>
          </a:prstGeom>
        </p:spPr>
      </p:pic>
      <p:pic>
        <p:nvPicPr>
          <p:cNvPr id="12" name="Graphic 11" descr="Hourglass">
            <a:extLst>
              <a:ext uri="{FF2B5EF4-FFF2-40B4-BE49-F238E27FC236}">
                <a16:creationId xmlns:a16="http://schemas.microsoft.com/office/drawing/2014/main" id="{7C2D5147-8178-4E7E-BA3A-867875A557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46320" y="3134360"/>
            <a:ext cx="914400" cy="914400"/>
          </a:xfrm>
          <a:prstGeom prst="rect">
            <a:avLst/>
          </a:prstGeom>
        </p:spPr>
      </p:pic>
      <p:pic>
        <p:nvPicPr>
          <p:cNvPr id="13" name="Graphic 12" descr="Hourglass">
            <a:extLst>
              <a:ext uri="{FF2B5EF4-FFF2-40B4-BE49-F238E27FC236}">
                <a16:creationId xmlns:a16="http://schemas.microsoft.com/office/drawing/2014/main" id="{F98F90A7-9C78-4190-919A-19628132F7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46320" y="4505960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DCF2F8-DFEA-4EFB-BFFF-13336692D9BB}"/>
              </a:ext>
            </a:extLst>
          </p:cNvPr>
          <p:cNvSpPr txBox="1"/>
          <p:nvPr/>
        </p:nvSpPr>
        <p:spPr>
          <a:xfrm>
            <a:off x="6096000" y="1943407"/>
            <a:ext cx="3245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err="1">
                <a:solidFill>
                  <a:srgbClr val="1E9B55"/>
                </a:solidFill>
              </a:rPr>
              <a:t>nextflow</a:t>
            </a:r>
            <a:r>
              <a:rPr lang="en-US" sz="2400" dirty="0">
                <a:solidFill>
                  <a:srgbClr val="1E9B55"/>
                </a:solidFill>
              </a:rPr>
              <a:t> run myscript.nf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092B3D-B8DC-4C3C-A0B2-1734612B3B57}"/>
              </a:ext>
            </a:extLst>
          </p:cNvPr>
          <p:cNvSpPr/>
          <p:nvPr/>
        </p:nvSpPr>
        <p:spPr>
          <a:xfrm>
            <a:off x="9301341" y="1943407"/>
            <a:ext cx="2115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–plugins </a:t>
            </a:r>
            <a:r>
              <a:rPr lang="en-US" sz="2400" dirty="0" err="1">
                <a:solidFill>
                  <a:srgbClr val="002060"/>
                </a:solidFill>
              </a:rPr>
              <a:t>nf-cws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96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C94C-2B2F-420F-8AD8-F496541D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17AA4-DD99-4DDA-B2DE-7C2ED489C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D9E0-E380-3B44-BCCB-530A1FF37C6C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CDB28-483A-4361-96C5-6A1DD8F9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D1F4D6-4D94-407C-ADE7-01B5773D4FC4}"/>
              </a:ext>
            </a:extLst>
          </p:cNvPr>
          <p:cNvSpPr/>
          <p:nvPr/>
        </p:nvSpPr>
        <p:spPr>
          <a:xfrm>
            <a:off x="5014133" y="3136612"/>
            <a:ext cx="2744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Provenance Store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4EDB15-D956-4A8B-8B71-498DEEC1FDE5}"/>
              </a:ext>
            </a:extLst>
          </p:cNvPr>
          <p:cNvSpPr/>
          <p:nvPr/>
        </p:nvSpPr>
        <p:spPr>
          <a:xfrm>
            <a:off x="4884674" y="1542210"/>
            <a:ext cx="30036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Task memory sizing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58A2-C310-4745-BE4D-562B902AD47B}"/>
              </a:ext>
            </a:extLst>
          </p:cNvPr>
          <p:cNvSpPr/>
          <p:nvPr/>
        </p:nvSpPr>
        <p:spPr>
          <a:xfrm>
            <a:off x="8964622" y="3136612"/>
            <a:ext cx="2381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Task CPU sizing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41155D-8D64-408C-80E0-090FF0BAA9AF}"/>
              </a:ext>
            </a:extLst>
          </p:cNvPr>
          <p:cNvSpPr/>
          <p:nvPr/>
        </p:nvSpPr>
        <p:spPr>
          <a:xfrm>
            <a:off x="223353" y="3112998"/>
            <a:ext cx="36286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Task runtime prediction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CC43D0-7808-486F-8A56-4D1057951B15}"/>
              </a:ext>
            </a:extLst>
          </p:cNvPr>
          <p:cNvSpPr/>
          <p:nvPr/>
        </p:nvSpPr>
        <p:spPr>
          <a:xfrm>
            <a:off x="4069836" y="4731014"/>
            <a:ext cx="4633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More sophisticated scheduling</a:t>
            </a:r>
          </a:p>
        </p:txBody>
      </p:sp>
    </p:spTree>
    <p:extLst>
      <p:ext uri="{BB962C8B-B14F-4D97-AF65-F5344CB8AC3E}">
        <p14:creationId xmlns:p14="http://schemas.microsoft.com/office/powerpoint/2010/main" val="71840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E50C0-26E2-47C4-83AC-26F90AE0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D9E0-E380-3B44-BCCB-530A1FF37C6C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32AB4-E98F-4026-8B93-E9AC66EB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808" name="Graphic 7807">
            <a:extLst>
              <a:ext uri="{FF2B5EF4-FFF2-40B4-BE49-F238E27FC236}">
                <a16:creationId xmlns:a16="http://schemas.microsoft.com/office/drawing/2014/main" id="{2EA86B23-2969-41A2-89E1-4D450401F9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348" y="790562"/>
            <a:ext cx="3816424" cy="3816424"/>
          </a:xfrm>
          <a:prstGeom prst="rect">
            <a:avLst/>
          </a:prstGeom>
        </p:spPr>
      </p:pic>
      <p:sp>
        <p:nvSpPr>
          <p:cNvPr id="7809" name="Text Box 868">
            <a:extLst>
              <a:ext uri="{FF2B5EF4-FFF2-40B4-BE49-F238E27FC236}">
                <a16:creationId xmlns:a16="http://schemas.microsoft.com/office/drawing/2014/main" id="{379D1E4F-6A95-43DA-A5C4-3389918C8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1478" y="1060678"/>
            <a:ext cx="5429149" cy="369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2494" tIns="61247" rIns="122494" bIns="61247">
            <a:spAutoFit/>
          </a:bodyPr>
          <a:lstStyle>
            <a:lvl1pPr>
              <a:defRPr sz="6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6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6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6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6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sz="1600" b="1" dirty="0">
                <a:solidFill>
                  <a:srgbClr val="00376C"/>
                </a:solidFill>
                <a:ea typeface="Verdana" panose="020B0604030504040204" pitchFamily="34" charset="0"/>
              </a:rPr>
              <a:t>Contact</a:t>
            </a:r>
            <a:r>
              <a:rPr lang="de-DE" sz="1600" b="1" dirty="0">
                <a:solidFill>
                  <a:srgbClr val="00376C"/>
                </a:solidFill>
                <a:ea typeface="Verdana" panose="020B0604030504040204" pitchFamily="34" charset="0"/>
              </a:rPr>
              <a:t>:</a:t>
            </a:r>
            <a:endParaRPr lang="de-DE" altLang="en-US" sz="1600" dirty="0">
              <a:solidFill>
                <a:srgbClr val="00376C"/>
              </a:solidFill>
              <a:latin typeface="Verdana" panose="020B0604030504040204" pitchFamily="34" charset="0"/>
            </a:endParaRPr>
          </a:p>
        </p:txBody>
      </p:sp>
      <p:sp>
        <p:nvSpPr>
          <p:cNvPr id="7810" name="Textfeld 5">
            <a:extLst>
              <a:ext uri="{FF2B5EF4-FFF2-40B4-BE49-F238E27FC236}">
                <a16:creationId xmlns:a16="http://schemas.microsoft.com/office/drawing/2014/main" id="{F2F85DDC-0899-4E34-AA67-968A588BA246}"/>
              </a:ext>
            </a:extLst>
          </p:cNvPr>
          <p:cNvSpPr txBox="1"/>
          <p:nvPr/>
        </p:nvSpPr>
        <p:spPr bwMode="auto">
          <a:xfrm>
            <a:off x="4678007" y="2913987"/>
            <a:ext cx="5722620" cy="103002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 eaLnBrk="1" hangingPunct="1">
              <a:spcAft>
                <a:spcPts val="360"/>
              </a:spcAft>
            </a:pPr>
            <a:r>
              <a:rPr lang="en-US" sz="28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 </a:t>
            </a:r>
          </a:p>
          <a:p>
            <a:pPr algn="ctr" eaLnBrk="1" hangingPunct="1">
              <a:spcAft>
                <a:spcPts val="360"/>
              </a:spcAft>
            </a:pPr>
            <a:r>
              <a:rPr lang="en-US" sz="28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 your attention!</a:t>
            </a:r>
          </a:p>
        </p:txBody>
      </p:sp>
      <p:pic>
        <p:nvPicPr>
          <p:cNvPr id="7811" name="Graphic 7810">
            <a:extLst>
              <a:ext uri="{FF2B5EF4-FFF2-40B4-BE49-F238E27FC236}">
                <a16:creationId xmlns:a16="http://schemas.microsoft.com/office/drawing/2014/main" id="{0E3E1FA7-04E9-4F8F-A2C9-27E8611C4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64960" y="1877207"/>
            <a:ext cx="324981" cy="324981"/>
          </a:xfrm>
          <a:prstGeom prst="rect">
            <a:avLst/>
          </a:prstGeom>
        </p:spPr>
      </p:pic>
      <p:pic>
        <p:nvPicPr>
          <p:cNvPr id="7812" name="Graphic 7811" descr="Envelope">
            <a:extLst>
              <a:ext uri="{FF2B5EF4-FFF2-40B4-BE49-F238E27FC236}">
                <a16:creationId xmlns:a16="http://schemas.microsoft.com/office/drawing/2014/main" id="{CC7B0A8E-1D17-442C-AD82-91311DD090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04530" y="1420757"/>
            <a:ext cx="421352" cy="421352"/>
          </a:xfrm>
          <a:prstGeom prst="rect">
            <a:avLst/>
          </a:prstGeom>
        </p:spPr>
      </p:pic>
      <p:sp>
        <p:nvSpPr>
          <p:cNvPr id="7813" name="Text Box 868">
            <a:extLst>
              <a:ext uri="{FF2B5EF4-FFF2-40B4-BE49-F238E27FC236}">
                <a16:creationId xmlns:a16="http://schemas.microsoft.com/office/drawing/2014/main" id="{1FB99DC9-968A-4244-898A-149875FDC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5883" y="1429662"/>
            <a:ext cx="5429149" cy="369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2494" tIns="61247" rIns="122494" bIns="61247">
            <a:spAutoFit/>
          </a:bodyPr>
          <a:lstStyle>
            <a:lvl1pPr>
              <a:defRPr sz="6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6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6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6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6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altLang="en-US" sz="1600" dirty="0">
                <a:solidFill>
                  <a:schemeClr val="bg1"/>
                </a:solidFill>
                <a:latin typeface="Verdana" panose="020B0604030504040204" pitchFamily="34" charset="0"/>
              </a:rPr>
              <a:t>fabian.lehmann@informatik.hu-berlin.de</a:t>
            </a:r>
          </a:p>
        </p:txBody>
      </p:sp>
      <p:sp>
        <p:nvSpPr>
          <p:cNvPr id="7814" name="Text Box 868">
            <a:extLst>
              <a:ext uri="{FF2B5EF4-FFF2-40B4-BE49-F238E27FC236}">
                <a16:creationId xmlns:a16="http://schemas.microsoft.com/office/drawing/2014/main" id="{47E6CA7B-E88B-41C1-9828-0F7E2495D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5882" y="1844753"/>
            <a:ext cx="5429149" cy="369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2494" tIns="61247" rIns="122494" bIns="61247">
            <a:spAutoFit/>
          </a:bodyPr>
          <a:lstStyle>
            <a:lvl1pPr>
              <a:defRPr sz="6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6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6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6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6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altLang="en-US" sz="1600" dirty="0">
                <a:solidFill>
                  <a:schemeClr val="bg1"/>
                </a:solidFill>
                <a:latin typeface="Verdana" panose="020B0604030504040204" pitchFamily="34" charset="0"/>
              </a:rPr>
              <a:t>https://linkedin.com/in/lehmann-f</a:t>
            </a:r>
          </a:p>
        </p:txBody>
      </p:sp>
      <p:pic>
        <p:nvPicPr>
          <p:cNvPr id="7816" name="Grafik 20">
            <a:extLst>
              <a:ext uri="{FF2B5EF4-FFF2-40B4-BE49-F238E27FC236}">
                <a16:creationId xmlns:a16="http://schemas.microsoft.com/office/drawing/2014/main" id="{6F3D930E-D014-4504-B28F-39EB022D3B13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45394" y="5114873"/>
            <a:ext cx="7716980" cy="926712"/>
          </a:xfrm>
          <a:prstGeom prst="rect">
            <a:avLst/>
          </a:prstGeom>
        </p:spPr>
      </p:pic>
      <p:pic>
        <p:nvPicPr>
          <p:cNvPr id="7817" name="Picture 2" descr="dfg logo">
            <a:extLst>
              <a:ext uri="{FF2B5EF4-FFF2-40B4-BE49-F238E27FC236}">
                <a16:creationId xmlns:a16="http://schemas.microsoft.com/office/drawing/2014/main" id="{23848430-2295-4893-BA3E-B1FEAAF14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8618" y="5607284"/>
            <a:ext cx="2309783" cy="29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070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ustom 23">
      <a:dk1>
        <a:srgbClr val="000000"/>
      </a:dk1>
      <a:lt1>
        <a:srgbClr val="FFFFFF"/>
      </a:lt1>
      <a:dk2>
        <a:srgbClr val="2B7974"/>
      </a:dk2>
      <a:lt2>
        <a:srgbClr val="D2E9D2"/>
      </a:lt2>
      <a:accent1>
        <a:srgbClr val="48BEB7"/>
      </a:accent1>
      <a:accent2>
        <a:srgbClr val="17BAD0"/>
      </a:accent2>
      <a:accent3>
        <a:srgbClr val="BE986C"/>
      </a:accent3>
      <a:accent4>
        <a:srgbClr val="80C36E"/>
      </a:accent4>
      <a:accent5>
        <a:srgbClr val="4D9ED9"/>
      </a:accent5>
      <a:accent6>
        <a:srgbClr val="2B7974"/>
      </a:accent6>
      <a:hlink>
        <a:srgbClr val="2B7974"/>
      </a:hlink>
      <a:folHlink>
        <a:srgbClr val="48BEB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443</Words>
  <Application>Microsoft Office PowerPoint</Application>
  <PresentationFormat>Widescreen</PresentationFormat>
  <Paragraphs>189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Verdana</vt:lpstr>
      <vt:lpstr>Wingdings</vt:lpstr>
      <vt:lpstr>Celestial</vt:lpstr>
      <vt:lpstr>The Common Workflow Scheduler Interface: Status Quo and Future Plans </vt:lpstr>
      <vt:lpstr>Background: Workflow Execution</vt:lpstr>
      <vt:lpstr>Background: Workflow Execution Shortcomings</vt:lpstr>
      <vt:lpstr>Workflow Execution with CWS</vt:lpstr>
      <vt:lpstr>Requirements and Design choices of the API</vt:lpstr>
      <vt:lpstr>Common Workflow Scheduler REST-API</vt:lpstr>
      <vt:lpstr>Supported Workflow Engines</vt:lpstr>
      <vt:lpstr>Resource management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Fabian Lehmann</cp:lastModifiedBy>
  <cp:revision>121</cp:revision>
  <dcterms:created xsi:type="dcterms:W3CDTF">2021-05-28T21:00:04Z</dcterms:created>
  <dcterms:modified xsi:type="dcterms:W3CDTF">2023-11-07T08:43:46Z</dcterms:modified>
</cp:coreProperties>
</file>