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86" r:id="rId3"/>
    <p:sldId id="285" r:id="rId4"/>
    <p:sldId id="277" r:id="rId5"/>
    <p:sldId id="278" r:id="rId6"/>
    <p:sldId id="308" r:id="rId7"/>
    <p:sldId id="309" r:id="rId8"/>
    <p:sldId id="280" r:id="rId9"/>
    <p:sldId id="310" r:id="rId10"/>
    <p:sldId id="302" r:id="rId11"/>
    <p:sldId id="303" r:id="rId12"/>
    <p:sldId id="304" r:id="rId13"/>
    <p:sldId id="305" r:id="rId14"/>
    <p:sldId id="306" r:id="rId15"/>
    <p:sldId id="283" r:id="rId16"/>
    <p:sldId id="301" r:id="rId17"/>
    <p:sldId id="311" r:id="rId18"/>
    <p:sldId id="284" r:id="rId19"/>
    <p:sldId id="281" r:id="rId20"/>
    <p:sldId id="312" r:id="rId21"/>
    <p:sldId id="287" r:id="rId22"/>
    <p:sldId id="31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889"/>
    <p:restoredTop sz="93411"/>
  </p:normalViewPr>
  <p:slideViewPr>
    <p:cSldViewPr snapToGrid="0" snapToObjects="1">
      <p:cViewPr varScale="1">
        <p:scale>
          <a:sx n="72" d="100"/>
          <a:sy n="72" d="100"/>
        </p:scale>
        <p:origin x="22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200A-C61C-C442-90F5-8597248544A0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ADF5-1F2F-4E4C-933D-9A7404069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4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6ADF5-1F2F-4E4C-933D-9A74040696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3/ppt/sc23_presenter_back.png" TargetMode="External"/><Relationship Id="rId7" Type="http://schemas.openxmlformats.org/officeDocument/2006/relationships/image" Target="file:////Users/toddszymanski/Documents/01%20Work/SC23/ppt/sc23_presenter_logo@4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file:////Users/toddszymanski/Documents/01%20Work/SC23/logo/00%20logosheet/sc23_logos_transpng@4x/sc23_hor_blackcolor@4x.png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toddszymanski/Documents/01%20Work/SC22/presenter%20assets/sc22_logo@4x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7127B3-326B-8EE3-1A65-C7626C1F9EA5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-18574"/>
            <a:ext cx="12192000" cy="434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7C2399-A039-5779-00C9-04FB33AC7A05}"/>
              </a:ext>
            </a:extLst>
          </p:cNvPr>
          <p:cNvSpPr/>
          <p:nvPr userDrawn="1"/>
        </p:nvSpPr>
        <p:spPr>
          <a:xfrm>
            <a:off x="0" y="4275786"/>
            <a:ext cx="12192000" cy="2582214"/>
          </a:xfrm>
          <a:prstGeom prst="rect">
            <a:avLst/>
          </a:prstGeom>
          <a:solidFill>
            <a:srgbClr val="48B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797" y="1906998"/>
            <a:ext cx="10824402" cy="2250038"/>
          </a:xfrm>
        </p:spPr>
        <p:txBody>
          <a:bodyPr wrap="none" anchor="b">
            <a:normAutofit/>
          </a:bodyPr>
          <a:lstStyle>
            <a:lvl1pPr algn="l">
              <a:defRPr sz="3600" b="1" i="0" cap="none" baseline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796" y="4430332"/>
            <a:ext cx="10824401" cy="1884472"/>
          </a:xfrm>
        </p:spPr>
        <p:txBody>
          <a:bodyPr wrap="square" anchor="t" anchorCtr="0">
            <a:noAutofit/>
          </a:bodyPr>
          <a:lstStyle>
            <a:lvl1pPr marL="0" indent="0" algn="l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authors and/or presenters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56410-ABCD-9F80-F32E-9E3C2F71AE94}"/>
              </a:ext>
            </a:extLst>
          </p:cNvPr>
          <p:cNvPicPr>
            <a:picLocks noChangeAspect="1"/>
          </p:cNvPicPr>
          <p:nvPr userDrawn="1"/>
        </p:nvPicPr>
        <p:blipFill>
          <a:blip r:embed="rId4" r:link="rId5"/>
          <a:srcRect/>
          <a:stretch>
            <a:fillRect/>
          </a:stretch>
        </p:blipFill>
        <p:spPr>
          <a:xfrm>
            <a:off x="8153400" y="529898"/>
            <a:ext cx="3200400" cy="113048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5DA24FF-6611-6926-2C9A-E0E54619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796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EB177B6-8116-EB44-AD78-42A45D43F559}" type="datetime1">
              <a:rPr lang="en-US" smtClean="0"/>
              <a:pPr/>
              <a:t>11/10/23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637F2-8D3B-F392-76D4-518311CE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6489A9-4A70-4708-2F78-88B47874A9D5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E9A1C34C-64B9-3742-AC3A-DF7437F603FA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436B20EC-8654-A240-8289-E083C39C2D04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03B69DD4-E621-6142-8193-CAA658C361AD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rgbClr val="000000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D10FD46D-C6EA-6B4C-BF2F-A13F55B253BC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91390"/>
            <a:ext cx="10820398" cy="9990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5509"/>
            <a:ext cx="10820398" cy="43156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F0FD9E0-E380-3B44-BCCB-530A1FF37C6C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2271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B64D55A2-3D9D-084F-AAD5-AF9BBA396BBE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799" y="6425866"/>
            <a:ext cx="1600200" cy="312326"/>
          </a:xfrm>
        </p:spPr>
        <p:txBody>
          <a:bodyPr/>
          <a:lstStyle/>
          <a:p>
            <a:fld id="{08D7D8DA-9465-DD4A-800F-272899D8D7BD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797" y="6425866"/>
            <a:ext cx="1600200" cy="312326"/>
          </a:xfrm>
        </p:spPr>
        <p:txBody>
          <a:bodyPr/>
          <a:lstStyle/>
          <a:p>
            <a:fld id="{889F9916-D29A-0B4E-ABD7-51608927E3AB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392BF-22B0-0461-CF08-DA7B982A1D3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365125" y="6523402"/>
            <a:ext cx="316672" cy="3166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>
            <a:lvl1pPr>
              <a:buClr>
                <a:srgbClr val="000000"/>
              </a:buClr>
              <a:defRPr/>
            </a:lvl1pPr>
            <a:lvl2pPr>
              <a:buClr>
                <a:srgbClr val="000000"/>
              </a:buClr>
              <a:defRPr/>
            </a:lvl2pPr>
            <a:lvl3pPr>
              <a:buClr>
                <a:srgbClr val="000000"/>
              </a:buClr>
              <a:defRPr/>
            </a:lvl3pPr>
            <a:lvl4pPr>
              <a:buClr>
                <a:srgbClr val="000000"/>
              </a:buClr>
              <a:defRPr/>
            </a:lvl4pPr>
            <a:lvl5pPr>
              <a:buClr>
                <a:srgbClr val="0000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CF810A9F-E58F-0A4F-BB86-00D0C675F7F6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1" y="6425866"/>
            <a:ext cx="1600200" cy="312326"/>
          </a:xfrm>
        </p:spPr>
        <p:txBody>
          <a:bodyPr/>
          <a:lstStyle/>
          <a:p>
            <a:fld id="{A9022B69-CCDB-4C49-82FF-93A849C8A861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25866"/>
            <a:ext cx="1600200" cy="312326"/>
          </a:xfrm>
        </p:spPr>
        <p:txBody>
          <a:bodyPr/>
          <a:lstStyle/>
          <a:p>
            <a:fld id="{D0CC3993-0B90-1C4D-9555-54A97F187C36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5032" y="6425866"/>
            <a:ext cx="551167" cy="312326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file:////Users/toddszymanski/Documents/01%20Work/SC23/ppt/sc23_presenter_logo@4x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BEB7">
                <a:alpha val="35000"/>
              </a:srgbClr>
            </a:gs>
            <a:gs pos="100000">
              <a:srgbClr val="80C46E">
                <a:alpha val="35000"/>
              </a:srgb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1" y="6422137"/>
            <a:ext cx="1600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C411B51A-ED12-F344-8388-02D0098F41E0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5032" y="6422137"/>
            <a:ext cx="551167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073F6-E5C9-80CB-5149-AA71B271D79E}"/>
              </a:ext>
            </a:extLst>
          </p:cNvPr>
          <p:cNvPicPr>
            <a:picLocks noChangeAspect="1"/>
          </p:cNvPicPr>
          <p:nvPr userDrawn="1"/>
        </p:nvPicPr>
        <p:blipFill>
          <a:blip r:embed="rId15" r:link="rId16"/>
          <a:srcRect/>
          <a:stretch>
            <a:fillRect/>
          </a:stretch>
        </p:blipFill>
        <p:spPr>
          <a:xfrm>
            <a:off x="412630" y="6485246"/>
            <a:ext cx="205740" cy="20574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5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60" r:id="rId10"/>
    <p:sldLayoutId id="2147483657" r:id="rId11"/>
    <p:sldLayoutId id="2147483663" r:id="rId12"/>
    <p:sldLayoutId id="2147483664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 baseline="0">
          <a:ln w="3175" cmpd="sng">
            <a:noFill/>
          </a:ln>
          <a:solidFill>
            <a:srgbClr val="000000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8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6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4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rgbClr val="000000"/>
        </a:buClr>
        <a:buSzPct val="100000"/>
        <a:buFont typeface="Arial"/>
        <a:buChar char="•"/>
        <a:defRPr sz="1200" kern="1200" cap="none"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B403CA-F51D-8396-BBD9-15A09C38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13" y="1815558"/>
            <a:ext cx="10824402" cy="2250038"/>
          </a:xfrm>
        </p:spPr>
        <p:txBody>
          <a:bodyPr>
            <a:normAutofit/>
          </a:bodyPr>
          <a:lstStyle/>
          <a:p>
            <a:r>
              <a:rPr lang="en-GB" i="1" dirty="0">
                <a:effectLst/>
                <a:latin typeface="Helvetica" pitchFamily="2" charset="0"/>
              </a:rPr>
              <a:t>Laminar: A New Serverless Stream-based Framework</a:t>
            </a:r>
            <a:br>
              <a:rPr lang="en-GB" i="1" dirty="0">
                <a:effectLst/>
                <a:latin typeface="Helvetica" pitchFamily="2" charset="0"/>
              </a:rPr>
            </a:br>
            <a:r>
              <a:rPr lang="en-GB" i="1" dirty="0">
                <a:effectLst/>
                <a:latin typeface="Helvetica" pitchFamily="2" charset="0"/>
              </a:rPr>
              <a:t> with Semantic Code Search and Code Completion</a:t>
            </a:r>
            <a:br>
              <a:rPr lang="en-GB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FF4ED36-A629-6E1B-E79C-48D6FAABC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Helvetica" pitchFamily="2" charset="0"/>
              </a:rPr>
              <a:t>Zaynab Zahra</a:t>
            </a:r>
            <a:r>
              <a:rPr lang="en-GB" sz="2400" dirty="0">
                <a:latin typeface="Helvetica" pitchFamily="2" charset="0"/>
              </a:rPr>
              <a:t>, </a:t>
            </a:r>
            <a:r>
              <a:rPr lang="en-GB" sz="2400" dirty="0" err="1">
                <a:effectLst/>
                <a:latin typeface="Helvetica" pitchFamily="2" charset="0"/>
              </a:rPr>
              <a:t>Zihao</a:t>
            </a:r>
            <a:r>
              <a:rPr lang="en-GB" sz="2400" dirty="0">
                <a:effectLst/>
                <a:latin typeface="Helvetica" pitchFamily="2" charset="0"/>
              </a:rPr>
              <a:t> Li, Rosa Filgueira</a:t>
            </a:r>
            <a:endParaRPr lang="en-GB" sz="2400" dirty="0">
              <a:latin typeface="Helvetica" pitchFamily="2" charset="0"/>
            </a:endParaRPr>
          </a:p>
          <a:p>
            <a:r>
              <a:rPr lang="en-GB" sz="2400" dirty="0">
                <a:effectLst/>
                <a:latin typeface="Helvetica" pitchFamily="2" charset="0"/>
              </a:rPr>
              <a:t>University of St. Andrews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1E8A-7CAC-36CC-C072-CD34D7404AB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66F14-9E05-E74A-8F69-C6C372A193D2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A3E1-8DA4-AA3B-63DE-49C269AC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0" y="2335391"/>
            <a:ext cx="10624693" cy="42604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Core logic foundation for Laminar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Manages client-server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Hosts business logic and data storage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Implements a structured, layered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Essential for system operation and stability</a:t>
            </a:r>
          </a:p>
          <a:p>
            <a:pPr algn="l"/>
            <a:r>
              <a:rPr lang="en-GB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Laminar API controllers </a:t>
            </a:r>
          </a:p>
          <a:p>
            <a:pPr lvl="1"/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GB" sz="19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andle specific functions </a:t>
            </a:r>
          </a:p>
          <a:p>
            <a:pPr lvl="1"/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GB" sz="19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acilitate communication between the client</a:t>
            </a:r>
          </a:p>
          <a:p>
            <a:pPr marL="457200" lvl="1" indent="0">
              <a:buNone/>
            </a:pPr>
            <a:r>
              <a:rPr lang="en-GB" sz="19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19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server</a:t>
            </a:r>
            <a:br>
              <a:rPr lang="en-GB" dirty="0"/>
            </a:br>
            <a:endParaRPr lang="en-GB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A0EAD8D-7470-FDA0-EC51-D43563E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67" y="621148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Server</a:t>
            </a:r>
            <a:br>
              <a:rPr lang="en-GB" dirty="0"/>
            </a:b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A4BAA4-1D9C-8DBE-B32E-4E312AB51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" t="307"/>
          <a:stretch/>
        </p:blipFill>
        <p:spPr>
          <a:xfrm>
            <a:off x="5647765" y="1497436"/>
            <a:ext cx="6286029" cy="473941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CB08AB2-0189-18A3-94E5-665AF76345D5}"/>
              </a:ext>
            </a:extLst>
          </p:cNvPr>
          <p:cNvSpPr/>
          <p:nvPr/>
        </p:nvSpPr>
        <p:spPr>
          <a:xfrm>
            <a:off x="3802071" y="3594088"/>
            <a:ext cx="1208126" cy="446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50" y="2260600"/>
            <a:ext cx="12109150" cy="657593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Remote Workflow/PE Execution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API endpoint for initiating executions (/execution/{user}/run) – workflows or a single 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Streamlined Environment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dispel4py + </a:t>
            </a:r>
            <a:r>
              <a:rPr lang="en-GB" sz="2000" b="1" i="1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GB" sz="2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seamless execution --  without user environment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u="sng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Auto-import Mechanism:</a:t>
            </a:r>
            <a:endParaRPr lang="en-GB" sz="2200" b="0" i="0" u="sng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Analyses the varied import dependencies of streaming workflows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an all-inclusive requirement list transmitted to the Execution Engine.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autonomously imports necessary prerequisites - eliminating the need for user installations</a:t>
            </a:r>
            <a:endParaRPr lang="en-GB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Enhanced Capabilities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Facilitates parallel execution and diverse mappings via </a:t>
            </a:r>
            <a:r>
              <a:rPr lang="en-GB" sz="2000" b="1" i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improved performance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resources – ‘resources’ directory </a:t>
            </a:r>
          </a:p>
          <a:p>
            <a:pPr algn="l">
              <a:buFont typeface="Arial" panose="020B0604020202020204" pitchFamily="34" charset="0"/>
              <a:buChar char="•"/>
            </a:pPr>
            <a:br>
              <a:rPr lang="en-GB" sz="2000" dirty="0"/>
            </a:br>
            <a:endParaRPr lang="en-GB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0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20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20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A0EAD8D-7470-FDA0-EC51-D43563E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0" y="602490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Execution Engine</a:t>
            </a:r>
            <a:br>
              <a:rPr lang="en-GB" dirty="0"/>
            </a:b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28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0" y="2335391"/>
            <a:ext cx="10624693" cy="426049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A0EAD8D-7470-FDA0-EC51-D43563E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7" y="749737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Client Layer</a:t>
            </a:r>
            <a:br>
              <a:rPr lang="en-GB" dirty="0"/>
            </a:b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921A70-F6BD-7494-FCD5-66E41B633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5803"/>
            <a:ext cx="6082960" cy="3151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972DD-4231-73A5-1E41-438B9C3DCAC2}"/>
              </a:ext>
            </a:extLst>
          </p:cNvPr>
          <p:cNvSpPr txBox="1"/>
          <p:nvPr/>
        </p:nvSpPr>
        <p:spPr>
          <a:xfrm>
            <a:off x="0" y="1797784"/>
            <a:ext cx="65598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user-friendly Python application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Dual-layer structure: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Client layer : user-accessible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Registering PEs/ workflows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workflow execution </a:t>
            </a: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lvl="2"/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Web_client</a:t>
            </a:r>
            <a:r>
              <a:rPr lang="en-US" sz="2400" dirty="0">
                <a:solidFill>
                  <a:schemeClr val="bg1"/>
                </a:solidFill>
              </a:rPr>
              <a:t> layer: between client and server </a:t>
            </a:r>
          </a:p>
        </p:txBody>
      </p:sp>
    </p:spTree>
    <p:extLst>
      <p:ext uri="{BB962C8B-B14F-4D97-AF65-F5344CB8AC3E}">
        <p14:creationId xmlns:p14="http://schemas.microsoft.com/office/powerpoint/2010/main" val="59397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0" y="2335391"/>
            <a:ext cx="10624693" cy="426049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979E6D-0FFF-0DE2-2EF8-28CAFEA2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97" y="1569161"/>
            <a:ext cx="3213100" cy="422910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A8F95A-2207-091A-FEDC-B8888C765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009" y="0"/>
            <a:ext cx="3213100" cy="69939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62E11F1-55C7-F4AA-CA62-F4E65E5A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7" y="749737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Client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7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0" y="2335391"/>
            <a:ext cx="10624693" cy="426049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417D8E-6039-A900-0AF2-4B79DB94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1283571"/>
            <a:ext cx="6451599" cy="49248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9FD363-DA0E-D10F-9260-780FE82B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7" y="749737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Client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C0C07-F99A-D18C-D971-C71D80B5033A}"/>
              </a:ext>
            </a:extLst>
          </p:cNvPr>
          <p:cNvSpPr txBox="1"/>
          <p:nvPr/>
        </p:nvSpPr>
        <p:spPr>
          <a:xfrm>
            <a:off x="967409" y="1590261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Text-based </a:t>
            </a:r>
            <a:r>
              <a:rPr lang="en-US" dirty="0">
                <a:solidFill>
                  <a:schemeClr val="bg1"/>
                </a:solidFill>
              </a:rPr>
              <a:t>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EACF6-F025-7314-4290-1B36B24A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2158172"/>
            <a:ext cx="3619500" cy="3683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E13454C-F130-22D8-05FD-3C3B875333C8}"/>
              </a:ext>
            </a:extLst>
          </p:cNvPr>
          <p:cNvSpPr/>
          <p:nvPr/>
        </p:nvSpPr>
        <p:spPr>
          <a:xfrm>
            <a:off x="4954135" y="2118556"/>
            <a:ext cx="530087" cy="4562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3293165-29F1-242E-AC1E-82B280FE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36" y="1521103"/>
            <a:ext cx="4688768" cy="13939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C6B63F-0301-A283-3660-3B7793C1D5BA}"/>
              </a:ext>
            </a:extLst>
          </p:cNvPr>
          <p:cNvSpPr txBox="1"/>
          <p:nvPr/>
        </p:nvSpPr>
        <p:spPr>
          <a:xfrm>
            <a:off x="967409" y="2882629"/>
            <a:ext cx="265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>
                <a:solidFill>
                  <a:schemeClr val="bg1"/>
                </a:solidFill>
              </a:rPr>
              <a:t> PE Code Search  </a:t>
            </a:r>
          </a:p>
        </p:txBody>
      </p:sp>
      <p:pic>
        <p:nvPicPr>
          <p:cNvPr id="18" name="Picture 17" descr="A white rectangular sign with red text&#10;&#10;Description automatically generated">
            <a:extLst>
              <a:ext uri="{FF2B5EF4-FFF2-40B4-BE49-F238E27FC236}">
                <a16:creationId xmlns:a16="http://schemas.microsoft.com/office/drawing/2014/main" id="{59596295-57F9-C77C-B4B9-CD914052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89" y="3582160"/>
            <a:ext cx="3556000" cy="685800"/>
          </a:xfrm>
          <a:prstGeom prst="rect">
            <a:avLst/>
          </a:prstGeom>
        </p:spPr>
      </p:pic>
      <p:pic>
        <p:nvPicPr>
          <p:cNvPr id="20" name="Picture 1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C9EA337-4EC6-9D67-9BA9-FDC63C390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486" y="3233665"/>
            <a:ext cx="6055116" cy="1254274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5FFBA99-CBC6-B426-424D-087A5695D4DE}"/>
              </a:ext>
            </a:extLst>
          </p:cNvPr>
          <p:cNvSpPr/>
          <p:nvPr/>
        </p:nvSpPr>
        <p:spPr>
          <a:xfrm>
            <a:off x="4931196" y="3632686"/>
            <a:ext cx="530087" cy="4562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C61F0-ACF9-2173-E21C-7F7DC569C280}"/>
              </a:ext>
            </a:extLst>
          </p:cNvPr>
          <p:cNvSpPr txBox="1"/>
          <p:nvPr/>
        </p:nvSpPr>
        <p:spPr>
          <a:xfrm>
            <a:off x="964910" y="4665068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 Code Completion 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34564B-3B20-3966-435D-81CD2D390BBC}"/>
              </a:ext>
            </a:extLst>
          </p:cNvPr>
          <p:cNvSpPr/>
          <p:nvPr/>
        </p:nvSpPr>
        <p:spPr>
          <a:xfrm>
            <a:off x="5007329" y="5245930"/>
            <a:ext cx="530087" cy="4562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C03295BB-C9F9-6DDF-25D7-0E7A9364864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01" t="15205" r="2456" b="20170"/>
          <a:stretch/>
        </p:blipFill>
        <p:spPr>
          <a:xfrm>
            <a:off x="964910" y="5364599"/>
            <a:ext cx="3556000" cy="369332"/>
          </a:xfrm>
          <a:prstGeom prst="rect">
            <a:avLst/>
          </a:prstGeom>
        </p:spPr>
      </p:pic>
      <p:pic>
        <p:nvPicPr>
          <p:cNvPr id="28" name="Picture 27" descr="A close-up of a text&#10;&#10;Description automatically generated">
            <a:extLst>
              <a:ext uri="{FF2B5EF4-FFF2-40B4-BE49-F238E27FC236}">
                <a16:creationId xmlns:a16="http://schemas.microsoft.com/office/drawing/2014/main" id="{AB51A058-3D70-E829-FCDD-48877EABC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738" y="4917317"/>
            <a:ext cx="5527524" cy="1113458"/>
          </a:xfrm>
          <a:prstGeom prst="rect">
            <a:avLst/>
          </a:prstGeom>
        </p:spPr>
      </p:pic>
      <p:pic>
        <p:nvPicPr>
          <p:cNvPr id="38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747586FF-C637-5B69-358F-FBD56C9CEF6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4C4B6C-4C2D-7C56-E610-D9E58E180B12}"/>
              </a:ext>
            </a:extLst>
          </p:cNvPr>
          <p:cNvSpPr txBox="1"/>
          <p:nvPr/>
        </p:nvSpPr>
        <p:spPr>
          <a:xfrm>
            <a:off x="1367442" y="4228827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spcAft>
                <a:spcPts val="0"/>
              </a:spcAft>
              <a:buClrTx/>
              <a:buSzTx/>
              <a:defRPr/>
            </a:pPr>
            <a:r>
              <a:rPr lang="en-GB" sz="1800" i="1" dirty="0" err="1">
                <a:solidFill>
                  <a:schemeClr val="bg1"/>
                </a:solidFill>
              </a:rPr>
              <a:t>UniXcoder</a:t>
            </a:r>
            <a:r>
              <a:rPr lang="en-GB" sz="1800" i="1" dirty="0">
                <a:solidFill>
                  <a:schemeClr val="bg1"/>
                </a:solidFill>
              </a:rPr>
              <a:t>-code-search</a:t>
            </a:r>
            <a:endParaRPr lang="en-GB" sz="1800" b="1" i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E30F8-2608-1ACE-594F-E48C1592F4C1}"/>
              </a:ext>
            </a:extLst>
          </p:cNvPr>
          <p:cNvSpPr txBox="1"/>
          <p:nvPr/>
        </p:nvSpPr>
        <p:spPr>
          <a:xfrm>
            <a:off x="1226589" y="5827885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spcAft>
                <a:spcPts val="0"/>
              </a:spcAft>
              <a:buClrTx/>
              <a:buSzTx/>
              <a:defRPr/>
            </a:pPr>
            <a:r>
              <a:rPr lang="en-GB" sz="1800" i="1" dirty="0" err="1">
                <a:solidFill>
                  <a:schemeClr val="bg1"/>
                </a:solidFill>
              </a:rPr>
              <a:t>ReACC</a:t>
            </a:r>
            <a:r>
              <a:rPr lang="en-GB" sz="1800" i="1" dirty="0">
                <a:solidFill>
                  <a:schemeClr val="bg1"/>
                </a:solidFill>
              </a:rPr>
              <a:t>-</a:t>
            </a:r>
            <a:r>
              <a:rPr lang="en-GB" sz="1800" i="1" dirty="0" err="1">
                <a:solidFill>
                  <a:schemeClr val="bg1"/>
                </a:solidFill>
              </a:rPr>
              <a:t>py</a:t>
            </a:r>
            <a:r>
              <a:rPr lang="en-GB" sz="1800" i="1" dirty="0">
                <a:solidFill>
                  <a:schemeClr val="bg1"/>
                </a:solidFill>
              </a:rPr>
              <a:t>-retriever</a:t>
            </a:r>
            <a:endParaRPr lang="en-GB" sz="1800" b="1" i="1" dirty="0">
              <a:solidFill>
                <a:schemeClr val="bg1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4E3D73-257A-30B4-8830-A33149A6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7" y="749737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Text and Semantic Searches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/>
      <p:bldP spid="24" grpId="0" animBg="1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CA11-7877-0375-D90A-9389DFD2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437" y="1544085"/>
            <a:ext cx="11106391" cy="3651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effectLst/>
            </a:endParaRPr>
          </a:p>
          <a:p>
            <a:pPr lvl="1">
              <a:lnSpc>
                <a:spcPct val="130000"/>
              </a:lnSpc>
            </a:pPr>
            <a:endParaRPr lang="en-GB" sz="1600" dirty="0"/>
          </a:p>
          <a:p>
            <a:pPr lvl="1">
              <a:lnSpc>
                <a:spcPct val="130000"/>
              </a:lnSpc>
            </a:pPr>
            <a:endParaRPr lang="en-GB" sz="16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467FE5-7939-5019-9C52-00F56511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294342"/>
            <a:ext cx="11591529" cy="988323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sz="3200" dirty="0"/>
              <a:t>Semantic Search: Bi-Encoder vs Cross-Encoder</a:t>
            </a:r>
            <a:endParaRPr lang="en-US" sz="3200" b="0" i="1" dirty="0"/>
          </a:p>
        </p:txBody>
      </p:sp>
      <p:pic>
        <p:nvPicPr>
          <p:cNvPr id="9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CBACBA22-9E60-F701-C827-BADDF8356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7804" y="166926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000494-2923-6E4E-375D-AF6775E3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21" y="1913783"/>
            <a:ext cx="52832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4BA1B-E7C2-22C0-A4AF-6EEB4D827C77}"/>
              </a:ext>
            </a:extLst>
          </p:cNvPr>
          <p:cNvSpPr txBox="1"/>
          <p:nvPr/>
        </p:nvSpPr>
        <p:spPr>
          <a:xfrm>
            <a:off x="300235" y="4384122"/>
            <a:ext cx="11591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/>
                <a:latin typeface="Helvetica" pitchFamily="2" charset="0"/>
              </a:rPr>
              <a:t>Bi-encoder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 models are fast as the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embeddings can be pre-calculated offline  -- </a:t>
            </a:r>
            <a:r>
              <a:rPr lang="en-GB" i="1" dirty="0">
                <a:solidFill>
                  <a:schemeClr val="bg1"/>
                </a:solidFill>
                <a:effectLst/>
                <a:latin typeface="Helvetica" pitchFamily="2" charset="0"/>
              </a:rPr>
              <a:t>but less accurate </a:t>
            </a:r>
            <a:endParaRPr lang="en-GB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Helvetica" pitchFamily="2" charset="0"/>
              </a:rPr>
              <a:t>C</a:t>
            </a:r>
            <a:r>
              <a:rPr lang="en-GB" b="1" dirty="0">
                <a:solidFill>
                  <a:schemeClr val="bg1"/>
                </a:solidFill>
                <a:effectLst/>
                <a:latin typeface="Helvetica" pitchFamily="2" charset="0"/>
              </a:rPr>
              <a:t>ross-encoder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models perform full-attention over the input pair of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query and code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-- </a:t>
            </a:r>
            <a:r>
              <a:rPr lang="en-GB" i="1" dirty="0">
                <a:solidFill>
                  <a:schemeClr val="bg1"/>
                </a:solidFill>
                <a:effectLst/>
                <a:latin typeface="Helvetica" pitchFamily="2" charset="0"/>
              </a:rPr>
              <a:t>more information &amp;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E8BBF-1C0F-F080-253E-BE91DCADD629}"/>
              </a:ext>
            </a:extLst>
          </p:cNvPr>
          <p:cNvSpPr txBox="1"/>
          <p:nvPr/>
        </p:nvSpPr>
        <p:spPr>
          <a:xfrm>
            <a:off x="4240695" y="1562135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Bi-encoder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368C8-F28E-D770-47BF-702863185163}"/>
              </a:ext>
            </a:extLst>
          </p:cNvPr>
          <p:cNvSpPr txBox="1"/>
          <p:nvPr/>
        </p:nvSpPr>
        <p:spPr>
          <a:xfrm>
            <a:off x="6548293" y="1562135"/>
            <a:ext cx="15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0AF6F-5BE5-71B9-B32F-040A8721B579}"/>
              </a:ext>
            </a:extLst>
          </p:cNvPr>
          <p:cNvSpPr txBox="1"/>
          <p:nvPr/>
        </p:nvSpPr>
        <p:spPr>
          <a:xfrm>
            <a:off x="1714935" y="5456755"/>
            <a:ext cx="8241865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Semantic Searches: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based in their PE code &amp; descriptions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  <a:sym typeface="Wingdings" pitchFamily="2" charset="2"/>
              </a:rPr>
              <a:t> registry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might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contain large number of PEs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  <a:sym typeface="Wingdings" pitchFamily="2" charset="2"/>
              </a:rPr>
              <a:t> 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 selected the </a:t>
            </a:r>
            <a:r>
              <a:rPr lang="en-GB" dirty="0">
                <a:solidFill>
                  <a:schemeClr val="bg1"/>
                </a:solidFill>
                <a:latin typeface="Helvetica" pitchFamily="2" charset="0"/>
              </a:rPr>
              <a:t>Bi-</a:t>
            </a:r>
            <a:r>
              <a:rPr lang="en-GB" dirty="0">
                <a:solidFill>
                  <a:schemeClr val="bg1"/>
                </a:solidFill>
                <a:effectLst/>
                <a:latin typeface="Helvetica" pitchFamily="2" charset="0"/>
              </a:rPr>
              <a:t>encoder paradigm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D73F3-3ADD-2461-447F-C3F8E2524831}"/>
              </a:ext>
            </a:extLst>
          </p:cNvPr>
          <p:cNvSpPr txBox="1"/>
          <p:nvPr/>
        </p:nvSpPr>
        <p:spPr>
          <a:xfrm>
            <a:off x="8790974" y="2029087"/>
            <a:ext cx="3450304" cy="6463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Cross-encoders compare things by </a:t>
            </a:r>
          </a:p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looking at both the items together</a:t>
            </a:r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3C99F04-9F01-713C-DC9F-F137477EBD42}"/>
              </a:ext>
            </a:extLst>
          </p:cNvPr>
          <p:cNvSpPr/>
          <p:nvPr/>
        </p:nvSpPr>
        <p:spPr>
          <a:xfrm rot="7515060">
            <a:off x="8180540" y="2583530"/>
            <a:ext cx="229704" cy="1855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23B14-7472-25B0-2EC7-FAD1DE7CD0D9}"/>
              </a:ext>
            </a:extLst>
          </p:cNvPr>
          <p:cNvSpPr txBox="1"/>
          <p:nvPr/>
        </p:nvSpPr>
        <p:spPr>
          <a:xfrm>
            <a:off x="300235" y="1928798"/>
            <a:ext cx="3000864" cy="12003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374151"/>
                </a:solidFill>
                <a:effectLst/>
                <a:latin typeface="Söhne"/>
              </a:rPr>
              <a:t>Bi-encoders compare things separately.  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Map each input into a  dense vector space /</a:t>
            </a:r>
            <a:r>
              <a:rPr lang="en-GB" b="1" dirty="0">
                <a:solidFill>
                  <a:srgbClr val="374151"/>
                </a:solidFill>
                <a:latin typeface="Söhne"/>
              </a:rPr>
              <a:t>embedding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590F84A-51BF-46CD-DDAB-FE02AA3CA26E}"/>
              </a:ext>
            </a:extLst>
          </p:cNvPr>
          <p:cNvSpPr/>
          <p:nvPr/>
        </p:nvSpPr>
        <p:spPr>
          <a:xfrm rot="2335064">
            <a:off x="3529221" y="2797909"/>
            <a:ext cx="229704" cy="1855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CBACBA22-9E60-F701-C827-BADDF8356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7804" y="166926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C4D35B-AE0C-05C0-E258-60ED59C1779C}"/>
              </a:ext>
            </a:extLst>
          </p:cNvPr>
          <p:cNvSpPr/>
          <p:nvPr/>
        </p:nvSpPr>
        <p:spPr>
          <a:xfrm>
            <a:off x="1253543" y="4040906"/>
            <a:ext cx="1985104" cy="78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or  Code Completion</a:t>
            </a:r>
          </a:p>
          <a:p>
            <a:pPr algn="ctr"/>
            <a:r>
              <a:rPr lang="en-US" b="1" dirty="0"/>
              <a:t>Query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6F5199-30D7-57C7-2807-4BA76C04FCFA}"/>
              </a:ext>
            </a:extLst>
          </p:cNvPr>
          <p:cNvSpPr/>
          <p:nvPr/>
        </p:nvSpPr>
        <p:spPr>
          <a:xfrm>
            <a:off x="4032663" y="4030571"/>
            <a:ext cx="1985104" cy="78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Retrieval Bi-Encoders Embeddings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1400A1-BEBC-CFF6-72FD-F7958FE61952}"/>
              </a:ext>
            </a:extLst>
          </p:cNvPr>
          <p:cNvSpPr/>
          <p:nvPr/>
        </p:nvSpPr>
        <p:spPr>
          <a:xfrm>
            <a:off x="7602360" y="4030571"/>
            <a:ext cx="1985104" cy="78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Cosine Similarity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7B749F-EADD-8784-43E1-A802C52D3B8C}"/>
              </a:ext>
            </a:extLst>
          </p:cNvPr>
          <p:cNvSpPr/>
          <p:nvPr/>
        </p:nvSpPr>
        <p:spPr>
          <a:xfrm>
            <a:off x="10261600" y="4006134"/>
            <a:ext cx="1985104" cy="78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Ranked Hits</a:t>
            </a:r>
          </a:p>
        </p:txBody>
      </p:sp>
      <p:pic>
        <p:nvPicPr>
          <p:cNvPr id="3078" name="Picture 6" descr="Database - Free technology icons">
            <a:extLst>
              <a:ext uri="{FF2B5EF4-FFF2-40B4-BE49-F238E27FC236}">
                <a16:creationId xmlns:a16="http://schemas.microsoft.com/office/drawing/2014/main" id="{7520AEE8-3A58-2684-9895-4ECEC110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39" y="1786138"/>
            <a:ext cx="1435352" cy="143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D6733A-156C-DCC0-5739-B2BE4B028480}"/>
              </a:ext>
            </a:extLst>
          </p:cNvPr>
          <p:cNvCxnSpPr>
            <a:cxnSpLocks/>
            <a:stCxn id="3078" idx="2"/>
            <a:endCxn id="5" idx="0"/>
          </p:cNvCxnSpPr>
          <p:nvPr/>
        </p:nvCxnSpPr>
        <p:spPr>
          <a:xfrm>
            <a:off x="5025215" y="3221490"/>
            <a:ext cx="0" cy="8090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B4CF3F-7008-B3CB-8C29-BBEFBF53B5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38647" y="4423449"/>
            <a:ext cx="794016" cy="103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4B8E1-965B-3312-CE70-711172F6AC83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017767" y="4423449"/>
            <a:ext cx="158459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C5D5E4B-A1A2-1D75-99A1-40F87159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7" y="749737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Semantic Searches</a:t>
            </a:r>
            <a:br>
              <a:rPr lang="en-GB" dirty="0"/>
            </a:b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E2A7D7-33D0-1D77-F6F3-1994F2BFE63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8647" y="4433784"/>
            <a:ext cx="750430" cy="118338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5B31701-0B94-1BC4-D051-3D0459EA6B70}"/>
              </a:ext>
            </a:extLst>
          </p:cNvPr>
          <p:cNvSpPr/>
          <p:nvPr/>
        </p:nvSpPr>
        <p:spPr>
          <a:xfrm>
            <a:off x="4025232" y="5454139"/>
            <a:ext cx="1985104" cy="785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  <a:p>
            <a:pPr algn="ctr"/>
            <a:r>
              <a:rPr lang="en-US" dirty="0"/>
              <a:t>Query </a:t>
            </a:r>
          </a:p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FCCD71-3884-C93F-B5A2-66093B23D16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6010336" y="4660298"/>
            <a:ext cx="1407960" cy="118671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B32A84-F670-B551-B2AA-67A3D5F04DD9}"/>
              </a:ext>
            </a:extLst>
          </p:cNvPr>
          <p:cNvSpPr txBox="1"/>
          <p:nvPr/>
        </p:nvSpPr>
        <p:spPr>
          <a:xfrm>
            <a:off x="5714043" y="2242204"/>
            <a:ext cx="147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Registry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A6F11F-77C5-4E24-89E5-D368E814F4EC}"/>
              </a:ext>
            </a:extLst>
          </p:cNvPr>
          <p:cNvSpPr txBox="1"/>
          <p:nvPr/>
        </p:nvSpPr>
        <p:spPr>
          <a:xfrm>
            <a:off x="6041241" y="3703038"/>
            <a:ext cx="14575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Candidates</a:t>
            </a:r>
          </a:p>
          <a:p>
            <a:r>
              <a:rPr lang="en-US" dirty="0">
                <a:solidFill>
                  <a:schemeClr val="bg1"/>
                </a:solidFill>
              </a:rPr>
              <a:t>Embeddings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A60D1B-4E36-FA5C-119D-E804452FE5DB}"/>
              </a:ext>
            </a:extLst>
          </p:cNvPr>
          <p:cNvSpPr txBox="1"/>
          <p:nvPr/>
        </p:nvSpPr>
        <p:spPr>
          <a:xfrm rot="19199782">
            <a:off x="6281076" y="5142616"/>
            <a:ext cx="14575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Query</a:t>
            </a:r>
          </a:p>
          <a:p>
            <a:r>
              <a:rPr lang="en-US" dirty="0">
                <a:solidFill>
                  <a:schemeClr val="bg1"/>
                </a:solidFill>
              </a:rPr>
              <a:t>Embeddings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080" name="Picture 8" descr="user Icon">
            <a:extLst>
              <a:ext uri="{FF2B5EF4-FFF2-40B4-BE49-F238E27FC236}">
                <a16:creationId xmlns:a16="http://schemas.microsoft.com/office/drawing/2014/main" id="{2F509888-78BF-1F1D-F740-86E40030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93779" y="3969847"/>
            <a:ext cx="907201" cy="90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3" name="Straight Arrow Connector 3072">
            <a:extLst>
              <a:ext uri="{FF2B5EF4-FFF2-40B4-BE49-F238E27FC236}">
                <a16:creationId xmlns:a16="http://schemas.microsoft.com/office/drawing/2014/main" id="{FB9603FC-6DD4-E66D-9860-475BA14FF920}"/>
              </a:ext>
            </a:extLst>
          </p:cNvPr>
          <p:cNvCxnSpPr>
            <a:cxnSpLocks/>
            <a:stCxn id="3080" idx="1"/>
            <a:endCxn id="4" idx="1"/>
          </p:cNvCxnSpPr>
          <p:nvPr/>
        </p:nvCxnSpPr>
        <p:spPr>
          <a:xfrm>
            <a:off x="813422" y="4423448"/>
            <a:ext cx="440121" cy="103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8283440B-E93B-385F-83A7-15A712F53E7B}"/>
              </a:ext>
            </a:extLst>
          </p:cNvPr>
          <p:cNvCxnSpPr>
            <a:cxnSpLocks/>
          </p:cNvCxnSpPr>
          <p:nvPr/>
        </p:nvCxnSpPr>
        <p:spPr>
          <a:xfrm>
            <a:off x="9630081" y="4399011"/>
            <a:ext cx="570559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1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2C173E0-AC14-48A4-EFE3-632126168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 t="16296"/>
          <a:stretch/>
        </p:blipFill>
        <p:spPr>
          <a:xfrm>
            <a:off x="573967" y="1719685"/>
            <a:ext cx="4806539" cy="1350094"/>
          </a:xfrm>
          <a:prstGeom prst="rect">
            <a:avLst/>
          </a:prstGeom>
        </p:spPr>
      </p:pic>
      <p:pic>
        <p:nvPicPr>
          <p:cNvPr id="17" name="Picture 16" descr="A table with text and numbers&#10;&#10;Description automatically generated">
            <a:extLst>
              <a:ext uri="{FF2B5EF4-FFF2-40B4-BE49-F238E27FC236}">
                <a16:creationId xmlns:a16="http://schemas.microsoft.com/office/drawing/2014/main" id="{BB7646EE-9EBC-C465-49EB-76F73398C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8" b="2334"/>
          <a:stretch/>
        </p:blipFill>
        <p:spPr>
          <a:xfrm>
            <a:off x="6840183" y="1655799"/>
            <a:ext cx="4375469" cy="1916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F792B5-380A-1966-C5C0-3D7CF60FF221}"/>
              </a:ext>
            </a:extLst>
          </p:cNvPr>
          <p:cNvSpPr txBox="1"/>
          <p:nvPr/>
        </p:nvSpPr>
        <p:spPr>
          <a:xfrm>
            <a:off x="723649" y="3069779"/>
            <a:ext cx="4461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Text-2-code </a:t>
            </a:r>
            <a:r>
              <a:rPr lang="en-GB" sz="20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evaluations</a:t>
            </a:r>
          </a:p>
          <a:p>
            <a:endParaRPr lang="en-GB" sz="20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Reciprocal Rank (MRR) metric: How quickly the system finds the most relevant result on average</a:t>
            </a:r>
          </a:p>
          <a:p>
            <a:r>
              <a:rPr lang="en-GB" sz="20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40EC7-6605-1D73-7517-9DBEAD5806A5}"/>
              </a:ext>
            </a:extLst>
          </p:cNvPr>
          <p:cNvSpPr txBox="1"/>
          <p:nvPr/>
        </p:nvSpPr>
        <p:spPr>
          <a:xfrm>
            <a:off x="7010400" y="35193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effectLst/>
              </a:rPr>
              <a:t>Zero-shot clone detection evaluation</a:t>
            </a:r>
            <a:endParaRPr lang="en-GB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93D06-5F46-C301-5A7C-1C35DC493272}"/>
              </a:ext>
            </a:extLst>
          </p:cNvPr>
          <p:cNvSpPr txBox="1"/>
          <p:nvPr/>
        </p:nvSpPr>
        <p:spPr>
          <a:xfrm>
            <a:off x="573967" y="1095113"/>
            <a:ext cx="431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Code Search Evaluation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F8696-8CF9-AE70-7528-E14E77846306}"/>
              </a:ext>
            </a:extLst>
          </p:cNvPr>
          <p:cNvSpPr txBox="1"/>
          <p:nvPr/>
        </p:nvSpPr>
        <p:spPr>
          <a:xfrm>
            <a:off x="6700292" y="1104977"/>
            <a:ext cx="6327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Code Completion Evaluation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25120A-9846-8A56-6D9A-0F69ABB29BD7}"/>
              </a:ext>
            </a:extLst>
          </p:cNvPr>
          <p:cNvSpPr txBox="1"/>
          <p:nvPr/>
        </p:nvSpPr>
        <p:spPr>
          <a:xfrm>
            <a:off x="5963478" y="4029474"/>
            <a:ext cx="62285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Assessing a models’ ability to retrieve similar code segments  from a dataset using partial queries: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MAP@100 (Mean Average Precision at 100):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Average precision of the top 100 retrieved items for each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 Precision at 1: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Accuracy in retrieving the most relevant item as the top recommendation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5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0E0AE62C-2E13-2903-EBA6-C90B42BDF9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B4B687E-3867-3E2F-12E1-C4C63FC5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9" y="314356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Evaluation: Deep Learning Models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320FEE4D-E65E-05EF-C833-9E041467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45" y="3746613"/>
            <a:ext cx="3733800" cy="1041400"/>
          </a:xfrm>
          <a:prstGeom prst="rect">
            <a:avLst/>
          </a:prstGeom>
        </p:spPr>
      </p:pic>
      <p:pic>
        <p:nvPicPr>
          <p:cNvPr id="31" name="Picture 30" descr="A diagram of a diagram&#10;&#10;Description automatically generated">
            <a:extLst>
              <a:ext uri="{FF2B5EF4-FFF2-40B4-BE49-F238E27FC236}">
                <a16:creationId xmlns:a16="http://schemas.microsoft.com/office/drawing/2014/main" id="{B1BB5765-CE58-6522-CF7D-91A9BE4B2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21" y="1418126"/>
            <a:ext cx="4452892" cy="1021452"/>
          </a:xfrm>
          <a:prstGeom prst="rect">
            <a:avLst/>
          </a:prstGeom>
        </p:spPr>
      </p:pic>
      <p:pic>
        <p:nvPicPr>
          <p:cNvPr id="33" name="Picture 32" descr="A black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624588D0-FFB8-9076-08C0-8417F27BE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96" y="4964840"/>
            <a:ext cx="3670300" cy="520700"/>
          </a:xfrm>
          <a:prstGeom prst="rect">
            <a:avLst/>
          </a:prstGeom>
        </p:spPr>
      </p:pic>
      <p:pic>
        <p:nvPicPr>
          <p:cNvPr id="35" name="Picture 34" descr="A white rectangula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168DA51-F6C2-42BD-8CC1-8359AC1C0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96" y="5560814"/>
            <a:ext cx="3657600" cy="1130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263090-0A8A-5AEA-1B0F-DD93F05AC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679" y="2126700"/>
            <a:ext cx="6629085" cy="34341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58F857-387D-9F02-E8CB-6B8A7E5B1ABA}"/>
              </a:ext>
            </a:extLst>
          </p:cNvPr>
          <p:cNvSpPr txBox="1"/>
          <p:nvPr/>
        </p:nvSpPr>
        <p:spPr>
          <a:xfrm>
            <a:off x="-69657" y="2473886"/>
            <a:ext cx="5678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Streaming workflow for calculating the internal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extinction of galaxies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9" name="Picture 38" descr="A close-up of a computer&#10;&#10;Description automatically generated">
            <a:extLst>
              <a:ext uri="{FF2B5EF4-FFF2-40B4-BE49-F238E27FC236}">
                <a16:creationId xmlns:a16="http://schemas.microsoft.com/office/drawing/2014/main" id="{E0D5AC95-8FE8-EAF5-F602-1FCD2494C0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739" y="2910219"/>
            <a:ext cx="3462811" cy="679871"/>
          </a:xfrm>
          <a:prstGeom prst="rect">
            <a:avLst/>
          </a:prstGeom>
        </p:spPr>
      </p:pic>
      <p:pic>
        <p:nvPicPr>
          <p:cNvPr id="18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43BE12B1-515B-C478-3CD8-F4D021436C5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5F2069-08D6-648F-EF89-1576761D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39" y="959609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Use Case: Astrophysics workflow: Internal Extinction</a:t>
            </a:r>
            <a:br>
              <a:rPr lang="en-GB" dirty="0"/>
            </a:b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CA11-7877-0375-D90A-9389DFD2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6" y="2376277"/>
            <a:ext cx="10739896" cy="4143794"/>
          </a:xfrm>
        </p:spPr>
        <p:txBody>
          <a:bodyPr>
            <a:normAutofit lnSpcReduction="10000"/>
          </a:bodyPr>
          <a:lstStyle/>
          <a:p>
            <a:r>
              <a:rPr lang="en-GB" sz="2400" b="1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Serverless Computing: s</a:t>
            </a:r>
            <a:r>
              <a:rPr lang="en-GB" sz="2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calability, cost-effectiveness, and simplicity in deploying applications.</a:t>
            </a:r>
            <a:endParaRPr lang="en-GB" sz="2400" b="1" i="0" u="none" strike="noStrike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Challenges in Current Serverless Frameworks:</a:t>
            </a:r>
            <a:endParaRPr lang="en-GB" sz="2400" b="0" i="0" u="none" strike="noStrike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Handling continuous data streams and stateful computations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Latency issues and inefficiencies in data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 of functions / computing tasks  in registries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Significance of Laminar:</a:t>
            </a:r>
            <a:endParaRPr lang="en-GB" sz="2400" b="0" i="0" u="none" strike="noStrike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Seamlessly addresses data stream handling and stateful computations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Innovates serverless architecture with deep learning code search facilities</a:t>
            </a:r>
          </a:p>
          <a:p>
            <a:pPr lvl="1">
              <a:lnSpc>
                <a:spcPct val="130000"/>
              </a:lnSpc>
            </a:pPr>
            <a:endParaRPr lang="en-GB" sz="1700" dirty="0"/>
          </a:p>
          <a:p>
            <a:pPr lvl="1">
              <a:lnSpc>
                <a:spcPct val="130000"/>
              </a:lnSpc>
            </a:pPr>
            <a:endParaRPr lang="en-GB" sz="17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6EF5C4-93C9-6207-E897-8054B2B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8" y="581818"/>
            <a:ext cx="12532433" cy="1021453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b="0" dirty="0"/>
              <a:t>Introduction</a:t>
            </a:r>
            <a:r>
              <a:rPr lang="en-GB" sz="2800" b="0" i="1" dirty="0"/>
              <a:t> </a:t>
            </a:r>
            <a:br>
              <a:rPr lang="en-GB" sz="2800" b="0" i="1" dirty="0"/>
            </a:br>
            <a:endParaRPr lang="en-US" sz="2800" b="0" i="1" dirty="0"/>
          </a:p>
        </p:txBody>
      </p:sp>
      <p:pic>
        <p:nvPicPr>
          <p:cNvPr id="9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8DDCED72-AC6B-6697-2770-AF9EEB4A2B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07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0E0AE62C-2E13-2903-EBA6-C90B42BDF9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B4B687E-3867-3E2F-12E1-C4C63FC5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9" y="314356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Evaluation: Deep Learning Models</a:t>
            </a:r>
            <a:br>
              <a:rPr lang="en-GB" dirty="0"/>
            </a:br>
            <a:endParaRPr lang="en-US" dirty="0"/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25F59791-2877-46F0-43F7-079250E53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0" r="958" b="1084"/>
          <a:stretch/>
        </p:blipFill>
        <p:spPr>
          <a:xfrm>
            <a:off x="464849" y="2580103"/>
            <a:ext cx="4929810" cy="1712498"/>
          </a:xfrm>
          <a:prstGeom prst="rect">
            <a:avLst/>
          </a:prstGeom>
        </p:spPr>
      </p:pic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067F428-423C-3D33-CB6F-6F440444D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6" b="4086"/>
          <a:stretch/>
        </p:blipFill>
        <p:spPr>
          <a:xfrm>
            <a:off x="5816109" y="2580103"/>
            <a:ext cx="6160436" cy="154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A5AC8-3D69-91EB-3F7A-8FC7BC033D93}"/>
              </a:ext>
            </a:extLst>
          </p:cNvPr>
          <p:cNvSpPr txBox="1"/>
          <p:nvPr/>
        </p:nvSpPr>
        <p:spPr>
          <a:xfrm>
            <a:off x="1163886" y="4472609"/>
            <a:ext cx="3253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Execution Engines Configuration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4C986-C5DC-897A-E7D7-D0D9749462BF}"/>
              </a:ext>
            </a:extLst>
          </p:cNvPr>
          <p:cNvSpPr txBox="1"/>
          <p:nvPr/>
        </p:nvSpPr>
        <p:spPr>
          <a:xfrm>
            <a:off x="7269663" y="4472609"/>
            <a:ext cx="4057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Execution times of the Internal Extinction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85DF-6B9B-D71D-26FC-0E7DF467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CBA-2BDA-B7B3-27C1-DB8B07E9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34955"/>
            <a:ext cx="10820398" cy="49911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Laminar enables and provides: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Novel serverless stream-based framework with integrated deep learning search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handling of data streams and stateful computations – uses 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User-friendly interfaces and streamlined server-client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Serverless principles for automatic resource provisioning and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deep learning models for enhanced code search and analysis</a:t>
            </a:r>
          </a:p>
          <a:p>
            <a:pPr marL="0" indent="0">
              <a:buNone/>
            </a:pP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Currently working </a:t>
            </a:r>
            <a:r>
              <a:rPr lang="en-GB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GB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Applying semantic facilities  to workflows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Improving Laminar end-points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Exploring new LLM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24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egistering multiple Execution Engines for user convenience and efficiency</a:t>
            </a:r>
            <a:endParaRPr lang="en-US" sz="2400" dirty="0">
              <a:solidFill>
                <a:schemeClr val="bg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Improving client – even more user friendly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4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C150-3B24-5216-3B04-D1A979F5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75698-042B-421F-39E6-3C7E317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8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85DF-6B9B-D71D-26FC-0E7DF467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Works – Improving Client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C150-3B24-5216-3B04-D1A979F5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D9E0-E380-3B44-BCCB-530A1FF37C6C}" type="datetime1">
              <a:rPr lang="en-US" smtClean="0"/>
              <a:t>11/10/23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75698-042B-421F-39E6-3C7E3172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C67818-7B5C-CD39-9A9E-0C851934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09" y="2809617"/>
            <a:ext cx="4837798" cy="3994512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9D323FC-0DFC-EC0A-380D-DCF6F974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1" y="1622160"/>
            <a:ext cx="4837798" cy="16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7F87C3-F048-249E-0EBE-C64BD1B8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4" y="2803158"/>
            <a:ext cx="5161339" cy="282803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AC4549C3-11E1-4B1A-AD8F-8DE0ECD4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8" y="581818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dispel4py - Background</a:t>
            </a:r>
            <a:br>
              <a:rPr lang="en-GB"/>
            </a:br>
            <a:endParaRPr lang="en-US" dirty="0"/>
          </a:p>
        </p:txBody>
      </p:sp>
      <p:pic>
        <p:nvPicPr>
          <p:cNvPr id="30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80FC8A0C-35FA-F937-CCEB-49EEFA645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DD6A24-2F1D-A55F-9821-88160A2B06A7}"/>
              </a:ext>
            </a:extLst>
          </p:cNvPr>
          <p:cNvSpPr txBox="1"/>
          <p:nvPr/>
        </p:nvSpPr>
        <p:spPr>
          <a:xfrm>
            <a:off x="6096000" y="2803159"/>
            <a:ext cx="5813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PE (Processing Element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): Core unit for computational tasks, linked via inputs/outputs.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Instance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Represents PE execution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Abstract Workflow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Logical connections between 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Concrete Workflow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Automatically generated - parallel execution based on the abstract workflow.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Connection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Data flow rates between 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Mappings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Map workflows to execution engines for sequential/ parallel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chemeClr val="bg1"/>
                </a:solidFill>
                <a:effectLst/>
                <a:latin typeface="Söhne"/>
              </a:rPr>
              <a:t>Grouping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: Specifies communication </a:t>
            </a:r>
            <a:r>
              <a:rPr lang="en-GB" b="0" i="0" u="none" strike="noStrike" dirty="0" err="1">
                <a:solidFill>
                  <a:schemeClr val="bg1"/>
                </a:solidFill>
                <a:effectLst/>
                <a:latin typeface="Söhne"/>
              </a:rPr>
              <a:t>behavior</a:t>
            </a:r>
            <a:r>
              <a:rPr lang="en-GB" b="0" i="0" u="none" strike="noStrike" dirty="0">
                <a:solidFill>
                  <a:schemeClr val="bg1"/>
                </a:solidFill>
                <a:effectLst/>
                <a:latin typeface="Söhne"/>
              </a:rPr>
              <a:t> between PEs, e.g., 'group-by’ ~ to 'MapReduce’.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C1BF6-0E69-B7A3-225C-57157313C77A}"/>
              </a:ext>
            </a:extLst>
          </p:cNvPr>
          <p:cNvSpPr txBox="1"/>
          <p:nvPr/>
        </p:nvSpPr>
        <p:spPr>
          <a:xfrm>
            <a:off x="617484" y="1854062"/>
            <a:ext cx="11561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Laminar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serverless framework based 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parallel stream-based dataflow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50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7F87C3-F048-249E-0EBE-C64BD1B8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4" y="2803158"/>
            <a:ext cx="5161339" cy="2828039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8FA6080-51A7-84CC-D3F4-1B4A17E6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863" y="3198485"/>
            <a:ext cx="4385612" cy="1890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F02A30-90A1-F093-C8C1-252ADC65CF1D}"/>
              </a:ext>
            </a:extLst>
          </p:cNvPr>
          <p:cNvSpPr txBox="1"/>
          <p:nvPr/>
        </p:nvSpPr>
        <p:spPr>
          <a:xfrm>
            <a:off x="7033492" y="526186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bg1"/>
                </a:solidFill>
                <a:effectLst/>
                <a:latin typeface="Helvetica" pitchFamily="2" charset="0"/>
              </a:rPr>
              <a:t>NumberProducer</a:t>
            </a:r>
            <a:r>
              <a:rPr lang="en-GB" i="1" dirty="0">
                <a:solidFill>
                  <a:schemeClr val="bg1"/>
                </a:solidFill>
                <a:effectLst/>
                <a:latin typeface="Helvetica" pitchFamily="2" charset="0"/>
              </a:rPr>
              <a:t> stateless PE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661872-AC77-5B75-0BA7-8F9C4C477824}"/>
              </a:ext>
            </a:extLst>
          </p:cNvPr>
          <p:cNvSpPr txBox="1"/>
          <p:nvPr/>
        </p:nvSpPr>
        <p:spPr>
          <a:xfrm>
            <a:off x="617484" y="1854062"/>
            <a:ext cx="11561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Laminar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serverless framework based 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parallel stream-based dataflow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80FC8A0C-35FA-F937-CCEB-49EEFA645E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675202-78F0-835D-52F6-3D2AF3C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8" y="581818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dispel4py - Background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5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7F87C3-F048-249E-0EBE-C64BD1B8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44" y="2803158"/>
            <a:ext cx="5161339" cy="2828039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F0BC49-E6AD-5736-CC55-0034222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12" y="2550058"/>
            <a:ext cx="3445275" cy="3620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A9E0DD-D539-ACA8-59CF-48905F9FD69D}"/>
              </a:ext>
            </a:extLst>
          </p:cNvPr>
          <p:cNvSpPr txBox="1"/>
          <p:nvPr/>
        </p:nvSpPr>
        <p:spPr>
          <a:xfrm>
            <a:off x="7399327" y="6231497"/>
            <a:ext cx="264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chemeClr val="bg1"/>
                </a:solidFill>
                <a:latin typeface="Helvetica" pitchFamily="2" charset="0"/>
              </a:rPr>
              <a:t>CountWords</a:t>
            </a:r>
            <a:r>
              <a:rPr lang="en-GB" i="1" dirty="0">
                <a:solidFill>
                  <a:schemeClr val="bg1"/>
                </a:solidFill>
                <a:latin typeface="Helvetica" pitchFamily="2" charset="0"/>
              </a:rPr>
              <a:t> stateful PE</a:t>
            </a:r>
            <a:endParaRPr lang="en-US" i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31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0D3E67BB-53E5-6D53-9D4B-7DABE9DC5B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04A23D-B98D-993E-1F56-A41A4B1C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58" y="581818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dispel4py - Background</a:t>
            </a:r>
            <a:br>
              <a:rPr lang="en-GB" dirty="0"/>
            </a:b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9871A-C584-028D-D13A-CDDC01D05486}"/>
              </a:ext>
            </a:extLst>
          </p:cNvPr>
          <p:cNvSpPr txBox="1"/>
          <p:nvPr/>
        </p:nvSpPr>
        <p:spPr>
          <a:xfrm>
            <a:off x="617484" y="1854062"/>
            <a:ext cx="11561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Laminar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serverless framework based 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parallel stream-based dataflow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23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7702"/>
            <a:ext cx="9870174" cy="376975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Stream-based s</a:t>
            </a:r>
            <a:r>
              <a:rPr kumimoji="0" lang="en-US" sz="2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erverless</a:t>
            </a: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framework based on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dispel4py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manages streaming data, data-pipelines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Accommodates stateless and stateful computations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Features </a:t>
            </a:r>
            <a:endParaRPr lang="en-GB" sz="1500" dirty="0"/>
          </a:p>
          <a:p>
            <a:pPr lvl="1">
              <a:lnSpc>
                <a:spcPct val="130000"/>
              </a:lnSpc>
            </a:pPr>
            <a:endParaRPr lang="en-GB" sz="17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88B2F-2FFB-5045-FED8-F329C2F92105}"/>
              </a:ext>
            </a:extLst>
          </p:cNvPr>
          <p:cNvSpPr txBox="1"/>
          <p:nvPr/>
        </p:nvSpPr>
        <p:spPr>
          <a:xfrm>
            <a:off x="-168863" y="48408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pc="0" dirty="0">
                <a:solidFill>
                  <a:srgbClr val="000000"/>
                </a:solidFill>
              </a:rPr>
              <a:t> -</a:t>
            </a:r>
            <a:endParaRPr lang="en-US" sz="17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8A81D75-D014-6E94-2EAC-3C4D25A2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8" y="1261962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Serverless Stream-based Framework</a:t>
            </a:r>
            <a:br>
              <a:rPr lang="en-GB" dirty="0"/>
            </a:br>
            <a:r>
              <a:rPr lang="en-GB" dirty="0"/>
              <a:t>				with Deep Learning Features</a:t>
            </a:r>
            <a:br>
              <a:rPr lang="en-GB" sz="4000" dirty="0"/>
            </a:br>
            <a:endParaRPr lang="en-US" sz="4000" dirty="0"/>
          </a:p>
        </p:txBody>
      </p:sp>
      <p:pic>
        <p:nvPicPr>
          <p:cNvPr id="28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39A89B3F-81B6-17D3-80C9-09364F4177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16B721-5FEE-F38E-BF83-0F17CF62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"/>
          <a:stretch/>
        </p:blipFill>
        <p:spPr>
          <a:xfrm>
            <a:off x="6781800" y="2262542"/>
            <a:ext cx="5740400" cy="34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9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7702"/>
            <a:ext cx="10541000" cy="424848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Four main  components: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spc="0" dirty="0">
                <a:solidFill>
                  <a:srgbClr val="000000"/>
                </a:solidFill>
              </a:rPr>
              <a:t> </a:t>
            </a: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2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Registry</a:t>
            </a:r>
            <a:r>
              <a:rPr kumimoji="0" lang="en-US" sz="22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lang="en-US" sz="2200" spc="0" dirty="0">
                <a:solidFill>
                  <a:srgbClr val="000000"/>
                </a:solidFill>
              </a:rPr>
              <a:t>Stores users/PEs/workflow information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spc="0" dirty="0">
                <a:solidFill>
                  <a:srgbClr val="000000"/>
                </a:solidFill>
              </a:rPr>
              <a:t>  </a:t>
            </a:r>
            <a:r>
              <a:rPr lang="en-US" sz="2200" b="1" spc="0" dirty="0">
                <a:solidFill>
                  <a:srgbClr val="000000"/>
                </a:solidFill>
              </a:rPr>
              <a:t>Server</a:t>
            </a:r>
            <a:r>
              <a:rPr lang="en-US" sz="2200" spc="0" dirty="0">
                <a:solidFill>
                  <a:srgbClr val="000000"/>
                </a:solidFill>
              </a:rPr>
              <a:t>: Coordinates system functionality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spc="0" dirty="0">
                <a:solidFill>
                  <a:srgbClr val="000000"/>
                </a:solidFill>
              </a:rPr>
              <a:t> </a:t>
            </a:r>
            <a:r>
              <a:rPr lang="en-US" sz="2200" b="1" spc="0" dirty="0">
                <a:solidFill>
                  <a:srgbClr val="000000"/>
                </a:solidFill>
              </a:rPr>
              <a:t>Execution</a:t>
            </a:r>
            <a:r>
              <a:rPr lang="en-US" sz="2200" spc="0" dirty="0">
                <a:solidFill>
                  <a:srgbClr val="000000"/>
                </a:solidFill>
              </a:rPr>
              <a:t> Engine: </a:t>
            </a:r>
            <a:r>
              <a:rPr lang="en-GB" sz="2200" dirty="0">
                <a:solidFill>
                  <a:srgbClr val="000000"/>
                </a:solidFill>
              </a:rPr>
              <a:t>S</a:t>
            </a:r>
            <a:r>
              <a:rPr lang="en-GB" sz="2200" spc="0" dirty="0">
                <a:solidFill>
                  <a:srgbClr val="000000"/>
                </a:solidFill>
              </a:rPr>
              <a:t>erverless workflow execution</a:t>
            </a:r>
            <a:endParaRPr lang="en-US" sz="2200" spc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200" spc="0" dirty="0">
                <a:solidFill>
                  <a:srgbClr val="000000"/>
                </a:solidFill>
              </a:rPr>
              <a:t> </a:t>
            </a:r>
            <a:r>
              <a:rPr lang="en-US" sz="2200" b="1" spc="0" dirty="0">
                <a:solidFill>
                  <a:srgbClr val="000000"/>
                </a:solidFill>
              </a:rPr>
              <a:t>Client</a:t>
            </a:r>
            <a:r>
              <a:rPr lang="en-US" sz="2200" spc="0" dirty="0">
                <a:solidFill>
                  <a:srgbClr val="000000"/>
                </a:solidFill>
              </a:rPr>
              <a:t>: </a:t>
            </a:r>
            <a:r>
              <a:rPr lang="en-GB" sz="2200" spc="0" dirty="0">
                <a:solidFill>
                  <a:srgbClr val="000000"/>
                </a:solidFill>
              </a:rPr>
              <a:t>Interacts with server and users' requests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700" dirty="0"/>
          </a:p>
          <a:p>
            <a:pPr lvl="1">
              <a:lnSpc>
                <a:spcPct val="130000"/>
              </a:lnSpc>
            </a:pPr>
            <a:endParaRPr lang="en-GB" sz="17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7A01-DD87-DD66-B8D2-C92BE084D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0"/>
          <a:stretch/>
        </p:blipFill>
        <p:spPr>
          <a:xfrm>
            <a:off x="6781800" y="2262542"/>
            <a:ext cx="5740400" cy="3405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88B2F-2FFB-5045-FED8-F329C2F92105}"/>
              </a:ext>
            </a:extLst>
          </p:cNvPr>
          <p:cNvSpPr txBox="1"/>
          <p:nvPr/>
        </p:nvSpPr>
        <p:spPr>
          <a:xfrm>
            <a:off x="-168863" y="48408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pc="0" dirty="0">
                <a:solidFill>
                  <a:srgbClr val="000000"/>
                </a:solidFill>
              </a:rPr>
              <a:t> -</a:t>
            </a:r>
            <a:endParaRPr lang="en-US" sz="1700" dirty="0"/>
          </a:p>
        </p:txBody>
      </p:sp>
      <p:pic>
        <p:nvPicPr>
          <p:cNvPr id="28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39A89B3F-81B6-17D3-80C9-09364F4177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1185737-50AB-C89C-87E6-7F347616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8" y="1261962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Serverless Stream-based Framework</a:t>
            </a:r>
            <a:br>
              <a:rPr lang="en-GB" dirty="0"/>
            </a:br>
            <a:r>
              <a:rPr lang="en-GB" dirty="0"/>
              <a:t>				with Deep Learning Features</a:t>
            </a:r>
            <a:br>
              <a:rPr lang="en-GB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795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42312-65E5-BC42-1C9D-AA8DFAE0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43" y="1696161"/>
            <a:ext cx="4845122" cy="389183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7A0EAD8D-7470-FDA0-EC51-D43563E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87" y="759273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Registry Overview</a:t>
            </a:r>
            <a:br>
              <a:rPr lang="en-GB" dirty="0"/>
            </a:b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8537DC-32A0-51A4-C9C4-F75457459C19}"/>
              </a:ext>
            </a:extLst>
          </p:cNvPr>
          <p:cNvSpPr txBox="1"/>
          <p:nvPr/>
        </p:nvSpPr>
        <p:spPr>
          <a:xfrm>
            <a:off x="180523" y="1569161"/>
            <a:ext cx="75161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Central Repository:</a:t>
            </a:r>
            <a:endParaRPr lang="en-GB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Web-based storage for user, PE, and workflow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Association Structure:</a:t>
            </a:r>
            <a:endParaRPr lang="en-GB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Maintains many-to-many links between users, PEs, and workflows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 privacy and prevents data duplication.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Unified Ownership:</a:t>
            </a:r>
            <a:endParaRPr lang="en-GB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Establishes 'owners' of PEs and workflows</a:t>
            </a:r>
          </a:p>
          <a:p>
            <a:pPr lvl="1" algn="l"/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eliminating individual registries.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Efficient Associations:</a:t>
            </a:r>
            <a:endParaRPr lang="en-GB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multiple connections between PEs and workflows, </a:t>
            </a:r>
          </a:p>
          <a:p>
            <a:pPr lvl="1" algn="l"/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simplifying data retrieval.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Benefits:</a:t>
            </a:r>
            <a:endParaRPr lang="en-GB" sz="20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Reduces data duplication, enhances query efficiency</a:t>
            </a:r>
          </a:p>
          <a:p>
            <a:pPr lvl="1" algn="l"/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GB" sz="20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streamlines user interactions with the system's API.</a:t>
            </a:r>
          </a:p>
          <a:p>
            <a:pPr lvl="1" algn="l"/>
            <a:endParaRPr lang="en-GB" sz="2000" b="0" i="0" u="none" strike="noStrike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B11DF-A79A-389F-40F1-A56AF4CEFB86}"/>
              </a:ext>
            </a:extLst>
          </p:cNvPr>
          <p:cNvSpPr txBox="1"/>
          <p:nvPr/>
        </p:nvSpPr>
        <p:spPr>
          <a:xfrm>
            <a:off x="1492568" y="6411216"/>
            <a:ext cx="377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Registry with Semantic Code Features</a:t>
            </a:r>
          </a:p>
        </p:txBody>
      </p:sp>
    </p:spTree>
    <p:extLst>
      <p:ext uri="{BB962C8B-B14F-4D97-AF65-F5344CB8AC3E}">
        <p14:creationId xmlns:p14="http://schemas.microsoft.com/office/powerpoint/2010/main" val="55571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B71B-EB04-236C-5E22-509F2497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0" y="2335391"/>
            <a:ext cx="10624693" cy="426049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</a:rPr>
              <a:t>PE Summarizations: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Generated by the Laminar Client if users don't provide PE descriptions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Utilizes CodeT5 Language LLM model </a:t>
            </a:r>
            <a:r>
              <a:rPr lang="en-GB" sz="18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sz="1800" b="1" dirty="0">
                <a:solidFill>
                  <a:schemeClr val="bg1"/>
                </a:solidFill>
                <a:sym typeface="Wingdings" pitchFamily="2" charset="2"/>
              </a:rPr>
              <a:t>PE description </a:t>
            </a:r>
            <a:endParaRPr lang="en-GB" sz="1800" b="1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</a:rPr>
              <a:t>Code and Description Embeddings: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Stored in the Registry for both PE code and descriptions.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Created during PE registration by the Client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1800" dirty="0" err="1">
                <a:solidFill>
                  <a:schemeClr val="bg1"/>
                </a:solidFill>
              </a:rPr>
              <a:t>UniXcoder</a:t>
            </a:r>
            <a:r>
              <a:rPr lang="en-GB" sz="1800" dirty="0">
                <a:solidFill>
                  <a:schemeClr val="bg1"/>
                </a:solidFill>
              </a:rPr>
              <a:t>-code-search description embeddings </a:t>
            </a:r>
            <a:r>
              <a:rPr lang="en-GB" sz="18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sz="1800" b="1" i="1" dirty="0">
                <a:solidFill>
                  <a:schemeClr val="bg1"/>
                </a:solidFill>
              </a:rPr>
              <a:t>PE </a:t>
            </a:r>
            <a:r>
              <a:rPr lang="en-GB" sz="1800" b="1" i="1" dirty="0" err="1">
                <a:solidFill>
                  <a:schemeClr val="bg1"/>
                </a:solidFill>
              </a:rPr>
              <a:t>descEmbeddings</a:t>
            </a:r>
            <a:endParaRPr lang="en-GB" sz="1800" b="1" i="1" dirty="0">
              <a:solidFill>
                <a:schemeClr val="bg1"/>
              </a:solidFill>
            </a:endParaRPr>
          </a:p>
          <a:p>
            <a:pPr lvl="1" defTabSz="914400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GB" sz="1800" dirty="0" err="1">
                <a:solidFill>
                  <a:schemeClr val="bg1"/>
                </a:solidFill>
              </a:rPr>
              <a:t>ReACC</a:t>
            </a:r>
            <a:r>
              <a:rPr lang="en-GB" sz="1800" dirty="0">
                <a:solidFill>
                  <a:schemeClr val="bg1"/>
                </a:solidFill>
              </a:rPr>
              <a:t>-</a:t>
            </a:r>
            <a:r>
              <a:rPr lang="en-GB" sz="1800" dirty="0" err="1">
                <a:solidFill>
                  <a:schemeClr val="bg1"/>
                </a:solidFill>
              </a:rPr>
              <a:t>py</a:t>
            </a:r>
            <a:r>
              <a:rPr lang="en-GB" sz="1800" dirty="0">
                <a:solidFill>
                  <a:schemeClr val="bg1"/>
                </a:solidFill>
              </a:rPr>
              <a:t>-retriever code embeddings  </a:t>
            </a:r>
            <a:r>
              <a:rPr lang="en-GB" sz="18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b="1" i="1" dirty="0">
                <a:solidFill>
                  <a:schemeClr val="bg1"/>
                </a:solidFill>
              </a:rPr>
              <a:t>PE </a:t>
            </a:r>
            <a:r>
              <a:rPr lang="en-GB" sz="1800" b="1" i="1" dirty="0" err="1">
                <a:solidFill>
                  <a:schemeClr val="bg1"/>
                </a:solidFill>
              </a:rPr>
              <a:t>codeEmbeddings</a:t>
            </a:r>
            <a:endParaRPr lang="en-GB" sz="1800" b="1" i="1" dirty="0">
              <a:solidFill>
                <a:schemeClr val="bg1"/>
              </a:solidFill>
            </a:endParaRPr>
          </a:p>
          <a:p>
            <a:pPr marL="457200" lvl="1" indent="0" algn="l">
              <a:buNone/>
            </a:pPr>
            <a:endParaRPr lang="en-GB" sz="1800" b="1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</a:rPr>
              <a:t>Enhanced Performance: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Re-use of embeddings for efficient semantic code searches </a:t>
            </a:r>
          </a:p>
          <a:p>
            <a:pPr marL="457200" lvl="1" indent="0" algn="l">
              <a:buNone/>
            </a:pPr>
            <a:r>
              <a:rPr lang="en-GB" sz="1800" dirty="0">
                <a:solidFill>
                  <a:schemeClr val="bg1"/>
                </a:solidFill>
              </a:rPr>
              <a:t>        and completions – </a:t>
            </a:r>
            <a:r>
              <a:rPr lang="en-GB" sz="1800" b="1" i="1" dirty="0">
                <a:solidFill>
                  <a:schemeClr val="bg1"/>
                </a:solidFill>
              </a:rPr>
              <a:t>Bi-</a:t>
            </a:r>
            <a:r>
              <a:rPr lang="en-GB" sz="1800" b="1" i="1" dirty="0" err="1">
                <a:solidFill>
                  <a:schemeClr val="bg1"/>
                </a:solidFill>
              </a:rPr>
              <a:t>enconders</a:t>
            </a:r>
            <a:r>
              <a:rPr lang="en-GB" sz="1800" b="1" i="1" dirty="0">
                <a:solidFill>
                  <a:schemeClr val="bg1"/>
                </a:solidFill>
              </a:rPr>
              <a:t> approach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solidFill>
                <a:srgbClr val="37415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>
              <a:solidFill>
                <a:srgbClr val="374151"/>
              </a:solidFill>
            </a:endParaRPr>
          </a:p>
          <a:p>
            <a:pPr lvl="1">
              <a:lnSpc>
                <a:spcPct val="130000"/>
              </a:lnSpc>
            </a:pPr>
            <a:endParaRPr lang="en-GB" sz="18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A0EAD8D-7470-FDA0-EC51-D43563E9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67" y="622783"/>
            <a:ext cx="12532433" cy="1021453"/>
          </a:xfrm>
          <a:effectLst/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en-GB" dirty="0"/>
              <a:t>Laminar: Registry with Semantic Code Features</a:t>
            </a:r>
            <a:br>
              <a:rPr lang="en-GB" dirty="0"/>
            </a:br>
            <a:endParaRPr lang="en-US" dirty="0"/>
          </a:p>
        </p:txBody>
      </p:sp>
      <p:pic>
        <p:nvPicPr>
          <p:cNvPr id="27" name="Google Shape;114;g13d6a4f8959_3_0" descr="Computer Science Blog | News from the School of Computer Science at the  University of St Andrews">
            <a:extLst>
              <a:ext uri="{FF2B5EF4-FFF2-40B4-BE49-F238E27FC236}">
                <a16:creationId xmlns:a16="http://schemas.microsoft.com/office/drawing/2014/main" id="{B829B6E1-D6A6-14DB-3C9D-6655F1D57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3743" y="-23472"/>
            <a:ext cx="1325217" cy="101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E9332-34AD-F143-6FB4-857D1E08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443" y="1696161"/>
            <a:ext cx="4845122" cy="389183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528565-B1C4-DC8A-F233-845A6D6F8250}"/>
              </a:ext>
            </a:extLst>
          </p:cNvPr>
          <p:cNvSpPr/>
          <p:nvPr/>
        </p:nvSpPr>
        <p:spPr>
          <a:xfrm>
            <a:off x="9998528" y="4057421"/>
            <a:ext cx="1709058" cy="661535"/>
          </a:xfrm>
          <a:prstGeom prst="rect">
            <a:avLst/>
          </a:prstGeom>
          <a:solidFill>
            <a:schemeClr val="accent1">
              <a:alpha val="17399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4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3">
      <a:dk1>
        <a:srgbClr val="000000"/>
      </a:dk1>
      <a:lt1>
        <a:srgbClr val="FFFFFF"/>
      </a:lt1>
      <a:dk2>
        <a:srgbClr val="2B7974"/>
      </a:dk2>
      <a:lt2>
        <a:srgbClr val="D2E9D2"/>
      </a:lt2>
      <a:accent1>
        <a:srgbClr val="48BEB7"/>
      </a:accent1>
      <a:accent2>
        <a:srgbClr val="17BAD0"/>
      </a:accent2>
      <a:accent3>
        <a:srgbClr val="BE986C"/>
      </a:accent3>
      <a:accent4>
        <a:srgbClr val="80C36E"/>
      </a:accent4>
      <a:accent5>
        <a:srgbClr val="4D9ED9"/>
      </a:accent5>
      <a:accent6>
        <a:srgbClr val="2B7974"/>
      </a:accent6>
      <a:hlink>
        <a:srgbClr val="2B7974"/>
      </a:hlink>
      <a:folHlink>
        <a:srgbClr val="48BEB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940</TotalTime>
  <Words>1037</Words>
  <Application>Microsoft Macintosh PowerPoint</Application>
  <PresentationFormat>Widescreen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Meiryo</vt:lpstr>
      <vt:lpstr>Arial</vt:lpstr>
      <vt:lpstr>Calibri</vt:lpstr>
      <vt:lpstr>Calibri Light</vt:lpstr>
      <vt:lpstr>Helvetica</vt:lpstr>
      <vt:lpstr>Söhne</vt:lpstr>
      <vt:lpstr>Celestial</vt:lpstr>
      <vt:lpstr>Laminar: A New Serverless Stream-based Framework  with Semantic Code Search and Code Completion </vt:lpstr>
      <vt:lpstr>Introduction  </vt:lpstr>
      <vt:lpstr>dispel4py - Background </vt:lpstr>
      <vt:lpstr>dispel4py - Background </vt:lpstr>
      <vt:lpstr>dispel4py - Background </vt:lpstr>
      <vt:lpstr>Laminar: Serverless Stream-based Framework     with Deep Learning Features </vt:lpstr>
      <vt:lpstr>Laminar: Serverless Stream-based Framework     with Deep Learning Features </vt:lpstr>
      <vt:lpstr>Laminar: Registry Overview </vt:lpstr>
      <vt:lpstr>Laminar: Registry with Semantic Code Features </vt:lpstr>
      <vt:lpstr>Laminar: Server </vt:lpstr>
      <vt:lpstr>Laminar: Execution Engine </vt:lpstr>
      <vt:lpstr>Laminar: Client Layer </vt:lpstr>
      <vt:lpstr>Laminar: Client </vt:lpstr>
      <vt:lpstr>Laminar: Client </vt:lpstr>
      <vt:lpstr>Laminar: Text and Semantic Searches </vt:lpstr>
      <vt:lpstr>Semantic Search: Bi-Encoder vs Cross-Encoder</vt:lpstr>
      <vt:lpstr>Laminar: Semantic Searches </vt:lpstr>
      <vt:lpstr>Evaluation: Deep Learning Models </vt:lpstr>
      <vt:lpstr>Use Case: Astrophysics workflow: Internal Extinction  </vt:lpstr>
      <vt:lpstr>Evaluation: Deep Learning Models </vt:lpstr>
      <vt:lpstr>Conclusions</vt:lpstr>
      <vt:lpstr>Current Works – Improving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Rosa Filgueira</cp:lastModifiedBy>
  <cp:revision>95</cp:revision>
  <dcterms:created xsi:type="dcterms:W3CDTF">2021-05-28T21:00:04Z</dcterms:created>
  <dcterms:modified xsi:type="dcterms:W3CDTF">2023-11-10T09:40:54Z</dcterms:modified>
</cp:coreProperties>
</file>