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60" r:id="rId2"/>
  </p:sldIdLst>
  <p:sldSz cx="32918400" cy="43891200"/>
  <p:notesSz cx="6953250" cy="9239250"/>
  <p:embeddedFontLst>
    <p:embeddedFont>
      <p:font typeface="Calibri" panose="020F0502020204030204" pitchFamily="34" charset="0"/>
      <p:regular r:id="rId4"/>
      <p:bold r:id="rId5"/>
      <p:italic r:id="rId6"/>
      <p:boldItalic r:id="rId7"/>
    </p:embeddedFont>
  </p:embeddedFontLst>
  <p:custDataLst>
    <p:tags r:id="rId8"/>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E"/>
    <a:srgbClr val="DAD8DB"/>
    <a:srgbClr val="415778"/>
    <a:srgbClr val="2D3C50"/>
    <a:srgbClr val="E64B3C"/>
    <a:srgbClr val="C8C8C8"/>
    <a:srgbClr val="FF9900"/>
    <a:srgbClr val="990000"/>
    <a:srgbClr val="000050"/>
    <a:srgbClr val="001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575" autoAdjust="0"/>
  </p:normalViewPr>
  <p:slideViewPr>
    <p:cSldViewPr>
      <p:cViewPr>
        <p:scale>
          <a:sx n="12" d="100"/>
          <a:sy n="12" d="100"/>
        </p:scale>
        <p:origin x="1788" y="140"/>
      </p:cViewPr>
      <p:guideLst>
        <p:guide orient="horz" pos="96"/>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1" y="1756834"/>
            <a:ext cx="7406878" cy="374523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4"/>
            <a:ext cx="22106334" cy="374523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5445" y="1756833"/>
            <a:ext cx="29627512" cy="73152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1645446" y="10240435"/>
            <a:ext cx="14756606" cy="1438275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2" y="10240435"/>
            <a:ext cx="14756606" cy="1438275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5446" y="24826384"/>
            <a:ext cx="14756606" cy="14382748"/>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2" y="24826384"/>
            <a:ext cx="14756606" cy="14382748"/>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9"/>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6" y="10240434"/>
            <a:ext cx="14756606" cy="28968700"/>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4"/>
            <a:ext cx="14756606" cy="28968700"/>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71"/>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71"/>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3424"/>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9"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9" y="34351389"/>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F4470D9-6129-3E47-ABB8-7F8CB5B97F35}"/>
              </a:ext>
            </a:extLst>
          </p:cNvPr>
          <p:cNvGraphicFramePr>
            <a:graphicFrameLocks noChangeAspect="1"/>
          </p:cNvGraphicFramePr>
          <p:nvPr userDrawn="1">
            <p:custDataLst>
              <p:tags r:id="rId14"/>
            </p:custDataLst>
            <p:extLst>
              <p:ext uri="{D42A27DB-BD31-4B8C-83A1-F6EECF244321}">
                <p14:modId xmlns:p14="http://schemas.microsoft.com/office/powerpoint/2010/main" val="2053886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3" name="Object 2" hidden="1">
                        <a:extLst>
                          <a:ext uri="{FF2B5EF4-FFF2-40B4-BE49-F238E27FC236}">
                            <a16:creationId xmlns:a16="http://schemas.microsoft.com/office/drawing/2014/main" id="{CF4470D9-6129-3E47-ABB8-7F8CB5B97F35}"/>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4"/>
            <a:ext cx="29627512" cy="289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71132"/>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2821781">
              <a:defRPr sz="4275"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71132"/>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2821781">
              <a:defRPr sz="4275"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71132"/>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2821781">
              <a:defRPr sz="4275"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7"/>
          <a:stretch>
            <a:fillRect/>
          </a:stretch>
        </p:blipFill>
        <p:spPr>
          <a:xfrm rot="16200000">
            <a:off x="-11506200" y="21945600"/>
            <a:ext cx="14274800" cy="4368800"/>
          </a:xfrm>
          <a:prstGeom prst="rect">
            <a:avLst/>
          </a:prstGeom>
        </p:spPr>
      </p:pic>
      <p:pic>
        <p:nvPicPr>
          <p:cNvPr id="1032" name="New picture"/>
          <p:cNvPicPr/>
          <p:nvPr/>
        </p:nvPicPr>
        <p:blipFill>
          <a:blip r:embed="rId17"/>
          <a:stretch>
            <a:fillRect/>
          </a:stretch>
        </p:blipFill>
        <p:spPr>
          <a:xfrm rot="5400000">
            <a:off x="30149800" y="21945600"/>
            <a:ext cx="14274800" cy="4368800"/>
          </a:xfrm>
          <a:prstGeom prst="rect">
            <a:avLst/>
          </a:prstGeom>
        </p:spPr>
      </p:pic>
      <p:pic>
        <p:nvPicPr>
          <p:cNvPr id="1033" name="New picture"/>
          <p:cNvPicPr/>
          <p:nvPr/>
        </p:nvPicPr>
        <p:blipFill>
          <a:blip r:embed="rId18"/>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perceptualpewter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2821781" rtl="0" eaLnBrk="0" fontAlgn="base" hangingPunct="0">
        <a:spcBef>
          <a:spcPct val="0"/>
        </a:spcBef>
        <a:spcAft>
          <a:spcPct val="0"/>
        </a:spcAft>
        <a:defRPr sz="13650">
          <a:solidFill>
            <a:schemeClr val="tx2"/>
          </a:solidFill>
          <a:latin typeface="+mj-lt"/>
          <a:ea typeface="+mj-ea"/>
          <a:cs typeface="+mj-cs"/>
        </a:defRPr>
      </a:lvl1pPr>
      <a:lvl2pPr algn="ctr" defTabSz="2821781" rtl="0" eaLnBrk="0" fontAlgn="base" hangingPunct="0">
        <a:spcBef>
          <a:spcPct val="0"/>
        </a:spcBef>
        <a:spcAft>
          <a:spcPct val="0"/>
        </a:spcAft>
        <a:defRPr sz="13650">
          <a:solidFill>
            <a:schemeClr val="tx2"/>
          </a:solidFill>
          <a:latin typeface="Arial" pitchFamily="34" charset="0"/>
        </a:defRPr>
      </a:lvl2pPr>
      <a:lvl3pPr algn="ctr" defTabSz="2821781" rtl="0" eaLnBrk="0" fontAlgn="base" hangingPunct="0">
        <a:spcBef>
          <a:spcPct val="0"/>
        </a:spcBef>
        <a:spcAft>
          <a:spcPct val="0"/>
        </a:spcAft>
        <a:defRPr sz="13650">
          <a:solidFill>
            <a:schemeClr val="tx2"/>
          </a:solidFill>
          <a:latin typeface="Arial" pitchFamily="34" charset="0"/>
        </a:defRPr>
      </a:lvl3pPr>
      <a:lvl4pPr algn="ctr" defTabSz="2821781" rtl="0" eaLnBrk="0" fontAlgn="base" hangingPunct="0">
        <a:spcBef>
          <a:spcPct val="0"/>
        </a:spcBef>
        <a:spcAft>
          <a:spcPct val="0"/>
        </a:spcAft>
        <a:defRPr sz="13650">
          <a:solidFill>
            <a:schemeClr val="tx2"/>
          </a:solidFill>
          <a:latin typeface="Arial" pitchFamily="34" charset="0"/>
        </a:defRPr>
      </a:lvl4pPr>
      <a:lvl5pPr algn="ctr" defTabSz="2821781" rtl="0" eaLnBrk="0" fontAlgn="base" hangingPunct="0">
        <a:spcBef>
          <a:spcPct val="0"/>
        </a:spcBef>
        <a:spcAft>
          <a:spcPct val="0"/>
        </a:spcAft>
        <a:defRPr sz="13650">
          <a:solidFill>
            <a:schemeClr val="tx2"/>
          </a:solidFill>
          <a:latin typeface="Arial" pitchFamily="34" charset="0"/>
        </a:defRPr>
      </a:lvl5pPr>
      <a:lvl6pPr marL="342900" algn="ctr" defTabSz="2821781" rtl="0" fontAlgn="base">
        <a:spcBef>
          <a:spcPct val="0"/>
        </a:spcBef>
        <a:spcAft>
          <a:spcPct val="0"/>
        </a:spcAft>
        <a:defRPr sz="13650">
          <a:solidFill>
            <a:schemeClr val="tx2"/>
          </a:solidFill>
          <a:latin typeface="Arial" pitchFamily="34" charset="0"/>
        </a:defRPr>
      </a:lvl6pPr>
      <a:lvl7pPr marL="685800" algn="ctr" defTabSz="2821781" rtl="0" fontAlgn="base">
        <a:spcBef>
          <a:spcPct val="0"/>
        </a:spcBef>
        <a:spcAft>
          <a:spcPct val="0"/>
        </a:spcAft>
        <a:defRPr sz="13650">
          <a:solidFill>
            <a:schemeClr val="tx2"/>
          </a:solidFill>
          <a:latin typeface="Arial" pitchFamily="34" charset="0"/>
        </a:defRPr>
      </a:lvl7pPr>
      <a:lvl8pPr marL="1028700" algn="ctr" defTabSz="2821781" rtl="0" fontAlgn="base">
        <a:spcBef>
          <a:spcPct val="0"/>
        </a:spcBef>
        <a:spcAft>
          <a:spcPct val="0"/>
        </a:spcAft>
        <a:defRPr sz="13650">
          <a:solidFill>
            <a:schemeClr val="tx2"/>
          </a:solidFill>
          <a:latin typeface="Arial" pitchFamily="34" charset="0"/>
        </a:defRPr>
      </a:lvl8pPr>
      <a:lvl9pPr marL="1371600" algn="ctr" defTabSz="2821781" rtl="0" fontAlgn="base">
        <a:spcBef>
          <a:spcPct val="0"/>
        </a:spcBef>
        <a:spcAft>
          <a:spcPct val="0"/>
        </a:spcAft>
        <a:defRPr sz="13650">
          <a:solidFill>
            <a:schemeClr val="tx2"/>
          </a:solidFill>
          <a:latin typeface="Arial" pitchFamily="34" charset="0"/>
        </a:defRPr>
      </a:lvl9pPr>
    </p:titleStyle>
    <p:bodyStyle>
      <a:defPPr>
        <a:defRPr kern="1200" smtId="4294967295"/>
      </a:defPPr>
      <a:lvl1pPr marL="1057275" indent="-1057275" algn="l" defTabSz="2821781" rtl="0" eaLnBrk="0" fontAlgn="base" hangingPunct="0">
        <a:spcBef>
          <a:spcPct val="20000"/>
        </a:spcBef>
        <a:spcAft>
          <a:spcPct val="0"/>
        </a:spcAft>
        <a:buChar char="•"/>
        <a:defRPr sz="9900">
          <a:solidFill>
            <a:schemeClr val="tx1"/>
          </a:solidFill>
          <a:latin typeface="+mn-lt"/>
          <a:ea typeface="+mn-ea"/>
          <a:cs typeface="+mn-cs"/>
        </a:defRPr>
      </a:lvl1pPr>
      <a:lvl2pPr marL="2293144" indent="-882254" algn="l" defTabSz="2821781" rtl="0" eaLnBrk="0" fontAlgn="base" hangingPunct="0">
        <a:spcBef>
          <a:spcPct val="20000"/>
        </a:spcBef>
        <a:spcAft>
          <a:spcPct val="0"/>
        </a:spcAft>
        <a:buChar char="–"/>
        <a:defRPr sz="8625">
          <a:solidFill>
            <a:schemeClr val="tx1"/>
          </a:solidFill>
          <a:latin typeface="+mn-lt"/>
        </a:defRPr>
      </a:lvl2pPr>
      <a:lvl3pPr marL="3526631" indent="-704850" algn="l" defTabSz="2821781" rtl="0" eaLnBrk="0" fontAlgn="base" hangingPunct="0">
        <a:spcBef>
          <a:spcPct val="20000"/>
        </a:spcBef>
        <a:spcAft>
          <a:spcPct val="0"/>
        </a:spcAft>
        <a:buChar char="•"/>
        <a:defRPr sz="7425">
          <a:solidFill>
            <a:schemeClr val="tx1"/>
          </a:solidFill>
          <a:latin typeface="+mn-lt"/>
        </a:defRPr>
      </a:lvl3pPr>
      <a:lvl4pPr marL="4937522" indent="-704850" algn="l" defTabSz="2821781" rtl="0" eaLnBrk="0" fontAlgn="base" hangingPunct="0">
        <a:spcBef>
          <a:spcPct val="20000"/>
        </a:spcBef>
        <a:spcAft>
          <a:spcPct val="0"/>
        </a:spcAft>
        <a:buChar char="–"/>
        <a:defRPr sz="6150">
          <a:solidFill>
            <a:schemeClr val="tx1"/>
          </a:solidFill>
          <a:latin typeface="+mn-lt"/>
        </a:defRPr>
      </a:lvl4pPr>
      <a:lvl5pPr marL="6349604" indent="-706041" algn="l" defTabSz="2821781" rtl="0" eaLnBrk="0" fontAlgn="base" hangingPunct="0">
        <a:spcBef>
          <a:spcPct val="20000"/>
        </a:spcBef>
        <a:spcAft>
          <a:spcPct val="0"/>
        </a:spcAft>
        <a:buChar char="»"/>
        <a:defRPr sz="6150">
          <a:solidFill>
            <a:schemeClr val="tx1"/>
          </a:solidFill>
          <a:latin typeface="+mn-lt"/>
        </a:defRPr>
      </a:lvl5pPr>
      <a:lvl6pPr marL="6692504" indent="-706041" algn="l" defTabSz="2821781" rtl="0" fontAlgn="base">
        <a:spcBef>
          <a:spcPct val="20000"/>
        </a:spcBef>
        <a:spcAft>
          <a:spcPct val="0"/>
        </a:spcAft>
        <a:buChar char="»"/>
        <a:defRPr sz="6150">
          <a:solidFill>
            <a:schemeClr val="tx1"/>
          </a:solidFill>
          <a:latin typeface="+mn-lt"/>
        </a:defRPr>
      </a:lvl6pPr>
      <a:lvl7pPr marL="7035404" indent="-706041" algn="l" defTabSz="2821781" rtl="0" fontAlgn="base">
        <a:spcBef>
          <a:spcPct val="20000"/>
        </a:spcBef>
        <a:spcAft>
          <a:spcPct val="0"/>
        </a:spcAft>
        <a:buChar char="»"/>
        <a:defRPr sz="6150">
          <a:solidFill>
            <a:schemeClr val="tx1"/>
          </a:solidFill>
          <a:latin typeface="+mn-lt"/>
        </a:defRPr>
      </a:lvl7pPr>
      <a:lvl8pPr marL="7378304" indent="-706041" algn="l" defTabSz="2821781" rtl="0" fontAlgn="base">
        <a:spcBef>
          <a:spcPct val="20000"/>
        </a:spcBef>
        <a:spcAft>
          <a:spcPct val="0"/>
        </a:spcAft>
        <a:buChar char="»"/>
        <a:defRPr sz="6150">
          <a:solidFill>
            <a:schemeClr val="tx1"/>
          </a:solidFill>
          <a:latin typeface="+mn-lt"/>
        </a:defRPr>
      </a:lvl8pPr>
      <a:lvl9pPr marL="7721204" indent="-706041" algn="l" defTabSz="2821781" rtl="0" fontAlgn="base">
        <a:spcBef>
          <a:spcPct val="20000"/>
        </a:spcBef>
        <a:spcAft>
          <a:spcPct val="0"/>
        </a:spcAft>
        <a:buChar char="»"/>
        <a:defRPr sz="61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4048-87BF-9B46-87AF-33AAEA8C109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Object 1" hidden="1">
                        <a:extLst>
                          <a:ext uri="{FF2B5EF4-FFF2-40B4-BE49-F238E27FC236}">
                            <a16:creationId xmlns:a16="http://schemas.microsoft.com/office/drawing/2014/main" id="{AC6C4048-87BF-9B46-87AF-33AAEA8C109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050" name="Rectangle 2"/>
          <p:cNvSpPr>
            <a:spLocks noGrp="1" noChangeArrowheads="1"/>
          </p:cNvSpPr>
          <p:nvPr>
            <p:ph type="title" sz="quarter"/>
          </p:nvPr>
        </p:nvSpPr>
        <p:spPr>
          <a:xfrm>
            <a:off x="514350" y="248030"/>
            <a:ext cx="31889700" cy="4495760"/>
          </a:xfrm>
          <a:prstGeom prst="roundRect">
            <a:avLst>
              <a:gd name="adj" fmla="val 0"/>
            </a:avLst>
          </a:prstGeom>
          <a:solidFill>
            <a:srgbClr val="2D3C50"/>
          </a:solidFill>
          <a:ln>
            <a:noFill/>
            <a:miter lim="800000"/>
          </a:ln>
        </p:spPr>
        <p:txBody>
          <a:bodyPr vert="horz"/>
          <a:lstStyle>
            <a:defPPr>
              <a:defRPr kern="1200" smtId="4294967295"/>
            </a:defPPr>
          </a:lstStyle>
          <a:p>
            <a:pPr eaLnBrk="1" hangingPunct="1"/>
            <a:br>
              <a:rPr lang="en-US" sz="3000" i="1" dirty="0">
                <a:noFill/>
                <a:latin typeface="Calibri" panose="020F0502020204030204" pitchFamily="34" charset="0"/>
                <a:cs typeface="Calibri" panose="020F0502020204030204" pitchFamily="34" charset="0"/>
              </a:rPr>
            </a:br>
            <a:r>
              <a:rPr lang="en-US" sz="3000" i="1" dirty="0">
                <a:noFill/>
                <a:latin typeface="Calibri" panose="020F0502020204030204" pitchFamily="34" charset="0"/>
                <a:cs typeface="Calibri" panose="020F0502020204030204" pitchFamily="34" charset="0"/>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838200" y="1804879"/>
            <a:ext cx="31565850" cy="2203080"/>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2820815">
              <a:spcBef>
                <a:spcPct val="20000"/>
              </a:spcBef>
              <a:defRPr/>
            </a:pPr>
            <a:r>
              <a:rPr lang="en-US" sz="7800" dirty="0">
                <a:solidFill>
                  <a:schemeClr val="bg1"/>
                </a:solidFill>
                <a:latin typeface="Calibri" panose="020F0502020204030204" pitchFamily="34" charset="0"/>
                <a:cs typeface="Calibri" panose="020F0502020204030204" pitchFamily="34" charset="0"/>
              </a:rPr>
              <a:t>Imitation Learning for Medical Dosage Prescription</a:t>
            </a:r>
          </a:p>
        </p:txBody>
      </p:sp>
      <p:sp>
        <p:nvSpPr>
          <p:cNvPr id="26" name="Rectangle 167">
            <a:extLst>
              <a:ext uri="{FF2B5EF4-FFF2-40B4-BE49-F238E27FC236}">
                <a16:creationId xmlns:a16="http://schemas.microsoft.com/office/drawing/2014/main" id="{24614271-2BE7-4347-B4E9-C7E00B8A6504}"/>
              </a:ext>
            </a:extLst>
          </p:cNvPr>
          <p:cNvSpPr>
            <a:spLocks noChangeArrowheads="1"/>
          </p:cNvSpPr>
          <p:nvPr/>
        </p:nvSpPr>
        <p:spPr bwMode="auto">
          <a:xfrm>
            <a:off x="457200" y="5400807"/>
            <a:ext cx="15468600" cy="1507312"/>
          </a:xfrm>
          <a:prstGeom prst="roundRect">
            <a:avLst/>
          </a:prstGeom>
          <a:solidFill>
            <a:srgbClr val="E64B3C"/>
          </a:solidFill>
          <a:ln w="9525">
            <a:noFill/>
            <a:miter lim="800000"/>
          </a:ln>
        </p:spPr>
        <p:txBody>
          <a:bodyPr wrap="none" lIns="102870" tIns="51435" rIns="102870" bIns="51435" anchor="ctr"/>
          <a:lstStyle>
            <a:defPPr>
              <a:defRPr kern="1200" smtId="4294967295"/>
            </a:defPPr>
          </a:lstStyle>
          <a:p>
            <a:pPr defTabSz="2821781"/>
            <a:r>
              <a:rPr lang="en-US" altLang="zh-CN" sz="4800" dirty="0">
                <a:solidFill>
                  <a:schemeClr val="bg1"/>
                </a:solidFill>
                <a:latin typeface="Calibri" panose="020F0502020204030204" pitchFamily="34" charset="0"/>
                <a:cs typeface="Calibri" panose="020F0502020204030204" pitchFamily="34" charset="0"/>
              </a:rPr>
              <a:t>Motivation</a:t>
            </a:r>
            <a:endParaRPr lang="en-US" sz="4800" dirty="0">
              <a:solidFill>
                <a:schemeClr val="bg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BCFF9A01-B12E-8347-82CC-7DCEF6FDA099}"/>
              </a:ext>
            </a:extLst>
          </p:cNvPr>
          <p:cNvSpPr/>
          <p:nvPr/>
        </p:nvSpPr>
        <p:spPr>
          <a:xfrm>
            <a:off x="652390" y="38054403"/>
            <a:ext cx="15011400" cy="4465197"/>
          </a:xfrm>
          <a:prstGeom prst="rect">
            <a:avLst/>
          </a:prstGeom>
        </p:spPr>
        <p:txBody>
          <a:bodyPr wrap="square">
            <a:spAutoFit/>
          </a:bodyPr>
          <a:lstStyle/>
          <a:p>
            <a:pPr algn="just">
              <a:lnSpc>
                <a:spcPct val="120000"/>
              </a:lnSpc>
            </a:pPr>
            <a:r>
              <a:rPr lang="en-US" sz="4800" b="0" dirty="0">
                <a:solidFill>
                  <a:schemeClr val="tx1"/>
                </a:solidFill>
                <a:latin typeface="Calibri" panose="020F0502020204030204" pitchFamily="34" charset="0"/>
                <a:cs typeface="Calibri" panose="020F0502020204030204" pitchFamily="34" charset="0"/>
              </a:rPr>
              <a:t>The main focus of this project is to apply </a:t>
            </a:r>
            <a:r>
              <a:rPr lang="en-US" altLang="zh-CN" sz="4800" b="0" dirty="0">
                <a:solidFill>
                  <a:schemeClr val="tx1"/>
                </a:solidFill>
                <a:latin typeface="Calibri" panose="020F0502020204030204" pitchFamily="34" charset="0"/>
                <a:cs typeface="Calibri" panose="020F0502020204030204" pitchFamily="34" charset="0"/>
              </a:rPr>
              <a:t>imitation learning with idea of reinforcement learning with constant reward to medication prescribed dosage data:</a:t>
            </a:r>
          </a:p>
          <a:p>
            <a:pPr marL="685800" indent="-685800" algn="just">
              <a:lnSpc>
                <a:spcPct val="120000"/>
              </a:lnSpc>
              <a:buFont typeface="Arial" panose="020B0604020202020204" pitchFamily="34" charset="0"/>
              <a:buChar char="•"/>
            </a:pPr>
            <a:r>
              <a:rPr lang="en-US" altLang="zh-CN" sz="4800" b="0" dirty="0">
                <a:solidFill>
                  <a:schemeClr val="tx1"/>
                </a:solidFill>
                <a:latin typeface="Calibri" panose="020F0502020204030204" pitchFamily="34" charset="0"/>
                <a:cs typeface="Calibri" panose="020F0502020204030204" pitchFamily="34" charset="0"/>
              </a:rPr>
              <a:t>learn optimal prescription policy.</a:t>
            </a:r>
          </a:p>
          <a:p>
            <a:pPr marL="685800" indent="-685800" algn="just">
              <a:lnSpc>
                <a:spcPct val="120000"/>
              </a:lnSpc>
              <a:buFont typeface="Arial" panose="020B0604020202020204" pitchFamily="34" charset="0"/>
              <a:buChar char="•"/>
            </a:pPr>
            <a:r>
              <a:rPr lang="en-US" altLang="zh-CN" sz="4800" b="0" dirty="0">
                <a:solidFill>
                  <a:schemeClr val="tx1"/>
                </a:solidFill>
                <a:latin typeface="Calibri" panose="020F0502020204030204" pitchFamily="34" charset="0"/>
                <a:cs typeface="Calibri" panose="020F0502020204030204" pitchFamily="34" charset="0"/>
              </a:rPr>
              <a:t>improve the sample-efficiency of the algorithm</a:t>
            </a:r>
            <a:endParaRPr lang="en-US" sz="2400" b="0" dirty="0">
              <a:solidFill>
                <a:schemeClr val="tx1"/>
              </a:solidFill>
              <a:latin typeface="Calibri" panose="020F0502020204030204" pitchFamily="34" charset="0"/>
              <a:cs typeface="Calibri" panose="020F0502020204030204" pitchFamily="34" charset="0"/>
            </a:endParaRPr>
          </a:p>
        </p:txBody>
      </p:sp>
      <p:sp>
        <p:nvSpPr>
          <p:cNvPr id="80" name="Rectangle 79">
            <a:extLst>
              <a:ext uri="{FF2B5EF4-FFF2-40B4-BE49-F238E27FC236}">
                <a16:creationId xmlns:a16="http://schemas.microsoft.com/office/drawing/2014/main" id="{D744B6C0-D3A0-614C-B124-B41F3322528B}"/>
              </a:ext>
            </a:extLst>
          </p:cNvPr>
          <p:cNvSpPr/>
          <p:nvPr/>
        </p:nvSpPr>
        <p:spPr>
          <a:xfrm>
            <a:off x="16992600" y="24162280"/>
            <a:ext cx="6674360" cy="5351593"/>
          </a:xfrm>
          <a:prstGeom prst="rect">
            <a:avLst/>
          </a:prstGeom>
        </p:spPr>
        <p:txBody>
          <a:bodyPr wrap="square">
            <a:spAutoFit/>
          </a:bodyPr>
          <a:lstStyle/>
          <a:p>
            <a:pPr algn="just">
              <a:lnSpc>
                <a:spcPct val="120000"/>
              </a:lnSpc>
            </a:pPr>
            <a:r>
              <a:rPr lang="en-US" sz="4800" b="0" dirty="0">
                <a:solidFill>
                  <a:schemeClr val="tx1">
                    <a:lumMod val="85000"/>
                    <a:lumOff val="15000"/>
                  </a:schemeClr>
                </a:solidFill>
                <a:latin typeface="Calibri" panose="020F0502020204030204" pitchFamily="34" charset="0"/>
                <a:cs typeface="Calibri" panose="020F0502020204030204" pitchFamily="34" charset="0"/>
              </a:rPr>
              <a:t>The dataset that we will apply our algorithm to is </a:t>
            </a:r>
            <a:r>
              <a:rPr lang="en-US" sz="4800" dirty="0">
                <a:solidFill>
                  <a:schemeClr val="tx1">
                    <a:lumMod val="85000"/>
                    <a:lumOff val="15000"/>
                  </a:schemeClr>
                </a:solidFill>
                <a:latin typeface="Calibri" panose="020F0502020204030204" pitchFamily="34" charset="0"/>
                <a:cs typeface="Calibri" panose="020F0502020204030204" pitchFamily="34" charset="0"/>
              </a:rPr>
              <a:t>prescribed medicines</a:t>
            </a:r>
            <a:r>
              <a:rPr lang="en-US" sz="4800" b="0" dirty="0">
                <a:solidFill>
                  <a:schemeClr val="tx1">
                    <a:lumMod val="85000"/>
                    <a:lumOff val="15000"/>
                  </a:schemeClr>
                </a:solidFill>
                <a:latin typeface="Calibri" panose="020F0502020204030204" pitchFamily="34" charset="0"/>
                <a:cs typeface="Calibri" panose="020F0502020204030204" pitchFamily="34" charset="0"/>
              </a:rPr>
              <a:t>. It is extracted from the 2017 Medical Expenditure Panel Survey (MEPS). </a:t>
            </a:r>
          </a:p>
        </p:txBody>
      </p:sp>
      <p:sp>
        <p:nvSpPr>
          <p:cNvPr id="90" name="Rectangle 89">
            <a:extLst>
              <a:ext uri="{FF2B5EF4-FFF2-40B4-BE49-F238E27FC236}">
                <a16:creationId xmlns:a16="http://schemas.microsoft.com/office/drawing/2014/main" id="{52C6DDF0-BFAA-FD41-9241-673971B77DA2}"/>
              </a:ext>
            </a:extLst>
          </p:cNvPr>
          <p:cNvSpPr/>
          <p:nvPr/>
        </p:nvSpPr>
        <p:spPr>
          <a:xfrm>
            <a:off x="666750" y="7162800"/>
            <a:ext cx="14801850" cy="29284299"/>
          </a:xfrm>
          <a:prstGeom prst="rect">
            <a:avLst/>
          </a:prstGeom>
        </p:spPr>
        <p:txBody>
          <a:bodyPr wrap="square">
            <a:spAutoFit/>
          </a:bodyPr>
          <a:lstStyle/>
          <a:p>
            <a:pPr algn="just">
              <a:lnSpc>
                <a:spcPct val="120000"/>
              </a:lnSpc>
            </a:pPr>
            <a:r>
              <a:rPr lang="en-US" sz="4800" dirty="0">
                <a:solidFill>
                  <a:schemeClr val="tx1"/>
                </a:solidFill>
                <a:latin typeface="Calibri" panose="020F0502020204030204" pitchFamily="34" charset="0"/>
                <a:cs typeface="Calibri" panose="020F0502020204030204" pitchFamily="34" charset="0"/>
              </a:rPr>
              <a:t>Imitation learning </a:t>
            </a:r>
            <a:r>
              <a:rPr lang="en-US" sz="4800" b="0" dirty="0">
                <a:solidFill>
                  <a:schemeClr val="tx1"/>
                </a:solidFill>
                <a:latin typeface="Calibri" panose="020F0502020204030204" pitchFamily="34" charset="0"/>
                <a:cs typeface="Calibri" panose="020F0502020204030204" pitchFamily="34" charset="0"/>
              </a:rPr>
              <a:t>techniques aim to mimic human behavior in a given task. An agent (a learning machine) is trained to perform a task from demonstrations by learning a mapping between observations and actions. It is widely applied in areas like self-driving car and. We are considering applying this idea to prescription such that agent will learn optimal dosage policy.</a:t>
            </a:r>
          </a:p>
          <a:p>
            <a:pPr algn="just">
              <a:lnSpc>
                <a:spcPct val="120000"/>
              </a:lnSpc>
            </a:pPr>
            <a:r>
              <a:rPr lang="en-US" sz="4800" b="0" dirty="0">
                <a:solidFill>
                  <a:schemeClr val="tx1"/>
                </a:solidFill>
                <a:latin typeface="Calibri" panose="020F0502020204030204" pitchFamily="34" charset="0"/>
                <a:cs typeface="Calibri" panose="020F0502020204030204" pitchFamily="34" charset="0"/>
              </a:rPr>
              <a:t>There are various imitation learning methods, one of the most well-known and simplest to implement one is </a:t>
            </a:r>
            <a:r>
              <a:rPr lang="en-US" sz="4800" dirty="0">
                <a:solidFill>
                  <a:schemeClr val="tx1"/>
                </a:solidFill>
                <a:latin typeface="Calibri" panose="020F0502020204030204" pitchFamily="34" charset="0"/>
                <a:cs typeface="Calibri" panose="020F0502020204030204" pitchFamily="34" charset="0"/>
              </a:rPr>
              <a:t>behavioral cloning</a:t>
            </a:r>
            <a:r>
              <a:rPr lang="en-US" sz="4800" b="0" dirty="0">
                <a:solidFill>
                  <a:schemeClr val="tx1"/>
                </a:solidFill>
                <a:latin typeface="Calibri" panose="020F0502020204030204" pitchFamily="34" charset="0"/>
                <a:cs typeface="Calibri" panose="020F0502020204030204" pitchFamily="34" charset="0"/>
              </a:rPr>
              <a:t>, a method of </a:t>
            </a:r>
            <a:r>
              <a:rPr lang="en-US" altLang="zh-CN" sz="4800" b="0" dirty="0">
                <a:solidFill>
                  <a:schemeClr val="tx1"/>
                </a:solidFill>
                <a:latin typeface="Calibri" panose="020F0502020204030204" pitchFamily="34" charset="0"/>
                <a:cs typeface="Calibri" panose="020F0502020204030204" pitchFamily="34" charset="0"/>
              </a:rPr>
              <a:t>learning from expert trajectories by dividing them into state-action pairs</a:t>
            </a:r>
            <a:r>
              <a:rPr lang="en-US" sz="4800" b="0" dirty="0">
                <a:solidFill>
                  <a:schemeClr val="tx1"/>
                </a:solidFill>
                <a:latin typeface="Calibri" panose="020F0502020204030204" pitchFamily="34" charset="0"/>
                <a:cs typeface="Calibri" panose="020F0502020204030204" pitchFamily="34" charset="0"/>
              </a:rPr>
              <a:t>. However, with the assumption of </a:t>
            </a:r>
            <a:r>
              <a:rPr lang="en-US" sz="4800" b="0" dirty="0" err="1">
                <a:solidFill>
                  <a:schemeClr val="tx1"/>
                </a:solidFill>
                <a:latin typeface="Calibri" panose="020F0502020204030204" pitchFamily="34" charset="0"/>
                <a:cs typeface="Calibri" panose="020F0502020204030204" pitchFamily="34" charset="0"/>
              </a:rPr>
              <a:t>i.i.d</a:t>
            </a:r>
            <a:r>
              <a:rPr lang="en-US" sz="4800" b="0" dirty="0">
                <a:solidFill>
                  <a:schemeClr val="tx1"/>
                </a:solidFill>
                <a:latin typeface="Calibri" panose="020F0502020204030204" pitchFamily="34" charset="0"/>
                <a:cs typeface="Calibri" panose="020F0502020204030204" pitchFamily="34" charset="0"/>
              </a:rPr>
              <a:t>, errors made in different states add up, and a mistake made by the agent can easily drift away from demonstrated states. Such accumulated error may cause severe problem in </a:t>
            </a:r>
            <a:r>
              <a:rPr lang="en-US" altLang="zh-CN" sz="4800" b="0" dirty="0">
                <a:solidFill>
                  <a:schemeClr val="tx1"/>
                </a:solidFill>
                <a:latin typeface="Calibri" panose="020F0502020204030204" pitchFamily="34" charset="0"/>
                <a:cs typeface="Calibri" panose="020F0502020204030204" pitchFamily="34" charset="0"/>
              </a:rPr>
              <a:t>medical dosing cases</a:t>
            </a:r>
            <a:r>
              <a:rPr lang="en-US" sz="4800" b="0" dirty="0">
                <a:solidFill>
                  <a:schemeClr val="tx1"/>
                </a:solidFill>
                <a:latin typeface="Calibri" panose="020F0502020204030204" pitchFamily="34" charset="0"/>
                <a:cs typeface="Calibri" panose="020F0502020204030204" pitchFamily="34" charset="0"/>
              </a:rPr>
              <a:t>. </a:t>
            </a:r>
          </a:p>
          <a:p>
            <a:pPr algn="just">
              <a:lnSpc>
                <a:spcPct val="120000"/>
              </a:lnSpc>
            </a:pPr>
            <a:r>
              <a:rPr lang="en-US" sz="4800" b="0" dirty="0">
                <a:solidFill>
                  <a:schemeClr val="tx1"/>
                </a:solidFill>
                <a:latin typeface="Calibri" panose="020F0502020204030204" pitchFamily="34" charset="0"/>
                <a:cs typeface="Calibri" panose="020F0502020204030204" pitchFamily="34" charset="0"/>
              </a:rPr>
              <a:t>There are also methods based on </a:t>
            </a:r>
            <a:r>
              <a:rPr lang="en-US" sz="4800" dirty="0">
                <a:solidFill>
                  <a:schemeClr val="tx1"/>
                </a:solidFill>
                <a:latin typeface="Calibri" panose="020F0502020204030204" pitchFamily="34" charset="0"/>
                <a:cs typeface="Calibri" panose="020F0502020204030204" pitchFamily="34" charset="0"/>
              </a:rPr>
              <a:t>reinforcement learning</a:t>
            </a:r>
            <a:r>
              <a:rPr lang="en-US" sz="4800" b="0" dirty="0">
                <a:solidFill>
                  <a:schemeClr val="tx1"/>
                </a:solidFill>
                <a:latin typeface="Calibri" panose="020F0502020204030204" pitchFamily="34" charset="0"/>
                <a:cs typeface="Calibri" panose="020F0502020204030204" pitchFamily="34" charset="0"/>
              </a:rPr>
              <a:t>, like inverse reinforcement learning. It’s solving the error problem of BC, but it’s reward function of environment need to be learned based on expert demonstrations, which is very complex.</a:t>
            </a: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endParaRPr lang="en-US" sz="4800" b="0" dirty="0">
              <a:solidFill>
                <a:schemeClr val="tx1"/>
              </a:solidFill>
              <a:latin typeface="Calibri" panose="020F0502020204030204" pitchFamily="34" charset="0"/>
              <a:cs typeface="Calibri" panose="020F0502020204030204" pitchFamily="34" charset="0"/>
            </a:endParaRPr>
          </a:p>
          <a:p>
            <a:pPr algn="just">
              <a:lnSpc>
                <a:spcPct val="120000"/>
              </a:lnSpc>
            </a:pPr>
            <a:r>
              <a:rPr lang="en-US" sz="4800" b="0" dirty="0">
                <a:solidFill>
                  <a:schemeClr val="tx1"/>
                </a:solidFill>
                <a:latin typeface="Calibri" panose="020F0502020204030204" pitchFamily="34" charset="0"/>
                <a:cs typeface="Calibri" panose="020F0502020204030204" pitchFamily="34" charset="0"/>
              </a:rPr>
              <a:t>Therefore, we looked at </a:t>
            </a:r>
            <a:r>
              <a:rPr lang="en-US" sz="4800" dirty="0">
                <a:solidFill>
                  <a:schemeClr val="tx1"/>
                </a:solidFill>
                <a:latin typeface="Calibri" panose="020F0502020204030204" pitchFamily="34" charset="0"/>
                <a:cs typeface="Calibri" panose="020F0502020204030204" pitchFamily="34" charset="0"/>
              </a:rPr>
              <a:t>Soft Q imitation learning</a:t>
            </a:r>
            <a:r>
              <a:rPr lang="en-US" sz="4800" b="0" dirty="0">
                <a:solidFill>
                  <a:schemeClr val="tx1"/>
                </a:solidFill>
                <a:latin typeface="Calibri" panose="020F0502020204030204" pitchFamily="34" charset="0"/>
                <a:cs typeface="Calibri" panose="020F0502020204030204" pitchFamily="34" charset="0"/>
              </a:rPr>
              <a:t>. It is also adopting part of the idea of reinforcement learning like IRL, while it is having </a:t>
            </a:r>
            <a:r>
              <a:rPr lang="en-US" sz="4800" dirty="0">
                <a:solidFill>
                  <a:schemeClr val="tx1"/>
                </a:solidFill>
                <a:latin typeface="Calibri" panose="020F0502020204030204" pitchFamily="34" charset="0"/>
                <a:cs typeface="Calibri" panose="020F0502020204030204" pitchFamily="34" charset="0"/>
              </a:rPr>
              <a:t>constant reward function </a:t>
            </a:r>
            <a:r>
              <a:rPr lang="en-US" sz="4800" b="0" dirty="0">
                <a:solidFill>
                  <a:schemeClr val="tx1"/>
                </a:solidFill>
                <a:latin typeface="Calibri" panose="020F0502020204030204" pitchFamily="34" charset="0"/>
                <a:cs typeface="Calibri" panose="020F0502020204030204" pitchFamily="34" charset="0"/>
              </a:rPr>
              <a:t>instead. With this method, the problem of accumulated error and complex training process is avoided, and it is especially appropriate for application to prescriptions.</a:t>
            </a:r>
          </a:p>
        </p:txBody>
      </p:sp>
      <p:sp>
        <p:nvSpPr>
          <p:cNvPr id="21" name="Rectangle 20">
            <a:extLst>
              <a:ext uri="{FF2B5EF4-FFF2-40B4-BE49-F238E27FC236}">
                <a16:creationId xmlns:a16="http://schemas.microsoft.com/office/drawing/2014/main" id="{31D3D844-9D86-9B44-858A-EED1F0437ED7}"/>
              </a:ext>
            </a:extLst>
          </p:cNvPr>
          <p:cNvSpPr/>
          <p:nvPr/>
        </p:nvSpPr>
        <p:spPr>
          <a:xfrm>
            <a:off x="17243096" y="7298210"/>
            <a:ext cx="14801850" cy="7124386"/>
          </a:xfrm>
          <a:prstGeom prst="rect">
            <a:avLst/>
          </a:prstGeom>
        </p:spPr>
        <p:txBody>
          <a:bodyPr wrap="square">
            <a:spAutoFit/>
          </a:bodyPr>
          <a:lstStyle/>
          <a:p>
            <a:pPr algn="just">
              <a:lnSpc>
                <a:spcPct val="120000"/>
              </a:lnSpc>
            </a:pPr>
            <a:r>
              <a:rPr lang="en-US" sz="4800" b="0" dirty="0">
                <a:solidFill>
                  <a:schemeClr val="tx1"/>
                </a:solidFill>
                <a:latin typeface="Calibri" panose="020F0502020204030204" pitchFamily="34" charset="0"/>
                <a:cs typeface="Calibri" panose="020F0502020204030204" pitchFamily="34" charset="0"/>
              </a:rPr>
              <a:t>The main algorithm we will adopt is soft Q imitation learning, which is an algorithm instantiated with soft Q-learning. We can initialize the agent’s experience replay buffer with expert demonstrations, setting the rewards to a </a:t>
            </a:r>
            <a:r>
              <a:rPr lang="en-US" sz="4800" dirty="0">
                <a:solidFill>
                  <a:schemeClr val="tx1"/>
                </a:solidFill>
                <a:latin typeface="Calibri" panose="020F0502020204030204" pitchFamily="34" charset="0"/>
                <a:cs typeface="Calibri" panose="020F0502020204030204" pitchFamily="34" charset="0"/>
              </a:rPr>
              <a:t>constant</a:t>
            </a:r>
            <a:r>
              <a:rPr lang="en-US" sz="4800" b="0" dirty="0">
                <a:solidFill>
                  <a:schemeClr val="tx1"/>
                </a:solidFill>
                <a:latin typeface="Calibri" panose="020F0502020204030204" pitchFamily="34" charset="0"/>
                <a:cs typeface="Calibri" panose="020F0502020204030204" pitchFamily="34" charset="0"/>
              </a:rPr>
              <a:t>, r = +1 in the demonstration experiences, and setting rewards to a constant r = 0 in all of the new experiences the agent collects while interacting with the environment.</a:t>
            </a:r>
            <a:endParaRPr lang="en-CN" sz="4800" b="0" dirty="0">
              <a:solidFill>
                <a:schemeClr val="tx1"/>
              </a:solidFill>
              <a:latin typeface="Calibri" panose="020F0502020204030204" pitchFamily="34" charset="0"/>
              <a:cs typeface="Calibri" panose="020F0502020204030204" pitchFamily="34" charset="0"/>
            </a:endParaRPr>
          </a:p>
        </p:txBody>
      </p:sp>
      <p:sp>
        <p:nvSpPr>
          <p:cNvPr id="74" name="Rectangle 167">
            <a:extLst>
              <a:ext uri="{FF2B5EF4-FFF2-40B4-BE49-F238E27FC236}">
                <a16:creationId xmlns:a16="http://schemas.microsoft.com/office/drawing/2014/main" id="{5C487079-FA18-4E5A-BC48-3AB2E3B7CB54}"/>
              </a:ext>
            </a:extLst>
          </p:cNvPr>
          <p:cNvSpPr>
            <a:spLocks noChangeArrowheads="1"/>
          </p:cNvSpPr>
          <p:nvPr/>
        </p:nvSpPr>
        <p:spPr bwMode="auto">
          <a:xfrm>
            <a:off x="16909721" y="5410200"/>
            <a:ext cx="15468600" cy="1507312"/>
          </a:xfrm>
          <a:prstGeom prst="roundRect">
            <a:avLst/>
          </a:prstGeom>
          <a:solidFill>
            <a:srgbClr val="E64B3C"/>
          </a:solidFill>
          <a:ln w="9525">
            <a:noFill/>
            <a:miter lim="800000"/>
          </a:ln>
        </p:spPr>
        <p:txBody>
          <a:bodyPr wrap="none" lIns="102870" tIns="51435" rIns="102870" bIns="51435" anchor="ctr"/>
          <a:lstStyle>
            <a:defPPr>
              <a:defRPr kern="1200" smtId="4294967295"/>
            </a:defPPr>
          </a:lstStyle>
          <a:p>
            <a:pPr defTabSz="2821781"/>
            <a:r>
              <a:rPr lang="en-US" altLang="zh-CN" sz="4800" dirty="0">
                <a:solidFill>
                  <a:schemeClr val="bg1"/>
                </a:solidFill>
                <a:latin typeface="Calibri" panose="020F0502020204030204" pitchFamily="34" charset="0"/>
                <a:cs typeface="Calibri" panose="020F0502020204030204" pitchFamily="34" charset="0"/>
              </a:rPr>
              <a:t>Methodology</a:t>
            </a:r>
            <a:endParaRPr lang="en-US" sz="4800" dirty="0">
              <a:solidFill>
                <a:schemeClr val="bg1"/>
              </a:solidFill>
              <a:latin typeface="Calibri" panose="020F0502020204030204" pitchFamily="34" charset="0"/>
              <a:cs typeface="Calibri" panose="020F0502020204030204" pitchFamily="34" charset="0"/>
            </a:endParaRPr>
          </a:p>
        </p:txBody>
      </p:sp>
      <p:sp>
        <p:nvSpPr>
          <p:cNvPr id="77" name="Rectangle 167">
            <a:extLst>
              <a:ext uri="{FF2B5EF4-FFF2-40B4-BE49-F238E27FC236}">
                <a16:creationId xmlns:a16="http://schemas.microsoft.com/office/drawing/2014/main" id="{9AB10BBC-1DCB-4718-9012-78C5DD1ED95B}"/>
              </a:ext>
            </a:extLst>
          </p:cNvPr>
          <p:cNvSpPr>
            <a:spLocks noChangeArrowheads="1"/>
          </p:cNvSpPr>
          <p:nvPr/>
        </p:nvSpPr>
        <p:spPr bwMode="auto">
          <a:xfrm>
            <a:off x="423790" y="36440288"/>
            <a:ext cx="15468600" cy="1507312"/>
          </a:xfrm>
          <a:prstGeom prst="roundRect">
            <a:avLst/>
          </a:prstGeom>
          <a:solidFill>
            <a:srgbClr val="E64B3C"/>
          </a:solidFill>
          <a:ln w="9525">
            <a:noFill/>
            <a:miter lim="800000"/>
          </a:ln>
        </p:spPr>
        <p:txBody>
          <a:bodyPr wrap="none" lIns="102870" tIns="51435" rIns="102870" bIns="51435" anchor="ctr"/>
          <a:lstStyle>
            <a:defPPr>
              <a:defRPr kern="1200" smtId="4294967295"/>
            </a:defPPr>
          </a:lstStyle>
          <a:p>
            <a:pPr defTabSz="2821781"/>
            <a:r>
              <a:rPr lang="en-US" altLang="zh-CN" sz="4800" dirty="0">
                <a:solidFill>
                  <a:schemeClr val="bg1"/>
                </a:solidFill>
                <a:latin typeface="Calibri" panose="020F0502020204030204" pitchFamily="34" charset="0"/>
                <a:cs typeface="Calibri" panose="020F0502020204030204" pitchFamily="34" charset="0"/>
              </a:rPr>
              <a:t>Objective</a:t>
            </a:r>
            <a:endParaRPr lang="en-US" sz="4800" dirty="0">
              <a:solidFill>
                <a:schemeClr val="bg1"/>
              </a:solidFill>
              <a:latin typeface="Calibri" panose="020F0502020204030204" pitchFamily="34" charset="0"/>
              <a:cs typeface="Calibri" panose="020F0502020204030204" pitchFamily="34" charset="0"/>
            </a:endParaRPr>
          </a:p>
        </p:txBody>
      </p:sp>
      <p:pic>
        <p:nvPicPr>
          <p:cNvPr id="4" name="图片 3" descr="图形用户界面, 文本, 应用程序&#10;&#10;描述已自动生成">
            <a:extLst>
              <a:ext uri="{FF2B5EF4-FFF2-40B4-BE49-F238E27FC236}">
                <a16:creationId xmlns:a16="http://schemas.microsoft.com/office/drawing/2014/main" id="{EEF5583E-0ED9-4E50-9CA7-5C427DA48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8840" y="14554200"/>
            <a:ext cx="15594272" cy="4155975"/>
          </a:xfrm>
          <a:prstGeom prst="rect">
            <a:avLst/>
          </a:prstGeom>
        </p:spPr>
      </p:pic>
      <p:sp>
        <p:nvSpPr>
          <p:cNvPr id="19" name="Rectangle 167">
            <a:extLst>
              <a:ext uri="{FF2B5EF4-FFF2-40B4-BE49-F238E27FC236}">
                <a16:creationId xmlns:a16="http://schemas.microsoft.com/office/drawing/2014/main" id="{25CD9C7E-198F-4428-B437-F6353549DB10}"/>
              </a:ext>
            </a:extLst>
          </p:cNvPr>
          <p:cNvSpPr>
            <a:spLocks noChangeArrowheads="1"/>
          </p:cNvSpPr>
          <p:nvPr/>
        </p:nvSpPr>
        <p:spPr bwMode="auto">
          <a:xfrm>
            <a:off x="16909721" y="22326600"/>
            <a:ext cx="15468600" cy="1507312"/>
          </a:xfrm>
          <a:prstGeom prst="roundRect">
            <a:avLst/>
          </a:prstGeom>
          <a:solidFill>
            <a:srgbClr val="E64B3C"/>
          </a:solidFill>
          <a:ln w="9525">
            <a:noFill/>
            <a:miter lim="800000"/>
          </a:ln>
        </p:spPr>
        <p:txBody>
          <a:bodyPr wrap="none" lIns="102870" tIns="51435" rIns="102870" bIns="51435" anchor="ctr"/>
          <a:lstStyle>
            <a:defPPr>
              <a:defRPr kern="1200" smtId="4294967295"/>
            </a:defPPr>
          </a:lstStyle>
          <a:p>
            <a:pPr defTabSz="2821781"/>
            <a:r>
              <a:rPr lang="en-US" altLang="zh-CN" sz="4800" dirty="0">
                <a:solidFill>
                  <a:schemeClr val="bg1"/>
                </a:solidFill>
                <a:latin typeface="Calibri" panose="020F0502020204030204" pitchFamily="34" charset="0"/>
                <a:cs typeface="Calibri" panose="020F0502020204030204" pitchFamily="34" charset="0"/>
              </a:rPr>
              <a:t>Dataset and Application</a:t>
            </a:r>
            <a:endParaRPr lang="en-US" sz="4800" dirty="0">
              <a:solidFill>
                <a:schemeClr val="bg1"/>
              </a:solidFill>
              <a:latin typeface="Calibri" panose="020F0502020204030204" pitchFamily="34" charset="0"/>
              <a:cs typeface="Calibri" panose="020F0502020204030204" pitchFamily="34" charset="0"/>
            </a:endParaRPr>
          </a:p>
        </p:txBody>
      </p:sp>
      <p:sp>
        <p:nvSpPr>
          <p:cNvPr id="20" name="Rectangle 167">
            <a:extLst>
              <a:ext uri="{FF2B5EF4-FFF2-40B4-BE49-F238E27FC236}">
                <a16:creationId xmlns:a16="http://schemas.microsoft.com/office/drawing/2014/main" id="{8193EBA2-D1CF-4A84-BDF4-BFE3B30E5392}"/>
              </a:ext>
            </a:extLst>
          </p:cNvPr>
          <p:cNvSpPr>
            <a:spLocks noChangeArrowheads="1"/>
          </p:cNvSpPr>
          <p:nvPr/>
        </p:nvSpPr>
        <p:spPr bwMode="auto">
          <a:xfrm>
            <a:off x="16935450" y="36487006"/>
            <a:ext cx="15468600" cy="1507312"/>
          </a:xfrm>
          <a:prstGeom prst="roundRect">
            <a:avLst/>
          </a:prstGeom>
          <a:solidFill>
            <a:srgbClr val="E64B3C"/>
          </a:solidFill>
          <a:ln w="9525">
            <a:noFill/>
            <a:miter lim="800000"/>
          </a:ln>
        </p:spPr>
        <p:txBody>
          <a:bodyPr wrap="none" lIns="102870" tIns="51435" rIns="102870" bIns="51435" anchor="ctr"/>
          <a:lstStyle>
            <a:defPPr>
              <a:defRPr kern="1200" smtId="4294967295"/>
            </a:defPPr>
          </a:lstStyle>
          <a:p>
            <a:pPr defTabSz="2821781"/>
            <a:r>
              <a:rPr lang="en-US" altLang="zh-CN" sz="4800" dirty="0">
                <a:solidFill>
                  <a:schemeClr val="bg1"/>
                </a:solidFill>
                <a:latin typeface="Calibri" panose="020F0502020204030204" pitchFamily="34" charset="0"/>
                <a:cs typeface="Calibri" panose="020F0502020204030204" pitchFamily="34" charset="0"/>
              </a:rPr>
              <a:t>References</a:t>
            </a:r>
            <a:endParaRPr lang="en-US" sz="4800" dirty="0">
              <a:solidFill>
                <a:schemeClr val="bg1"/>
              </a:solidFill>
              <a:latin typeface="Calibri" panose="020F0502020204030204" pitchFamily="34" charset="0"/>
              <a:cs typeface="Calibri" panose="020F0502020204030204" pitchFamily="34" charset="0"/>
            </a:endParaRPr>
          </a:p>
        </p:txBody>
      </p:sp>
      <p:sp>
        <p:nvSpPr>
          <p:cNvPr id="23" name="Rectangle 79">
            <a:extLst>
              <a:ext uri="{FF2B5EF4-FFF2-40B4-BE49-F238E27FC236}">
                <a16:creationId xmlns:a16="http://schemas.microsoft.com/office/drawing/2014/main" id="{7A76C37F-436C-4C8D-842E-99D365B41F7D}"/>
              </a:ext>
            </a:extLst>
          </p:cNvPr>
          <p:cNvSpPr/>
          <p:nvPr/>
        </p:nvSpPr>
        <p:spPr>
          <a:xfrm>
            <a:off x="17049751" y="38100000"/>
            <a:ext cx="15239998" cy="4475071"/>
          </a:xfrm>
          <a:prstGeom prst="rect">
            <a:avLst/>
          </a:prstGeom>
        </p:spPr>
        <p:txBody>
          <a:bodyPr wrap="square">
            <a:spAutoFit/>
          </a:bodyPr>
          <a:lstStyle/>
          <a:p>
            <a:pPr algn="just">
              <a:lnSpc>
                <a:spcPct val="120000"/>
              </a:lnSpc>
            </a:pPr>
            <a:r>
              <a:rPr lang="en-US" sz="4000" b="0" dirty="0">
                <a:solidFill>
                  <a:schemeClr val="tx1">
                    <a:lumMod val="85000"/>
                    <a:lumOff val="15000"/>
                  </a:schemeClr>
                </a:solidFill>
                <a:latin typeface="Calibri" panose="020F0502020204030204" pitchFamily="34" charset="0"/>
                <a:cs typeface="Calibri" panose="020F0502020204030204" pitchFamily="34" charset="0"/>
              </a:rPr>
              <a:t>Reddy, Siddharth, Anca D. Dragan, and Sergey Levine. "SQIL: Imitation Learning Via Reinforcement Learning with Sparse Rewards." (2019).</a:t>
            </a:r>
          </a:p>
          <a:p>
            <a:pPr algn="just">
              <a:lnSpc>
                <a:spcPct val="120000"/>
              </a:lnSpc>
            </a:pPr>
            <a:r>
              <a:rPr lang="en-US" sz="4000" b="0" dirty="0">
                <a:solidFill>
                  <a:schemeClr val="tx1">
                    <a:lumMod val="85000"/>
                    <a:lumOff val="15000"/>
                  </a:schemeClr>
                </a:solidFill>
                <a:latin typeface="Calibri" panose="020F0502020204030204" pitchFamily="34" charset="0"/>
                <a:cs typeface="Calibri" panose="020F0502020204030204" pitchFamily="34" charset="0"/>
              </a:rPr>
              <a:t>Hussein, Ahmed, Mohamed Gaber, </a:t>
            </a:r>
            <a:r>
              <a:rPr lang="en-US" sz="4000" b="0" dirty="0" err="1">
                <a:solidFill>
                  <a:schemeClr val="tx1">
                    <a:lumMod val="85000"/>
                    <a:lumOff val="15000"/>
                  </a:schemeClr>
                </a:solidFill>
                <a:latin typeface="Calibri" panose="020F0502020204030204" pitchFamily="34" charset="0"/>
                <a:cs typeface="Calibri" panose="020F0502020204030204" pitchFamily="34" charset="0"/>
              </a:rPr>
              <a:t>Eyad</a:t>
            </a:r>
            <a:r>
              <a:rPr lang="en-US" sz="4000" b="0" dirty="0">
                <a:solidFill>
                  <a:schemeClr val="tx1">
                    <a:lumMod val="85000"/>
                    <a:lumOff val="15000"/>
                  </a:schemeClr>
                </a:solidFill>
                <a:latin typeface="Calibri" panose="020F0502020204030204" pitchFamily="34" charset="0"/>
                <a:cs typeface="Calibri" panose="020F0502020204030204" pitchFamily="34" charset="0"/>
              </a:rPr>
              <a:t> </a:t>
            </a:r>
            <a:r>
              <a:rPr lang="en-US" sz="4000" b="0" dirty="0" err="1">
                <a:solidFill>
                  <a:schemeClr val="tx1">
                    <a:lumMod val="85000"/>
                    <a:lumOff val="15000"/>
                  </a:schemeClr>
                </a:solidFill>
                <a:latin typeface="Calibri" panose="020F0502020204030204" pitchFamily="34" charset="0"/>
                <a:cs typeface="Calibri" panose="020F0502020204030204" pitchFamily="34" charset="0"/>
              </a:rPr>
              <a:t>Elyan</a:t>
            </a:r>
            <a:r>
              <a:rPr lang="en-US" sz="4000" b="0" dirty="0">
                <a:solidFill>
                  <a:schemeClr val="tx1">
                    <a:lumMod val="85000"/>
                    <a:lumOff val="15000"/>
                  </a:schemeClr>
                </a:solidFill>
                <a:latin typeface="Calibri" panose="020F0502020204030204" pitchFamily="34" charset="0"/>
                <a:cs typeface="Calibri" panose="020F0502020204030204" pitchFamily="34" charset="0"/>
              </a:rPr>
              <a:t>, and </a:t>
            </a:r>
            <a:r>
              <a:rPr lang="en-US" sz="4000" b="0" dirty="0" err="1">
                <a:solidFill>
                  <a:schemeClr val="tx1">
                    <a:lumMod val="85000"/>
                    <a:lumOff val="15000"/>
                  </a:schemeClr>
                </a:solidFill>
                <a:latin typeface="Calibri" panose="020F0502020204030204" pitchFamily="34" charset="0"/>
                <a:cs typeface="Calibri" panose="020F0502020204030204" pitchFamily="34" charset="0"/>
              </a:rPr>
              <a:t>Chrisina</a:t>
            </a:r>
            <a:r>
              <a:rPr lang="en-US" sz="4000" b="0" dirty="0">
                <a:solidFill>
                  <a:schemeClr val="tx1">
                    <a:lumMod val="85000"/>
                    <a:lumOff val="15000"/>
                  </a:schemeClr>
                </a:solidFill>
                <a:latin typeface="Calibri" panose="020F0502020204030204" pitchFamily="34" charset="0"/>
                <a:cs typeface="Calibri" panose="020F0502020204030204" pitchFamily="34" charset="0"/>
              </a:rPr>
              <a:t> Jayne. "Imitation Learning: A Survey of Learning Methods." ACM Computing Surveys 50, no. 2 (2017;2018;): 1-35.</a:t>
            </a:r>
          </a:p>
          <a:p>
            <a:pPr algn="just">
              <a:lnSpc>
                <a:spcPct val="120000"/>
              </a:lnSpc>
            </a:pPr>
            <a:r>
              <a:rPr lang="en-US" sz="4000" b="0" dirty="0">
                <a:solidFill>
                  <a:schemeClr val="tx1">
                    <a:lumMod val="85000"/>
                    <a:lumOff val="15000"/>
                  </a:schemeClr>
                </a:solidFill>
                <a:latin typeface="Calibri" panose="020F0502020204030204" pitchFamily="34" charset="0"/>
                <a:cs typeface="Calibri" panose="020F0502020204030204" pitchFamily="34" charset="0"/>
              </a:rPr>
              <a:t>Zoltán </a:t>
            </a:r>
            <a:r>
              <a:rPr lang="en-US" sz="4000" b="0" dirty="0" err="1">
                <a:solidFill>
                  <a:schemeClr val="tx1">
                    <a:lumMod val="85000"/>
                    <a:lumOff val="15000"/>
                  </a:schemeClr>
                </a:solidFill>
                <a:latin typeface="Calibri" panose="020F0502020204030204" pitchFamily="34" charset="0"/>
                <a:cs typeface="Calibri" panose="020F0502020204030204" pitchFamily="34" charset="0"/>
              </a:rPr>
              <a:t>Lőrincz</a:t>
            </a:r>
            <a:r>
              <a:rPr lang="en-US" sz="4000" b="0" dirty="0">
                <a:solidFill>
                  <a:schemeClr val="tx1">
                    <a:lumMod val="85000"/>
                    <a:lumOff val="15000"/>
                  </a:schemeClr>
                </a:solidFill>
                <a:latin typeface="Calibri" panose="020F0502020204030204" pitchFamily="34" charset="0"/>
                <a:cs typeface="Calibri" panose="020F0502020204030204" pitchFamily="34" charset="0"/>
              </a:rPr>
              <a:t>. </a:t>
            </a:r>
            <a:r>
              <a:rPr lang="en-US" altLang="zh-CN" sz="4000" b="0" dirty="0">
                <a:solidFill>
                  <a:schemeClr val="tx1">
                    <a:lumMod val="85000"/>
                    <a:lumOff val="15000"/>
                  </a:schemeClr>
                </a:solidFill>
                <a:latin typeface="Calibri" panose="020F0502020204030204" pitchFamily="34" charset="0"/>
                <a:cs typeface="Calibri" panose="020F0502020204030204" pitchFamily="34" charset="0"/>
              </a:rPr>
              <a:t>“A Brief Overview of Imitation Learning.“ (2019).</a:t>
            </a:r>
            <a:endParaRPr lang="en-US" sz="4000" b="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24" name="Rectangle 20">
            <a:extLst>
              <a:ext uri="{FF2B5EF4-FFF2-40B4-BE49-F238E27FC236}">
                <a16:creationId xmlns:a16="http://schemas.microsoft.com/office/drawing/2014/main" id="{5E0DF7FB-2638-4797-B815-6342CCE84C4F}"/>
              </a:ext>
            </a:extLst>
          </p:cNvPr>
          <p:cNvSpPr/>
          <p:nvPr/>
        </p:nvSpPr>
        <p:spPr>
          <a:xfrm>
            <a:off x="17211676" y="18897600"/>
            <a:ext cx="14801850" cy="2692404"/>
          </a:xfrm>
          <a:prstGeom prst="rect">
            <a:avLst/>
          </a:prstGeom>
        </p:spPr>
        <p:txBody>
          <a:bodyPr wrap="square">
            <a:spAutoFit/>
          </a:bodyPr>
          <a:lstStyle/>
          <a:p>
            <a:pPr algn="just">
              <a:lnSpc>
                <a:spcPct val="120000"/>
              </a:lnSpc>
            </a:pPr>
            <a:r>
              <a:rPr lang="en-US" sz="4800" b="0" dirty="0">
                <a:solidFill>
                  <a:schemeClr val="tx1"/>
                </a:solidFill>
                <a:latin typeface="Calibri" panose="020F0502020204030204" pitchFamily="34" charset="0"/>
                <a:cs typeface="Calibri" panose="020F0502020204030204" pitchFamily="34" charset="0"/>
              </a:rPr>
              <a:t>For the sample efficiency, there several potential methods.</a:t>
            </a:r>
          </a:p>
          <a:p>
            <a:pPr marL="685800" indent="-685800" algn="just">
              <a:lnSpc>
                <a:spcPct val="120000"/>
              </a:lnSpc>
              <a:buFont typeface="Arial" panose="020B0604020202020204" pitchFamily="34" charset="0"/>
              <a:buChar char="•"/>
            </a:pPr>
            <a:r>
              <a:rPr lang="en-US" sz="4800" b="0" dirty="0">
                <a:solidFill>
                  <a:schemeClr val="tx1"/>
                </a:solidFill>
                <a:latin typeface="Calibri" panose="020F0502020204030204" pitchFamily="34" charset="0"/>
                <a:cs typeface="Calibri" panose="020F0502020204030204" pitchFamily="34" charset="0"/>
              </a:rPr>
              <a:t>Off-policy, enabling more efficient sample re-use.</a:t>
            </a:r>
          </a:p>
          <a:p>
            <a:pPr marL="685800" indent="-685800" algn="just">
              <a:lnSpc>
                <a:spcPct val="120000"/>
              </a:lnSpc>
              <a:buFont typeface="Arial" panose="020B0604020202020204" pitchFamily="34" charset="0"/>
              <a:buChar char="•"/>
            </a:pPr>
            <a:r>
              <a:rPr lang="en-US" sz="4800" b="0" dirty="0">
                <a:solidFill>
                  <a:schemeClr val="tx1"/>
                </a:solidFill>
                <a:latin typeface="Calibri" panose="020F0502020204030204" pitchFamily="34" charset="0"/>
                <a:cs typeface="Calibri" panose="020F0502020204030204" pitchFamily="34" charset="0"/>
              </a:rPr>
              <a:t>self-supervised auxiliary losses</a:t>
            </a:r>
          </a:p>
        </p:txBody>
      </p:sp>
      <p:pic>
        <p:nvPicPr>
          <p:cNvPr id="5" name="图片 4" descr="表格&#10;&#10;描述已自动生成">
            <a:extLst>
              <a:ext uri="{FF2B5EF4-FFF2-40B4-BE49-F238E27FC236}">
                <a16:creationId xmlns:a16="http://schemas.microsoft.com/office/drawing/2014/main" id="{818CB83E-2DA5-467D-A129-BB37D296C5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2577" y="24298637"/>
            <a:ext cx="8558496" cy="5322195"/>
          </a:xfrm>
          <a:prstGeom prst="rect">
            <a:avLst/>
          </a:prstGeom>
        </p:spPr>
      </p:pic>
      <p:sp>
        <p:nvSpPr>
          <p:cNvPr id="22" name="Rectangle 79">
            <a:extLst>
              <a:ext uri="{FF2B5EF4-FFF2-40B4-BE49-F238E27FC236}">
                <a16:creationId xmlns:a16="http://schemas.microsoft.com/office/drawing/2014/main" id="{C55BDF7B-0D3F-4E64-9DA5-F93D456A41D5}"/>
              </a:ext>
            </a:extLst>
          </p:cNvPr>
          <p:cNvSpPr/>
          <p:nvPr/>
        </p:nvSpPr>
        <p:spPr>
          <a:xfrm>
            <a:off x="17012040" y="29728410"/>
            <a:ext cx="15084300" cy="6237990"/>
          </a:xfrm>
          <a:prstGeom prst="rect">
            <a:avLst/>
          </a:prstGeom>
        </p:spPr>
        <p:txBody>
          <a:bodyPr wrap="square">
            <a:spAutoFit/>
          </a:bodyPr>
          <a:lstStyle/>
          <a:p>
            <a:pPr algn="just">
              <a:lnSpc>
                <a:spcPct val="120000"/>
              </a:lnSpc>
            </a:pPr>
            <a:r>
              <a:rPr lang="en-US" sz="4800" b="0" dirty="0">
                <a:solidFill>
                  <a:schemeClr val="tx1">
                    <a:lumMod val="85000"/>
                    <a:lumOff val="15000"/>
                  </a:schemeClr>
                </a:solidFill>
                <a:latin typeface="Calibri" panose="020F0502020204030204" pitchFamily="34" charset="0"/>
                <a:cs typeface="Calibri" panose="020F0502020204030204" pitchFamily="34" charset="0"/>
              </a:rPr>
              <a:t>The data </a:t>
            </a:r>
            <a:r>
              <a:rPr lang="en-US" altLang="zh-CN" sz="4800" b="0" i="0" dirty="0">
                <a:solidFill>
                  <a:srgbClr val="000000"/>
                </a:solidFill>
                <a:effectLst/>
                <a:latin typeface="Calibri" panose="020F0502020204030204" pitchFamily="34" charset="0"/>
                <a:cs typeface="Calibri" panose="020F0502020204030204" pitchFamily="34" charset="0"/>
              </a:rPr>
              <a:t>includes medicine name, the month and year the person first use the medicine, quantity of prescribed medicine, dosage form, etc. These information are important to multiple public health reporting and research use cases to track and analyze information about treatment for various health conditions. The dosa</a:t>
            </a:r>
            <a:r>
              <a:rPr lang="en-US" altLang="zh-CN" sz="4800" b="0" dirty="0">
                <a:solidFill>
                  <a:srgbClr val="000000"/>
                </a:solidFill>
                <a:latin typeface="Calibri" panose="020F0502020204030204" pitchFamily="34" charset="0"/>
                <a:cs typeface="Calibri" panose="020F0502020204030204" pitchFamily="34" charset="0"/>
              </a:rPr>
              <a:t>ge of medicines prescribed is what we mainly want to learn with SQIL</a:t>
            </a:r>
            <a:endParaRPr lang="en-US" sz="4800" b="0" dirty="0">
              <a:solidFill>
                <a:schemeClr val="tx1">
                  <a:lumMod val="85000"/>
                  <a:lumOff val="15000"/>
                </a:schemeClr>
              </a:solidFill>
              <a:latin typeface="Calibri" panose="020F0502020204030204" pitchFamily="34" charset="0"/>
              <a:cs typeface="Calibri" panose="020F0502020204030204" pitchFamily="34" charset="0"/>
            </a:endParaRPr>
          </a:p>
        </p:txBody>
      </p:sp>
      <p:grpSp>
        <p:nvGrpSpPr>
          <p:cNvPr id="25" name="组合 24">
            <a:extLst>
              <a:ext uri="{FF2B5EF4-FFF2-40B4-BE49-F238E27FC236}">
                <a16:creationId xmlns:a16="http://schemas.microsoft.com/office/drawing/2014/main" id="{DD0CAA47-37BB-4C18-A0D7-5555DA68DF08}"/>
              </a:ext>
            </a:extLst>
          </p:cNvPr>
          <p:cNvGrpSpPr/>
          <p:nvPr/>
        </p:nvGrpSpPr>
        <p:grpSpPr>
          <a:xfrm>
            <a:off x="957081" y="26212800"/>
            <a:ext cx="14402017" cy="4495800"/>
            <a:chOff x="1484509" y="15153216"/>
            <a:chExt cx="29789807" cy="9698569"/>
          </a:xfrm>
        </p:grpSpPr>
        <p:sp>
          <p:nvSpPr>
            <p:cNvPr id="27" name="椭圆 26">
              <a:extLst>
                <a:ext uri="{FF2B5EF4-FFF2-40B4-BE49-F238E27FC236}">
                  <a16:creationId xmlns:a16="http://schemas.microsoft.com/office/drawing/2014/main" id="{88AE4D23-AABC-4C9C-B62E-67409540B341}"/>
                </a:ext>
              </a:extLst>
            </p:cNvPr>
            <p:cNvSpPr/>
            <p:nvPr/>
          </p:nvSpPr>
          <p:spPr bwMode="auto">
            <a:xfrm>
              <a:off x="6222003" y="15183538"/>
              <a:ext cx="5029199"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State-Action</a:t>
              </a:r>
            </a:p>
            <a:p>
              <a:pPr marL="0" marR="0" indent="0" algn="ctr" defTabSz="3762375" rtl="0" eaLnBrk="1" fontAlgn="base" latinLnBrk="0" hangingPunct="1">
                <a:lnSpc>
                  <a:spcPct val="100000"/>
                </a:lnSpc>
                <a:spcBef>
                  <a:spcPct val="0"/>
                </a:spcBef>
                <a:spcAft>
                  <a:spcPct val="0"/>
                </a:spcAft>
                <a:buClrTx/>
                <a:buSzTx/>
                <a:buFontTx/>
                <a:buNone/>
                <a:tabLst/>
              </a:pPr>
              <a:r>
                <a:rPr lang="en-US" altLang="zh-CN" sz="2000" b="0" dirty="0">
                  <a:solidFill>
                    <a:schemeClr val="tx1">
                      <a:lumMod val="65000"/>
                      <a:lumOff val="35000"/>
                    </a:schemeClr>
                  </a:solidFill>
                  <a:latin typeface="Arial" panose="020B0604020202020204" pitchFamily="34" charset="0"/>
                  <a:cs typeface="Arial" panose="020B0604020202020204" pitchFamily="34" charset="0"/>
                </a:rPr>
                <a:t>Pair</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cxnSp>
          <p:nvCxnSpPr>
            <p:cNvPr id="28" name="连接符: 曲线 27">
              <a:extLst>
                <a:ext uri="{FF2B5EF4-FFF2-40B4-BE49-F238E27FC236}">
                  <a16:creationId xmlns:a16="http://schemas.microsoft.com/office/drawing/2014/main" id="{67A4EE7F-8B68-48BD-9EF8-AF420A529E79}"/>
                </a:ext>
              </a:extLst>
            </p:cNvPr>
            <p:cNvCxnSpPr>
              <a:cxnSpLocks/>
              <a:stCxn id="27" idx="6"/>
            </p:cNvCxnSpPr>
            <p:nvPr/>
          </p:nvCxnSpPr>
          <p:spPr bwMode="auto">
            <a:xfrm>
              <a:off x="11251202" y="16021738"/>
              <a:ext cx="2465727" cy="5151966"/>
            </a:xfrm>
            <a:prstGeom prst="curvedConnector2">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9" name="椭圆 28">
              <a:extLst>
                <a:ext uri="{FF2B5EF4-FFF2-40B4-BE49-F238E27FC236}">
                  <a16:creationId xmlns:a16="http://schemas.microsoft.com/office/drawing/2014/main" id="{39CBD6AB-74AB-46C6-AB66-4919194F5013}"/>
                </a:ext>
              </a:extLst>
            </p:cNvPr>
            <p:cNvSpPr/>
            <p:nvPr/>
          </p:nvSpPr>
          <p:spPr bwMode="auto">
            <a:xfrm>
              <a:off x="11085709" y="21194184"/>
              <a:ext cx="5029200"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Supervised</a:t>
              </a:r>
            </a:p>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Learning</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sp>
          <p:nvSpPr>
            <p:cNvPr id="30" name="椭圆 29">
              <a:extLst>
                <a:ext uri="{FF2B5EF4-FFF2-40B4-BE49-F238E27FC236}">
                  <a16:creationId xmlns:a16="http://schemas.microsoft.com/office/drawing/2014/main" id="{B461503E-7340-42D5-BB28-11219CA8D545}"/>
                </a:ext>
              </a:extLst>
            </p:cNvPr>
            <p:cNvSpPr/>
            <p:nvPr/>
          </p:nvSpPr>
          <p:spPr bwMode="auto">
            <a:xfrm>
              <a:off x="1484509" y="21194184"/>
              <a:ext cx="5029200"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Expert </a:t>
              </a:r>
            </a:p>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Demonstration</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sp>
          <p:nvSpPr>
            <p:cNvPr id="31" name="任意多边形: 形状 30">
              <a:extLst>
                <a:ext uri="{FF2B5EF4-FFF2-40B4-BE49-F238E27FC236}">
                  <a16:creationId xmlns:a16="http://schemas.microsoft.com/office/drawing/2014/main" id="{8096DF29-810A-4E09-ACA8-5E357A901ED2}"/>
                </a:ext>
              </a:extLst>
            </p:cNvPr>
            <p:cNvSpPr/>
            <p:nvPr/>
          </p:nvSpPr>
          <p:spPr bwMode="auto">
            <a:xfrm>
              <a:off x="4151509" y="22895985"/>
              <a:ext cx="9144000" cy="1955800"/>
            </a:xfrm>
            <a:custGeom>
              <a:avLst/>
              <a:gdLst>
                <a:gd name="connsiteX0" fmla="*/ 9144000 w 9144000"/>
                <a:gd name="connsiteY0" fmla="*/ 33867 h 2032023"/>
                <a:gd name="connsiteX1" fmla="*/ 4605867 w 9144000"/>
                <a:gd name="connsiteY1" fmla="*/ 2032000 h 2032023"/>
                <a:gd name="connsiteX2" fmla="*/ 0 w 9144000"/>
                <a:gd name="connsiteY2" fmla="*/ 0 h 2032023"/>
              </a:gdLst>
              <a:ahLst/>
              <a:cxnLst>
                <a:cxn ang="0">
                  <a:pos x="connsiteX0" y="connsiteY0"/>
                </a:cxn>
                <a:cxn ang="0">
                  <a:pos x="connsiteX1" y="connsiteY1"/>
                </a:cxn>
                <a:cxn ang="0">
                  <a:pos x="connsiteX2" y="connsiteY2"/>
                </a:cxn>
              </a:cxnLst>
              <a:rect l="l" t="t" r="r" b="b"/>
              <a:pathLst>
                <a:path w="9144000" h="2032023">
                  <a:moveTo>
                    <a:pt x="9144000" y="33867"/>
                  </a:moveTo>
                  <a:cubicBezTo>
                    <a:pt x="7636933" y="1035756"/>
                    <a:pt x="6129867" y="2037645"/>
                    <a:pt x="4605867" y="2032000"/>
                  </a:cubicBezTo>
                  <a:cubicBezTo>
                    <a:pt x="3081867" y="2026356"/>
                    <a:pt x="1540933" y="1013178"/>
                    <a:pt x="0" y="0"/>
                  </a:cubicBezTo>
                </a:path>
              </a:pathLst>
            </a:cu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cxnSp>
          <p:nvCxnSpPr>
            <p:cNvPr id="32" name="连接符: 曲线 31">
              <a:extLst>
                <a:ext uri="{FF2B5EF4-FFF2-40B4-BE49-F238E27FC236}">
                  <a16:creationId xmlns:a16="http://schemas.microsoft.com/office/drawing/2014/main" id="{A25AC2DC-4430-435D-9A2F-D62443337C5A}"/>
                </a:ext>
              </a:extLst>
            </p:cNvPr>
            <p:cNvCxnSpPr>
              <a:cxnSpLocks/>
              <a:stCxn id="27" idx="2"/>
            </p:cNvCxnSpPr>
            <p:nvPr/>
          </p:nvCxnSpPr>
          <p:spPr bwMode="auto">
            <a:xfrm rot="10800000" flipV="1">
              <a:off x="3770509" y="16021736"/>
              <a:ext cx="2451494" cy="5177368"/>
            </a:xfrm>
            <a:prstGeom prst="curvedConnector2">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3" name="箭头: V 形 32">
              <a:extLst>
                <a:ext uri="{FF2B5EF4-FFF2-40B4-BE49-F238E27FC236}">
                  <a16:creationId xmlns:a16="http://schemas.microsoft.com/office/drawing/2014/main" id="{0B3BBE77-6C3C-49AD-A957-F858C0979136}"/>
                </a:ext>
              </a:extLst>
            </p:cNvPr>
            <p:cNvSpPr/>
            <p:nvPr/>
          </p:nvSpPr>
          <p:spPr bwMode="auto">
            <a:xfrm rot="4918946">
              <a:off x="13459009" y="20423790"/>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34" name="箭头: V 形 33">
              <a:extLst>
                <a:ext uri="{FF2B5EF4-FFF2-40B4-BE49-F238E27FC236}">
                  <a16:creationId xmlns:a16="http://schemas.microsoft.com/office/drawing/2014/main" id="{F0E93C77-D6FD-44FF-884C-99EC41E6042A}"/>
                </a:ext>
              </a:extLst>
            </p:cNvPr>
            <p:cNvSpPr/>
            <p:nvPr/>
          </p:nvSpPr>
          <p:spPr bwMode="auto">
            <a:xfrm rot="13732217">
              <a:off x="4107082" y="22647507"/>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35" name="箭头: V 形 34">
              <a:extLst>
                <a:ext uri="{FF2B5EF4-FFF2-40B4-BE49-F238E27FC236}">
                  <a16:creationId xmlns:a16="http://schemas.microsoft.com/office/drawing/2014/main" id="{AA5F2DF8-B9AE-4389-BCFF-2AB0699DADD3}"/>
                </a:ext>
              </a:extLst>
            </p:cNvPr>
            <p:cNvSpPr/>
            <p:nvPr/>
          </p:nvSpPr>
          <p:spPr bwMode="auto">
            <a:xfrm rot="20542732">
              <a:off x="5573095" y="15651111"/>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36" name="椭圆 35">
              <a:extLst>
                <a:ext uri="{FF2B5EF4-FFF2-40B4-BE49-F238E27FC236}">
                  <a16:creationId xmlns:a16="http://schemas.microsoft.com/office/drawing/2014/main" id="{80A7B467-D5EF-43BA-A195-A3FA441EC1C8}"/>
                </a:ext>
              </a:extLst>
            </p:cNvPr>
            <p:cNvSpPr/>
            <p:nvPr/>
          </p:nvSpPr>
          <p:spPr bwMode="auto">
            <a:xfrm>
              <a:off x="21381410" y="15153216"/>
              <a:ext cx="5029200"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Update</a:t>
              </a:r>
            </a:p>
            <a:p>
              <a:pPr marL="0" marR="0" indent="0" algn="ctr" defTabSz="3762375" rtl="0" eaLnBrk="1" fontAlgn="base" latinLnBrk="0" hangingPunct="1">
                <a:lnSpc>
                  <a:spcPct val="100000"/>
                </a:lnSpc>
                <a:spcBef>
                  <a:spcPct val="0"/>
                </a:spcBef>
                <a:spcAft>
                  <a:spcPct val="0"/>
                </a:spcAft>
                <a:buClrTx/>
                <a:buSzTx/>
                <a:buFontTx/>
                <a:buNone/>
                <a:tabLst/>
              </a:pPr>
              <a:r>
                <a:rPr lang="en-US" altLang="zh-CN" sz="2000" b="0" dirty="0">
                  <a:solidFill>
                    <a:schemeClr val="tx1">
                      <a:lumMod val="65000"/>
                      <a:lumOff val="35000"/>
                    </a:schemeClr>
                  </a:solidFill>
                  <a:latin typeface="Arial" panose="020B0604020202020204" pitchFamily="34" charset="0"/>
                  <a:cs typeface="Arial" panose="020B0604020202020204" pitchFamily="34" charset="0"/>
                </a:rPr>
                <a:t>Reward function</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cxnSp>
          <p:nvCxnSpPr>
            <p:cNvPr id="37" name="连接符: 曲线 36">
              <a:extLst>
                <a:ext uri="{FF2B5EF4-FFF2-40B4-BE49-F238E27FC236}">
                  <a16:creationId xmlns:a16="http://schemas.microsoft.com/office/drawing/2014/main" id="{14E0E38F-3628-41E3-A2E5-E904D66B19AF}"/>
                </a:ext>
              </a:extLst>
            </p:cNvPr>
            <p:cNvCxnSpPr>
              <a:cxnSpLocks/>
              <a:stCxn id="36" idx="6"/>
            </p:cNvCxnSpPr>
            <p:nvPr/>
          </p:nvCxnSpPr>
          <p:spPr bwMode="auto">
            <a:xfrm>
              <a:off x="26410610" y="15991416"/>
              <a:ext cx="2465728" cy="5151966"/>
            </a:xfrm>
            <a:prstGeom prst="curvedConnector2">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8" name="椭圆 37">
              <a:extLst>
                <a:ext uri="{FF2B5EF4-FFF2-40B4-BE49-F238E27FC236}">
                  <a16:creationId xmlns:a16="http://schemas.microsoft.com/office/drawing/2014/main" id="{C0F27C43-0C2C-41FF-9AEE-7457B5A4E16D}"/>
                </a:ext>
              </a:extLst>
            </p:cNvPr>
            <p:cNvSpPr/>
            <p:nvPr/>
          </p:nvSpPr>
          <p:spPr bwMode="auto">
            <a:xfrm>
              <a:off x="26245116" y="21168783"/>
              <a:ext cx="5029200"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Full RL</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sp>
          <p:nvSpPr>
            <p:cNvPr id="39" name="椭圆 38">
              <a:extLst>
                <a:ext uri="{FF2B5EF4-FFF2-40B4-BE49-F238E27FC236}">
                  <a16:creationId xmlns:a16="http://schemas.microsoft.com/office/drawing/2014/main" id="{E04F9241-C312-44E3-8E0B-F4828C8B9C5B}"/>
                </a:ext>
              </a:extLst>
            </p:cNvPr>
            <p:cNvSpPr/>
            <p:nvPr/>
          </p:nvSpPr>
          <p:spPr bwMode="auto">
            <a:xfrm>
              <a:off x="16643916" y="21168783"/>
              <a:ext cx="5029200" cy="1676400"/>
            </a:xfrm>
            <a:prstGeom prst="ellipse">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rPr>
                <a:t>Compare with</a:t>
              </a:r>
            </a:p>
            <a:p>
              <a:pPr marL="0" marR="0" indent="0" algn="ctr" defTabSz="3762375" rtl="0" eaLnBrk="1" fontAlgn="base" latinLnBrk="0" hangingPunct="1">
                <a:lnSpc>
                  <a:spcPct val="100000"/>
                </a:lnSpc>
                <a:spcBef>
                  <a:spcPct val="0"/>
                </a:spcBef>
                <a:spcAft>
                  <a:spcPct val="0"/>
                </a:spcAft>
                <a:buClrTx/>
                <a:buSzTx/>
                <a:buFontTx/>
                <a:buNone/>
                <a:tabLst/>
              </a:pPr>
              <a:r>
                <a:rPr lang="en-US" altLang="zh-CN" sz="2000" b="0" dirty="0">
                  <a:solidFill>
                    <a:schemeClr val="tx1">
                      <a:lumMod val="65000"/>
                      <a:lumOff val="35000"/>
                    </a:schemeClr>
                  </a:solidFill>
                  <a:latin typeface="Arial" panose="020B0604020202020204" pitchFamily="34" charset="0"/>
                  <a:cs typeface="Arial" panose="020B0604020202020204" pitchFamily="34" charset="0"/>
                </a:rPr>
                <a:t>Expert Policy</a:t>
              </a:r>
              <a:endParaRPr kumimoji="0" lang="zh-CN" altLang="en-US" sz="2000" b="0" i="0" u="none" strike="noStrike" cap="none" normalizeH="0" baseline="0" dirty="0">
                <a:ln>
                  <a:noFill/>
                </a:ln>
                <a:solidFill>
                  <a:schemeClr val="tx1">
                    <a:lumMod val="65000"/>
                    <a:lumOff val="35000"/>
                  </a:schemeClr>
                </a:solidFill>
                <a:effectLst/>
                <a:latin typeface="Arial" panose="020B0604020202020204" pitchFamily="34" charset="0"/>
                <a:cs typeface="Arial" panose="020B0604020202020204" pitchFamily="34" charset="0"/>
              </a:endParaRPr>
            </a:p>
          </p:txBody>
        </p:sp>
        <p:sp>
          <p:nvSpPr>
            <p:cNvPr id="40" name="任意多边形: 形状 39">
              <a:extLst>
                <a:ext uri="{FF2B5EF4-FFF2-40B4-BE49-F238E27FC236}">
                  <a16:creationId xmlns:a16="http://schemas.microsoft.com/office/drawing/2014/main" id="{E6B1D79A-D748-4E32-A9D4-4BAB3DAA9670}"/>
                </a:ext>
              </a:extLst>
            </p:cNvPr>
            <p:cNvSpPr/>
            <p:nvPr/>
          </p:nvSpPr>
          <p:spPr bwMode="auto">
            <a:xfrm>
              <a:off x="19310916" y="22870584"/>
              <a:ext cx="9144000" cy="1955800"/>
            </a:xfrm>
            <a:custGeom>
              <a:avLst/>
              <a:gdLst>
                <a:gd name="connsiteX0" fmla="*/ 9144000 w 9144000"/>
                <a:gd name="connsiteY0" fmla="*/ 33867 h 2032023"/>
                <a:gd name="connsiteX1" fmla="*/ 4605867 w 9144000"/>
                <a:gd name="connsiteY1" fmla="*/ 2032000 h 2032023"/>
                <a:gd name="connsiteX2" fmla="*/ 0 w 9144000"/>
                <a:gd name="connsiteY2" fmla="*/ 0 h 2032023"/>
              </a:gdLst>
              <a:ahLst/>
              <a:cxnLst>
                <a:cxn ang="0">
                  <a:pos x="connsiteX0" y="connsiteY0"/>
                </a:cxn>
                <a:cxn ang="0">
                  <a:pos x="connsiteX1" y="connsiteY1"/>
                </a:cxn>
                <a:cxn ang="0">
                  <a:pos x="connsiteX2" y="connsiteY2"/>
                </a:cxn>
              </a:cxnLst>
              <a:rect l="l" t="t" r="r" b="b"/>
              <a:pathLst>
                <a:path w="9144000" h="2032023">
                  <a:moveTo>
                    <a:pt x="9144000" y="33867"/>
                  </a:moveTo>
                  <a:cubicBezTo>
                    <a:pt x="7636933" y="1035756"/>
                    <a:pt x="6129867" y="2037645"/>
                    <a:pt x="4605867" y="2032000"/>
                  </a:cubicBezTo>
                  <a:cubicBezTo>
                    <a:pt x="3081867" y="2026356"/>
                    <a:pt x="1540933" y="1013178"/>
                    <a:pt x="0" y="0"/>
                  </a:cubicBezTo>
                </a:path>
              </a:pathLst>
            </a:cu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cxnSp>
          <p:nvCxnSpPr>
            <p:cNvPr id="41" name="连接符: 曲线 40">
              <a:extLst>
                <a:ext uri="{FF2B5EF4-FFF2-40B4-BE49-F238E27FC236}">
                  <a16:creationId xmlns:a16="http://schemas.microsoft.com/office/drawing/2014/main" id="{FA3715FA-D5C7-4E73-89E6-3F449D9B4EB5}"/>
                </a:ext>
              </a:extLst>
            </p:cNvPr>
            <p:cNvCxnSpPr>
              <a:cxnSpLocks/>
              <a:stCxn id="36" idx="2"/>
            </p:cNvCxnSpPr>
            <p:nvPr/>
          </p:nvCxnSpPr>
          <p:spPr bwMode="auto">
            <a:xfrm rot="10800000" flipV="1">
              <a:off x="18929916" y="15991415"/>
              <a:ext cx="2451494" cy="5177367"/>
            </a:xfrm>
            <a:prstGeom prst="curvedConnector2">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42" name="箭头: V 形 41">
              <a:extLst>
                <a:ext uri="{FF2B5EF4-FFF2-40B4-BE49-F238E27FC236}">
                  <a16:creationId xmlns:a16="http://schemas.microsoft.com/office/drawing/2014/main" id="{DA1A5398-9C86-459C-8D61-A99711E78C6C}"/>
                </a:ext>
              </a:extLst>
            </p:cNvPr>
            <p:cNvSpPr/>
            <p:nvPr/>
          </p:nvSpPr>
          <p:spPr bwMode="auto">
            <a:xfrm rot="4918946">
              <a:off x="28618416" y="20398389"/>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43" name="箭头: V 形 42">
              <a:extLst>
                <a:ext uri="{FF2B5EF4-FFF2-40B4-BE49-F238E27FC236}">
                  <a16:creationId xmlns:a16="http://schemas.microsoft.com/office/drawing/2014/main" id="{34A58E76-B048-4128-8D9A-3AFBD298E205}"/>
                </a:ext>
              </a:extLst>
            </p:cNvPr>
            <p:cNvSpPr/>
            <p:nvPr/>
          </p:nvSpPr>
          <p:spPr bwMode="auto">
            <a:xfrm rot="13732217">
              <a:off x="19266489" y="22622106"/>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44" name="箭头: V 形 43">
              <a:extLst>
                <a:ext uri="{FF2B5EF4-FFF2-40B4-BE49-F238E27FC236}">
                  <a16:creationId xmlns:a16="http://schemas.microsoft.com/office/drawing/2014/main" id="{2686CB96-0522-42F3-B883-20C0FDA23CA5}"/>
                </a:ext>
              </a:extLst>
            </p:cNvPr>
            <p:cNvSpPr/>
            <p:nvPr/>
          </p:nvSpPr>
          <p:spPr bwMode="auto">
            <a:xfrm rot="20542732">
              <a:off x="20732502" y="15625710"/>
              <a:ext cx="640916" cy="933011"/>
            </a:xfrm>
            <a:prstGeom prst="chevron">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zh-CN" altLang="en-US" sz="4300" b="1" i="0" u="none" strike="noStrike" cap="none" normalizeH="0" baseline="0">
                <a:ln>
                  <a:noFill/>
                </a:ln>
                <a:solidFill>
                  <a:srgbClr val="FF9900"/>
                </a:solidFill>
                <a:effectLst/>
                <a:latin typeface="Arial" pitchFamily="34" charset="0"/>
              </a:endParaRPr>
            </a:p>
          </p:txBody>
        </p:sp>
        <p:sp>
          <p:nvSpPr>
            <p:cNvPr id="45" name="文本框 44">
              <a:extLst>
                <a:ext uri="{FF2B5EF4-FFF2-40B4-BE49-F238E27FC236}">
                  <a16:creationId xmlns:a16="http://schemas.microsoft.com/office/drawing/2014/main" id="{700BE04A-4B3F-4A26-9A51-8896DF338EEF}"/>
                </a:ext>
              </a:extLst>
            </p:cNvPr>
            <p:cNvSpPr txBox="1"/>
            <p:nvPr/>
          </p:nvSpPr>
          <p:spPr>
            <a:xfrm>
              <a:off x="25411307" y="17813345"/>
              <a:ext cx="3505202" cy="1491934"/>
            </a:xfrm>
            <a:prstGeom prst="rect">
              <a:avLst/>
            </a:prstGeom>
            <a:noFill/>
          </p:spPr>
          <p:txBody>
            <a:bodyPr wrap="square" rtlCol="0">
              <a:spAutoFit/>
            </a:bodyPr>
            <a:lstStyle/>
            <a:p>
              <a:r>
                <a:rPr lang="en-US" altLang="zh-CN" sz="1800" b="0" dirty="0">
                  <a:solidFill>
                    <a:schemeClr val="tx1">
                      <a:lumMod val="85000"/>
                      <a:lumOff val="15000"/>
                    </a:schemeClr>
                  </a:solidFill>
                </a:rPr>
                <a:t>Reward Function</a:t>
              </a:r>
              <a:endParaRPr lang="zh-CN" altLang="en-US" sz="1800" b="0" dirty="0">
                <a:solidFill>
                  <a:schemeClr val="tx1">
                    <a:lumMod val="85000"/>
                    <a:lumOff val="15000"/>
                  </a:schemeClr>
                </a:solidFill>
              </a:endParaRPr>
            </a:p>
          </p:txBody>
        </p:sp>
        <p:sp>
          <p:nvSpPr>
            <p:cNvPr id="46" name="文本框 45">
              <a:extLst>
                <a:ext uri="{FF2B5EF4-FFF2-40B4-BE49-F238E27FC236}">
                  <a16:creationId xmlns:a16="http://schemas.microsoft.com/office/drawing/2014/main" id="{B4804751-81A6-4119-B075-985C846E7E43}"/>
                </a:ext>
              </a:extLst>
            </p:cNvPr>
            <p:cNvSpPr txBox="1"/>
            <p:nvPr/>
          </p:nvSpPr>
          <p:spPr>
            <a:xfrm>
              <a:off x="22143409" y="23662240"/>
              <a:ext cx="3505202" cy="852533"/>
            </a:xfrm>
            <a:prstGeom prst="rect">
              <a:avLst/>
            </a:prstGeom>
            <a:noFill/>
          </p:spPr>
          <p:txBody>
            <a:bodyPr wrap="square" rtlCol="0">
              <a:spAutoFit/>
            </a:bodyPr>
            <a:lstStyle/>
            <a:p>
              <a:r>
                <a:rPr lang="en-US" altLang="zh-CN" sz="1800" b="0" dirty="0">
                  <a:solidFill>
                    <a:schemeClr val="tx1">
                      <a:lumMod val="85000"/>
                      <a:lumOff val="15000"/>
                    </a:schemeClr>
                  </a:solidFill>
                </a:rPr>
                <a:t>Policy</a:t>
              </a:r>
              <a:endParaRPr lang="zh-CN" altLang="en-US" sz="1800" b="0" dirty="0">
                <a:solidFill>
                  <a:schemeClr val="tx1">
                    <a:lumMod val="85000"/>
                    <a:lumOff val="15000"/>
                  </a:schemeClr>
                </a:solidFill>
              </a:endParaRPr>
            </a:p>
          </p:txBody>
        </p:sp>
        <p:sp>
          <p:nvSpPr>
            <p:cNvPr id="47" name="文本框 46">
              <a:extLst>
                <a:ext uri="{FF2B5EF4-FFF2-40B4-BE49-F238E27FC236}">
                  <a16:creationId xmlns:a16="http://schemas.microsoft.com/office/drawing/2014/main" id="{CECBC960-D4CB-4ACB-9EA1-E738F17339BA}"/>
                </a:ext>
              </a:extLst>
            </p:cNvPr>
            <p:cNvSpPr txBox="1"/>
            <p:nvPr/>
          </p:nvSpPr>
          <p:spPr>
            <a:xfrm>
              <a:off x="6984002" y="23784985"/>
              <a:ext cx="3505202" cy="852533"/>
            </a:xfrm>
            <a:prstGeom prst="rect">
              <a:avLst/>
            </a:prstGeom>
            <a:noFill/>
          </p:spPr>
          <p:txBody>
            <a:bodyPr wrap="square" rtlCol="0">
              <a:spAutoFit/>
            </a:bodyPr>
            <a:lstStyle/>
            <a:p>
              <a:r>
                <a:rPr lang="en-US" altLang="zh-CN" sz="1800" b="0" dirty="0">
                  <a:solidFill>
                    <a:schemeClr val="tx1">
                      <a:lumMod val="85000"/>
                      <a:lumOff val="15000"/>
                    </a:schemeClr>
                  </a:solidFill>
                </a:rPr>
                <a:t>Policy</a:t>
              </a:r>
              <a:endParaRPr lang="zh-CN" altLang="en-US" sz="1800" b="0" dirty="0">
                <a:solidFill>
                  <a:schemeClr val="tx1">
                    <a:lumMod val="85000"/>
                    <a:lumOff val="15000"/>
                  </a:schemeClr>
                </a:solidFill>
              </a:endParaRPr>
            </a:p>
          </p:txBody>
        </p:sp>
        <p:sp>
          <p:nvSpPr>
            <p:cNvPr id="48" name="文本框 47">
              <a:extLst>
                <a:ext uri="{FF2B5EF4-FFF2-40B4-BE49-F238E27FC236}">
                  <a16:creationId xmlns:a16="http://schemas.microsoft.com/office/drawing/2014/main" id="{6071A438-4733-4D97-9C53-F003850DFAE1}"/>
                </a:ext>
              </a:extLst>
            </p:cNvPr>
            <p:cNvSpPr txBox="1"/>
            <p:nvPr/>
          </p:nvSpPr>
          <p:spPr>
            <a:xfrm>
              <a:off x="10251900" y="17931080"/>
              <a:ext cx="3505202" cy="1491934"/>
            </a:xfrm>
            <a:prstGeom prst="rect">
              <a:avLst/>
            </a:prstGeom>
            <a:noFill/>
          </p:spPr>
          <p:txBody>
            <a:bodyPr wrap="square" rtlCol="0">
              <a:spAutoFit/>
            </a:bodyPr>
            <a:lstStyle/>
            <a:p>
              <a:r>
                <a:rPr lang="en-US" altLang="zh-CN" sz="1800" b="0" dirty="0">
                  <a:solidFill>
                    <a:schemeClr val="tx1">
                      <a:lumMod val="85000"/>
                      <a:lumOff val="15000"/>
                    </a:schemeClr>
                  </a:solidFill>
                </a:rPr>
                <a:t>Training</a:t>
              </a:r>
            </a:p>
            <a:p>
              <a:r>
                <a:rPr lang="en-US" altLang="zh-CN" sz="1800" b="0" dirty="0">
                  <a:solidFill>
                    <a:schemeClr val="tx1">
                      <a:lumMod val="85000"/>
                      <a:lumOff val="15000"/>
                    </a:schemeClr>
                  </a:solidFill>
                </a:rPr>
                <a:t>Data</a:t>
              </a:r>
              <a:endParaRPr lang="zh-CN" altLang="en-US" sz="1800" b="0" dirty="0">
                <a:solidFill>
                  <a:schemeClr val="tx1">
                    <a:lumMod val="85000"/>
                    <a:lumOff val="15000"/>
                  </a:schemeClr>
                </a:solidFill>
              </a:endParaRPr>
            </a:p>
          </p:txBody>
        </p:sp>
        <p:sp>
          <p:nvSpPr>
            <p:cNvPr id="49" name="文本框 48">
              <a:extLst>
                <a:ext uri="{FF2B5EF4-FFF2-40B4-BE49-F238E27FC236}">
                  <a16:creationId xmlns:a16="http://schemas.microsoft.com/office/drawing/2014/main" id="{7076EDFB-3A95-405F-8AFA-13EED349D99A}"/>
                </a:ext>
              </a:extLst>
            </p:cNvPr>
            <p:cNvSpPr txBox="1"/>
            <p:nvPr/>
          </p:nvSpPr>
          <p:spPr>
            <a:xfrm>
              <a:off x="3770509" y="18251557"/>
              <a:ext cx="3505202" cy="852533"/>
            </a:xfrm>
            <a:prstGeom prst="rect">
              <a:avLst/>
            </a:prstGeom>
            <a:noFill/>
          </p:spPr>
          <p:txBody>
            <a:bodyPr wrap="square" rtlCol="0">
              <a:spAutoFit/>
            </a:bodyPr>
            <a:lstStyle/>
            <a:p>
              <a:r>
                <a:rPr lang="en-US" altLang="zh-CN" sz="1800" b="0" dirty="0">
                  <a:solidFill>
                    <a:schemeClr val="tx1">
                      <a:lumMod val="85000"/>
                      <a:lumOff val="15000"/>
                    </a:schemeClr>
                  </a:solidFill>
                </a:rPr>
                <a:t>Trajectory</a:t>
              </a:r>
              <a:endParaRPr lang="zh-CN" altLang="en-US" sz="1800" b="0" dirty="0">
                <a:solidFill>
                  <a:schemeClr val="tx1">
                    <a:lumMod val="85000"/>
                    <a:lumOff val="15000"/>
                  </a:schemeClr>
                </a:solidFill>
              </a:endParaRPr>
            </a:p>
          </p:txBody>
        </p:sp>
      </p:grpSp>
      <p:sp>
        <p:nvSpPr>
          <p:cNvPr id="50" name="文本框 49">
            <a:extLst>
              <a:ext uri="{FF2B5EF4-FFF2-40B4-BE49-F238E27FC236}">
                <a16:creationId xmlns:a16="http://schemas.microsoft.com/office/drawing/2014/main" id="{D0C06BAF-8B96-4CBD-9C08-550467255E1D}"/>
              </a:ext>
            </a:extLst>
          </p:cNvPr>
          <p:cNvSpPr txBox="1"/>
          <p:nvPr/>
        </p:nvSpPr>
        <p:spPr>
          <a:xfrm>
            <a:off x="440196" y="26159037"/>
            <a:ext cx="2709527" cy="968163"/>
          </a:xfrm>
          <a:prstGeom prst="rect">
            <a:avLst/>
          </a:prstGeom>
          <a:noFill/>
        </p:spPr>
        <p:txBody>
          <a:bodyPr wrap="square">
            <a:spAutoFit/>
          </a:bodyPr>
          <a:lstStyle/>
          <a:p>
            <a:r>
              <a:rPr lang="en-US" altLang="zh-CN" sz="2800" b="0" dirty="0">
                <a:solidFill>
                  <a:schemeClr val="tx1"/>
                </a:solidFill>
                <a:latin typeface="Calibri" panose="020F0502020204030204" pitchFamily="34" charset="0"/>
                <a:cs typeface="Calibri" panose="020F0502020204030204" pitchFamily="34" charset="0"/>
              </a:rPr>
              <a:t>Behavioral</a:t>
            </a:r>
          </a:p>
          <a:p>
            <a:r>
              <a:rPr lang="en-US" altLang="zh-CN" sz="2800" b="0" dirty="0">
                <a:solidFill>
                  <a:schemeClr val="tx1"/>
                </a:solidFill>
                <a:latin typeface="Calibri" panose="020F0502020204030204" pitchFamily="34" charset="0"/>
                <a:cs typeface="Calibri" panose="020F0502020204030204" pitchFamily="34" charset="0"/>
              </a:rPr>
              <a:t>Cloning:</a:t>
            </a:r>
            <a:endParaRPr lang="zh-CN" altLang="en-US" dirty="0"/>
          </a:p>
        </p:txBody>
      </p:sp>
      <p:sp>
        <p:nvSpPr>
          <p:cNvPr id="51" name="文本框 50">
            <a:extLst>
              <a:ext uri="{FF2B5EF4-FFF2-40B4-BE49-F238E27FC236}">
                <a16:creationId xmlns:a16="http://schemas.microsoft.com/office/drawing/2014/main" id="{7AD1C0BA-DAE5-4318-AC44-48DBF5A31615}"/>
              </a:ext>
            </a:extLst>
          </p:cNvPr>
          <p:cNvSpPr txBox="1"/>
          <p:nvPr/>
        </p:nvSpPr>
        <p:spPr>
          <a:xfrm>
            <a:off x="7272894" y="25970805"/>
            <a:ext cx="2709527" cy="1384995"/>
          </a:xfrm>
          <a:prstGeom prst="rect">
            <a:avLst/>
          </a:prstGeom>
          <a:noFill/>
        </p:spPr>
        <p:txBody>
          <a:bodyPr wrap="square">
            <a:spAutoFit/>
          </a:bodyPr>
          <a:lstStyle/>
          <a:p>
            <a:r>
              <a:rPr lang="en-US" altLang="zh-CN" sz="2800" b="0" dirty="0">
                <a:solidFill>
                  <a:schemeClr val="tx1"/>
                </a:solidFill>
                <a:latin typeface="Calibri" panose="020F0502020204030204" pitchFamily="34" charset="0"/>
                <a:cs typeface="Calibri" panose="020F0502020204030204" pitchFamily="34" charset="0"/>
              </a:rPr>
              <a:t>Inverse Reinforcement Learning:</a:t>
            </a:r>
            <a:endParaRPr lang="zh-CN" altLang="en-US" dirty="0"/>
          </a:p>
        </p:txBody>
      </p:sp>
    </p:spTree>
    <p:extLst>
      <p:ext uri="{BB962C8B-B14F-4D97-AF65-F5344CB8AC3E}">
        <p14:creationId xmlns:p14="http://schemas.microsoft.com/office/powerpoint/2010/main" val="2291003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7684</TotalTime>
  <Words>593</Words>
  <Application>Microsoft Office PowerPoint</Application>
  <PresentationFormat>自定义</PresentationFormat>
  <Paragraphs>49</Paragraphs>
  <Slides>1</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5" baseType="lpstr">
      <vt:lpstr>Calibri</vt:lpstr>
      <vt:lpstr>Arial</vt:lpstr>
      <vt:lpstr>Default Design</vt:lpstr>
      <vt:lpstr>think-cell Slide</vt:lpstr>
      <vt:lpstr>  </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Yu Leng</cp:lastModifiedBy>
  <cp:revision>223</cp:revision>
  <dcterms:modified xsi:type="dcterms:W3CDTF">2021-08-03T15:01:20Z</dcterms:modified>
  <cp:category>science research poster</cp:category>
</cp:coreProperties>
</file>