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swald Bold" charset="1" panose="00000800000000000000"/>
      <p:regular r:id="rId19"/>
    </p:embeddedFont>
    <p:embeddedFont>
      <p:font typeface="Montserrat Classic Bold" charset="1" panose="00000800000000000000"/>
      <p:regular r:id="rId20"/>
    </p:embeddedFont>
    <p:embeddedFont>
      <p:font typeface="DM Sans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https://github.com/workwithshreesh" TargetMode="External" Type="http://schemas.openxmlformats.org/officeDocument/2006/relationships/hyperlink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5144758"/>
            <a:ext cx="9815307" cy="1694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82"/>
              </a:lnSpc>
            </a:pPr>
            <a:r>
              <a:rPr lang="en-US" sz="10059" spc="985">
                <a:solidFill>
                  <a:srgbClr val="231F20"/>
                </a:solidFill>
                <a:latin typeface="Oswald Bold"/>
              </a:rPr>
              <a:t>MUSIC STORE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DATA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HTTPS://GITHUB.COM/WORKWITHSHREESH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63250" y="3426494"/>
            <a:ext cx="13561501" cy="5521259"/>
          </a:xfrm>
          <a:custGeom>
            <a:avLst/>
            <a:gdLst/>
            <a:ahLst/>
            <a:cxnLst/>
            <a:rect r="r" b="b" t="t" l="l"/>
            <a:pathLst>
              <a:path h="5521259" w="13561501">
                <a:moveTo>
                  <a:pt x="0" y="0"/>
                </a:moveTo>
                <a:lnTo>
                  <a:pt x="13561500" y="0"/>
                </a:lnTo>
                <a:lnTo>
                  <a:pt x="13561500" y="5521259"/>
                </a:lnTo>
                <a:lnTo>
                  <a:pt x="0" y="5521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2191" y="1002905"/>
            <a:ext cx="14714802" cy="216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231F20"/>
                </a:solidFill>
                <a:latin typeface="Oswald Bold"/>
              </a:rPr>
              <a:t>FIND HOW MUCH AMOUNT SPENT BY EACH CUSTOMER ON ARTISTS? WRITE A QUERY TO RETURN </a:t>
            </a:r>
            <a:r>
              <a:rPr lang="en-US" sz="4200" spc="411">
                <a:solidFill>
                  <a:srgbClr val="231F20"/>
                </a:solidFill>
                <a:latin typeface="Oswald Bold"/>
              </a:rPr>
              <a:t>customer name, artist name and total spent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72103" y="3999417"/>
            <a:ext cx="10900772" cy="6108778"/>
          </a:xfrm>
          <a:custGeom>
            <a:avLst/>
            <a:gdLst/>
            <a:ahLst/>
            <a:cxnLst/>
            <a:rect r="r" b="b" t="t" l="l"/>
            <a:pathLst>
              <a:path h="6108778" w="10900772">
                <a:moveTo>
                  <a:pt x="0" y="0"/>
                </a:moveTo>
                <a:lnTo>
                  <a:pt x="10900772" y="0"/>
                </a:lnTo>
                <a:lnTo>
                  <a:pt x="10900772" y="6108779"/>
                </a:lnTo>
                <a:lnTo>
                  <a:pt x="0" y="61087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84" r="0" b="-38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455" y="1002905"/>
            <a:ext cx="16267539" cy="270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sz="3100" spc="303">
                <a:solidFill>
                  <a:srgbClr val="231F20"/>
                </a:solidFill>
                <a:latin typeface="Oswald Bold"/>
              </a:rPr>
              <a:t>WE WANT TO FIND OUT THE MOST POPULAR MUSIC GENRE FOR EACH COUNTRY. WE DETERMINE THE </a:t>
            </a:r>
            <a:r>
              <a:rPr lang="en-US" sz="3100" spc="303">
                <a:solidFill>
                  <a:srgbClr val="231F20"/>
                </a:solidFill>
                <a:latin typeface="Oswald Bold"/>
              </a:rPr>
              <a:t>most popular genre as the genre with the highest amount of purchases. Write a query that returns each country along with the top Genre. For countries where the maximum number of purchases is shared return all Genres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20833" y="3444838"/>
            <a:ext cx="14515732" cy="6221028"/>
          </a:xfrm>
          <a:custGeom>
            <a:avLst/>
            <a:gdLst/>
            <a:ahLst/>
            <a:cxnLst/>
            <a:rect r="r" b="b" t="t" l="l"/>
            <a:pathLst>
              <a:path h="6221028" w="14515732">
                <a:moveTo>
                  <a:pt x="0" y="0"/>
                </a:moveTo>
                <a:lnTo>
                  <a:pt x="14515732" y="0"/>
                </a:lnTo>
                <a:lnTo>
                  <a:pt x="14515732" y="6221028"/>
                </a:lnTo>
                <a:lnTo>
                  <a:pt x="0" y="62210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29853" y="498265"/>
            <a:ext cx="15828293" cy="270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sz="3100" spc="303">
                <a:solidFill>
                  <a:srgbClr val="231F20"/>
                </a:solidFill>
                <a:latin typeface="Oswald Bold"/>
              </a:rPr>
              <a:t>WRITE A QUERY THAT DETERMINES THE CUSTOMER THAT HAS SPENT THE MOST ON MUSIC FOR EACH </a:t>
            </a:r>
            <a:r>
              <a:rPr lang="en-US" sz="3100" spc="303">
                <a:solidFill>
                  <a:srgbClr val="231F20"/>
                </a:solidFill>
                <a:latin typeface="Oswald Bold"/>
              </a:rPr>
              <a:t>country. Write a query that returns the country along with the top customer and how much they spent. For countries where the top amount spent is shared, provide all</a:t>
            </a:r>
          </a:p>
          <a:p>
            <a:pPr algn="l">
              <a:lnSpc>
                <a:spcPts val="4278"/>
              </a:lnSpc>
            </a:pPr>
            <a:r>
              <a:rPr lang="en-US" sz="3100" spc="303">
                <a:solidFill>
                  <a:srgbClr val="231F20"/>
                </a:solidFill>
                <a:latin typeface="Oswald Bold"/>
              </a:rPr>
              <a:t>customers who spent this amount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733" y="5519911"/>
            <a:ext cx="6065708" cy="355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1861" indent="-240931" lvl="1">
              <a:lnSpc>
                <a:spcPts val="3124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DM Sans Italics"/>
              </a:rPr>
              <a:t>Want to explore the project further?</a:t>
            </a:r>
          </a:p>
          <a:p>
            <a:pPr algn="l" marL="481861" indent="-240931" lvl="1">
              <a:lnSpc>
                <a:spcPts val="3124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DM Sans Italics"/>
              </a:rPr>
              <a:t>Visit our GitHub repository for the full code and documentation.</a:t>
            </a:r>
          </a:p>
          <a:p>
            <a:pPr algn="l" marL="481861" indent="-240931" lvl="1">
              <a:lnSpc>
                <a:spcPts val="3124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DM Sans Italics"/>
              </a:rPr>
              <a:t>Access SQL queries, datasets, and project details.</a:t>
            </a:r>
          </a:p>
          <a:p>
            <a:pPr algn="l" marL="481861" indent="-240931" lvl="1">
              <a:lnSpc>
                <a:spcPts val="3124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DM Sans Italics"/>
              </a:rPr>
              <a:t>We welcome your contributions and feedback!</a:t>
            </a:r>
          </a:p>
          <a:p>
            <a:pPr algn="l">
              <a:lnSpc>
                <a:spcPts val="3124"/>
              </a:lnSpc>
            </a:pPr>
            <a:r>
              <a:rPr lang="en-US" sz="2231" u="sng">
                <a:solidFill>
                  <a:srgbClr val="000000"/>
                </a:solidFill>
                <a:latin typeface="DM Sans Italics"/>
                <a:hlinkClick r:id="rId4" tooltip="https://github.com/workwithshreesh"/>
              </a:rPr>
              <a:t>github.com/workwithshreesh</a:t>
            </a:r>
          </a:p>
          <a:p>
            <a:pPr algn="l" marL="0" indent="0" lvl="0">
              <a:lnSpc>
                <a:spcPts val="312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61733" y="2162195"/>
            <a:ext cx="5430880" cy="327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29"/>
              </a:lnSpc>
              <a:spcBef>
                <a:spcPct val="0"/>
              </a:spcBef>
            </a:pPr>
            <a:r>
              <a:rPr lang="en-US" sz="6325" spc="619">
                <a:solidFill>
                  <a:srgbClr val="231F20"/>
                </a:solidFill>
                <a:latin typeface="Oswald Bold"/>
              </a:rPr>
              <a:t>THANK YOU FOR YOUR ATTENTION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409623" y="2266970"/>
            <a:ext cx="734693" cy="755166"/>
          </a:xfrm>
          <a:custGeom>
            <a:avLst/>
            <a:gdLst/>
            <a:ahLst/>
            <a:cxnLst/>
            <a:rect r="r" b="b" t="t" l="l"/>
            <a:pathLst>
              <a:path h="755166" w="734693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28874" y="3180249"/>
            <a:ext cx="2296190" cy="35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7"/>
              </a:lnSpc>
              <a:spcBef>
                <a:spcPct val="0"/>
              </a:spcBef>
            </a:pPr>
            <a:r>
              <a:rPr lang="en-US" sz="2135" spc="209">
                <a:solidFill>
                  <a:srgbClr val="231F20"/>
                </a:solidFill>
                <a:latin typeface="Montserrat Classic Bold"/>
              </a:rPr>
              <a:t>LARANA, INC.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27790" y="2873275"/>
            <a:ext cx="6334674" cy="3049300"/>
          </a:xfrm>
          <a:custGeom>
            <a:avLst/>
            <a:gdLst/>
            <a:ahLst/>
            <a:cxnLst/>
            <a:rect r="r" b="b" t="t" l="l"/>
            <a:pathLst>
              <a:path h="3049300" w="6334674">
                <a:moveTo>
                  <a:pt x="0" y="0"/>
                </a:moveTo>
                <a:lnTo>
                  <a:pt x="6334674" y="0"/>
                </a:lnTo>
                <a:lnTo>
                  <a:pt x="6334674" y="3049299"/>
                </a:lnTo>
                <a:lnTo>
                  <a:pt x="0" y="30492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2191" y="1002905"/>
            <a:ext cx="14714802" cy="142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231F20"/>
                </a:solidFill>
                <a:latin typeface="Oswald Bold"/>
              </a:rPr>
              <a:t>WHO IS THE SENIOR MOST EMPLOYEE BASED ON JOB TITLE?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3641" y="3800769"/>
            <a:ext cx="11028714" cy="2799166"/>
          </a:xfrm>
          <a:custGeom>
            <a:avLst/>
            <a:gdLst/>
            <a:ahLst/>
            <a:cxnLst/>
            <a:rect r="r" b="b" t="t" l="l"/>
            <a:pathLst>
              <a:path h="2799166" w="11028714">
                <a:moveTo>
                  <a:pt x="0" y="0"/>
                </a:moveTo>
                <a:lnTo>
                  <a:pt x="11028714" y="0"/>
                </a:lnTo>
                <a:lnTo>
                  <a:pt x="11028714" y="2799166"/>
                </a:lnTo>
                <a:lnTo>
                  <a:pt x="0" y="27991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2191" y="1002905"/>
            <a:ext cx="14714802" cy="69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231F20"/>
                </a:solidFill>
                <a:latin typeface="Oswald Bold"/>
              </a:rPr>
              <a:t>WHICH COUNTRIES HAVE THE MOST INVOICES?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42191" y="3667430"/>
            <a:ext cx="14325886" cy="2450501"/>
          </a:xfrm>
          <a:custGeom>
            <a:avLst/>
            <a:gdLst/>
            <a:ahLst/>
            <a:cxnLst/>
            <a:rect r="r" b="b" t="t" l="l"/>
            <a:pathLst>
              <a:path h="2450501" w="14325886">
                <a:moveTo>
                  <a:pt x="0" y="0"/>
                </a:moveTo>
                <a:lnTo>
                  <a:pt x="14325886" y="0"/>
                </a:lnTo>
                <a:lnTo>
                  <a:pt x="14325886" y="2450501"/>
                </a:lnTo>
                <a:lnTo>
                  <a:pt x="0" y="24505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9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2191" y="1002905"/>
            <a:ext cx="14714802" cy="69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231F20"/>
                </a:solidFill>
                <a:latin typeface="Oswald Bold"/>
              </a:rPr>
              <a:t>WHAT ARE TOP 3 VALUES OF TOTAL INVOICE?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2483" y="3471260"/>
            <a:ext cx="15343034" cy="3344479"/>
          </a:xfrm>
          <a:custGeom>
            <a:avLst/>
            <a:gdLst/>
            <a:ahLst/>
            <a:cxnLst/>
            <a:rect r="r" b="b" t="t" l="l"/>
            <a:pathLst>
              <a:path h="3344479" w="15343034">
                <a:moveTo>
                  <a:pt x="0" y="0"/>
                </a:moveTo>
                <a:lnTo>
                  <a:pt x="15343034" y="0"/>
                </a:lnTo>
                <a:lnTo>
                  <a:pt x="15343034" y="3344480"/>
                </a:lnTo>
                <a:lnTo>
                  <a:pt x="0" y="3344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2169" y="338997"/>
            <a:ext cx="16917131" cy="133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3"/>
              </a:lnSpc>
            </a:pPr>
            <a:r>
              <a:rPr lang="en-US" sz="2575" spc="252">
                <a:solidFill>
                  <a:srgbClr val="231F20"/>
                </a:solidFill>
                <a:latin typeface="Oswald Bold"/>
              </a:rPr>
              <a:t>WHICH CITY HAS THE BEST CUSTOMERS? WE WOULD LIKE TO THROW A PROMOTIONAL MUSIC </a:t>
            </a:r>
            <a:r>
              <a:rPr lang="en-US" sz="2575" spc="252">
                <a:solidFill>
                  <a:srgbClr val="231F20"/>
                </a:solidFill>
                <a:latin typeface="Oswald Bold"/>
              </a:rPr>
              <a:t>Festival in the city we made the most money. Write a query that returns one city that has the highest sum of invoice totals. Return both the city name &amp; sum of all invoice totals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62912" y="3888504"/>
            <a:ext cx="13232231" cy="3868208"/>
          </a:xfrm>
          <a:custGeom>
            <a:avLst/>
            <a:gdLst/>
            <a:ahLst/>
            <a:cxnLst/>
            <a:rect r="r" b="b" t="t" l="l"/>
            <a:pathLst>
              <a:path h="3868208" w="13232231">
                <a:moveTo>
                  <a:pt x="0" y="0"/>
                </a:moveTo>
                <a:lnTo>
                  <a:pt x="13232231" y="0"/>
                </a:lnTo>
                <a:lnTo>
                  <a:pt x="13232231" y="3868209"/>
                </a:lnTo>
                <a:lnTo>
                  <a:pt x="0" y="38682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2955" y="971550"/>
            <a:ext cx="17582090" cy="1751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2"/>
              </a:lnSpc>
            </a:pPr>
            <a:r>
              <a:rPr lang="en-US" sz="3400" spc="333">
                <a:solidFill>
                  <a:srgbClr val="231F20"/>
                </a:solidFill>
                <a:latin typeface="Oswald Bold"/>
              </a:rPr>
              <a:t>WHO IS THE BEST CUSTOMER? THE CUSTOMER WHO HAS SPENT THE MOST MONEY WILL BE </a:t>
            </a:r>
            <a:r>
              <a:rPr lang="en-US" sz="3400" spc="333">
                <a:solidFill>
                  <a:srgbClr val="231F20"/>
                </a:solidFill>
                <a:latin typeface="Oswald Bold"/>
              </a:rPr>
              <a:t>declared the best customer. Write a query that returns the person who has spent the most money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14027" y="3266693"/>
            <a:ext cx="15216440" cy="4994021"/>
          </a:xfrm>
          <a:custGeom>
            <a:avLst/>
            <a:gdLst/>
            <a:ahLst/>
            <a:cxnLst/>
            <a:rect r="r" b="b" t="t" l="l"/>
            <a:pathLst>
              <a:path h="4994021" w="15216440">
                <a:moveTo>
                  <a:pt x="0" y="0"/>
                </a:moveTo>
                <a:lnTo>
                  <a:pt x="15216440" y="0"/>
                </a:lnTo>
                <a:lnTo>
                  <a:pt x="15216440" y="4994021"/>
                </a:lnTo>
                <a:lnTo>
                  <a:pt x="0" y="4994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4350" y="449922"/>
            <a:ext cx="17259300" cy="18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3600" spc="352">
                <a:solidFill>
                  <a:srgbClr val="231F20"/>
                </a:solidFill>
                <a:latin typeface="Oswald Bold"/>
              </a:rPr>
              <a:t>WRITE QUERY TO RETURN THE EMAIL, FIRST NAME, LAST NAME, &amp; GENRE OF ALL ROCK MUSIC </a:t>
            </a:r>
            <a:r>
              <a:rPr lang="en-US" sz="3600" spc="352">
                <a:solidFill>
                  <a:srgbClr val="231F20"/>
                </a:solidFill>
                <a:latin typeface="Oswald Bold"/>
              </a:rPr>
              <a:t>listeners. Return your list ordered alphabetically by email starting with 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01781" y="3200125"/>
            <a:ext cx="15084858" cy="5156746"/>
          </a:xfrm>
          <a:custGeom>
            <a:avLst/>
            <a:gdLst/>
            <a:ahLst/>
            <a:cxnLst/>
            <a:rect r="r" b="b" t="t" l="l"/>
            <a:pathLst>
              <a:path h="5156746" w="15084858">
                <a:moveTo>
                  <a:pt x="0" y="0"/>
                </a:moveTo>
                <a:lnTo>
                  <a:pt x="15084858" y="0"/>
                </a:lnTo>
                <a:lnTo>
                  <a:pt x="15084858" y="5156746"/>
                </a:lnTo>
                <a:lnTo>
                  <a:pt x="0" y="51567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02905"/>
            <a:ext cx="16604662" cy="1751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2"/>
              </a:lnSpc>
            </a:pPr>
            <a:r>
              <a:rPr lang="en-US" sz="3400" spc="333">
                <a:solidFill>
                  <a:srgbClr val="231F20"/>
                </a:solidFill>
                <a:latin typeface="Oswald Bold"/>
              </a:rPr>
              <a:t>LET'S INVITE THE ARTISTS WHO HAVE WRITTEN THE MOST ROCK MUSIC IN OUR DATASET. WRITE A </a:t>
            </a:r>
            <a:r>
              <a:rPr lang="en-US" sz="3400" spc="333">
                <a:solidFill>
                  <a:srgbClr val="231F20"/>
                </a:solidFill>
                <a:latin typeface="Oswald Bold"/>
              </a:rPr>
              <a:t>query that returns the Artist name and total track count of the top 10 rock bands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58752" y="4169160"/>
            <a:ext cx="14170495" cy="3962935"/>
          </a:xfrm>
          <a:custGeom>
            <a:avLst/>
            <a:gdLst/>
            <a:ahLst/>
            <a:cxnLst/>
            <a:rect r="r" b="b" t="t" l="l"/>
            <a:pathLst>
              <a:path h="3962935" w="14170495">
                <a:moveTo>
                  <a:pt x="0" y="0"/>
                </a:moveTo>
                <a:lnTo>
                  <a:pt x="14170496" y="0"/>
                </a:lnTo>
                <a:lnTo>
                  <a:pt x="14170496" y="3962935"/>
                </a:lnTo>
                <a:lnTo>
                  <a:pt x="0" y="39629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455" y="1002905"/>
            <a:ext cx="16669845" cy="241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3500" spc="343">
                <a:solidFill>
                  <a:srgbClr val="231F20"/>
                </a:solidFill>
                <a:latin typeface="Oswald Bold"/>
              </a:rPr>
              <a:t>RETURN ALL THE TRACK NAMES THAT HAVE A SONG LENGTH LONGER THAN THE AVERAGE SONG LENGTH. </a:t>
            </a:r>
            <a:r>
              <a:rPr lang="en-US" sz="3500" spc="343">
                <a:solidFill>
                  <a:srgbClr val="231F20"/>
                </a:solidFill>
                <a:latin typeface="Oswald Bold"/>
              </a:rPr>
              <a:t>Return the Name and Milliseconds for each track. Order by the song length with the longest songs listed first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DAGHR47phmQ</dc:identifier>
  <dcterms:modified xsi:type="dcterms:W3CDTF">2011-08-01T06:04:30Z</dcterms:modified>
  <cp:revision>1</cp:revision>
  <dc:title>Music_Store-DataAnalysis-Report</dc:title>
</cp:coreProperties>
</file>