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elveticish Bold" charset="1" panose="020B0704020202020204"/>
      <p:regular r:id="rId22"/>
    </p:embeddedFont>
    <p:embeddedFont>
      <p:font typeface="Helveticish" charset="1" panose="020B0604020202020204"/>
      <p:regular r:id="rId23"/>
    </p:embeddedFont>
    <p:embeddedFont>
      <p:font typeface="Helveticish Italics" charset="1" panose="020B0604020202090204"/>
      <p:regular r:id="rId24"/>
    </p:embeddedFont>
    <p:embeddedFont>
      <p:font typeface="Canva Sans" charset="1" panose="020B0503030501040103"/>
      <p:regular r:id="rId25"/>
    </p:embeddedFont>
    <p:embeddedFont>
      <p:font typeface="Canva Sans Bold"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304511" y="8297836"/>
            <a:ext cx="20897022" cy="1989164"/>
            <a:chOff x="0" y="0"/>
            <a:chExt cx="5503742" cy="523895"/>
          </a:xfrm>
        </p:grpSpPr>
        <p:sp>
          <p:nvSpPr>
            <p:cNvPr name="Freeform 4" id="4"/>
            <p:cNvSpPr/>
            <p:nvPr/>
          </p:nvSpPr>
          <p:spPr>
            <a:xfrm flipH="false" flipV="false" rot="0">
              <a:off x="0" y="0"/>
              <a:ext cx="5503742" cy="523895"/>
            </a:xfrm>
            <a:custGeom>
              <a:avLst/>
              <a:gdLst/>
              <a:ahLst/>
              <a:cxnLst/>
              <a:rect r="r" b="b" t="t" l="l"/>
              <a:pathLst>
                <a:path h="523895" w="5503742">
                  <a:moveTo>
                    <a:pt x="0" y="0"/>
                  </a:moveTo>
                  <a:lnTo>
                    <a:pt x="5503742" y="0"/>
                  </a:lnTo>
                  <a:lnTo>
                    <a:pt x="5503742" y="523895"/>
                  </a:lnTo>
                  <a:lnTo>
                    <a:pt x="0" y="523895"/>
                  </a:lnTo>
                  <a:close/>
                </a:path>
              </a:pathLst>
            </a:custGeom>
            <a:solidFill>
              <a:srgbClr val="98D3DF">
                <a:alpha val="69804"/>
              </a:srgbClr>
            </a:solidFill>
          </p:spPr>
        </p:sp>
        <p:sp>
          <p:nvSpPr>
            <p:cNvPr name="TextBox 5" id="5"/>
            <p:cNvSpPr txBox="true"/>
            <p:nvPr/>
          </p:nvSpPr>
          <p:spPr>
            <a:xfrm>
              <a:off x="0" y="-38100"/>
              <a:ext cx="5503742" cy="56199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9946192" y="1655307"/>
            <a:ext cx="6836858" cy="6976385"/>
          </a:xfrm>
          <a:custGeom>
            <a:avLst/>
            <a:gdLst/>
            <a:ahLst/>
            <a:cxnLst/>
            <a:rect r="r" b="b" t="t" l="l"/>
            <a:pathLst>
              <a:path h="6976385" w="6836858">
                <a:moveTo>
                  <a:pt x="0" y="0"/>
                </a:moveTo>
                <a:lnTo>
                  <a:pt x="6836858" y="0"/>
                </a:lnTo>
                <a:lnTo>
                  <a:pt x="6836858" y="6976386"/>
                </a:lnTo>
                <a:lnTo>
                  <a:pt x="0" y="69763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00000">
            <a:off x="1202233" y="1332558"/>
            <a:ext cx="1152566" cy="544849"/>
          </a:xfrm>
          <a:custGeom>
            <a:avLst/>
            <a:gdLst/>
            <a:ahLst/>
            <a:cxnLst/>
            <a:rect r="r" b="b" t="t" l="l"/>
            <a:pathLst>
              <a:path h="544849" w="1152566">
                <a:moveTo>
                  <a:pt x="0" y="0"/>
                </a:moveTo>
                <a:lnTo>
                  <a:pt x="1152566" y="0"/>
                </a:lnTo>
                <a:lnTo>
                  <a:pt x="1152566" y="544850"/>
                </a:lnTo>
                <a:lnTo>
                  <a:pt x="0" y="5448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506091" y="2814576"/>
            <a:ext cx="7239891" cy="6185700"/>
          </a:xfrm>
          <a:prstGeom prst="rect">
            <a:avLst/>
          </a:prstGeom>
        </p:spPr>
        <p:txBody>
          <a:bodyPr anchor="t" rtlCol="false" tIns="0" lIns="0" bIns="0" rIns="0">
            <a:spAutoFit/>
          </a:bodyPr>
          <a:lstStyle/>
          <a:p>
            <a:pPr algn="l">
              <a:lnSpc>
                <a:spcPts val="15958"/>
              </a:lnSpc>
            </a:pPr>
            <a:r>
              <a:rPr lang="en-US" sz="15198">
                <a:solidFill>
                  <a:srgbClr val="000000"/>
                </a:solidFill>
                <a:latin typeface="Helveticish Bold"/>
              </a:rPr>
              <a:t>Pizza Sales report</a:t>
            </a:r>
          </a:p>
        </p:txBody>
      </p:sp>
      <p:sp>
        <p:nvSpPr>
          <p:cNvPr name="TextBox 9" id="9"/>
          <p:cNvSpPr txBox="true"/>
          <p:nvPr/>
        </p:nvSpPr>
        <p:spPr>
          <a:xfrm rot="0">
            <a:off x="13781551" y="8998095"/>
            <a:ext cx="3477749" cy="516255"/>
          </a:xfrm>
          <a:prstGeom prst="rect">
            <a:avLst/>
          </a:prstGeom>
        </p:spPr>
        <p:txBody>
          <a:bodyPr anchor="t" rtlCol="false" tIns="0" lIns="0" bIns="0" rIns="0">
            <a:spAutoFit/>
          </a:bodyPr>
          <a:lstStyle/>
          <a:p>
            <a:pPr algn="r">
              <a:lnSpc>
                <a:spcPts val="3885"/>
              </a:lnSpc>
            </a:pPr>
            <a:r>
              <a:rPr lang="en-US" sz="3500">
                <a:solidFill>
                  <a:srgbClr val="000000"/>
                </a:solidFill>
                <a:latin typeface="Helveticish"/>
              </a:rPr>
              <a:t>2024</a:t>
            </a:r>
          </a:p>
        </p:txBody>
      </p:sp>
      <p:sp>
        <p:nvSpPr>
          <p:cNvPr name="TextBox 10" id="10"/>
          <p:cNvSpPr txBox="true"/>
          <p:nvPr/>
        </p:nvSpPr>
        <p:spPr>
          <a:xfrm rot="0">
            <a:off x="1506091" y="8998095"/>
            <a:ext cx="4283540" cy="516255"/>
          </a:xfrm>
          <a:prstGeom prst="rect">
            <a:avLst/>
          </a:prstGeom>
        </p:spPr>
        <p:txBody>
          <a:bodyPr anchor="t" rtlCol="false" tIns="0" lIns="0" bIns="0" rIns="0">
            <a:spAutoFit/>
          </a:bodyPr>
          <a:lstStyle/>
          <a:p>
            <a:pPr algn="l">
              <a:lnSpc>
                <a:spcPts val="3885"/>
              </a:lnSpc>
            </a:pPr>
            <a:r>
              <a:rPr lang="en-US" sz="3500">
                <a:solidFill>
                  <a:srgbClr val="000000"/>
                </a:solidFill>
                <a:latin typeface="Helveticish Italics"/>
              </a:rPr>
              <a:t>Shreesh R. Tiwari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580017" y="2491395"/>
            <a:ext cx="10215117" cy="1723032"/>
          </a:xfrm>
          <a:custGeom>
            <a:avLst/>
            <a:gdLst/>
            <a:ahLst/>
            <a:cxnLst/>
            <a:rect r="r" b="b" t="t" l="l"/>
            <a:pathLst>
              <a:path h="1723032" w="10215117">
                <a:moveTo>
                  <a:pt x="0" y="0"/>
                </a:moveTo>
                <a:lnTo>
                  <a:pt x="10215117" y="0"/>
                </a:lnTo>
                <a:lnTo>
                  <a:pt x="10215117" y="1723032"/>
                </a:lnTo>
                <a:lnTo>
                  <a:pt x="0" y="1723032"/>
                </a:lnTo>
                <a:lnTo>
                  <a:pt x="0" y="0"/>
                </a:lnTo>
                <a:close/>
              </a:path>
            </a:pathLst>
          </a:custGeom>
          <a:blipFill>
            <a:blip r:embed="rId3"/>
            <a:stretch>
              <a:fillRect l="0" t="0" r="0" b="0"/>
            </a:stretch>
          </a:blipFill>
        </p:spPr>
      </p:sp>
      <p:sp>
        <p:nvSpPr>
          <p:cNvPr name="Freeform 4" id="4"/>
          <p:cNvSpPr/>
          <p:nvPr/>
        </p:nvSpPr>
        <p:spPr>
          <a:xfrm flipH="false" flipV="false" rot="0">
            <a:off x="5494250" y="4814502"/>
            <a:ext cx="7299501" cy="4856754"/>
          </a:xfrm>
          <a:custGeom>
            <a:avLst/>
            <a:gdLst/>
            <a:ahLst/>
            <a:cxnLst/>
            <a:rect r="r" b="b" t="t" l="l"/>
            <a:pathLst>
              <a:path h="4856754" w="7299501">
                <a:moveTo>
                  <a:pt x="0" y="0"/>
                </a:moveTo>
                <a:lnTo>
                  <a:pt x="7299500" y="0"/>
                </a:lnTo>
                <a:lnTo>
                  <a:pt x="7299500" y="4856754"/>
                </a:lnTo>
                <a:lnTo>
                  <a:pt x="0" y="4856754"/>
                </a:lnTo>
                <a:lnTo>
                  <a:pt x="0" y="0"/>
                </a:lnTo>
                <a:close/>
              </a:path>
            </a:pathLst>
          </a:custGeom>
          <a:blipFill>
            <a:blip r:embed="rId4"/>
            <a:stretch>
              <a:fillRect l="0" t="0" r="0" b="0"/>
            </a:stretch>
          </a:blipFill>
        </p:spPr>
      </p:sp>
      <p:sp>
        <p:nvSpPr>
          <p:cNvPr name="TextBox 5" id="5"/>
          <p:cNvSpPr txBox="true"/>
          <p:nvPr/>
        </p:nvSpPr>
        <p:spPr>
          <a:xfrm rot="0">
            <a:off x="0" y="75565"/>
            <a:ext cx="182880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Join relevant tables to find the category-wise distribution of pizzas.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399018" y="2089474"/>
            <a:ext cx="11489965" cy="4879300"/>
          </a:xfrm>
          <a:custGeom>
            <a:avLst/>
            <a:gdLst/>
            <a:ahLst/>
            <a:cxnLst/>
            <a:rect r="r" b="b" t="t" l="l"/>
            <a:pathLst>
              <a:path h="4879300" w="11489965">
                <a:moveTo>
                  <a:pt x="0" y="0"/>
                </a:moveTo>
                <a:lnTo>
                  <a:pt x="11489964" y="0"/>
                </a:lnTo>
                <a:lnTo>
                  <a:pt x="11489964" y="4879300"/>
                </a:lnTo>
                <a:lnTo>
                  <a:pt x="0" y="4879300"/>
                </a:lnTo>
                <a:lnTo>
                  <a:pt x="0" y="0"/>
                </a:lnTo>
                <a:close/>
              </a:path>
            </a:pathLst>
          </a:custGeom>
          <a:blipFill>
            <a:blip r:embed="rId3"/>
            <a:stretch>
              <a:fillRect l="0" t="0" r="0" b="0"/>
            </a:stretch>
          </a:blipFill>
        </p:spPr>
      </p:sp>
      <p:sp>
        <p:nvSpPr>
          <p:cNvPr name="Freeform 4" id="4"/>
          <p:cNvSpPr/>
          <p:nvPr/>
        </p:nvSpPr>
        <p:spPr>
          <a:xfrm flipH="false" flipV="false" rot="0">
            <a:off x="4947830" y="7390089"/>
            <a:ext cx="9164752" cy="2598959"/>
          </a:xfrm>
          <a:custGeom>
            <a:avLst/>
            <a:gdLst/>
            <a:ahLst/>
            <a:cxnLst/>
            <a:rect r="r" b="b" t="t" l="l"/>
            <a:pathLst>
              <a:path h="2598959" w="9164752">
                <a:moveTo>
                  <a:pt x="0" y="0"/>
                </a:moveTo>
                <a:lnTo>
                  <a:pt x="9164751" y="0"/>
                </a:lnTo>
                <a:lnTo>
                  <a:pt x="9164751" y="2598959"/>
                </a:lnTo>
                <a:lnTo>
                  <a:pt x="0" y="2598959"/>
                </a:lnTo>
                <a:lnTo>
                  <a:pt x="0" y="0"/>
                </a:lnTo>
                <a:close/>
              </a:path>
            </a:pathLst>
          </a:custGeom>
          <a:blipFill>
            <a:blip r:embed="rId4"/>
            <a:stretch>
              <a:fillRect l="0" t="0" r="0" b="0"/>
            </a:stretch>
          </a:blipFill>
        </p:spPr>
      </p:sp>
      <p:sp>
        <p:nvSpPr>
          <p:cNvPr name="TextBox 5" id="5"/>
          <p:cNvSpPr txBox="true"/>
          <p:nvPr/>
        </p:nvSpPr>
        <p:spPr>
          <a:xfrm rot="0">
            <a:off x="0" y="75565"/>
            <a:ext cx="182880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Group the orders by date and calculate the average number of pizzas ordered per day.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001858" y="1886585"/>
            <a:ext cx="11907590" cy="6230337"/>
          </a:xfrm>
          <a:custGeom>
            <a:avLst/>
            <a:gdLst/>
            <a:ahLst/>
            <a:cxnLst/>
            <a:rect r="r" b="b" t="t" l="l"/>
            <a:pathLst>
              <a:path h="6230337" w="11907590">
                <a:moveTo>
                  <a:pt x="0" y="0"/>
                </a:moveTo>
                <a:lnTo>
                  <a:pt x="11907590" y="0"/>
                </a:lnTo>
                <a:lnTo>
                  <a:pt x="11907590" y="6230337"/>
                </a:lnTo>
                <a:lnTo>
                  <a:pt x="0" y="6230337"/>
                </a:lnTo>
                <a:lnTo>
                  <a:pt x="0" y="0"/>
                </a:lnTo>
                <a:close/>
              </a:path>
            </a:pathLst>
          </a:custGeom>
          <a:blipFill>
            <a:blip r:embed="rId3"/>
            <a:stretch>
              <a:fillRect l="0" t="0" r="0" b="0"/>
            </a:stretch>
          </a:blipFill>
        </p:spPr>
      </p:sp>
      <p:sp>
        <p:nvSpPr>
          <p:cNvPr name="Freeform 4" id="4"/>
          <p:cNvSpPr/>
          <p:nvPr/>
        </p:nvSpPr>
        <p:spPr>
          <a:xfrm flipH="false" flipV="false" rot="0">
            <a:off x="7875285" y="6769341"/>
            <a:ext cx="9745633" cy="3307001"/>
          </a:xfrm>
          <a:custGeom>
            <a:avLst/>
            <a:gdLst/>
            <a:ahLst/>
            <a:cxnLst/>
            <a:rect r="r" b="b" t="t" l="l"/>
            <a:pathLst>
              <a:path h="3307001" w="9745633">
                <a:moveTo>
                  <a:pt x="0" y="0"/>
                </a:moveTo>
                <a:lnTo>
                  <a:pt x="9745633" y="0"/>
                </a:lnTo>
                <a:lnTo>
                  <a:pt x="9745633" y="3307001"/>
                </a:lnTo>
                <a:lnTo>
                  <a:pt x="0" y="3307001"/>
                </a:lnTo>
                <a:lnTo>
                  <a:pt x="0" y="0"/>
                </a:lnTo>
                <a:close/>
              </a:path>
            </a:pathLst>
          </a:custGeom>
          <a:blipFill>
            <a:blip r:embed="rId4"/>
            <a:stretch>
              <a:fillRect l="0" t="0" r="0" b="0"/>
            </a:stretch>
          </a:blipFill>
        </p:spPr>
      </p:sp>
      <p:sp>
        <p:nvSpPr>
          <p:cNvPr name="TextBox 5" id="5"/>
          <p:cNvSpPr txBox="true"/>
          <p:nvPr/>
        </p:nvSpPr>
        <p:spPr>
          <a:xfrm rot="0">
            <a:off x="0" y="75565"/>
            <a:ext cx="182880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Determine the top 3 most ordered pizza types based on revenue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460278" y="6284557"/>
            <a:ext cx="6799022" cy="4002443"/>
          </a:xfrm>
          <a:custGeom>
            <a:avLst/>
            <a:gdLst/>
            <a:ahLst/>
            <a:cxnLst/>
            <a:rect r="r" b="b" t="t" l="l"/>
            <a:pathLst>
              <a:path h="4002443" w="6799022">
                <a:moveTo>
                  <a:pt x="0" y="0"/>
                </a:moveTo>
                <a:lnTo>
                  <a:pt x="6799022" y="0"/>
                </a:lnTo>
                <a:lnTo>
                  <a:pt x="6799022" y="4002443"/>
                </a:lnTo>
                <a:lnTo>
                  <a:pt x="0" y="4002443"/>
                </a:lnTo>
                <a:lnTo>
                  <a:pt x="0" y="0"/>
                </a:lnTo>
                <a:close/>
              </a:path>
            </a:pathLst>
          </a:custGeom>
          <a:blipFill>
            <a:blip r:embed="rId3"/>
            <a:stretch>
              <a:fillRect l="0" t="0" r="0" b="0"/>
            </a:stretch>
          </a:blipFill>
        </p:spPr>
      </p:sp>
      <p:sp>
        <p:nvSpPr>
          <p:cNvPr name="Freeform 4" id="4"/>
          <p:cNvSpPr/>
          <p:nvPr/>
        </p:nvSpPr>
        <p:spPr>
          <a:xfrm flipH="false" flipV="false" rot="0">
            <a:off x="1028700" y="2242015"/>
            <a:ext cx="9431578" cy="5907443"/>
          </a:xfrm>
          <a:custGeom>
            <a:avLst/>
            <a:gdLst/>
            <a:ahLst/>
            <a:cxnLst/>
            <a:rect r="r" b="b" t="t" l="l"/>
            <a:pathLst>
              <a:path h="5907443" w="9431578">
                <a:moveTo>
                  <a:pt x="0" y="0"/>
                </a:moveTo>
                <a:lnTo>
                  <a:pt x="9431578" y="0"/>
                </a:lnTo>
                <a:lnTo>
                  <a:pt x="9431578" y="5907443"/>
                </a:lnTo>
                <a:lnTo>
                  <a:pt x="0" y="5907443"/>
                </a:lnTo>
                <a:lnTo>
                  <a:pt x="0" y="0"/>
                </a:lnTo>
                <a:close/>
              </a:path>
            </a:pathLst>
          </a:custGeom>
          <a:blipFill>
            <a:blip r:embed="rId4"/>
            <a:stretch>
              <a:fillRect l="0" t="0" r="0" b="0"/>
            </a:stretch>
          </a:blipFill>
        </p:spPr>
      </p:sp>
      <p:sp>
        <p:nvSpPr>
          <p:cNvPr name="TextBox 5" id="5"/>
          <p:cNvSpPr txBox="true"/>
          <p:nvPr/>
        </p:nvSpPr>
        <p:spPr>
          <a:xfrm rot="0">
            <a:off x="0" y="75565"/>
            <a:ext cx="182880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Calculate the percentage contribution of each pizza type to total revenue.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11459" y="1864255"/>
            <a:ext cx="10907109" cy="5701807"/>
          </a:xfrm>
          <a:custGeom>
            <a:avLst/>
            <a:gdLst/>
            <a:ahLst/>
            <a:cxnLst/>
            <a:rect r="r" b="b" t="t" l="l"/>
            <a:pathLst>
              <a:path h="5701807" w="10907109">
                <a:moveTo>
                  <a:pt x="0" y="0"/>
                </a:moveTo>
                <a:lnTo>
                  <a:pt x="10907109" y="0"/>
                </a:lnTo>
                <a:lnTo>
                  <a:pt x="10907109" y="5701807"/>
                </a:lnTo>
                <a:lnTo>
                  <a:pt x="0" y="5701807"/>
                </a:lnTo>
                <a:lnTo>
                  <a:pt x="0" y="0"/>
                </a:lnTo>
                <a:close/>
              </a:path>
            </a:pathLst>
          </a:custGeom>
          <a:blipFill>
            <a:blip r:embed="rId3"/>
            <a:stretch>
              <a:fillRect l="0" t="0" r="0" b="0"/>
            </a:stretch>
          </a:blipFill>
        </p:spPr>
      </p:sp>
      <p:sp>
        <p:nvSpPr>
          <p:cNvPr name="Freeform 4" id="4"/>
          <p:cNvSpPr/>
          <p:nvPr/>
        </p:nvSpPr>
        <p:spPr>
          <a:xfrm flipH="false" flipV="false" rot="0">
            <a:off x="7761854" y="7165971"/>
            <a:ext cx="7913428" cy="3121029"/>
          </a:xfrm>
          <a:custGeom>
            <a:avLst/>
            <a:gdLst/>
            <a:ahLst/>
            <a:cxnLst/>
            <a:rect r="r" b="b" t="t" l="l"/>
            <a:pathLst>
              <a:path h="3121029" w="7913428">
                <a:moveTo>
                  <a:pt x="0" y="0"/>
                </a:moveTo>
                <a:lnTo>
                  <a:pt x="7913428" y="0"/>
                </a:lnTo>
                <a:lnTo>
                  <a:pt x="7913428" y="3121029"/>
                </a:lnTo>
                <a:lnTo>
                  <a:pt x="0" y="3121029"/>
                </a:lnTo>
                <a:lnTo>
                  <a:pt x="0" y="0"/>
                </a:lnTo>
                <a:close/>
              </a:path>
            </a:pathLst>
          </a:custGeom>
          <a:blipFill>
            <a:blip r:embed="rId4"/>
            <a:stretch>
              <a:fillRect l="0" t="0" r="0" b="0"/>
            </a:stretch>
          </a:blipFill>
        </p:spPr>
      </p:sp>
      <p:sp>
        <p:nvSpPr>
          <p:cNvPr name="TextBox 5" id="5"/>
          <p:cNvSpPr txBox="true"/>
          <p:nvPr/>
        </p:nvSpPr>
        <p:spPr>
          <a:xfrm rot="0">
            <a:off x="0" y="-95250"/>
            <a:ext cx="18288000" cy="273494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Determine the top 3 most ordered pizza types based on revenue for each pizza category.</a:t>
            </a:r>
          </a:p>
          <a:p>
            <a:pPr algn="ctr">
              <a:lnSpc>
                <a:spcPts val="727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23161" y="1810828"/>
            <a:ext cx="10707153" cy="5586366"/>
          </a:xfrm>
          <a:custGeom>
            <a:avLst/>
            <a:gdLst/>
            <a:ahLst/>
            <a:cxnLst/>
            <a:rect r="r" b="b" t="t" l="l"/>
            <a:pathLst>
              <a:path h="5586366" w="10707153">
                <a:moveTo>
                  <a:pt x="0" y="0"/>
                </a:moveTo>
                <a:lnTo>
                  <a:pt x="10707152" y="0"/>
                </a:lnTo>
                <a:lnTo>
                  <a:pt x="10707152" y="5586366"/>
                </a:lnTo>
                <a:lnTo>
                  <a:pt x="0" y="5586366"/>
                </a:lnTo>
                <a:lnTo>
                  <a:pt x="0" y="0"/>
                </a:lnTo>
                <a:close/>
              </a:path>
            </a:pathLst>
          </a:custGeom>
          <a:blipFill>
            <a:blip r:embed="rId3"/>
            <a:stretch>
              <a:fillRect l="0" t="0" r="-2066" b="0"/>
            </a:stretch>
          </a:blipFill>
        </p:spPr>
      </p:sp>
      <p:sp>
        <p:nvSpPr>
          <p:cNvPr name="Freeform 4" id="4"/>
          <p:cNvSpPr/>
          <p:nvPr/>
        </p:nvSpPr>
        <p:spPr>
          <a:xfrm flipH="false" flipV="false" rot="0">
            <a:off x="10233306" y="6048987"/>
            <a:ext cx="7025994" cy="3740600"/>
          </a:xfrm>
          <a:custGeom>
            <a:avLst/>
            <a:gdLst/>
            <a:ahLst/>
            <a:cxnLst/>
            <a:rect r="r" b="b" t="t" l="l"/>
            <a:pathLst>
              <a:path h="3740600" w="7025994">
                <a:moveTo>
                  <a:pt x="0" y="0"/>
                </a:moveTo>
                <a:lnTo>
                  <a:pt x="7025994" y="0"/>
                </a:lnTo>
                <a:lnTo>
                  <a:pt x="7025994" y="3740599"/>
                </a:lnTo>
                <a:lnTo>
                  <a:pt x="0" y="3740599"/>
                </a:lnTo>
                <a:lnTo>
                  <a:pt x="0" y="0"/>
                </a:lnTo>
                <a:close/>
              </a:path>
            </a:pathLst>
          </a:custGeom>
          <a:blipFill>
            <a:blip r:embed="rId4"/>
            <a:stretch>
              <a:fillRect l="0" t="0" r="0" b="0"/>
            </a:stretch>
          </a:blipFill>
        </p:spPr>
      </p:sp>
      <p:sp>
        <p:nvSpPr>
          <p:cNvPr name="TextBox 5" id="5"/>
          <p:cNvSpPr txBox="true"/>
          <p:nvPr/>
        </p:nvSpPr>
        <p:spPr>
          <a:xfrm rot="0">
            <a:off x="523161" y="537527"/>
            <a:ext cx="1724167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Analyze the cumulative revenue generated over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5622925" y="4274503"/>
            <a:ext cx="704215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47373" y="3363884"/>
            <a:ext cx="4611927" cy="3983028"/>
          </a:xfrm>
          <a:custGeom>
            <a:avLst/>
            <a:gdLst/>
            <a:ahLst/>
            <a:cxnLst/>
            <a:rect r="r" b="b" t="t" l="l"/>
            <a:pathLst>
              <a:path h="3983028" w="4611927">
                <a:moveTo>
                  <a:pt x="0" y="0"/>
                </a:moveTo>
                <a:lnTo>
                  <a:pt x="4611927" y="0"/>
                </a:lnTo>
                <a:lnTo>
                  <a:pt x="4611927" y="3983028"/>
                </a:lnTo>
                <a:lnTo>
                  <a:pt x="0" y="3983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31007" y="1323150"/>
            <a:ext cx="8567081" cy="1177290"/>
          </a:xfrm>
          <a:prstGeom prst="rect">
            <a:avLst/>
          </a:prstGeom>
        </p:spPr>
        <p:txBody>
          <a:bodyPr anchor="t" rtlCol="false" tIns="0" lIns="0" bIns="0" rIns="0">
            <a:spAutoFit/>
          </a:bodyPr>
          <a:lstStyle/>
          <a:p>
            <a:pPr algn="l">
              <a:lnSpc>
                <a:spcPts val="8880"/>
              </a:lnSpc>
            </a:pPr>
            <a:r>
              <a:rPr lang="en-US" sz="8000">
                <a:solidFill>
                  <a:srgbClr val="000000"/>
                </a:solidFill>
                <a:latin typeface="Helveticish Bold"/>
              </a:rPr>
              <a:t>Introduction</a:t>
            </a:r>
          </a:p>
        </p:txBody>
      </p:sp>
      <p:sp>
        <p:nvSpPr>
          <p:cNvPr name="TextBox 4" id="4"/>
          <p:cNvSpPr txBox="true"/>
          <p:nvPr/>
        </p:nvSpPr>
        <p:spPr>
          <a:xfrm rot="0">
            <a:off x="1435065" y="3128148"/>
            <a:ext cx="11024893" cy="5852218"/>
          </a:xfrm>
          <a:prstGeom prst="rect">
            <a:avLst/>
          </a:prstGeom>
        </p:spPr>
        <p:txBody>
          <a:bodyPr anchor="t" rtlCol="false" tIns="0" lIns="0" bIns="0" rIns="0">
            <a:spAutoFit/>
          </a:bodyPr>
          <a:lstStyle/>
          <a:p>
            <a:pPr algn="ctr">
              <a:lnSpc>
                <a:spcPts val="4234"/>
              </a:lnSpc>
            </a:pPr>
            <a:r>
              <a:rPr lang="en-US" sz="3024">
                <a:solidFill>
                  <a:srgbClr val="000000"/>
                </a:solidFill>
                <a:latin typeface="Canva Sans"/>
              </a:rPr>
              <a:t>Greetings! My name is Shreesh Tiwari, and I'm excited to present my project on analyzing pizza sales using SQL queries. In this project, I delve into the rich world of pizza sales data to uncover valuable insights. By leveraging SQL, I've crafted queries to address various questions pertaining to pizza sales trends, customer preferences, and more. Through meticulous analysis and query optimization, I aim to provide actionable insights that can inform strategic decisions for pizza businesses. Join me on this journey through the flavors and numbers of the pizza industry!</a:t>
            </a:r>
          </a:p>
          <a:p>
            <a:pPr algn="ctr">
              <a:lnSpc>
                <a:spcPts val="423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6174591" y="2109886"/>
            <a:ext cx="1681572" cy="1820599"/>
          </a:xfrm>
          <a:custGeom>
            <a:avLst/>
            <a:gdLst/>
            <a:ahLst/>
            <a:cxnLst/>
            <a:rect r="r" b="b" t="t" l="l"/>
            <a:pathLst>
              <a:path h="1820599" w="1681572">
                <a:moveTo>
                  <a:pt x="0" y="0"/>
                </a:moveTo>
                <a:lnTo>
                  <a:pt x="1681572" y="0"/>
                </a:lnTo>
                <a:lnTo>
                  <a:pt x="1681572" y="1820599"/>
                </a:lnTo>
                <a:lnTo>
                  <a:pt x="0" y="1820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619408" y="6184936"/>
            <a:ext cx="5049183" cy="2862707"/>
          </a:xfrm>
          <a:custGeom>
            <a:avLst/>
            <a:gdLst/>
            <a:ahLst/>
            <a:cxnLst/>
            <a:rect r="r" b="b" t="t" l="l"/>
            <a:pathLst>
              <a:path h="2862707" w="5049183">
                <a:moveTo>
                  <a:pt x="0" y="0"/>
                </a:moveTo>
                <a:lnTo>
                  <a:pt x="5049184" y="0"/>
                </a:lnTo>
                <a:lnTo>
                  <a:pt x="5049184" y="2862706"/>
                </a:lnTo>
                <a:lnTo>
                  <a:pt x="0" y="2862706"/>
                </a:lnTo>
                <a:lnTo>
                  <a:pt x="0" y="0"/>
                </a:lnTo>
                <a:close/>
              </a:path>
            </a:pathLst>
          </a:custGeom>
          <a:blipFill>
            <a:blip r:embed="rId5"/>
            <a:stretch>
              <a:fillRect l="0" t="0" r="0" b="0"/>
            </a:stretch>
          </a:blipFill>
        </p:spPr>
      </p:sp>
      <p:sp>
        <p:nvSpPr>
          <p:cNvPr name="Freeform 5" id="5"/>
          <p:cNvSpPr/>
          <p:nvPr/>
        </p:nvSpPr>
        <p:spPr>
          <a:xfrm flipH="false" flipV="false" rot="0">
            <a:off x="3872582" y="2472852"/>
            <a:ext cx="10542837" cy="3375159"/>
          </a:xfrm>
          <a:custGeom>
            <a:avLst/>
            <a:gdLst/>
            <a:ahLst/>
            <a:cxnLst/>
            <a:rect r="r" b="b" t="t" l="l"/>
            <a:pathLst>
              <a:path h="3375159" w="10542837">
                <a:moveTo>
                  <a:pt x="0" y="0"/>
                </a:moveTo>
                <a:lnTo>
                  <a:pt x="10542836" y="0"/>
                </a:lnTo>
                <a:lnTo>
                  <a:pt x="10542836" y="3375159"/>
                </a:lnTo>
                <a:lnTo>
                  <a:pt x="0" y="3375159"/>
                </a:lnTo>
                <a:lnTo>
                  <a:pt x="0" y="0"/>
                </a:lnTo>
                <a:close/>
              </a:path>
            </a:pathLst>
          </a:custGeom>
          <a:blipFill>
            <a:blip r:embed="rId6"/>
            <a:stretch>
              <a:fillRect l="0" t="0" r="0" b="0"/>
            </a:stretch>
          </a:blipFill>
        </p:spPr>
      </p:sp>
      <p:sp>
        <p:nvSpPr>
          <p:cNvPr name="TextBox 6" id="6"/>
          <p:cNvSpPr txBox="true"/>
          <p:nvPr/>
        </p:nvSpPr>
        <p:spPr>
          <a:xfrm rot="0">
            <a:off x="1028700" y="222693"/>
            <a:ext cx="15733622" cy="754761"/>
          </a:xfrm>
          <a:prstGeom prst="rect">
            <a:avLst/>
          </a:prstGeom>
        </p:spPr>
        <p:txBody>
          <a:bodyPr anchor="t" rtlCol="false" tIns="0" lIns="0" bIns="0" rIns="0">
            <a:spAutoFit/>
          </a:bodyPr>
          <a:lstStyle/>
          <a:p>
            <a:pPr algn="ctr">
              <a:lnSpc>
                <a:spcPts val="5771"/>
              </a:lnSpc>
            </a:pPr>
            <a:r>
              <a:rPr lang="en-US" sz="5199">
                <a:solidFill>
                  <a:srgbClr val="000000"/>
                </a:solidFill>
                <a:latin typeface="Helveticish Bold"/>
              </a:rPr>
              <a:t>Retrieve the total number order placed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678282" y="1257916"/>
            <a:ext cx="10931437" cy="5243276"/>
          </a:xfrm>
          <a:custGeom>
            <a:avLst/>
            <a:gdLst/>
            <a:ahLst/>
            <a:cxnLst/>
            <a:rect r="r" b="b" t="t" l="l"/>
            <a:pathLst>
              <a:path h="5243276" w="10931437">
                <a:moveTo>
                  <a:pt x="0" y="0"/>
                </a:moveTo>
                <a:lnTo>
                  <a:pt x="10931436" y="0"/>
                </a:lnTo>
                <a:lnTo>
                  <a:pt x="10931436" y="5243277"/>
                </a:lnTo>
                <a:lnTo>
                  <a:pt x="0" y="5243277"/>
                </a:lnTo>
                <a:lnTo>
                  <a:pt x="0" y="0"/>
                </a:lnTo>
                <a:close/>
              </a:path>
            </a:pathLst>
          </a:custGeom>
          <a:blipFill>
            <a:blip r:embed="rId3"/>
            <a:stretch>
              <a:fillRect l="0" t="0" r="0" b="0"/>
            </a:stretch>
          </a:blipFill>
        </p:spPr>
      </p:sp>
      <p:sp>
        <p:nvSpPr>
          <p:cNvPr name="Freeform 4" id="4"/>
          <p:cNvSpPr/>
          <p:nvPr/>
        </p:nvSpPr>
        <p:spPr>
          <a:xfrm flipH="false" flipV="false" rot="0">
            <a:off x="7348035" y="6977443"/>
            <a:ext cx="4426604" cy="2949271"/>
          </a:xfrm>
          <a:custGeom>
            <a:avLst/>
            <a:gdLst/>
            <a:ahLst/>
            <a:cxnLst/>
            <a:rect r="r" b="b" t="t" l="l"/>
            <a:pathLst>
              <a:path h="2949271" w="4426604">
                <a:moveTo>
                  <a:pt x="0" y="0"/>
                </a:moveTo>
                <a:lnTo>
                  <a:pt x="4426603" y="0"/>
                </a:lnTo>
                <a:lnTo>
                  <a:pt x="4426603" y="2949271"/>
                </a:lnTo>
                <a:lnTo>
                  <a:pt x="0" y="2949271"/>
                </a:lnTo>
                <a:lnTo>
                  <a:pt x="0" y="0"/>
                </a:lnTo>
                <a:close/>
              </a:path>
            </a:pathLst>
          </a:custGeom>
          <a:blipFill>
            <a:blip r:embed="rId4"/>
            <a:stretch>
              <a:fillRect l="0" t="0" r="-5217" b="-13425"/>
            </a:stretch>
          </a:blipFill>
        </p:spPr>
      </p:sp>
      <p:sp>
        <p:nvSpPr>
          <p:cNvPr name="TextBox 5" id="5"/>
          <p:cNvSpPr txBox="true"/>
          <p:nvPr/>
        </p:nvSpPr>
        <p:spPr>
          <a:xfrm rot="0">
            <a:off x="768357" y="28575"/>
            <a:ext cx="16751285" cy="754761"/>
          </a:xfrm>
          <a:prstGeom prst="rect">
            <a:avLst/>
          </a:prstGeom>
        </p:spPr>
        <p:txBody>
          <a:bodyPr anchor="t" rtlCol="false" tIns="0" lIns="0" bIns="0" rIns="0">
            <a:spAutoFit/>
          </a:bodyPr>
          <a:lstStyle/>
          <a:p>
            <a:pPr algn="l" marL="0" indent="0" lvl="0">
              <a:lnSpc>
                <a:spcPts val="5771"/>
              </a:lnSpc>
              <a:spcBef>
                <a:spcPct val="0"/>
              </a:spcBef>
            </a:pPr>
            <a:r>
              <a:rPr lang="en-US" sz="5199">
                <a:solidFill>
                  <a:srgbClr val="000000"/>
                </a:solidFill>
                <a:latin typeface="Helveticish Bold"/>
              </a:rPr>
              <a:t>Retrieve a total revenue genrated from pizza sales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376333" y="1341042"/>
            <a:ext cx="12732274" cy="5610538"/>
          </a:xfrm>
          <a:custGeom>
            <a:avLst/>
            <a:gdLst/>
            <a:ahLst/>
            <a:cxnLst/>
            <a:rect r="r" b="b" t="t" l="l"/>
            <a:pathLst>
              <a:path h="5610538" w="12732274">
                <a:moveTo>
                  <a:pt x="0" y="0"/>
                </a:moveTo>
                <a:lnTo>
                  <a:pt x="12732274" y="0"/>
                </a:lnTo>
                <a:lnTo>
                  <a:pt x="12732274" y="5610538"/>
                </a:lnTo>
                <a:lnTo>
                  <a:pt x="0" y="5610538"/>
                </a:lnTo>
                <a:lnTo>
                  <a:pt x="0" y="0"/>
                </a:lnTo>
                <a:close/>
              </a:path>
            </a:pathLst>
          </a:custGeom>
          <a:blipFill>
            <a:blip r:embed="rId3"/>
            <a:stretch>
              <a:fillRect l="0" t="0" r="0" b="0"/>
            </a:stretch>
          </a:blipFill>
        </p:spPr>
      </p:sp>
      <p:sp>
        <p:nvSpPr>
          <p:cNvPr name="Freeform 4" id="4"/>
          <p:cNvSpPr/>
          <p:nvPr/>
        </p:nvSpPr>
        <p:spPr>
          <a:xfrm flipH="false" flipV="false" rot="0">
            <a:off x="5532596" y="7088282"/>
            <a:ext cx="7879700" cy="2953029"/>
          </a:xfrm>
          <a:custGeom>
            <a:avLst/>
            <a:gdLst/>
            <a:ahLst/>
            <a:cxnLst/>
            <a:rect r="r" b="b" t="t" l="l"/>
            <a:pathLst>
              <a:path h="2953029" w="7879700">
                <a:moveTo>
                  <a:pt x="0" y="0"/>
                </a:moveTo>
                <a:lnTo>
                  <a:pt x="7879700" y="0"/>
                </a:lnTo>
                <a:lnTo>
                  <a:pt x="7879700" y="2953029"/>
                </a:lnTo>
                <a:lnTo>
                  <a:pt x="0" y="2953029"/>
                </a:lnTo>
                <a:lnTo>
                  <a:pt x="0" y="0"/>
                </a:lnTo>
                <a:close/>
              </a:path>
            </a:pathLst>
          </a:custGeom>
          <a:blipFill>
            <a:blip r:embed="rId4"/>
            <a:stretch>
              <a:fillRect l="0" t="0" r="0" b="-23629"/>
            </a:stretch>
          </a:blipFill>
        </p:spPr>
      </p:sp>
      <p:sp>
        <p:nvSpPr>
          <p:cNvPr name="TextBox 5" id="5"/>
          <p:cNvSpPr txBox="true"/>
          <p:nvPr/>
        </p:nvSpPr>
        <p:spPr>
          <a:xfrm rot="0">
            <a:off x="647938" y="449580"/>
            <a:ext cx="16611362" cy="754761"/>
          </a:xfrm>
          <a:prstGeom prst="rect">
            <a:avLst/>
          </a:prstGeom>
        </p:spPr>
        <p:txBody>
          <a:bodyPr anchor="t" rtlCol="false" tIns="0" lIns="0" bIns="0" rIns="0">
            <a:spAutoFit/>
          </a:bodyPr>
          <a:lstStyle/>
          <a:p>
            <a:pPr algn="l">
              <a:lnSpc>
                <a:spcPts val="5771"/>
              </a:lnSpc>
            </a:pPr>
            <a:r>
              <a:rPr lang="en-US" sz="5199">
                <a:solidFill>
                  <a:srgbClr val="000000"/>
                </a:solidFill>
                <a:latin typeface="Helveticish Bold"/>
              </a:rPr>
              <a:t>Identify the highest-priced pizza.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156020" y="1028700"/>
            <a:ext cx="13394261" cy="6176628"/>
          </a:xfrm>
          <a:custGeom>
            <a:avLst/>
            <a:gdLst/>
            <a:ahLst/>
            <a:cxnLst/>
            <a:rect r="r" b="b" t="t" l="l"/>
            <a:pathLst>
              <a:path h="6176628" w="13394261">
                <a:moveTo>
                  <a:pt x="0" y="0"/>
                </a:moveTo>
                <a:lnTo>
                  <a:pt x="13394261" y="0"/>
                </a:lnTo>
                <a:lnTo>
                  <a:pt x="13394261" y="6176628"/>
                </a:lnTo>
                <a:lnTo>
                  <a:pt x="0" y="6176628"/>
                </a:lnTo>
                <a:lnTo>
                  <a:pt x="0" y="0"/>
                </a:lnTo>
                <a:close/>
              </a:path>
            </a:pathLst>
          </a:custGeom>
          <a:blipFill>
            <a:blip r:embed="rId3"/>
            <a:stretch>
              <a:fillRect l="0" t="0" r="0" b="0"/>
            </a:stretch>
          </a:blipFill>
        </p:spPr>
      </p:sp>
      <p:sp>
        <p:nvSpPr>
          <p:cNvPr name="Freeform 4" id="4"/>
          <p:cNvSpPr/>
          <p:nvPr/>
        </p:nvSpPr>
        <p:spPr>
          <a:xfrm flipH="false" flipV="false" rot="0">
            <a:off x="11961407" y="6196788"/>
            <a:ext cx="4316697" cy="3837064"/>
          </a:xfrm>
          <a:custGeom>
            <a:avLst/>
            <a:gdLst/>
            <a:ahLst/>
            <a:cxnLst/>
            <a:rect r="r" b="b" t="t" l="l"/>
            <a:pathLst>
              <a:path h="3837064" w="4316697">
                <a:moveTo>
                  <a:pt x="0" y="0"/>
                </a:moveTo>
                <a:lnTo>
                  <a:pt x="4316697" y="0"/>
                </a:lnTo>
                <a:lnTo>
                  <a:pt x="4316697" y="3837064"/>
                </a:lnTo>
                <a:lnTo>
                  <a:pt x="0" y="3837064"/>
                </a:lnTo>
                <a:lnTo>
                  <a:pt x="0" y="0"/>
                </a:lnTo>
                <a:close/>
              </a:path>
            </a:pathLst>
          </a:custGeom>
          <a:blipFill>
            <a:blip r:embed="rId4"/>
            <a:stretch>
              <a:fillRect l="0" t="0" r="0" b="0"/>
            </a:stretch>
          </a:blipFill>
        </p:spPr>
      </p:sp>
      <p:sp>
        <p:nvSpPr>
          <p:cNvPr name="TextBox 5" id="5"/>
          <p:cNvSpPr txBox="true"/>
          <p:nvPr/>
        </p:nvSpPr>
        <p:spPr>
          <a:xfrm rot="0">
            <a:off x="692383" y="28575"/>
            <a:ext cx="16903234" cy="754761"/>
          </a:xfrm>
          <a:prstGeom prst="rect">
            <a:avLst/>
          </a:prstGeom>
        </p:spPr>
        <p:txBody>
          <a:bodyPr anchor="t" rtlCol="false" tIns="0" lIns="0" bIns="0" rIns="0">
            <a:spAutoFit/>
          </a:bodyPr>
          <a:lstStyle/>
          <a:p>
            <a:pPr algn="ctr">
              <a:lnSpc>
                <a:spcPts val="5771"/>
              </a:lnSpc>
            </a:pPr>
            <a:r>
              <a:rPr lang="en-US" sz="5199">
                <a:solidFill>
                  <a:srgbClr val="000000"/>
                </a:solidFill>
                <a:latin typeface="Helveticish Bold"/>
              </a:rPr>
              <a:t>Identify the most common pizza size ordered.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28700" y="1886585"/>
            <a:ext cx="10713312" cy="6534519"/>
          </a:xfrm>
          <a:custGeom>
            <a:avLst/>
            <a:gdLst/>
            <a:ahLst/>
            <a:cxnLst/>
            <a:rect r="r" b="b" t="t" l="l"/>
            <a:pathLst>
              <a:path h="6534519" w="10713312">
                <a:moveTo>
                  <a:pt x="0" y="0"/>
                </a:moveTo>
                <a:lnTo>
                  <a:pt x="10713312" y="0"/>
                </a:lnTo>
                <a:lnTo>
                  <a:pt x="10713312" y="6534519"/>
                </a:lnTo>
                <a:lnTo>
                  <a:pt x="0" y="6534519"/>
                </a:lnTo>
                <a:lnTo>
                  <a:pt x="0" y="0"/>
                </a:lnTo>
                <a:close/>
              </a:path>
            </a:pathLst>
          </a:custGeom>
          <a:blipFill>
            <a:blip r:embed="rId3"/>
            <a:stretch>
              <a:fillRect l="0" t="0" r="-2777" b="0"/>
            </a:stretch>
          </a:blipFill>
        </p:spPr>
      </p:sp>
      <p:sp>
        <p:nvSpPr>
          <p:cNvPr name="Freeform 4" id="4"/>
          <p:cNvSpPr/>
          <p:nvPr/>
        </p:nvSpPr>
        <p:spPr>
          <a:xfrm flipH="false" flipV="false" rot="0">
            <a:off x="11420532" y="6618103"/>
            <a:ext cx="6534789" cy="3362730"/>
          </a:xfrm>
          <a:custGeom>
            <a:avLst/>
            <a:gdLst/>
            <a:ahLst/>
            <a:cxnLst/>
            <a:rect r="r" b="b" t="t" l="l"/>
            <a:pathLst>
              <a:path h="3362730" w="6534789">
                <a:moveTo>
                  <a:pt x="0" y="0"/>
                </a:moveTo>
                <a:lnTo>
                  <a:pt x="6534789" y="0"/>
                </a:lnTo>
                <a:lnTo>
                  <a:pt x="6534789" y="3362729"/>
                </a:lnTo>
                <a:lnTo>
                  <a:pt x="0" y="3362729"/>
                </a:lnTo>
                <a:lnTo>
                  <a:pt x="0" y="0"/>
                </a:lnTo>
                <a:close/>
              </a:path>
            </a:pathLst>
          </a:custGeom>
          <a:blipFill>
            <a:blip r:embed="rId4"/>
            <a:stretch>
              <a:fillRect l="0" t="0" r="0" b="0"/>
            </a:stretch>
          </a:blipFill>
        </p:spPr>
      </p:sp>
      <p:sp>
        <p:nvSpPr>
          <p:cNvPr name="TextBox 5" id="5"/>
          <p:cNvSpPr txBox="true"/>
          <p:nvPr/>
        </p:nvSpPr>
        <p:spPr>
          <a:xfrm rot="0">
            <a:off x="280877" y="75565"/>
            <a:ext cx="172593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List the top 5 most ordered pizza types along with their quantities.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522241" y="2399516"/>
            <a:ext cx="11006942" cy="5487968"/>
          </a:xfrm>
          <a:custGeom>
            <a:avLst/>
            <a:gdLst/>
            <a:ahLst/>
            <a:cxnLst/>
            <a:rect r="r" b="b" t="t" l="l"/>
            <a:pathLst>
              <a:path h="5487968" w="11006942">
                <a:moveTo>
                  <a:pt x="0" y="0"/>
                </a:moveTo>
                <a:lnTo>
                  <a:pt x="11006942" y="0"/>
                </a:lnTo>
                <a:lnTo>
                  <a:pt x="11006942" y="5487968"/>
                </a:lnTo>
                <a:lnTo>
                  <a:pt x="0" y="5487968"/>
                </a:lnTo>
                <a:lnTo>
                  <a:pt x="0" y="0"/>
                </a:lnTo>
                <a:close/>
              </a:path>
            </a:pathLst>
          </a:custGeom>
          <a:blipFill>
            <a:blip r:embed="rId3"/>
            <a:stretch>
              <a:fillRect l="0" t="0" r="0" b="0"/>
            </a:stretch>
          </a:blipFill>
        </p:spPr>
      </p:sp>
      <p:sp>
        <p:nvSpPr>
          <p:cNvPr name="Freeform 4" id="4"/>
          <p:cNvSpPr/>
          <p:nvPr/>
        </p:nvSpPr>
        <p:spPr>
          <a:xfrm flipH="false" flipV="false" rot="0">
            <a:off x="11853904" y="5143500"/>
            <a:ext cx="5745042" cy="4962739"/>
          </a:xfrm>
          <a:custGeom>
            <a:avLst/>
            <a:gdLst/>
            <a:ahLst/>
            <a:cxnLst/>
            <a:rect r="r" b="b" t="t" l="l"/>
            <a:pathLst>
              <a:path h="4962739" w="5745042">
                <a:moveTo>
                  <a:pt x="0" y="0"/>
                </a:moveTo>
                <a:lnTo>
                  <a:pt x="5745042" y="0"/>
                </a:lnTo>
                <a:lnTo>
                  <a:pt x="5745042" y="4962739"/>
                </a:lnTo>
                <a:lnTo>
                  <a:pt x="0" y="4962739"/>
                </a:lnTo>
                <a:lnTo>
                  <a:pt x="0" y="0"/>
                </a:lnTo>
                <a:close/>
              </a:path>
            </a:pathLst>
          </a:custGeom>
          <a:blipFill>
            <a:blip r:embed="rId4"/>
            <a:stretch>
              <a:fillRect l="0" t="0" r="0" b="0"/>
            </a:stretch>
          </a:blipFill>
        </p:spPr>
      </p:sp>
      <p:sp>
        <p:nvSpPr>
          <p:cNvPr name="TextBox 5" id="5"/>
          <p:cNvSpPr txBox="true"/>
          <p:nvPr/>
        </p:nvSpPr>
        <p:spPr>
          <a:xfrm rot="0">
            <a:off x="0" y="333848"/>
            <a:ext cx="18288000"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Join the necessary tables to find the total quantity of each pizza category ordered.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249241" y="1559792"/>
            <a:ext cx="10736231" cy="3273448"/>
          </a:xfrm>
          <a:custGeom>
            <a:avLst/>
            <a:gdLst/>
            <a:ahLst/>
            <a:cxnLst/>
            <a:rect r="r" b="b" t="t" l="l"/>
            <a:pathLst>
              <a:path h="3273448" w="10736231">
                <a:moveTo>
                  <a:pt x="0" y="0"/>
                </a:moveTo>
                <a:lnTo>
                  <a:pt x="10736231" y="0"/>
                </a:lnTo>
                <a:lnTo>
                  <a:pt x="10736231" y="3273448"/>
                </a:lnTo>
                <a:lnTo>
                  <a:pt x="0" y="3273448"/>
                </a:lnTo>
                <a:lnTo>
                  <a:pt x="0" y="0"/>
                </a:lnTo>
                <a:close/>
              </a:path>
            </a:pathLst>
          </a:custGeom>
          <a:blipFill>
            <a:blip r:embed="rId3"/>
            <a:stretch>
              <a:fillRect l="0" t="0" r="0" b="0"/>
            </a:stretch>
          </a:blipFill>
        </p:spPr>
      </p:sp>
      <p:sp>
        <p:nvSpPr>
          <p:cNvPr name="Freeform 4" id="4"/>
          <p:cNvSpPr/>
          <p:nvPr/>
        </p:nvSpPr>
        <p:spPr>
          <a:xfrm flipH="false" flipV="false" rot="0">
            <a:off x="5806254" y="5143500"/>
            <a:ext cx="5622205" cy="4922668"/>
          </a:xfrm>
          <a:custGeom>
            <a:avLst/>
            <a:gdLst/>
            <a:ahLst/>
            <a:cxnLst/>
            <a:rect r="r" b="b" t="t" l="l"/>
            <a:pathLst>
              <a:path h="4922668" w="5622205">
                <a:moveTo>
                  <a:pt x="0" y="0"/>
                </a:moveTo>
                <a:lnTo>
                  <a:pt x="5622205" y="0"/>
                </a:lnTo>
                <a:lnTo>
                  <a:pt x="5622205" y="4922668"/>
                </a:lnTo>
                <a:lnTo>
                  <a:pt x="0" y="4922668"/>
                </a:lnTo>
                <a:lnTo>
                  <a:pt x="0" y="0"/>
                </a:lnTo>
                <a:close/>
              </a:path>
            </a:pathLst>
          </a:custGeom>
          <a:blipFill>
            <a:blip r:embed="rId4"/>
            <a:stretch>
              <a:fillRect l="0" t="0" r="0" b="0"/>
            </a:stretch>
          </a:blipFill>
        </p:spPr>
      </p:sp>
      <p:sp>
        <p:nvSpPr>
          <p:cNvPr name="TextBox 5" id="5"/>
          <p:cNvSpPr txBox="true"/>
          <p:nvPr/>
        </p:nvSpPr>
        <p:spPr>
          <a:xfrm rot="0">
            <a:off x="155654" y="141605"/>
            <a:ext cx="1797669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Determine the distribution of orders by hour of the day.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DAGFBUVuHIc</dc:identifier>
  <dcterms:modified xsi:type="dcterms:W3CDTF">2011-08-01T06:04:30Z</dcterms:modified>
  <cp:revision>1</cp:revision>
  <dc:title>Pizza_Sales_Report_UsingSQL</dc:title>
</cp:coreProperties>
</file>