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2" r:id="rId5"/>
    <p:sldId id="260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14864"/>
    <a:srgbClr val="B7DEC2"/>
    <a:srgbClr val="CDE8D5"/>
    <a:srgbClr val="C4E3CE"/>
    <a:srgbClr val="DBEDE0"/>
    <a:srgbClr val="A3E0B4"/>
    <a:srgbClr val="BFEACB"/>
    <a:srgbClr val="5BA87A"/>
    <a:srgbClr val="376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623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8BDE678-1C1F-4026-8E30-1B42D3BA1C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194723-F525-4521-A99C-EB1933D3DD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002899-40FD-4718-9B00-A4E025FAF49F}" type="datetime1">
              <a:rPr lang="de-DE" smtClean="0"/>
              <a:t>03.10.2023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1D1466-DF8D-4676-A141-D62D7118C8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52B1A3-4D5C-4D62-8030-72478A260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FC81C-FE45-46D7-8C65-AABE114DAB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73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AA7C5-E7C6-4FAF-9148-CA8352E6949F}" type="datetime1">
              <a:rPr lang="de-DE" smtClean="0"/>
              <a:pPr/>
              <a:t>03.10.2023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18594DC-8A62-42C3-88E9-98669E4E3682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03408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18594DC-8A62-42C3-88E9-98669E4E368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3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18594DC-8A62-42C3-88E9-98669E4E3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89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156F716-F930-EA45-8FD5-C0BE2025D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8147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89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7EB03C2E-CB67-BE46-842B-2B5864DD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34851"/>
              </p:ext>
            </p:extLst>
          </p:nvPr>
        </p:nvGraphicFramePr>
        <p:xfrm>
          <a:off x="479376" y="188640"/>
          <a:ext cx="11017223" cy="380673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0673">
                <a:tc>
                  <a:txBody>
                    <a:bodyPr/>
                    <a:lstStyle/>
                    <a:p>
                      <a:pPr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de-DE" sz="1300" b="1" noProof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Milestones 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de-DE" sz="1300" b="0" noProof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2023</a:t>
                      </a:r>
                      <a:endParaRPr lang="de-DE" sz="1300" b="0" noProof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noProof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2024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3020"/>
              </p:ext>
            </p:extLst>
          </p:nvPr>
        </p:nvGraphicFramePr>
        <p:xfrm>
          <a:off x="479375" y="576921"/>
          <a:ext cx="11017225" cy="575640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77351263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46446">
                <a:tc>
                  <a:txBody>
                    <a:bodyPr/>
                    <a:lstStyle/>
                    <a:p>
                      <a:pPr algn="ctr" rtl="0">
                        <a:lnSpc>
                          <a:spcPct val="130000"/>
                        </a:lnSpc>
                      </a:pPr>
                      <a:endParaRPr lang="de-DE" sz="1200" noProof="0" dirty="0"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4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4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4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4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4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400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  <a:endParaRPr lang="de-DE" sz="14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>
                        <a:lnSpc>
                          <a:spcPct val="130000"/>
                        </a:lnSpc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Goal definition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DE" sz="1600" kern="1200" noProof="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DE" sz="1600" kern="1200" noProof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>
                        <a:lnSpc>
                          <a:spcPct val="130000"/>
                        </a:lnSpc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Literature reserach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DE" sz="1600" kern="1200" noProof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DE" sz="1600" kern="1200" noProof="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 rtl="0">
                        <a:lnSpc>
                          <a:spcPct val="130000"/>
                        </a:lnSpc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Research:</a:t>
                      </a:r>
                    </a:p>
                    <a:p>
                      <a:pPr marL="285750" indent="-285750" rtl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Horizontal vs Vertical scaling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Research: LSTM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DE" sz="1600" kern="1200" noProof="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>
                        <a:lnSpc>
                          <a:spcPct val="130000"/>
                        </a:lnSpc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Setup:</a:t>
                      </a:r>
                    </a:p>
                    <a:p>
                      <a:pPr marL="285750" indent="-285750" rtl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Code base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Automatic test pipeline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DE" sz="1600" kern="1200" noProof="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84124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>
                        <a:lnSpc>
                          <a:spcPct val="130000"/>
                        </a:lnSpc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Implementation:</a:t>
                      </a:r>
                    </a:p>
                    <a:p>
                      <a:pPr marL="285750" indent="-285750" rtl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Burst detection</a:t>
                      </a:r>
                    </a:p>
                    <a:p>
                      <a:pPr marL="285750" indent="-285750" rtl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Workload prediction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DE" sz="1600" kern="1200" noProof="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09376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>
                        <a:lnSpc>
                          <a:spcPct val="130000"/>
                        </a:lnSpc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RL training</a:t>
                      </a:r>
                    </a:p>
                    <a:p>
                      <a:pPr marL="285750" indent="-285750" rtl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Environment</a:t>
                      </a:r>
                    </a:p>
                    <a:p>
                      <a:pPr marL="285750" indent="-285750" rtl="0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Optimization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DE" sz="1600" kern="1200" noProof="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>
                        <a:lnSpc>
                          <a:spcPct val="130000"/>
                        </a:lnSpc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Write thesis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DE" sz="1600" kern="1200" noProof="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>
                        <a:lnSpc>
                          <a:spcPct val="130000"/>
                        </a:lnSpc>
                      </a:pPr>
                      <a:r>
                        <a:rPr lang="de-DE" sz="1300" noProof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Write presentation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sz="2000" noProof="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DE" sz="1600" kern="1200" noProof="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Freihandform 43">
            <a:extLst>
              <a:ext uri="{FF2B5EF4-FFF2-40B4-BE49-F238E27FC236}">
                <a16:creationId xmlns:a16="http://schemas.microsoft.com/office/drawing/2014/main" id="{B04138C7-211C-4DB6-99DE-5417D034D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634" y="1040257"/>
            <a:ext cx="157162" cy="160368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de-DE" dirty="0"/>
          </a:p>
        </p:txBody>
      </p:sp>
      <p:sp>
        <p:nvSpPr>
          <p:cNvPr id="69" name="Textfeld 68"/>
          <p:cNvSpPr txBox="1"/>
          <p:nvPr/>
        </p:nvSpPr>
        <p:spPr>
          <a:xfrm>
            <a:off x="2920190" y="1005025"/>
            <a:ext cx="62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900" b="1" dirty="0">
                <a:solidFill>
                  <a:schemeClr val="bg2">
                    <a:lumMod val="25000"/>
                  </a:schemeClr>
                </a:solidFill>
              </a:rPr>
              <a:t>09.07.</a:t>
            </a:r>
          </a:p>
        </p:txBody>
      </p:sp>
      <p:sp>
        <p:nvSpPr>
          <p:cNvPr id="8" name="Textfeld 68">
            <a:extLst>
              <a:ext uri="{FF2B5EF4-FFF2-40B4-BE49-F238E27FC236}">
                <a16:creationId xmlns:a16="http://schemas.microsoft.com/office/drawing/2014/main" id="{CC9E324E-168F-1C5E-3D3B-21F971C630A5}"/>
              </a:ext>
            </a:extLst>
          </p:cNvPr>
          <p:cNvSpPr txBox="1"/>
          <p:nvPr/>
        </p:nvSpPr>
        <p:spPr>
          <a:xfrm>
            <a:off x="5593139" y="1442757"/>
            <a:ext cx="62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900" b="1" dirty="0">
                <a:solidFill>
                  <a:schemeClr val="bg2">
                    <a:lumMod val="25000"/>
                  </a:schemeClr>
                </a:solidFill>
              </a:rPr>
              <a:t>10.09.</a:t>
            </a:r>
          </a:p>
        </p:txBody>
      </p:sp>
      <p:sp>
        <p:nvSpPr>
          <p:cNvPr id="9" name="Textfeld 68">
            <a:extLst>
              <a:ext uri="{FF2B5EF4-FFF2-40B4-BE49-F238E27FC236}">
                <a16:creationId xmlns:a16="http://schemas.microsoft.com/office/drawing/2014/main" id="{01B1588C-4EF4-131B-AD75-846B1FF61AD6}"/>
              </a:ext>
            </a:extLst>
          </p:cNvPr>
          <p:cNvSpPr txBox="1"/>
          <p:nvPr/>
        </p:nvSpPr>
        <p:spPr>
          <a:xfrm>
            <a:off x="5752164" y="2511986"/>
            <a:ext cx="62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900" b="1" dirty="0">
                <a:solidFill>
                  <a:schemeClr val="bg2">
                    <a:lumMod val="25000"/>
                  </a:schemeClr>
                </a:solidFill>
              </a:rPr>
              <a:t>25.09.</a:t>
            </a:r>
          </a:p>
        </p:txBody>
      </p:sp>
      <p:sp>
        <p:nvSpPr>
          <p:cNvPr id="10" name="Freihandform 43">
            <a:extLst>
              <a:ext uri="{FF2B5EF4-FFF2-40B4-BE49-F238E27FC236}">
                <a16:creationId xmlns:a16="http://schemas.microsoft.com/office/drawing/2014/main" id="{51B64D04-69E6-526B-D5D2-D4291F31D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975" y="1477989"/>
            <a:ext cx="157162" cy="160368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de-DE" dirty="0"/>
          </a:p>
        </p:txBody>
      </p:sp>
      <p:sp>
        <p:nvSpPr>
          <p:cNvPr id="11" name="Freihandform 43">
            <a:extLst>
              <a:ext uri="{FF2B5EF4-FFF2-40B4-BE49-F238E27FC236}">
                <a16:creationId xmlns:a16="http://schemas.microsoft.com/office/drawing/2014/main" id="{EC3C0BD3-C3AD-9C1A-EE94-D8C569F96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2547218"/>
            <a:ext cx="157162" cy="160368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de-DE" dirty="0"/>
          </a:p>
        </p:txBody>
      </p:sp>
      <p:sp>
        <p:nvSpPr>
          <p:cNvPr id="12" name="Freihandform 43">
            <a:extLst>
              <a:ext uri="{FF2B5EF4-FFF2-40B4-BE49-F238E27FC236}">
                <a16:creationId xmlns:a16="http://schemas.microsoft.com/office/drawing/2014/main" id="{3CD6C021-FB97-BD43-2E36-6D256ED6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048" y="3664190"/>
            <a:ext cx="157162" cy="160368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de-DE" dirty="0"/>
          </a:p>
        </p:txBody>
      </p:sp>
      <p:sp>
        <p:nvSpPr>
          <p:cNvPr id="13" name="Textfeld 68">
            <a:extLst>
              <a:ext uri="{FF2B5EF4-FFF2-40B4-BE49-F238E27FC236}">
                <a16:creationId xmlns:a16="http://schemas.microsoft.com/office/drawing/2014/main" id="{65B2C155-72CF-F73B-88C2-75F47C9A2A3B}"/>
              </a:ext>
            </a:extLst>
          </p:cNvPr>
          <p:cNvSpPr txBox="1"/>
          <p:nvPr/>
        </p:nvSpPr>
        <p:spPr>
          <a:xfrm>
            <a:off x="6681636" y="3632307"/>
            <a:ext cx="62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900" b="1" dirty="0">
                <a:solidFill>
                  <a:schemeClr val="bg2">
                    <a:lumMod val="25000"/>
                  </a:schemeClr>
                </a:solidFill>
              </a:rPr>
              <a:t>01.10.</a:t>
            </a:r>
          </a:p>
        </p:txBody>
      </p:sp>
      <p:sp>
        <p:nvSpPr>
          <p:cNvPr id="14" name="Freihandform 43">
            <a:extLst>
              <a:ext uri="{FF2B5EF4-FFF2-40B4-BE49-F238E27FC236}">
                <a16:creationId xmlns:a16="http://schemas.microsoft.com/office/drawing/2014/main" id="{72BC2178-6A9F-0364-0376-86D7FED35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529" y="4489159"/>
            <a:ext cx="157162" cy="160368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de-DE" dirty="0"/>
          </a:p>
        </p:txBody>
      </p:sp>
      <p:sp>
        <p:nvSpPr>
          <p:cNvPr id="15" name="Textfeld 68">
            <a:extLst>
              <a:ext uri="{FF2B5EF4-FFF2-40B4-BE49-F238E27FC236}">
                <a16:creationId xmlns:a16="http://schemas.microsoft.com/office/drawing/2014/main" id="{BAF7D3E5-8811-F187-7903-4F33D3C7D5EE}"/>
              </a:ext>
            </a:extLst>
          </p:cNvPr>
          <p:cNvSpPr txBox="1"/>
          <p:nvPr/>
        </p:nvSpPr>
        <p:spPr>
          <a:xfrm>
            <a:off x="7176691" y="4453927"/>
            <a:ext cx="62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900" b="1" dirty="0">
                <a:solidFill>
                  <a:schemeClr val="bg2">
                    <a:lumMod val="25000"/>
                  </a:schemeClr>
                </a:solidFill>
              </a:rPr>
              <a:t>15.10.</a:t>
            </a:r>
          </a:p>
        </p:txBody>
      </p:sp>
      <p:sp>
        <p:nvSpPr>
          <p:cNvPr id="16" name="Freihandform 43">
            <a:extLst>
              <a:ext uri="{FF2B5EF4-FFF2-40B4-BE49-F238E27FC236}">
                <a16:creationId xmlns:a16="http://schemas.microsoft.com/office/drawing/2014/main" id="{3167B993-E230-A3AE-B71B-EE75F71EB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905" y="5335162"/>
            <a:ext cx="157162" cy="160368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de-DE" dirty="0"/>
          </a:p>
        </p:txBody>
      </p:sp>
      <p:sp>
        <p:nvSpPr>
          <p:cNvPr id="17" name="Textfeld 68">
            <a:extLst>
              <a:ext uri="{FF2B5EF4-FFF2-40B4-BE49-F238E27FC236}">
                <a16:creationId xmlns:a16="http://schemas.microsoft.com/office/drawing/2014/main" id="{9E7A0F70-E32E-4937-F042-B75E44D97DA5}"/>
              </a:ext>
            </a:extLst>
          </p:cNvPr>
          <p:cNvSpPr txBox="1"/>
          <p:nvPr/>
        </p:nvSpPr>
        <p:spPr>
          <a:xfrm>
            <a:off x="8287621" y="5302012"/>
            <a:ext cx="62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900" b="1" dirty="0">
                <a:solidFill>
                  <a:schemeClr val="bg2">
                    <a:lumMod val="25000"/>
                  </a:schemeClr>
                </a:solidFill>
              </a:rPr>
              <a:t>26.11.</a:t>
            </a:r>
          </a:p>
        </p:txBody>
      </p:sp>
      <p:sp>
        <p:nvSpPr>
          <p:cNvPr id="18" name="Freihandform 43">
            <a:extLst>
              <a:ext uri="{FF2B5EF4-FFF2-40B4-BE49-F238E27FC236}">
                <a16:creationId xmlns:a16="http://schemas.microsoft.com/office/drawing/2014/main" id="{37435167-67CB-6710-9F3C-39F16201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573" y="5756973"/>
            <a:ext cx="157162" cy="160368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de-DE" dirty="0"/>
          </a:p>
        </p:txBody>
      </p:sp>
      <p:sp>
        <p:nvSpPr>
          <p:cNvPr id="19" name="Textfeld 68">
            <a:extLst>
              <a:ext uri="{FF2B5EF4-FFF2-40B4-BE49-F238E27FC236}">
                <a16:creationId xmlns:a16="http://schemas.microsoft.com/office/drawing/2014/main" id="{471713B0-95B6-598C-41AC-7B4A0054D0DD}"/>
              </a:ext>
            </a:extLst>
          </p:cNvPr>
          <p:cNvSpPr txBox="1"/>
          <p:nvPr/>
        </p:nvSpPr>
        <p:spPr>
          <a:xfrm>
            <a:off x="10572794" y="5721741"/>
            <a:ext cx="62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900" b="1" dirty="0">
                <a:solidFill>
                  <a:schemeClr val="bg2">
                    <a:lumMod val="25000"/>
                  </a:schemeClr>
                </a:solidFill>
              </a:rPr>
              <a:t>07.01.</a:t>
            </a:r>
          </a:p>
        </p:txBody>
      </p:sp>
      <p:sp>
        <p:nvSpPr>
          <p:cNvPr id="20" name="Freihandform 43">
            <a:extLst>
              <a:ext uri="{FF2B5EF4-FFF2-40B4-BE49-F238E27FC236}">
                <a16:creationId xmlns:a16="http://schemas.microsoft.com/office/drawing/2014/main" id="{F4A7220D-D009-7A65-8466-DEB4EE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9531" y="6140340"/>
            <a:ext cx="157162" cy="160368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de-DE" dirty="0"/>
          </a:p>
        </p:txBody>
      </p:sp>
      <p:sp>
        <p:nvSpPr>
          <p:cNvPr id="21" name="Textfeld 68">
            <a:extLst>
              <a:ext uri="{FF2B5EF4-FFF2-40B4-BE49-F238E27FC236}">
                <a16:creationId xmlns:a16="http://schemas.microsoft.com/office/drawing/2014/main" id="{74692606-434F-0444-DE01-B154532BD91E}"/>
              </a:ext>
            </a:extLst>
          </p:cNvPr>
          <p:cNvSpPr txBox="1">
            <a:spLocks/>
          </p:cNvSpPr>
          <p:nvPr/>
        </p:nvSpPr>
        <p:spPr>
          <a:xfrm>
            <a:off x="11026693" y="6135439"/>
            <a:ext cx="62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900" b="1" dirty="0">
                <a:solidFill>
                  <a:schemeClr val="bg2">
                    <a:lumMod val="25000"/>
                  </a:schemeClr>
                </a:solidFill>
              </a:rPr>
              <a:t>14.01.</a:t>
            </a:r>
          </a:p>
        </p:txBody>
      </p:sp>
      <p:sp>
        <p:nvSpPr>
          <p:cNvPr id="22" name="Rechteck 65">
            <a:extLst>
              <a:ext uri="{FF2B5EF4-FFF2-40B4-BE49-F238E27FC236}">
                <a16:creationId xmlns:a16="http://schemas.microsoft.com/office/drawing/2014/main" id="{1CA990FE-B56E-6BC6-3069-54FD05B14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634" y="1323358"/>
            <a:ext cx="2825505" cy="1117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23" name="Rechteck 65">
            <a:extLst>
              <a:ext uri="{FF2B5EF4-FFF2-40B4-BE49-F238E27FC236}">
                <a16:creationId xmlns:a16="http://schemas.microsoft.com/office/drawing/2014/main" id="{7BD90BCB-0DF2-6138-5254-61349A2CB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51973" y="2276063"/>
            <a:ext cx="945203" cy="111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24" name="Rechteck 65">
            <a:extLst>
              <a:ext uri="{FF2B5EF4-FFF2-40B4-BE49-F238E27FC236}">
                <a16:creationId xmlns:a16="http://schemas.microsoft.com/office/drawing/2014/main" id="{778ADD15-DA56-B476-7788-2D6CA84D6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33916" y="3403474"/>
            <a:ext cx="447720" cy="111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25" name="Rechteck 65">
            <a:extLst>
              <a:ext uri="{FF2B5EF4-FFF2-40B4-BE49-F238E27FC236}">
                <a16:creationId xmlns:a16="http://schemas.microsoft.com/office/drawing/2014/main" id="{7B1A89CB-5B0A-D7FF-821A-C4493455B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06629" y="4280647"/>
            <a:ext cx="576064" cy="1091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26" name="Rechteck 65">
            <a:extLst>
              <a:ext uri="{FF2B5EF4-FFF2-40B4-BE49-F238E27FC236}">
                <a16:creationId xmlns:a16="http://schemas.microsoft.com/office/drawing/2014/main" id="{ECC65C8B-F3CE-9492-CB97-B9EAB6095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82691" y="5123788"/>
            <a:ext cx="1729707" cy="1398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31" name="Rechteck 65">
            <a:extLst>
              <a:ext uri="{FF2B5EF4-FFF2-40B4-BE49-F238E27FC236}">
                <a16:creationId xmlns:a16="http://schemas.microsoft.com/office/drawing/2014/main" id="{4C0BDE6B-E477-AEF1-0877-0834F217A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75904" y="5574845"/>
            <a:ext cx="1839139" cy="10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35" name="Rechteck 65">
            <a:extLst>
              <a:ext uri="{FF2B5EF4-FFF2-40B4-BE49-F238E27FC236}">
                <a16:creationId xmlns:a16="http://schemas.microsoft.com/office/drawing/2014/main" id="{EABEBDE7-FD8D-005F-94AB-013563D96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457572" y="5971805"/>
            <a:ext cx="490539" cy="10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39" name="Rechteck 65">
            <a:extLst>
              <a:ext uri="{FF2B5EF4-FFF2-40B4-BE49-F238E27FC236}">
                <a16:creationId xmlns:a16="http://schemas.microsoft.com/office/drawing/2014/main" id="{37AB0B85-D26E-5141-FBB5-D2C619AA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51974" y="1988756"/>
            <a:ext cx="945202" cy="1095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41" name="Rechteck 65">
            <a:extLst>
              <a:ext uri="{FF2B5EF4-FFF2-40B4-BE49-F238E27FC236}">
                <a16:creationId xmlns:a16="http://schemas.microsoft.com/office/drawing/2014/main" id="{AFD577A3-549B-14DB-5309-166FEE3C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33916" y="3089827"/>
            <a:ext cx="447720" cy="1117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43" name="Rechteck 65">
            <a:extLst>
              <a:ext uri="{FF2B5EF4-FFF2-40B4-BE49-F238E27FC236}">
                <a16:creationId xmlns:a16="http://schemas.microsoft.com/office/drawing/2014/main" id="{6EF2C3AD-78CB-B6EB-F6DD-3AE73928B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06629" y="3965017"/>
            <a:ext cx="576064" cy="1091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44" name="Rechteck 65">
            <a:extLst>
              <a:ext uri="{FF2B5EF4-FFF2-40B4-BE49-F238E27FC236}">
                <a16:creationId xmlns:a16="http://schemas.microsoft.com/office/drawing/2014/main" id="{9E9E9A99-7659-4AAC-7E0F-A7D663CDF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76688" y="4756267"/>
            <a:ext cx="1729707" cy="1476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46" name="Rechteck 65">
            <a:extLst>
              <a:ext uri="{FF2B5EF4-FFF2-40B4-BE49-F238E27FC236}">
                <a16:creationId xmlns:a16="http://schemas.microsoft.com/office/drawing/2014/main" id="{E14EE94C-7EE7-2C98-4B87-75AD7138B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399" y="1801476"/>
            <a:ext cx="406312" cy="1085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47" name="Rechteck 65">
            <a:extLst>
              <a:ext uri="{FF2B5EF4-FFF2-40B4-BE49-F238E27FC236}">
                <a16:creationId xmlns:a16="http://schemas.microsoft.com/office/drawing/2014/main" id="{E04752B0-03B1-E35D-E451-718EB9E4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398" y="2021647"/>
            <a:ext cx="406312" cy="1085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49" name="Rechteck 65">
            <a:extLst>
              <a:ext uri="{FF2B5EF4-FFF2-40B4-BE49-F238E27FC236}">
                <a16:creationId xmlns:a16="http://schemas.microsoft.com/office/drawing/2014/main" id="{695651DB-A16B-691F-3080-98AA85FDC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397" y="2247023"/>
            <a:ext cx="406312" cy="1085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50" name="Textfeld 68">
            <a:extLst>
              <a:ext uri="{FF2B5EF4-FFF2-40B4-BE49-F238E27FC236}">
                <a16:creationId xmlns:a16="http://schemas.microsoft.com/office/drawing/2014/main" id="{852CF3EB-E73B-698E-E9E5-BE167662B30B}"/>
              </a:ext>
            </a:extLst>
          </p:cNvPr>
          <p:cNvSpPr txBox="1"/>
          <p:nvPr/>
        </p:nvSpPr>
        <p:spPr>
          <a:xfrm>
            <a:off x="9704021" y="1740329"/>
            <a:ext cx="624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900" b="1" dirty="0">
                <a:solidFill>
                  <a:schemeClr val="bg2">
                    <a:lumMod val="25000"/>
                  </a:schemeClr>
                </a:solidFill>
              </a:rPr>
              <a:t>Both</a:t>
            </a:r>
          </a:p>
        </p:txBody>
      </p:sp>
      <p:sp>
        <p:nvSpPr>
          <p:cNvPr id="52" name="Textfeld 68">
            <a:extLst>
              <a:ext uri="{FF2B5EF4-FFF2-40B4-BE49-F238E27FC236}">
                <a16:creationId xmlns:a16="http://schemas.microsoft.com/office/drawing/2014/main" id="{5AE41762-35CB-6E15-0770-6FCFCA815E7E}"/>
              </a:ext>
            </a:extLst>
          </p:cNvPr>
          <p:cNvSpPr txBox="1"/>
          <p:nvPr/>
        </p:nvSpPr>
        <p:spPr>
          <a:xfrm>
            <a:off x="9689711" y="1966849"/>
            <a:ext cx="748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900" b="1" dirty="0">
                <a:solidFill>
                  <a:schemeClr val="bg2">
                    <a:lumMod val="25000"/>
                  </a:schemeClr>
                </a:solidFill>
              </a:rPr>
              <a:t>Dominik</a:t>
            </a:r>
          </a:p>
        </p:txBody>
      </p:sp>
      <p:sp>
        <p:nvSpPr>
          <p:cNvPr id="53" name="Textfeld 68">
            <a:extLst>
              <a:ext uri="{FF2B5EF4-FFF2-40B4-BE49-F238E27FC236}">
                <a16:creationId xmlns:a16="http://schemas.microsoft.com/office/drawing/2014/main" id="{FCF520C2-6A71-E224-64D2-73134EA28AF0}"/>
              </a:ext>
            </a:extLst>
          </p:cNvPr>
          <p:cNvSpPr txBox="1"/>
          <p:nvPr/>
        </p:nvSpPr>
        <p:spPr>
          <a:xfrm>
            <a:off x="9689710" y="2185877"/>
            <a:ext cx="748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900" b="1" dirty="0">
                <a:solidFill>
                  <a:schemeClr val="bg2">
                    <a:lumMod val="25000"/>
                  </a:schemeClr>
                </a:solidFill>
              </a:rPr>
              <a:t>René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B3B1B-0A56-4595-AC6C-190DB24E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Folientitel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886200" y="1981201"/>
            <a:ext cx="21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 sz="1200">
                <a:solidFill>
                  <a:srgbClr val="A6A6A6"/>
                </a:solidFill>
                <a:latin typeface="Arial Narrow" pitchFamily="34" charset="0"/>
              </a:rPr>
              <a:t>Aufgabenbalken (Länge = Dauer)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78180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 sz="1200">
                <a:solidFill>
                  <a:srgbClr val="A6A6A6"/>
                </a:solidFill>
                <a:latin typeface="Arial Narrow" pitchFamily="34" charset="0"/>
              </a:rPr>
              <a:t>Meilensteine</a:t>
            </a:r>
          </a:p>
        </p:txBody>
      </p:sp>
      <p:sp>
        <p:nvSpPr>
          <p:cNvPr id="33" name="Fünfeck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04715" y="2318636"/>
            <a:ext cx="240820" cy="175549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glow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28" name="Rechteck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86000"/>
            <a:ext cx="18288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29" name="Fünfeck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987165" y="2318637"/>
            <a:ext cx="240820" cy="175549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glow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6" name="Freihandform 43">
            <a:extLst>
              <a:ext uri="{FF2B5EF4-FFF2-40B4-BE49-F238E27FC236}">
                <a16:creationId xmlns:a16="http://schemas.microsoft.com/office/drawing/2014/main" id="{A8CF0681-5C03-4167-975F-D485C55AC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881" y="2320630"/>
            <a:ext cx="239777" cy="276999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de-DE"/>
          </a:p>
        </p:txBody>
      </p:sp>
      <p:sp>
        <p:nvSpPr>
          <p:cNvPr id="30" name="Rechteck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90800"/>
            <a:ext cx="2103120" cy="152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17" name="Freihandform 43">
            <a:extLst>
              <a:ext uri="{FF2B5EF4-FFF2-40B4-BE49-F238E27FC236}">
                <a16:creationId xmlns:a16="http://schemas.microsoft.com/office/drawing/2014/main" id="{255F2704-F6E1-4586-AF85-BF1875330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881" y="2743200"/>
            <a:ext cx="239777" cy="276999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de-DE"/>
          </a:p>
        </p:txBody>
      </p:sp>
      <p:sp>
        <p:nvSpPr>
          <p:cNvPr id="37" name="Fünfeck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04715" y="3309236"/>
            <a:ext cx="240820" cy="175549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glow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34" name="Rechteck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76600"/>
            <a:ext cx="1828800" cy="1524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35" name="Fünfeck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987165" y="3309237"/>
            <a:ext cx="240820" cy="175549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glow" dir="t"/>
          </a:scene3d>
          <a:sp3d>
            <a:bevelT w="444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8" name="Freihandform 43">
            <a:extLst>
              <a:ext uri="{FF2B5EF4-FFF2-40B4-BE49-F238E27FC236}">
                <a16:creationId xmlns:a16="http://schemas.microsoft.com/office/drawing/2014/main" id="{4D54FE63-2CCC-4D55-BA8A-7A8C10D2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881" y="3152001"/>
            <a:ext cx="239777" cy="276999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de-DE"/>
          </a:p>
        </p:txBody>
      </p:sp>
      <p:sp>
        <p:nvSpPr>
          <p:cNvPr id="36" name="Rechteck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581400"/>
            <a:ext cx="210312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62400" y="388620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1200">
                <a:solidFill>
                  <a:srgbClr val="A6A6A6"/>
                </a:solidFill>
                <a:latin typeface="Arial Narrow" pitchFamily="34" charset="0"/>
              </a:rPr>
              <a:t>Um die Länge der Dauerbalken zu ändern, navigieren Sie zu Format/Größe (rechts außen).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36895_TF44616498_Win32" id="{26A4AEB0-A3DB-42AB-B9A9-49B0DABBE404}" vid="{D56E36B2-4EAB-4A46-8FAC-33883F4FF51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EF1CB9-F6CA-4254-B2DD-DAD1601FFA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E26C35-DFD8-4F37-A40F-7DE49BF68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56F754-1D89-4433-8F21-2D9E37E888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Blaues Zwei-Jahres-Gantt-Diagramm</Template>
  <TotalTime>0</TotalTime>
  <Words>91</Words>
  <Application>Microsoft Office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Office-Design</vt:lpstr>
      <vt:lpstr>PowerPoint Presentation</vt:lpstr>
      <vt:lpstr>Folientitel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Dominik Gratz</dc:creator>
  <cp:keywords/>
  <dc:description/>
  <cp:lastModifiedBy>Dominik Gratz</cp:lastModifiedBy>
  <cp:revision>4</cp:revision>
  <dcterms:created xsi:type="dcterms:W3CDTF">2023-09-27T06:26:57Z</dcterms:created>
  <dcterms:modified xsi:type="dcterms:W3CDTF">2023-10-03T06:51:16Z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