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3"/>
    <p:sldId id="258" r:id="rId4"/>
    <p:sldId id="257" r:id="rId5"/>
    <p:sldId id="265" r:id="rId6"/>
    <p:sldId id="269" r:id="rId7"/>
    <p:sldId id="259" r:id="rId8"/>
    <p:sldId id="262" r:id="rId9"/>
    <p:sldId id="260" r:id="rId10"/>
    <p:sldId id="266" r:id="rId11"/>
    <p:sldId id="279" r:id="rId12"/>
    <p:sldId id="261" r:id="rId13"/>
    <p:sldId id="268" r:id="rId1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E7A"/>
    <a:srgbClr val="FDBE17"/>
    <a:srgbClr val="263238"/>
    <a:srgbClr val="37474F"/>
    <a:srgbClr val="855F01"/>
    <a:srgbClr val="D89B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90" d="100"/>
          <a:sy n="90" d="100"/>
        </p:scale>
        <p:origin x="-111" y="-39"/>
      </p:cViewPr>
      <p:guideLst>
        <p:guide orient="horz" pos="2160"/>
        <p:guide pos="3840"/>
      </p:guideLst>
    </p:cSldViewPr>
  </p:slideViewPr>
  <p:notesTextViewPr>
    <p:cViewPr>
      <p:scale>
        <a:sx n="1" d="1"/>
        <a:sy n="1" d="1"/>
      </p:scale>
      <p:origin x="0" y="0"/>
    </p:cViewPr>
  </p:notesTextViewPr>
  <p:sorterViewPr showFormatting="0">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宋体"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pPr fontAlgn="base"/>
            <a:r>
              <a:rPr lang="zh-CN" altLang="en-US" strike="noStrike" noProof="1" smtClean="0">
                <a:sym typeface="+mn-ea"/>
              </a:rPr>
              <a:t>Click here to edit the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sym typeface="+mn-ea"/>
              </a:rPr>
              <a:t>Click here to edit the master subtitle style</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base"/>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base"/>
            <a:r>
              <a:rPr lang="zh-CN" altLang="en-US" sz="2800" strike="noStrike" noProof="1" dirty="0">
                <a:sym typeface="+mn-ea"/>
              </a:rPr>
              <a:t>Click here to edit the master text style</a:t>
            </a:r>
            <a:endParaRPr lang="zh-CN" altLang="en-US" sz="2800" strike="noStrike" noProof="1" dirty="0"/>
          </a:p>
          <a:p>
            <a:pPr lvl="1" fontAlgn="base"/>
            <a:r>
              <a:rPr lang="zh-CN" altLang="en-US" sz="2800" strike="noStrike" noProof="1" dirty="0">
                <a:sym typeface="+mn-ea"/>
              </a:rPr>
              <a:t>The second level</a:t>
            </a:r>
            <a:endParaRPr lang="zh-CN" altLang="en-US" sz="2800" strike="noStrike" noProof="1" dirty="0"/>
          </a:p>
          <a:p>
            <a:pPr lvl="2" fontAlgn="base"/>
            <a:r>
              <a:rPr lang="zh-CN" altLang="en-US" sz="2800" strike="noStrike" noProof="1" dirty="0">
                <a:sym typeface="+mn-ea"/>
              </a:rPr>
              <a:t>The third level</a:t>
            </a:r>
            <a:endParaRPr lang="zh-CN" altLang="en-US" sz="2800" strike="noStrike" noProof="1" dirty="0"/>
          </a:p>
          <a:p>
            <a:pPr lvl="3" fontAlgn="base"/>
            <a:r>
              <a:rPr lang="zh-CN" altLang="en-US" sz="2800" strike="noStrike" noProof="1" dirty="0">
                <a:sym typeface="+mn-ea"/>
              </a:rPr>
              <a:t>The fourth level</a:t>
            </a:r>
            <a:endParaRPr lang="zh-CN" altLang="en-US" sz="2800" strike="noStrike" noProof="1" dirty="0"/>
          </a:p>
          <a:p>
            <a:pPr lvl="4" fontAlgn="base"/>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图片 2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5" name="矩形 4"/>
          <p:cNvSpPr/>
          <p:nvPr/>
        </p:nvSpPr>
        <p:spPr>
          <a:xfrm>
            <a:off x="0" y="785813"/>
            <a:ext cx="6480175" cy="6072188"/>
          </a:xfrm>
          <a:custGeom>
            <a:avLst/>
            <a:gdLst>
              <a:gd name="connsiteX0" fmla="*/ 0 w 5689600"/>
              <a:gd name="connsiteY0" fmla="*/ 0 h 6515100"/>
              <a:gd name="connsiteX1" fmla="*/ 5689600 w 5689600"/>
              <a:gd name="connsiteY1" fmla="*/ 0 h 6515100"/>
              <a:gd name="connsiteX2" fmla="*/ 5689600 w 5689600"/>
              <a:gd name="connsiteY2" fmla="*/ 6515100 h 6515100"/>
              <a:gd name="connsiteX3" fmla="*/ 0 w 5689600"/>
              <a:gd name="connsiteY3" fmla="*/ 6515100 h 6515100"/>
              <a:gd name="connsiteX4" fmla="*/ 0 w 5689600"/>
              <a:gd name="connsiteY4" fmla="*/ 0 h 6515100"/>
              <a:gd name="connsiteX0-1" fmla="*/ 0 w 6858000"/>
              <a:gd name="connsiteY0-2" fmla="*/ 0 h 6515100"/>
              <a:gd name="connsiteX1-3" fmla="*/ 6858000 w 6858000"/>
              <a:gd name="connsiteY1-4" fmla="*/ 4533900 h 6515100"/>
              <a:gd name="connsiteX2-5" fmla="*/ 5689600 w 6858000"/>
              <a:gd name="connsiteY2-6" fmla="*/ 6515100 h 6515100"/>
              <a:gd name="connsiteX3-7" fmla="*/ 0 w 6858000"/>
              <a:gd name="connsiteY3-8" fmla="*/ 6515100 h 6515100"/>
              <a:gd name="connsiteX4-9" fmla="*/ 0 w 6858000"/>
              <a:gd name="connsiteY4-10" fmla="*/ 0 h 6515100"/>
              <a:gd name="connsiteX0-11" fmla="*/ 0 w 6858000"/>
              <a:gd name="connsiteY0-12" fmla="*/ 0 h 6515100"/>
              <a:gd name="connsiteX1-13" fmla="*/ 3695700 w 6858000"/>
              <a:gd name="connsiteY1-14" fmla="*/ 2476500 h 6515100"/>
              <a:gd name="connsiteX2-15" fmla="*/ 6858000 w 6858000"/>
              <a:gd name="connsiteY2-16" fmla="*/ 4533900 h 6515100"/>
              <a:gd name="connsiteX3-17" fmla="*/ 5689600 w 6858000"/>
              <a:gd name="connsiteY3-18" fmla="*/ 6515100 h 6515100"/>
              <a:gd name="connsiteX4-19" fmla="*/ 0 w 6858000"/>
              <a:gd name="connsiteY4-20" fmla="*/ 6515100 h 6515100"/>
              <a:gd name="connsiteX5" fmla="*/ 0 w 6858000"/>
              <a:gd name="connsiteY5" fmla="*/ 0 h 6515100"/>
              <a:gd name="connsiteX0-21" fmla="*/ 0 w 6858000"/>
              <a:gd name="connsiteY0-22" fmla="*/ 0 h 6515100"/>
              <a:gd name="connsiteX1-23" fmla="*/ 4203700 w 6858000"/>
              <a:gd name="connsiteY1-24" fmla="*/ 0 h 6515100"/>
              <a:gd name="connsiteX2-25" fmla="*/ 6858000 w 6858000"/>
              <a:gd name="connsiteY2-26" fmla="*/ 4533900 h 6515100"/>
              <a:gd name="connsiteX3-27" fmla="*/ 5689600 w 6858000"/>
              <a:gd name="connsiteY3-28" fmla="*/ 6515100 h 6515100"/>
              <a:gd name="connsiteX4-29" fmla="*/ 0 w 6858000"/>
              <a:gd name="connsiteY4-30" fmla="*/ 6515100 h 6515100"/>
              <a:gd name="connsiteX5-31" fmla="*/ 0 w 6858000"/>
              <a:gd name="connsiteY5-32" fmla="*/ 0 h 65151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Lst>
            <a:rect l="l" t="t" r="r" b="b"/>
            <a:pathLst>
              <a:path w="6858000" h="6515100">
                <a:moveTo>
                  <a:pt x="0" y="0"/>
                </a:moveTo>
                <a:lnTo>
                  <a:pt x="4203700" y="0"/>
                </a:lnTo>
                <a:lnTo>
                  <a:pt x="6858000" y="4533900"/>
                </a:lnTo>
                <a:lnTo>
                  <a:pt x="5689600" y="6515100"/>
                </a:lnTo>
                <a:lnTo>
                  <a:pt x="0" y="6515100"/>
                </a:lnTo>
                <a:lnTo>
                  <a:pt x="0" y="0"/>
                </a:lnTo>
                <a:close/>
              </a:path>
            </a:pathLst>
          </a:custGeom>
          <a:solidFill>
            <a:srgbClr val="2632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a:off x="-4762" y="4422775"/>
            <a:ext cx="5567363" cy="2435225"/>
          </a:xfrm>
          <a:custGeom>
            <a:avLst/>
            <a:gdLst>
              <a:gd name="connsiteX0" fmla="*/ 1008585 w 5760736"/>
              <a:gd name="connsiteY0" fmla="*/ 0 h 2519191"/>
              <a:gd name="connsiteX1" fmla="*/ 4509786 w 5760736"/>
              <a:gd name="connsiteY1" fmla="*/ 0 h 2519191"/>
              <a:gd name="connsiteX2" fmla="*/ 5760736 w 5760736"/>
              <a:gd name="connsiteY2" fmla="*/ 2501899 h 2519191"/>
              <a:gd name="connsiteX3" fmla="*/ 5752090 w 5760736"/>
              <a:gd name="connsiteY3" fmla="*/ 2519191 h 2519191"/>
              <a:gd name="connsiteX4" fmla="*/ 0 w 5760736"/>
              <a:gd name="connsiteY4" fmla="*/ 2519191 h 2519191"/>
              <a:gd name="connsiteX5" fmla="*/ 0 w 5760736"/>
              <a:gd name="connsiteY5" fmla="*/ 2017169 h 251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60736" h="2519191">
                <a:moveTo>
                  <a:pt x="1008585" y="0"/>
                </a:moveTo>
                <a:lnTo>
                  <a:pt x="4509786" y="0"/>
                </a:lnTo>
                <a:lnTo>
                  <a:pt x="5760736" y="2501899"/>
                </a:lnTo>
                <a:lnTo>
                  <a:pt x="5752090" y="2519191"/>
                </a:lnTo>
                <a:lnTo>
                  <a:pt x="0" y="2519191"/>
                </a:lnTo>
                <a:lnTo>
                  <a:pt x="0" y="2017169"/>
                </a:lnTo>
                <a:close/>
              </a:path>
            </a:pathLst>
          </a:custGeom>
          <a:solidFill>
            <a:srgbClr val="546E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六边形 7"/>
          <p:cNvSpPr/>
          <p:nvPr/>
        </p:nvSpPr>
        <p:spPr>
          <a:xfrm>
            <a:off x="1358900" y="1309688"/>
            <a:ext cx="2622550" cy="2260600"/>
          </a:xfrm>
          <a:prstGeom prst="hexagon">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直角三角形 5"/>
          <p:cNvSpPr/>
          <p:nvPr/>
        </p:nvSpPr>
        <p:spPr>
          <a:xfrm rot="20988081" flipH="1">
            <a:off x="-155575" y="1171575"/>
            <a:ext cx="663575" cy="1724025"/>
          </a:xfrm>
          <a:custGeom>
            <a:avLst/>
            <a:gdLst>
              <a:gd name="connsiteX0" fmla="*/ 0 w 596900"/>
              <a:gd name="connsiteY0" fmla="*/ 1066800 h 1066800"/>
              <a:gd name="connsiteX1" fmla="*/ 0 w 596900"/>
              <a:gd name="connsiteY1" fmla="*/ 0 h 1066800"/>
              <a:gd name="connsiteX2" fmla="*/ 596900 w 596900"/>
              <a:gd name="connsiteY2" fmla="*/ 1066800 h 1066800"/>
              <a:gd name="connsiteX3" fmla="*/ 0 w 596900"/>
              <a:gd name="connsiteY3" fmla="*/ 1066800 h 1066800"/>
              <a:gd name="connsiteX0-1" fmla="*/ 0 w 596900"/>
              <a:gd name="connsiteY0-2" fmla="*/ 1286632 h 1286632"/>
              <a:gd name="connsiteX1-3" fmla="*/ 289501 w 596900"/>
              <a:gd name="connsiteY1-4" fmla="*/ 0 h 1286632"/>
              <a:gd name="connsiteX2-5" fmla="*/ 596900 w 596900"/>
              <a:gd name="connsiteY2-6" fmla="*/ 1286632 h 1286632"/>
              <a:gd name="connsiteX3-7" fmla="*/ 0 w 596900"/>
              <a:gd name="connsiteY3-8" fmla="*/ 1286632 h 1286632"/>
              <a:gd name="connsiteX0-9" fmla="*/ 0 w 656490"/>
              <a:gd name="connsiteY0-10" fmla="*/ 955400 h 1286632"/>
              <a:gd name="connsiteX1-11" fmla="*/ 349091 w 656490"/>
              <a:gd name="connsiteY1-12" fmla="*/ 0 h 1286632"/>
              <a:gd name="connsiteX2-13" fmla="*/ 656490 w 656490"/>
              <a:gd name="connsiteY2-14" fmla="*/ 1286632 h 1286632"/>
              <a:gd name="connsiteX3-15" fmla="*/ 0 w 656490"/>
              <a:gd name="connsiteY3-16" fmla="*/ 955400 h 1286632"/>
              <a:gd name="connsiteX0-17" fmla="*/ 0 w 664199"/>
              <a:gd name="connsiteY0-18" fmla="*/ 955400 h 1723977"/>
              <a:gd name="connsiteX1-19" fmla="*/ 349091 w 664199"/>
              <a:gd name="connsiteY1-20" fmla="*/ 0 h 1723977"/>
              <a:gd name="connsiteX2-21" fmla="*/ 664199 w 664199"/>
              <a:gd name="connsiteY2-22" fmla="*/ 1723977 h 1723977"/>
              <a:gd name="connsiteX3-23" fmla="*/ 0 w 664199"/>
              <a:gd name="connsiteY3-24" fmla="*/ 955400 h 1723977"/>
            </a:gdLst>
            <a:ahLst/>
            <a:cxnLst>
              <a:cxn ang="0">
                <a:pos x="connsiteX0-1" y="connsiteY0-2"/>
              </a:cxn>
              <a:cxn ang="0">
                <a:pos x="connsiteX1-3" y="connsiteY1-4"/>
              </a:cxn>
              <a:cxn ang="0">
                <a:pos x="connsiteX2-5" y="connsiteY2-6"/>
              </a:cxn>
              <a:cxn ang="0">
                <a:pos x="connsiteX3-7" y="connsiteY3-8"/>
              </a:cxn>
            </a:cxnLst>
            <a:rect l="l" t="t" r="r" b="b"/>
            <a:pathLst>
              <a:path w="664199" h="1723977">
                <a:moveTo>
                  <a:pt x="0" y="955400"/>
                </a:moveTo>
                <a:lnTo>
                  <a:pt x="349091" y="0"/>
                </a:lnTo>
                <a:lnTo>
                  <a:pt x="664199" y="1723977"/>
                </a:lnTo>
                <a:lnTo>
                  <a:pt x="0" y="955400"/>
                </a:lnTo>
                <a:close/>
              </a:path>
            </a:pathLst>
          </a:cu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任意多边形 15"/>
          <p:cNvSpPr/>
          <p:nvPr/>
        </p:nvSpPr>
        <p:spPr>
          <a:xfrm>
            <a:off x="8216900" y="6388100"/>
            <a:ext cx="2454275" cy="469900"/>
          </a:xfrm>
          <a:custGeom>
            <a:avLst/>
            <a:gdLst>
              <a:gd name="connsiteX0" fmla="*/ 235113 w 2453337"/>
              <a:gd name="connsiteY0" fmla="*/ 0 h 470225"/>
              <a:gd name="connsiteX1" fmla="*/ 2218224 w 2453337"/>
              <a:gd name="connsiteY1" fmla="*/ 0 h 470225"/>
              <a:gd name="connsiteX2" fmla="*/ 2453337 w 2453337"/>
              <a:gd name="connsiteY2" fmla="*/ 470225 h 470225"/>
              <a:gd name="connsiteX3" fmla="*/ 0 w 2453337"/>
              <a:gd name="connsiteY3" fmla="*/ 470225 h 470225"/>
            </a:gdLst>
            <a:ahLst/>
            <a:cxnLst>
              <a:cxn ang="0">
                <a:pos x="connsiteX0" y="connsiteY0"/>
              </a:cxn>
              <a:cxn ang="0">
                <a:pos x="connsiteX1" y="connsiteY1"/>
              </a:cxn>
              <a:cxn ang="0">
                <a:pos x="connsiteX2" y="connsiteY2"/>
              </a:cxn>
              <a:cxn ang="0">
                <a:pos x="connsiteX3" y="connsiteY3"/>
              </a:cxn>
            </a:cxnLst>
            <a:rect l="l" t="t" r="r" b="b"/>
            <a:pathLst>
              <a:path w="2453337" h="470225">
                <a:moveTo>
                  <a:pt x="235113" y="0"/>
                </a:moveTo>
                <a:lnTo>
                  <a:pt x="2218224" y="0"/>
                </a:lnTo>
                <a:lnTo>
                  <a:pt x="2453337" y="470225"/>
                </a:lnTo>
                <a:lnTo>
                  <a:pt x="0" y="470225"/>
                </a:lnTo>
                <a:close/>
              </a:path>
            </a:pathLst>
          </a:custGeom>
          <a:solidFill>
            <a:srgbClr val="546E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 name="组合 24"/>
          <p:cNvGrpSpPr/>
          <p:nvPr/>
        </p:nvGrpSpPr>
        <p:grpSpPr>
          <a:xfrm>
            <a:off x="2226418" y="1724710"/>
            <a:ext cx="887509" cy="1431111"/>
            <a:chOff x="6967538" y="6365875"/>
            <a:chExt cx="127000" cy="204787"/>
          </a:xfrm>
          <a:solidFill>
            <a:schemeClr val="bg1"/>
          </a:solidFill>
        </p:grpSpPr>
        <p:sp>
          <p:nvSpPr>
            <p:cNvPr id="23" name="Freeform 626"/>
            <p:cNvSpPr/>
            <p:nvPr/>
          </p:nvSpPr>
          <p:spPr bwMode="auto">
            <a:xfrm>
              <a:off x="6967538" y="6423025"/>
              <a:ext cx="127000" cy="147637"/>
            </a:xfrm>
            <a:custGeom>
              <a:avLst/>
              <a:gdLst>
                <a:gd name="T0" fmla="*/ 180 w 180"/>
                <a:gd name="T1" fmla="*/ 68 h 209"/>
                <a:gd name="T2" fmla="*/ 180 w 180"/>
                <a:gd name="T3" fmla="*/ 15 h 209"/>
                <a:gd name="T4" fmla="*/ 156 w 180"/>
                <a:gd name="T5" fmla="*/ 15 h 209"/>
                <a:gd name="T6" fmla="*/ 156 w 180"/>
                <a:gd name="T7" fmla="*/ 68 h 209"/>
                <a:gd name="T8" fmla="*/ 92 w 180"/>
                <a:gd name="T9" fmla="*/ 132 h 209"/>
                <a:gd name="T10" fmla="*/ 91 w 180"/>
                <a:gd name="T11" fmla="*/ 132 h 209"/>
                <a:gd name="T12" fmla="*/ 90 w 180"/>
                <a:gd name="T13" fmla="*/ 132 h 209"/>
                <a:gd name="T14" fmla="*/ 90 w 180"/>
                <a:gd name="T15" fmla="*/ 132 h 209"/>
                <a:gd name="T16" fmla="*/ 89 w 180"/>
                <a:gd name="T17" fmla="*/ 132 h 209"/>
                <a:gd name="T18" fmla="*/ 24 w 180"/>
                <a:gd name="T19" fmla="*/ 68 h 209"/>
                <a:gd name="T20" fmla="*/ 24 w 180"/>
                <a:gd name="T21" fmla="*/ 15 h 209"/>
                <a:gd name="T22" fmla="*/ 0 w 180"/>
                <a:gd name="T23" fmla="*/ 15 h 209"/>
                <a:gd name="T24" fmla="*/ 0 w 180"/>
                <a:gd name="T25" fmla="*/ 68 h 209"/>
                <a:gd name="T26" fmla="*/ 76 w 180"/>
                <a:gd name="T27" fmla="*/ 156 h 209"/>
                <a:gd name="T28" fmla="*/ 76 w 180"/>
                <a:gd name="T29" fmla="*/ 194 h 209"/>
                <a:gd name="T30" fmla="*/ 22 w 180"/>
                <a:gd name="T31" fmla="*/ 209 h 209"/>
                <a:gd name="T32" fmla="*/ 159 w 180"/>
                <a:gd name="T33" fmla="*/ 209 h 209"/>
                <a:gd name="T34" fmla="*/ 104 w 180"/>
                <a:gd name="T35" fmla="*/ 193 h 209"/>
                <a:gd name="T36" fmla="*/ 104 w 180"/>
                <a:gd name="T37" fmla="*/ 156 h 209"/>
                <a:gd name="T38" fmla="*/ 180 w 180"/>
                <a:gd name="T39" fmla="*/ 6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0" h="209">
                  <a:moveTo>
                    <a:pt x="180" y="68"/>
                  </a:moveTo>
                  <a:cubicBezTo>
                    <a:pt x="180" y="68"/>
                    <a:pt x="180" y="38"/>
                    <a:pt x="180" y="15"/>
                  </a:cubicBezTo>
                  <a:cubicBezTo>
                    <a:pt x="180" y="0"/>
                    <a:pt x="156" y="0"/>
                    <a:pt x="156" y="15"/>
                  </a:cubicBezTo>
                  <a:cubicBezTo>
                    <a:pt x="156" y="38"/>
                    <a:pt x="156" y="68"/>
                    <a:pt x="156" y="68"/>
                  </a:cubicBezTo>
                  <a:cubicBezTo>
                    <a:pt x="156" y="104"/>
                    <a:pt x="128" y="132"/>
                    <a:pt x="92" y="132"/>
                  </a:cubicBezTo>
                  <a:cubicBezTo>
                    <a:pt x="92" y="132"/>
                    <a:pt x="91" y="132"/>
                    <a:pt x="91" y="132"/>
                  </a:cubicBezTo>
                  <a:cubicBezTo>
                    <a:pt x="90" y="132"/>
                    <a:pt x="90" y="132"/>
                    <a:pt x="90" y="132"/>
                  </a:cubicBezTo>
                  <a:cubicBezTo>
                    <a:pt x="90" y="132"/>
                    <a:pt x="90" y="132"/>
                    <a:pt x="90" y="132"/>
                  </a:cubicBezTo>
                  <a:cubicBezTo>
                    <a:pt x="90" y="132"/>
                    <a:pt x="89" y="132"/>
                    <a:pt x="89" y="132"/>
                  </a:cubicBezTo>
                  <a:cubicBezTo>
                    <a:pt x="53" y="132"/>
                    <a:pt x="24" y="104"/>
                    <a:pt x="24" y="68"/>
                  </a:cubicBezTo>
                  <a:cubicBezTo>
                    <a:pt x="24" y="68"/>
                    <a:pt x="24" y="38"/>
                    <a:pt x="24" y="15"/>
                  </a:cubicBezTo>
                  <a:cubicBezTo>
                    <a:pt x="24" y="0"/>
                    <a:pt x="0" y="0"/>
                    <a:pt x="0" y="15"/>
                  </a:cubicBezTo>
                  <a:cubicBezTo>
                    <a:pt x="0" y="22"/>
                    <a:pt x="0" y="68"/>
                    <a:pt x="0" y="68"/>
                  </a:cubicBezTo>
                  <a:cubicBezTo>
                    <a:pt x="0" y="113"/>
                    <a:pt x="33" y="149"/>
                    <a:pt x="76" y="156"/>
                  </a:cubicBezTo>
                  <a:cubicBezTo>
                    <a:pt x="76" y="194"/>
                    <a:pt x="76" y="194"/>
                    <a:pt x="76" y="194"/>
                  </a:cubicBezTo>
                  <a:cubicBezTo>
                    <a:pt x="22" y="209"/>
                    <a:pt x="22" y="209"/>
                    <a:pt x="22" y="209"/>
                  </a:cubicBezTo>
                  <a:cubicBezTo>
                    <a:pt x="159" y="209"/>
                    <a:pt x="159" y="209"/>
                    <a:pt x="159" y="209"/>
                  </a:cubicBezTo>
                  <a:cubicBezTo>
                    <a:pt x="104" y="193"/>
                    <a:pt x="104" y="193"/>
                    <a:pt x="104" y="193"/>
                  </a:cubicBezTo>
                  <a:cubicBezTo>
                    <a:pt x="104" y="156"/>
                    <a:pt x="104" y="156"/>
                    <a:pt x="104" y="156"/>
                  </a:cubicBezTo>
                  <a:cubicBezTo>
                    <a:pt x="147" y="150"/>
                    <a:pt x="180" y="113"/>
                    <a:pt x="180" y="68"/>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Freeform 627"/>
            <p:cNvSpPr/>
            <p:nvPr/>
          </p:nvSpPr>
          <p:spPr bwMode="auto">
            <a:xfrm>
              <a:off x="7000875" y="6365875"/>
              <a:ext cx="61912" cy="134937"/>
            </a:xfrm>
            <a:custGeom>
              <a:avLst/>
              <a:gdLst>
                <a:gd name="T0" fmla="*/ 43 w 87"/>
                <a:gd name="T1" fmla="*/ 190 h 190"/>
                <a:gd name="T2" fmla="*/ 43 w 87"/>
                <a:gd name="T3" fmla="*/ 190 h 190"/>
                <a:gd name="T4" fmla="*/ 44 w 87"/>
                <a:gd name="T5" fmla="*/ 190 h 190"/>
                <a:gd name="T6" fmla="*/ 87 w 87"/>
                <a:gd name="T7" fmla="*/ 147 h 190"/>
                <a:gd name="T8" fmla="*/ 87 w 87"/>
                <a:gd name="T9" fmla="*/ 43 h 190"/>
                <a:gd name="T10" fmla="*/ 44 w 87"/>
                <a:gd name="T11" fmla="*/ 0 h 190"/>
                <a:gd name="T12" fmla="*/ 43 w 87"/>
                <a:gd name="T13" fmla="*/ 0 h 190"/>
                <a:gd name="T14" fmla="*/ 43 w 87"/>
                <a:gd name="T15" fmla="*/ 0 h 190"/>
                <a:gd name="T16" fmla="*/ 0 w 87"/>
                <a:gd name="T17" fmla="*/ 43 h 190"/>
                <a:gd name="T18" fmla="*/ 0 w 87"/>
                <a:gd name="T19" fmla="*/ 147 h 190"/>
                <a:gd name="T20" fmla="*/ 43 w 87"/>
                <a:gd name="T21"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190">
                  <a:moveTo>
                    <a:pt x="43" y="190"/>
                  </a:moveTo>
                  <a:cubicBezTo>
                    <a:pt x="43" y="190"/>
                    <a:pt x="43" y="190"/>
                    <a:pt x="43" y="190"/>
                  </a:cubicBezTo>
                  <a:cubicBezTo>
                    <a:pt x="44" y="190"/>
                    <a:pt x="44" y="190"/>
                    <a:pt x="44" y="190"/>
                  </a:cubicBezTo>
                  <a:cubicBezTo>
                    <a:pt x="68" y="190"/>
                    <a:pt x="87" y="171"/>
                    <a:pt x="87" y="147"/>
                  </a:cubicBezTo>
                  <a:cubicBezTo>
                    <a:pt x="87" y="43"/>
                    <a:pt x="87" y="43"/>
                    <a:pt x="87" y="43"/>
                  </a:cubicBezTo>
                  <a:cubicBezTo>
                    <a:pt x="87" y="19"/>
                    <a:pt x="68" y="0"/>
                    <a:pt x="44" y="0"/>
                  </a:cubicBezTo>
                  <a:cubicBezTo>
                    <a:pt x="44" y="0"/>
                    <a:pt x="44" y="0"/>
                    <a:pt x="43" y="0"/>
                  </a:cubicBezTo>
                  <a:cubicBezTo>
                    <a:pt x="43" y="0"/>
                    <a:pt x="43" y="0"/>
                    <a:pt x="43" y="0"/>
                  </a:cubicBezTo>
                  <a:cubicBezTo>
                    <a:pt x="19" y="0"/>
                    <a:pt x="0" y="19"/>
                    <a:pt x="0" y="43"/>
                  </a:cubicBezTo>
                  <a:cubicBezTo>
                    <a:pt x="0" y="147"/>
                    <a:pt x="0" y="147"/>
                    <a:pt x="0" y="147"/>
                  </a:cubicBezTo>
                  <a:cubicBezTo>
                    <a:pt x="0" y="171"/>
                    <a:pt x="19" y="190"/>
                    <a:pt x="43" y="19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4104" name="文本框 25"/>
          <p:cNvSpPr txBox="1"/>
          <p:nvPr/>
        </p:nvSpPr>
        <p:spPr>
          <a:xfrm>
            <a:off x="4467225" y="1579563"/>
            <a:ext cx="6554788" cy="768350"/>
          </a:xfrm>
          <a:prstGeom prst="rect">
            <a:avLst/>
          </a:prstGeom>
          <a:noFill/>
          <a:ln w="9525">
            <a:noFill/>
          </a:ln>
        </p:spPr>
        <p:txBody>
          <a:bodyPr wrap="square" anchor="t">
            <a:spAutoFit/>
          </a:bodyPr>
          <a:p>
            <a:pPr defTabSz="914400"/>
            <a:r>
              <a:rPr lang="zh-CN" altLang="en-US" sz="4400" b="1" dirty="0">
                <a:solidFill>
                  <a:srgbClr val="F2F2F2"/>
                </a:solidFill>
                <a:latin typeface="微软雅黑" panose="020B0503020204020204" pitchFamily="34" charset="-122"/>
                <a:ea typeface="微软雅黑" panose="020B0503020204020204" pitchFamily="34" charset="-122"/>
              </a:rPr>
              <a:t>移动互联网大作业</a:t>
            </a:r>
            <a:endParaRPr lang="zh-CN" altLang="en-US" sz="4400" b="1" dirty="0">
              <a:solidFill>
                <a:srgbClr val="F2F2F2"/>
              </a:solidFill>
              <a:latin typeface="微软雅黑" panose="020B0503020204020204" pitchFamily="34" charset="-122"/>
              <a:ea typeface="微软雅黑" panose="020B0503020204020204" pitchFamily="34" charset="-122"/>
            </a:endParaRPr>
          </a:p>
        </p:txBody>
      </p:sp>
      <p:sp>
        <p:nvSpPr>
          <p:cNvPr id="4106" name="文本框 27"/>
          <p:cNvSpPr txBox="1"/>
          <p:nvPr/>
        </p:nvSpPr>
        <p:spPr>
          <a:xfrm>
            <a:off x="5837555" y="3381375"/>
            <a:ext cx="2379980" cy="645160"/>
          </a:xfrm>
          <a:prstGeom prst="rect">
            <a:avLst/>
          </a:prstGeom>
          <a:noFill/>
          <a:ln w="9525">
            <a:noFill/>
          </a:ln>
        </p:spPr>
        <p:txBody>
          <a:bodyPr wrap="square" anchor="t">
            <a:spAutoFit/>
          </a:bodyPr>
          <a:p>
            <a:pPr algn="dist"/>
            <a:r>
              <a:rPr lang="en-US" altLang="zh-CN" sz="1800" dirty="0">
                <a:solidFill>
                  <a:schemeClr val="bg1"/>
                </a:solidFill>
                <a:latin typeface="Arial" panose="020B0604020202020204" pitchFamily="34" charset="0"/>
                <a:ea typeface="Arial" panose="020B0604020202020204" pitchFamily="34" charset="0"/>
              </a:rPr>
              <a:t>2017211380</a:t>
            </a:r>
            <a:r>
              <a:rPr lang="zh-CN" altLang="en-US" sz="1800" dirty="0">
                <a:solidFill>
                  <a:schemeClr val="bg1"/>
                </a:solidFill>
                <a:latin typeface="Arial" panose="020B0604020202020204" pitchFamily="34" charset="0"/>
                <a:ea typeface="Arial" panose="020B0604020202020204" pitchFamily="34" charset="0"/>
              </a:rPr>
              <a:t>蔺越蓓</a:t>
            </a:r>
            <a:endParaRPr lang="en-US" altLang="zh-CN" sz="1800" dirty="0">
              <a:solidFill>
                <a:schemeClr val="bg1"/>
              </a:solidFill>
              <a:latin typeface="Arial" panose="020B0604020202020204" pitchFamily="34" charset="0"/>
              <a:ea typeface="Arial" panose="020B0604020202020204" pitchFamily="34" charset="0"/>
            </a:endParaRPr>
          </a:p>
          <a:p>
            <a:pPr algn="dist"/>
            <a:r>
              <a:rPr lang="en-US" altLang="zh-CN" sz="1800" dirty="0">
                <a:solidFill>
                  <a:schemeClr val="bg1"/>
                </a:solidFill>
                <a:latin typeface="Arial" panose="020B0604020202020204" pitchFamily="34" charset="0"/>
                <a:ea typeface="Arial" panose="020B0604020202020204" pitchFamily="34" charset="0"/>
              </a:rPr>
              <a:t>2017211383</a:t>
            </a:r>
            <a:r>
              <a:rPr lang="zh-CN" altLang="en-US" sz="1800" dirty="0">
                <a:solidFill>
                  <a:schemeClr val="bg1"/>
                </a:solidFill>
                <a:latin typeface="Arial" panose="020B0604020202020204" pitchFamily="34" charset="0"/>
                <a:ea typeface="Arial" panose="020B0604020202020204" pitchFamily="34" charset="0"/>
              </a:rPr>
              <a:t>钟京伶</a:t>
            </a:r>
            <a:endParaRPr lang="zh-CN" altLang="en-US" sz="1800"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sz="3600">
                <a:solidFill>
                  <a:schemeClr val="bg2"/>
                </a:solidFill>
                <a:effectLst>
                  <a:innerShdw blurRad="63500" dist="50800" dir="13500000">
                    <a:srgbClr val="000000">
                      <a:alpha val="50000"/>
                    </a:srgbClr>
                  </a:innerShdw>
                </a:effectLst>
              </a:rPr>
              <a:t>难点</a:t>
            </a:r>
            <a:endParaRPr lang="zh-CN" altLang="en-US" sz="3600">
              <a:solidFill>
                <a:schemeClr val="bg2"/>
              </a:solidFill>
              <a:effectLst>
                <a:innerShdw blurRad="63500" dist="50800" dir="13500000">
                  <a:srgbClr val="000000">
                    <a:alpha val="50000"/>
                  </a:srgbClr>
                </a:innerShdw>
              </a:effectLst>
            </a:endParaRPr>
          </a:p>
        </p:txBody>
      </p:sp>
      <p:sp>
        <p:nvSpPr>
          <p:cNvPr id="3" name="Content Placeholder 2"/>
          <p:cNvSpPr>
            <a:spLocks noGrp="1"/>
          </p:cNvSpPr>
          <p:nvPr>
            <p:ph idx="1"/>
          </p:nvPr>
        </p:nvSpPr>
        <p:spPr/>
        <p:txBody>
          <a:bodyPr/>
          <a:p>
            <a:r>
              <a:rPr lang="zh-CN" altLang="en-US" dirty="0">
                <a:solidFill>
                  <a:schemeClr val="bg2"/>
                </a:solidFill>
                <a:effectLst>
                  <a:innerShdw blurRad="63500" dist="50800" dir="13500000">
                    <a:srgbClr val="000000">
                      <a:alpha val="50000"/>
                    </a:srgbClr>
                  </a:innerShdw>
                </a:effectLst>
                <a:sym typeface="+mn-ea"/>
              </a:rPr>
              <a:t>获取视频某帧截图作为视频封面图：</a:t>
            </a:r>
            <a:r>
              <a:rPr lang="zh-CN" altLang="en-US">
                <a:solidFill>
                  <a:schemeClr val="bg2"/>
                </a:solidFill>
                <a:effectLst>
                  <a:innerShdw blurRad="63500" dist="50800" dir="13500000">
                    <a:srgbClr val="000000">
                      <a:alpha val="50000"/>
                    </a:srgbClr>
                  </a:innerShdw>
                </a:effectLst>
                <a:sym typeface="+mn-ea"/>
              </a:rPr>
              <a:t>截取视频某一帧做封面（最后采用得是老师给的</a:t>
            </a:r>
            <a:r>
              <a:rPr lang="en-US" altLang="zh-CN">
                <a:solidFill>
                  <a:schemeClr val="bg2"/>
                </a:solidFill>
                <a:effectLst>
                  <a:innerShdw blurRad="63500" dist="50800" dir="13500000">
                    <a:srgbClr val="000000">
                      <a:alpha val="50000"/>
                    </a:srgbClr>
                  </a:innerShdw>
                </a:effectLst>
                <a:sym typeface="+mn-ea"/>
              </a:rPr>
              <a:t>API</a:t>
            </a:r>
            <a:r>
              <a:rPr lang="zh-CN" altLang="en-US">
                <a:solidFill>
                  <a:schemeClr val="bg2"/>
                </a:solidFill>
                <a:effectLst>
                  <a:innerShdw blurRad="63500" dist="50800" dir="13500000">
                    <a:srgbClr val="000000">
                      <a:alpha val="50000"/>
                    </a:srgbClr>
                  </a:innerShdw>
                </a:effectLst>
                <a:sym typeface="+mn-ea"/>
              </a:rPr>
              <a:t>里的图片做封面）</a:t>
            </a:r>
            <a:endParaRPr lang="zh-CN" altLang="en-US"/>
          </a:p>
          <a:p>
            <a:endParaRPr lang="zh-CN" altLang="en-US" dirty="0">
              <a:solidFill>
                <a:schemeClr val="bg2"/>
              </a:solidFill>
              <a:effectLst>
                <a:innerShdw blurRad="63500" dist="50800" dir="13500000">
                  <a:srgbClr val="000000">
                    <a:alpha val="50000"/>
                  </a:srgbClr>
                </a:innerShdw>
              </a:effectLst>
              <a:sym typeface="+mn-ea"/>
            </a:endParaRPr>
          </a:p>
          <a:p>
            <a:endParaRPr lang="zh-CN" altLang="en-US" dirty="0">
              <a:solidFill>
                <a:schemeClr val="bg2"/>
              </a:solidFill>
              <a:effectLst>
                <a:innerShdw blurRad="63500" dist="50800" dir="13500000">
                  <a:srgbClr val="000000">
                    <a:alpha val="50000"/>
                  </a:srgbClr>
                </a:innerShdw>
              </a:effectLst>
              <a:sym typeface="+mn-ea"/>
            </a:endParaRPr>
          </a:p>
        </p:txBody>
      </p:sp>
      <p:pic>
        <p:nvPicPr>
          <p:cNvPr id="4" name="图片 2"/>
          <p:cNvPicPr>
            <a:picLocks noChangeAspect="1"/>
          </p:cNvPicPr>
          <p:nvPr/>
        </p:nvPicPr>
        <p:blipFill>
          <a:blip r:embed="rId1"/>
          <a:stretch>
            <a:fillRect/>
          </a:stretch>
        </p:blipFill>
        <p:spPr>
          <a:xfrm>
            <a:off x="3048000" y="2915920"/>
            <a:ext cx="6096000" cy="32613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六边形 4"/>
          <p:cNvSpPr/>
          <p:nvPr/>
        </p:nvSpPr>
        <p:spPr>
          <a:xfrm>
            <a:off x="4257675" y="1879600"/>
            <a:ext cx="3676650" cy="3171825"/>
          </a:xfrm>
          <a:prstGeom prst="hexagon">
            <a:avLst/>
          </a:prstGeom>
          <a:solidFill>
            <a:srgbClr val="2632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六边形 3"/>
          <p:cNvSpPr/>
          <p:nvPr/>
        </p:nvSpPr>
        <p:spPr>
          <a:xfrm>
            <a:off x="6610350" y="1157288"/>
            <a:ext cx="1679575" cy="1446213"/>
          </a:xfrm>
          <a:prstGeom prst="hexagon">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555" name="文本框 5"/>
          <p:cNvSpPr txBox="1"/>
          <p:nvPr/>
        </p:nvSpPr>
        <p:spPr>
          <a:xfrm>
            <a:off x="5319078" y="2681605"/>
            <a:ext cx="1552575" cy="1568450"/>
          </a:xfrm>
          <a:prstGeom prst="rect">
            <a:avLst/>
          </a:prstGeom>
          <a:noFill/>
          <a:ln w="9525">
            <a:noFill/>
          </a:ln>
        </p:spPr>
        <p:txBody>
          <a:bodyPr wrap="none" anchor="t">
            <a:spAutoFit/>
          </a:bodyPr>
          <a:p>
            <a:r>
              <a:rPr lang="en-US" altLang="zh-CN" sz="9600" b="1" dirty="0">
                <a:solidFill>
                  <a:schemeClr val="bg1"/>
                </a:solidFill>
                <a:latin typeface="Arial" panose="020B0604020202020204" pitchFamily="34" charset="0"/>
                <a:ea typeface="宋体" panose="02010600030101010101" pitchFamily="2" charset="-122"/>
              </a:rPr>
              <a:t>04</a:t>
            </a:r>
            <a:endParaRPr lang="zh-CN" altLang="en-US" sz="9600" b="1" dirty="0">
              <a:solidFill>
                <a:schemeClr val="bg1"/>
              </a:solidFill>
              <a:latin typeface="Arial" panose="020B0604020202020204" pitchFamily="34" charset="0"/>
              <a:ea typeface="Arial" panose="020B0604020202020204" pitchFamily="34" charset="0"/>
            </a:endParaRPr>
          </a:p>
        </p:txBody>
      </p:sp>
      <p:sp>
        <p:nvSpPr>
          <p:cNvPr id="23556" name="文本框 6"/>
          <p:cNvSpPr txBox="1"/>
          <p:nvPr/>
        </p:nvSpPr>
        <p:spPr>
          <a:xfrm>
            <a:off x="6656388" y="1465263"/>
            <a:ext cx="1519237" cy="830262"/>
          </a:xfrm>
          <a:prstGeom prst="rect">
            <a:avLst/>
          </a:prstGeom>
          <a:noFill/>
          <a:ln w="9525">
            <a:noFill/>
          </a:ln>
        </p:spPr>
        <p:txBody>
          <a:bodyPr wrap="none" anchor="t">
            <a:spAutoFit/>
          </a:bodyPr>
          <a:p>
            <a:r>
              <a:rPr lang="en-US" altLang="zh-CN" sz="4800" dirty="0">
                <a:solidFill>
                  <a:schemeClr val="bg1"/>
                </a:solidFill>
                <a:latin typeface="Arial" panose="020B0604020202020204" pitchFamily="34" charset="0"/>
                <a:ea typeface="宋体" panose="02010600030101010101" pitchFamily="2" charset="-122"/>
              </a:rPr>
              <a:t>ONE</a:t>
            </a:r>
            <a:endParaRPr lang="zh-CN" altLang="en-US" sz="4800" dirty="0">
              <a:solidFill>
                <a:schemeClr val="bg1"/>
              </a:solidFill>
              <a:latin typeface="Arial" panose="020B0604020202020204" pitchFamily="34" charset="0"/>
              <a:ea typeface="Arial" panose="020B0604020202020204" pitchFamily="34" charset="0"/>
            </a:endParaRPr>
          </a:p>
        </p:txBody>
      </p:sp>
      <p:sp>
        <p:nvSpPr>
          <p:cNvPr id="10" name="矩形 9"/>
          <p:cNvSpPr/>
          <p:nvPr/>
        </p:nvSpPr>
        <p:spPr>
          <a:xfrm>
            <a:off x="3771900" y="4792663"/>
            <a:ext cx="4648200" cy="631825"/>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559" name="文本框 10"/>
          <p:cNvSpPr txBox="1"/>
          <p:nvPr/>
        </p:nvSpPr>
        <p:spPr>
          <a:xfrm>
            <a:off x="4652963" y="4846638"/>
            <a:ext cx="1812290" cy="521970"/>
          </a:xfrm>
          <a:prstGeom prst="rect">
            <a:avLst/>
          </a:prstGeom>
          <a:noFill/>
          <a:ln w="9525">
            <a:noFill/>
          </a:ln>
        </p:spPr>
        <p:txBody>
          <a:bodyPr wrap="none" anchor="t">
            <a:spAutoFit/>
          </a:bodyPr>
          <a:p>
            <a:r>
              <a:rPr lang="en-US" altLang="zh-CN" sz="2800" b="1" dirty="0">
                <a:solidFill>
                  <a:schemeClr val="bg1"/>
                </a:solidFill>
                <a:latin typeface="Arial" panose="020B0604020202020204" pitchFamily="34" charset="0"/>
                <a:ea typeface="AjiwaiPro" pitchFamily="2" charset="-128"/>
              </a:rPr>
              <a:t>	</a:t>
            </a:r>
            <a:r>
              <a:rPr lang="zh-CN" altLang="en-US" sz="2800" b="1" dirty="0">
                <a:solidFill>
                  <a:schemeClr val="bg1"/>
                </a:solidFill>
                <a:latin typeface="Arial" panose="020B0604020202020204" pitchFamily="34" charset="0"/>
                <a:ea typeface="AjiwaiPro" pitchFamily="2" charset="-128"/>
              </a:rPr>
              <a:t>总结</a:t>
            </a:r>
            <a:endParaRPr lang="zh-CN" altLang="en-US" sz="2800" b="1" dirty="0">
              <a:solidFill>
                <a:schemeClr val="bg1"/>
              </a:solidFill>
              <a:latin typeface="Arial" panose="020B0604020202020204" pitchFamily="34" charset="0"/>
              <a:ea typeface="AjiwaiPro" pitchFamily="2" charset="-128"/>
            </a:endParaRPr>
          </a:p>
        </p:txBody>
      </p:sp>
      <p:sp>
        <p:nvSpPr>
          <p:cNvPr id="13" name="矩形 12"/>
          <p:cNvSpPr/>
          <p:nvPr/>
        </p:nvSpPr>
        <p:spPr>
          <a:xfrm>
            <a:off x="8515350" y="4792663"/>
            <a:ext cx="246063" cy="631825"/>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11"/>
          <p:cNvSpPr/>
          <p:nvPr/>
        </p:nvSpPr>
        <p:spPr>
          <a:xfrm>
            <a:off x="2569210" y="960755"/>
            <a:ext cx="7054215" cy="2546350"/>
          </a:xfrm>
          <a:prstGeom prst="rect">
            <a:avLst/>
          </a:prstGeom>
          <a:solidFill>
            <a:srgbClr val="263238"/>
          </a:solidFill>
          <a:ln w="5715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4583" name="矩形 7"/>
          <p:cNvSpPr/>
          <p:nvPr/>
        </p:nvSpPr>
        <p:spPr>
          <a:xfrm>
            <a:off x="3441700" y="1613535"/>
            <a:ext cx="5864225" cy="1593215"/>
          </a:xfrm>
          <a:prstGeom prst="rect">
            <a:avLst/>
          </a:prstGeom>
          <a:noFill/>
          <a:ln w="9525">
            <a:noFill/>
          </a:ln>
        </p:spPr>
        <p:txBody>
          <a:bodyPr wrap="square" lIns="0" tIns="0" rIns="0" bIns="0" anchor="t">
            <a:spAutoFit/>
          </a:bodyPr>
          <a:p>
            <a:pPr defTabSz="1216025">
              <a:lnSpc>
                <a:spcPct val="120000"/>
              </a:lnSpc>
              <a:spcBef>
                <a:spcPct val="20000"/>
              </a:spcBef>
            </a:pPr>
            <a:r>
              <a:rPr lang="zh-CN" altLang="en-US" sz="1400" dirty="0">
                <a:solidFill>
                  <a:schemeClr val="accent1"/>
                </a:solidFill>
                <a:sym typeface="+mn-ea"/>
              </a:rPr>
              <a:t>蔺越蓓：</a:t>
            </a:r>
            <a:endParaRPr lang="zh-CN" altLang="en-US" sz="1400" dirty="0">
              <a:solidFill>
                <a:schemeClr val="accent1"/>
              </a:solidFill>
              <a:sym typeface="+mn-ea"/>
            </a:endParaRPr>
          </a:p>
          <a:p>
            <a:pPr defTabSz="1216025">
              <a:lnSpc>
                <a:spcPct val="120000"/>
              </a:lnSpc>
              <a:spcBef>
                <a:spcPct val="20000"/>
              </a:spcBef>
            </a:pPr>
            <a:r>
              <a:rPr lang="zh-CN" altLang="en-US" sz="1400" dirty="0">
                <a:solidFill>
                  <a:schemeClr val="accent1"/>
                </a:solidFill>
                <a:sym typeface="+mn-ea"/>
              </a:rPr>
              <a:t>本次大作业实现的过程中综合运用了之前课堂上学到的安卓开发的基本技术，经历了获得需求、需求分析、总体设计、模块设计、具体实现、编写技术报告等阶段，完成了从0-1的实现一个初步可用APP的任务。通过本次实验，对本学期所学到的安卓开发的相关知识了解的更加透彻，用起来更加灵活，基本可以按照自己的想法去实现一定的功能。</a:t>
            </a:r>
            <a:endParaRPr lang="zh-CN" altLang="en-US" sz="1400" dirty="0">
              <a:solidFill>
                <a:schemeClr val="accent1"/>
              </a:solidFill>
              <a:sym typeface="+mn-ea"/>
            </a:endParaRPr>
          </a:p>
        </p:txBody>
      </p:sp>
      <p:sp>
        <p:nvSpPr>
          <p:cNvPr id="2" name="Rectangle 11"/>
          <p:cNvSpPr/>
          <p:nvPr/>
        </p:nvSpPr>
        <p:spPr>
          <a:xfrm>
            <a:off x="2568575" y="3507105"/>
            <a:ext cx="7054215" cy="2470785"/>
          </a:xfrm>
          <a:prstGeom prst="rect">
            <a:avLst/>
          </a:prstGeom>
          <a:solidFill>
            <a:srgbClr val="263238"/>
          </a:solidFill>
          <a:ln w="57150" cap="flat" cmpd="sng" algn="ctr">
            <a:noFill/>
            <a:prstDash val="solid"/>
            <a:miter lim="800000"/>
          </a:ln>
          <a:effectLst/>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4584" name="矩形 8"/>
          <p:cNvSpPr/>
          <p:nvPr/>
        </p:nvSpPr>
        <p:spPr>
          <a:xfrm>
            <a:off x="3441700" y="4074795"/>
            <a:ext cx="5864860" cy="1334770"/>
          </a:xfrm>
          <a:prstGeom prst="rect">
            <a:avLst/>
          </a:prstGeom>
          <a:noFill/>
          <a:ln w="9525">
            <a:noFill/>
          </a:ln>
        </p:spPr>
        <p:txBody>
          <a:bodyPr wrap="square" lIns="0" tIns="0" rIns="0" bIns="0" anchor="t">
            <a:spAutoFit/>
          </a:bodyPr>
          <a:p>
            <a:pPr defTabSz="1216025">
              <a:lnSpc>
                <a:spcPct val="12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钟京伶：</a:t>
            </a:r>
            <a:endPar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defTabSz="1216025">
              <a:lnSpc>
                <a:spcPct val="12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通过此次大作业，巩固了本学期所学得所有知识，同时也了解了一个安卓应用得制作过程，刚开始接触安卓开发时觉得十分有意思，可以自己选择框架，自己进行控件的布局，可以将一个应用的界面按自己的喜好进行布置，同时写完的应用还可以在自己的手机上进行使用，感觉十分奈斯。</a:t>
            </a:r>
            <a:endPar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矩形 3"/>
          <p:cNvSpPr/>
          <p:nvPr/>
        </p:nvSpPr>
        <p:spPr>
          <a:xfrm>
            <a:off x="2569210" y="960755"/>
            <a:ext cx="398780" cy="5017135"/>
          </a:xfrm>
          <a:prstGeom prst="rect">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六边形 24"/>
          <p:cNvSpPr/>
          <p:nvPr/>
        </p:nvSpPr>
        <p:spPr>
          <a:xfrm>
            <a:off x="2087563" y="3449638"/>
            <a:ext cx="3095625" cy="2668588"/>
          </a:xfrm>
          <a:prstGeom prst="hexagon">
            <a:avLst/>
          </a:prstGeom>
          <a:solidFill>
            <a:srgbClr val="546E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2547938" y="704850"/>
            <a:ext cx="7820025" cy="5521325"/>
          </a:xfrm>
          <a:custGeom>
            <a:avLst/>
            <a:gdLst>
              <a:gd name="connsiteX0" fmla="*/ 0 w 4161183"/>
              <a:gd name="connsiteY0" fmla="*/ 0 h 1745974"/>
              <a:gd name="connsiteX1" fmla="*/ 4161183 w 4161183"/>
              <a:gd name="connsiteY1" fmla="*/ 0 h 1745974"/>
              <a:gd name="connsiteX2" fmla="*/ 4161183 w 4161183"/>
              <a:gd name="connsiteY2" fmla="*/ 1745974 h 1745974"/>
              <a:gd name="connsiteX3" fmla="*/ 0 w 4161183"/>
              <a:gd name="connsiteY3" fmla="*/ 1745974 h 1745974"/>
              <a:gd name="connsiteX4" fmla="*/ 0 w 4161183"/>
              <a:gd name="connsiteY4" fmla="*/ 0 h 1745974"/>
              <a:gd name="connsiteX0-1" fmla="*/ 185530 w 4346713"/>
              <a:gd name="connsiteY0-2" fmla="*/ 0 h 1745974"/>
              <a:gd name="connsiteX1-3" fmla="*/ 4346713 w 4346713"/>
              <a:gd name="connsiteY1-4" fmla="*/ 0 h 1745974"/>
              <a:gd name="connsiteX2-5" fmla="*/ 4346713 w 4346713"/>
              <a:gd name="connsiteY2-6" fmla="*/ 1745974 h 1745974"/>
              <a:gd name="connsiteX3-7" fmla="*/ 0 w 4346713"/>
              <a:gd name="connsiteY3-8" fmla="*/ 1639956 h 1745974"/>
              <a:gd name="connsiteX4-9" fmla="*/ 185530 w 4346713"/>
              <a:gd name="connsiteY4-10" fmla="*/ 0 h 1745974"/>
              <a:gd name="connsiteX0-11" fmla="*/ 185530 w 4346713"/>
              <a:gd name="connsiteY0-12" fmla="*/ 0 h 5032513"/>
              <a:gd name="connsiteX1-13" fmla="*/ 4346713 w 4346713"/>
              <a:gd name="connsiteY1-14" fmla="*/ 0 h 5032513"/>
              <a:gd name="connsiteX2-15" fmla="*/ 3869634 w 4346713"/>
              <a:gd name="connsiteY2-16" fmla="*/ 5032513 h 5032513"/>
              <a:gd name="connsiteX3-17" fmla="*/ 0 w 4346713"/>
              <a:gd name="connsiteY3-18" fmla="*/ 1639956 h 5032513"/>
              <a:gd name="connsiteX4-19" fmla="*/ 185530 w 4346713"/>
              <a:gd name="connsiteY4-20" fmla="*/ 0 h 5032513"/>
              <a:gd name="connsiteX0-21" fmla="*/ 185530 w 7739270"/>
              <a:gd name="connsiteY0-22" fmla="*/ 13252 h 5045765"/>
              <a:gd name="connsiteX1-23" fmla="*/ 7739270 w 7739270"/>
              <a:gd name="connsiteY1-24" fmla="*/ 0 h 5045765"/>
              <a:gd name="connsiteX2-25" fmla="*/ 3869634 w 7739270"/>
              <a:gd name="connsiteY2-26" fmla="*/ 5045765 h 5045765"/>
              <a:gd name="connsiteX3-27" fmla="*/ 0 w 7739270"/>
              <a:gd name="connsiteY3-28" fmla="*/ 1653208 h 5045765"/>
              <a:gd name="connsiteX4-29" fmla="*/ 185530 w 7739270"/>
              <a:gd name="connsiteY4-30" fmla="*/ 13252 h 5045765"/>
              <a:gd name="connsiteX0-31" fmla="*/ 185530 w 7739270"/>
              <a:gd name="connsiteY0-32" fmla="*/ 13252 h 5019260"/>
              <a:gd name="connsiteX1-33" fmla="*/ 7739270 w 7739270"/>
              <a:gd name="connsiteY1-34" fmla="*/ 0 h 5019260"/>
              <a:gd name="connsiteX2-35" fmla="*/ 6798365 w 7739270"/>
              <a:gd name="connsiteY2-36" fmla="*/ 5019260 h 5019260"/>
              <a:gd name="connsiteX3-37" fmla="*/ 0 w 7739270"/>
              <a:gd name="connsiteY3-38" fmla="*/ 1653208 h 5019260"/>
              <a:gd name="connsiteX4-39" fmla="*/ 185530 w 7739270"/>
              <a:gd name="connsiteY4-40" fmla="*/ 13252 h 5019260"/>
              <a:gd name="connsiteX0-41" fmla="*/ 185530 w 7818783"/>
              <a:gd name="connsiteY0-42" fmla="*/ 13252 h 5271051"/>
              <a:gd name="connsiteX1-43" fmla="*/ 7739270 w 7818783"/>
              <a:gd name="connsiteY1-44" fmla="*/ 0 h 5271051"/>
              <a:gd name="connsiteX2-45" fmla="*/ 7818783 w 7818783"/>
              <a:gd name="connsiteY2-46" fmla="*/ 5271051 h 5271051"/>
              <a:gd name="connsiteX3-47" fmla="*/ 0 w 7818783"/>
              <a:gd name="connsiteY3-48" fmla="*/ 1653208 h 5271051"/>
              <a:gd name="connsiteX4-49" fmla="*/ 185530 w 7818783"/>
              <a:gd name="connsiteY4-50" fmla="*/ 13252 h 5271051"/>
              <a:gd name="connsiteX0-51" fmla="*/ 185530 w 7818783"/>
              <a:gd name="connsiteY0-52" fmla="*/ 265044 h 5522843"/>
              <a:gd name="connsiteX1-53" fmla="*/ 7818783 w 7818783"/>
              <a:gd name="connsiteY1-54" fmla="*/ 0 h 5522843"/>
              <a:gd name="connsiteX2-55" fmla="*/ 7818783 w 7818783"/>
              <a:gd name="connsiteY2-56" fmla="*/ 5522843 h 5522843"/>
              <a:gd name="connsiteX3-57" fmla="*/ 0 w 7818783"/>
              <a:gd name="connsiteY3-58" fmla="*/ 1905000 h 5522843"/>
              <a:gd name="connsiteX4-59" fmla="*/ 185530 w 7818783"/>
              <a:gd name="connsiteY4-60" fmla="*/ 265044 h 5522843"/>
              <a:gd name="connsiteX0-61" fmla="*/ 185530 w 7818783"/>
              <a:gd name="connsiteY0-62" fmla="*/ 265044 h 5522843"/>
              <a:gd name="connsiteX1-63" fmla="*/ 7818783 w 7818783"/>
              <a:gd name="connsiteY1-64" fmla="*/ 0 h 5522843"/>
              <a:gd name="connsiteX2-65" fmla="*/ 7818783 w 7818783"/>
              <a:gd name="connsiteY2-66" fmla="*/ 5522843 h 5522843"/>
              <a:gd name="connsiteX3-67" fmla="*/ 3511825 w 7818783"/>
              <a:gd name="connsiteY3-68" fmla="*/ 3561522 h 5522843"/>
              <a:gd name="connsiteX4-69" fmla="*/ 0 w 7818783"/>
              <a:gd name="connsiteY4-70" fmla="*/ 1905000 h 5522843"/>
              <a:gd name="connsiteX5" fmla="*/ 185530 w 7818783"/>
              <a:gd name="connsiteY5" fmla="*/ 265044 h 5522843"/>
              <a:gd name="connsiteX0-71" fmla="*/ 503583 w 8136836"/>
              <a:gd name="connsiteY0-72" fmla="*/ 265044 h 5522843"/>
              <a:gd name="connsiteX1-73" fmla="*/ 8136836 w 8136836"/>
              <a:gd name="connsiteY1-74" fmla="*/ 0 h 5522843"/>
              <a:gd name="connsiteX2-75" fmla="*/ 8136836 w 8136836"/>
              <a:gd name="connsiteY2-76" fmla="*/ 5522843 h 5522843"/>
              <a:gd name="connsiteX3-77" fmla="*/ 0 w 8136836"/>
              <a:gd name="connsiteY3-78" fmla="*/ 5271053 h 5522843"/>
              <a:gd name="connsiteX4-79" fmla="*/ 318053 w 8136836"/>
              <a:gd name="connsiteY4-80" fmla="*/ 1905000 h 5522843"/>
              <a:gd name="connsiteX5-81" fmla="*/ 503583 w 8136836"/>
              <a:gd name="connsiteY5-82" fmla="*/ 265044 h 5522843"/>
              <a:gd name="connsiteX0-83" fmla="*/ 185530 w 7818783"/>
              <a:gd name="connsiteY0-84" fmla="*/ 265044 h 5522843"/>
              <a:gd name="connsiteX1-85" fmla="*/ 7818783 w 7818783"/>
              <a:gd name="connsiteY1-86" fmla="*/ 0 h 5522843"/>
              <a:gd name="connsiteX2-87" fmla="*/ 7818783 w 7818783"/>
              <a:gd name="connsiteY2-88" fmla="*/ 5522843 h 5522843"/>
              <a:gd name="connsiteX3-89" fmla="*/ 1908312 w 7818783"/>
              <a:gd name="connsiteY3-90" fmla="*/ 4886740 h 5522843"/>
              <a:gd name="connsiteX4-91" fmla="*/ 0 w 7818783"/>
              <a:gd name="connsiteY4-92" fmla="*/ 1905000 h 5522843"/>
              <a:gd name="connsiteX5-93" fmla="*/ 185530 w 7818783"/>
              <a:gd name="connsiteY5-94" fmla="*/ 265044 h 5522843"/>
              <a:gd name="connsiteX0-95" fmla="*/ 13252 w 7818783"/>
              <a:gd name="connsiteY0-96" fmla="*/ 278296 h 5522843"/>
              <a:gd name="connsiteX1-97" fmla="*/ 7818783 w 7818783"/>
              <a:gd name="connsiteY1-98" fmla="*/ 0 h 5522843"/>
              <a:gd name="connsiteX2-99" fmla="*/ 7818783 w 7818783"/>
              <a:gd name="connsiteY2-100" fmla="*/ 5522843 h 5522843"/>
              <a:gd name="connsiteX3-101" fmla="*/ 1908312 w 7818783"/>
              <a:gd name="connsiteY3-102" fmla="*/ 4886740 h 5522843"/>
              <a:gd name="connsiteX4-103" fmla="*/ 0 w 7818783"/>
              <a:gd name="connsiteY4-104" fmla="*/ 1905000 h 5522843"/>
              <a:gd name="connsiteX5-105" fmla="*/ 13252 w 7818783"/>
              <a:gd name="connsiteY5-106" fmla="*/ 278296 h 5522843"/>
              <a:gd name="connsiteX0-107" fmla="*/ 13252 w 7818783"/>
              <a:gd name="connsiteY0-108" fmla="*/ 278296 h 5522843"/>
              <a:gd name="connsiteX1-109" fmla="*/ 7818783 w 7818783"/>
              <a:gd name="connsiteY1-110" fmla="*/ 0 h 5522843"/>
              <a:gd name="connsiteX2-111" fmla="*/ 7818783 w 7818783"/>
              <a:gd name="connsiteY2-112" fmla="*/ 5522843 h 5522843"/>
              <a:gd name="connsiteX3-113" fmla="*/ 1908312 w 7818783"/>
              <a:gd name="connsiteY3-114" fmla="*/ 4886740 h 5522843"/>
              <a:gd name="connsiteX4-115" fmla="*/ 0 w 7818783"/>
              <a:gd name="connsiteY4-116" fmla="*/ 1905000 h 5522843"/>
              <a:gd name="connsiteX5-117" fmla="*/ 13252 w 7818783"/>
              <a:gd name="connsiteY5-118" fmla="*/ 278296 h 5522843"/>
              <a:gd name="connsiteX0-119" fmla="*/ 13252 w 7818783"/>
              <a:gd name="connsiteY0-120" fmla="*/ 251791 h 5522843"/>
              <a:gd name="connsiteX1-121" fmla="*/ 7818783 w 7818783"/>
              <a:gd name="connsiteY1-122" fmla="*/ 0 h 5522843"/>
              <a:gd name="connsiteX2-123" fmla="*/ 7818783 w 7818783"/>
              <a:gd name="connsiteY2-124" fmla="*/ 5522843 h 5522843"/>
              <a:gd name="connsiteX3-125" fmla="*/ 1908312 w 7818783"/>
              <a:gd name="connsiteY3-126" fmla="*/ 4886740 h 5522843"/>
              <a:gd name="connsiteX4-127" fmla="*/ 0 w 7818783"/>
              <a:gd name="connsiteY4-128" fmla="*/ 1905000 h 5522843"/>
              <a:gd name="connsiteX5-129" fmla="*/ 13252 w 7818783"/>
              <a:gd name="connsiteY5-130" fmla="*/ 251791 h 55228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7818783" h="5522843">
                <a:moveTo>
                  <a:pt x="13252" y="251791"/>
                </a:moveTo>
                <a:lnTo>
                  <a:pt x="7818783" y="0"/>
                </a:lnTo>
                <a:lnTo>
                  <a:pt x="7818783" y="5522843"/>
                </a:lnTo>
                <a:lnTo>
                  <a:pt x="1908312" y="4886740"/>
                </a:lnTo>
                <a:lnTo>
                  <a:pt x="0" y="1905000"/>
                </a:lnTo>
                <a:lnTo>
                  <a:pt x="13252" y="251791"/>
                </a:lnTo>
                <a:close/>
              </a:path>
            </a:pathLst>
          </a:custGeom>
          <a:solidFill>
            <a:srgbClr val="2632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3" name="文本框 21"/>
          <p:cNvSpPr txBox="1"/>
          <p:nvPr/>
        </p:nvSpPr>
        <p:spPr>
          <a:xfrm>
            <a:off x="4941888" y="1620838"/>
            <a:ext cx="1404620" cy="460375"/>
          </a:xfrm>
          <a:prstGeom prst="rect">
            <a:avLst/>
          </a:prstGeom>
          <a:solidFill>
            <a:srgbClr val="37474F"/>
          </a:solidFill>
          <a:ln w="9525">
            <a:noFill/>
          </a:ln>
        </p:spPr>
        <p:txBody>
          <a:bodyPr wrap="none" anchor="t">
            <a:spAutoFit/>
          </a:bodyPr>
          <a:p>
            <a:r>
              <a:rPr lang="zh-CN" altLang="en-US" sz="2400" b="1" dirty="0">
                <a:solidFill>
                  <a:schemeClr val="bg1"/>
                </a:solidFill>
                <a:latin typeface="华文仿宋" panose="02010600040101010101" charset="-122"/>
                <a:ea typeface="华文仿宋" panose="02010600040101010101" charset="-122"/>
              </a:rPr>
              <a:t>实现功能</a:t>
            </a:r>
            <a:endParaRPr lang="zh-CN" altLang="en-US" sz="2400" b="1" dirty="0">
              <a:solidFill>
                <a:schemeClr val="bg1"/>
              </a:solidFill>
              <a:latin typeface="华文仿宋" panose="02010600040101010101" charset="-122"/>
              <a:ea typeface="华文仿宋" panose="02010600040101010101" charset="-122"/>
            </a:endParaRPr>
          </a:p>
        </p:txBody>
      </p:sp>
      <p:sp>
        <p:nvSpPr>
          <p:cNvPr id="5124" name="文本框 22"/>
          <p:cNvSpPr txBox="1"/>
          <p:nvPr/>
        </p:nvSpPr>
        <p:spPr>
          <a:xfrm>
            <a:off x="4941888" y="3503613"/>
            <a:ext cx="1710055" cy="460375"/>
          </a:xfrm>
          <a:prstGeom prst="rect">
            <a:avLst/>
          </a:prstGeom>
          <a:solidFill>
            <a:srgbClr val="37474F"/>
          </a:solidFill>
          <a:ln w="9525">
            <a:noFill/>
          </a:ln>
        </p:spPr>
        <p:txBody>
          <a:bodyPr wrap="none" anchor="t">
            <a:spAutoFit/>
          </a:bodyPr>
          <a:p>
            <a:r>
              <a:rPr lang="zh-CN" altLang="en-US" sz="2400" b="1" dirty="0">
                <a:solidFill>
                  <a:schemeClr val="bg1"/>
                </a:solidFill>
                <a:latin typeface="华文仿宋" panose="02010600040101010101" charset="-122"/>
                <a:ea typeface="华文仿宋" panose="02010600040101010101" charset="-122"/>
              </a:rPr>
              <a:t>创新及难点</a:t>
            </a:r>
            <a:endParaRPr lang="zh-CN" altLang="en-US" sz="2400" b="1" dirty="0">
              <a:solidFill>
                <a:schemeClr val="bg1"/>
              </a:solidFill>
              <a:latin typeface="华文仿宋" panose="02010600040101010101" charset="-122"/>
              <a:ea typeface="华文仿宋" panose="02010600040101010101" charset="-122"/>
            </a:endParaRPr>
          </a:p>
        </p:txBody>
      </p:sp>
      <p:sp>
        <p:nvSpPr>
          <p:cNvPr id="5125" name="文本框 23"/>
          <p:cNvSpPr txBox="1"/>
          <p:nvPr/>
        </p:nvSpPr>
        <p:spPr>
          <a:xfrm>
            <a:off x="4941888" y="2562225"/>
            <a:ext cx="793750" cy="460375"/>
          </a:xfrm>
          <a:prstGeom prst="rect">
            <a:avLst/>
          </a:prstGeom>
          <a:solidFill>
            <a:srgbClr val="37474F"/>
          </a:solidFill>
          <a:ln w="9525">
            <a:noFill/>
          </a:ln>
        </p:spPr>
        <p:txBody>
          <a:bodyPr wrap="none" anchor="t">
            <a:spAutoFit/>
          </a:bodyPr>
          <a:p>
            <a:r>
              <a:rPr lang="zh-CN" altLang="en-US" sz="2400" b="1" dirty="0">
                <a:solidFill>
                  <a:schemeClr val="bg1"/>
                </a:solidFill>
                <a:latin typeface="华文仿宋" panose="02010600040101010101" charset="-122"/>
                <a:ea typeface="华文仿宋" panose="02010600040101010101" charset="-122"/>
              </a:rPr>
              <a:t>分工</a:t>
            </a:r>
            <a:endParaRPr lang="zh-CN" altLang="en-US" sz="2400" b="1" dirty="0">
              <a:solidFill>
                <a:schemeClr val="bg1"/>
              </a:solidFill>
              <a:latin typeface="华文仿宋" panose="02010600040101010101" charset="-122"/>
              <a:ea typeface="华文仿宋" panose="02010600040101010101" charset="-122"/>
            </a:endParaRPr>
          </a:p>
        </p:txBody>
      </p:sp>
      <p:sp>
        <p:nvSpPr>
          <p:cNvPr id="5126" name="文本框 24"/>
          <p:cNvSpPr txBox="1"/>
          <p:nvPr/>
        </p:nvSpPr>
        <p:spPr>
          <a:xfrm>
            <a:off x="4941888" y="4445000"/>
            <a:ext cx="793750" cy="460375"/>
          </a:xfrm>
          <a:prstGeom prst="rect">
            <a:avLst/>
          </a:prstGeom>
          <a:solidFill>
            <a:srgbClr val="37474F"/>
          </a:solidFill>
          <a:ln w="9525">
            <a:noFill/>
          </a:ln>
        </p:spPr>
        <p:txBody>
          <a:bodyPr wrap="none" anchor="t">
            <a:spAutoFit/>
          </a:bodyPr>
          <a:p>
            <a:r>
              <a:rPr lang="zh-CN" altLang="en-US" sz="2400" b="1" dirty="0">
                <a:solidFill>
                  <a:schemeClr val="bg1"/>
                </a:solidFill>
                <a:latin typeface="华文仿宋" panose="02010600040101010101" charset="-122"/>
                <a:ea typeface="华文仿宋" panose="02010600040101010101" charset="-122"/>
              </a:rPr>
              <a:t>总结</a:t>
            </a:r>
            <a:endParaRPr lang="zh-CN" altLang="en-US" sz="2400" b="1" dirty="0">
              <a:solidFill>
                <a:schemeClr val="bg1"/>
              </a:solidFill>
              <a:latin typeface="华文仿宋" panose="02010600040101010101" charset="-122"/>
              <a:ea typeface="华文仿宋" panose="02010600040101010101" charset="-122"/>
            </a:endParaRPr>
          </a:p>
        </p:txBody>
      </p:sp>
      <p:sp>
        <p:nvSpPr>
          <p:cNvPr id="24" name="六边形 23"/>
          <p:cNvSpPr/>
          <p:nvPr/>
        </p:nvSpPr>
        <p:spPr>
          <a:xfrm>
            <a:off x="1643063" y="2590800"/>
            <a:ext cx="1992313" cy="1717675"/>
          </a:xfrm>
          <a:prstGeom prst="hexagon">
            <a:avLst/>
          </a:prstGeom>
          <a:solidFill>
            <a:srgbClr val="FDBE1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六边形 26"/>
          <p:cNvSpPr/>
          <p:nvPr/>
        </p:nvSpPr>
        <p:spPr>
          <a:xfrm>
            <a:off x="9923463" y="2562225"/>
            <a:ext cx="639763" cy="550863"/>
          </a:xfrm>
          <a:prstGeom prst="hexagon">
            <a:avLst/>
          </a:prstGeom>
          <a:solidFill>
            <a:srgbClr val="FDBE1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9" name="文本框 27"/>
          <p:cNvSpPr txBox="1"/>
          <p:nvPr/>
        </p:nvSpPr>
        <p:spPr>
          <a:xfrm>
            <a:off x="4110038" y="1620838"/>
            <a:ext cx="527050" cy="461962"/>
          </a:xfrm>
          <a:prstGeom prst="rect">
            <a:avLst/>
          </a:prstGeom>
          <a:noFill/>
          <a:ln w="9525">
            <a:noFill/>
          </a:ln>
        </p:spPr>
        <p:txBody>
          <a:bodyPr wrap="none" anchor="t">
            <a:spAutoFit/>
          </a:bodyPr>
          <a:p>
            <a:r>
              <a:rPr lang="en-US" altLang="zh-CN" sz="2400" b="1" dirty="0">
                <a:solidFill>
                  <a:schemeClr val="bg1"/>
                </a:solidFill>
                <a:latin typeface="Arial" panose="020B0604020202020204" pitchFamily="34" charset="0"/>
                <a:ea typeface="宋体" panose="02010600030101010101" pitchFamily="2" charset="-122"/>
              </a:rPr>
              <a:t>01</a:t>
            </a:r>
            <a:endParaRPr lang="zh-CN" altLang="en-US" sz="2400" b="1" dirty="0">
              <a:solidFill>
                <a:schemeClr val="bg1"/>
              </a:solidFill>
              <a:latin typeface="Arial" panose="020B0604020202020204" pitchFamily="34" charset="0"/>
              <a:ea typeface="Arial" panose="020B0604020202020204" pitchFamily="34" charset="0"/>
            </a:endParaRPr>
          </a:p>
        </p:txBody>
      </p:sp>
      <p:sp>
        <p:nvSpPr>
          <p:cNvPr id="29" name="矩形 28"/>
          <p:cNvSpPr/>
          <p:nvPr/>
        </p:nvSpPr>
        <p:spPr>
          <a:xfrm>
            <a:off x="4649788" y="1620838"/>
            <a:ext cx="195263" cy="461963"/>
          </a:xfrm>
          <a:prstGeom prst="rect">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1" name="文本框 29"/>
          <p:cNvSpPr txBox="1"/>
          <p:nvPr/>
        </p:nvSpPr>
        <p:spPr>
          <a:xfrm>
            <a:off x="4110038" y="2538413"/>
            <a:ext cx="527050" cy="460375"/>
          </a:xfrm>
          <a:prstGeom prst="rect">
            <a:avLst/>
          </a:prstGeom>
          <a:noFill/>
          <a:ln w="9525">
            <a:noFill/>
          </a:ln>
        </p:spPr>
        <p:txBody>
          <a:bodyPr wrap="none" anchor="t">
            <a:spAutoFit/>
          </a:bodyPr>
          <a:p>
            <a:r>
              <a:rPr lang="en-US" altLang="zh-CN" sz="2400" b="1" dirty="0">
                <a:solidFill>
                  <a:schemeClr val="bg1"/>
                </a:solidFill>
                <a:latin typeface="Arial" panose="020B0604020202020204" pitchFamily="34" charset="0"/>
                <a:ea typeface="宋体" panose="02010600030101010101" pitchFamily="2" charset="-122"/>
              </a:rPr>
              <a:t>02</a:t>
            </a:r>
            <a:endParaRPr lang="zh-CN" altLang="en-US" sz="2400" b="1" dirty="0">
              <a:solidFill>
                <a:schemeClr val="bg1"/>
              </a:solidFill>
              <a:latin typeface="Arial" panose="020B0604020202020204" pitchFamily="34" charset="0"/>
              <a:ea typeface="Arial" panose="020B0604020202020204" pitchFamily="34" charset="0"/>
            </a:endParaRPr>
          </a:p>
        </p:txBody>
      </p:sp>
      <p:sp>
        <p:nvSpPr>
          <p:cNvPr id="31" name="矩形 30"/>
          <p:cNvSpPr/>
          <p:nvPr/>
        </p:nvSpPr>
        <p:spPr>
          <a:xfrm>
            <a:off x="4649788" y="2538413"/>
            <a:ext cx="195263" cy="460375"/>
          </a:xfrm>
          <a:prstGeom prst="rect">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3" name="文本框 31"/>
          <p:cNvSpPr txBox="1"/>
          <p:nvPr/>
        </p:nvSpPr>
        <p:spPr>
          <a:xfrm>
            <a:off x="4098925" y="3514725"/>
            <a:ext cx="527050" cy="461963"/>
          </a:xfrm>
          <a:prstGeom prst="rect">
            <a:avLst/>
          </a:prstGeom>
          <a:noFill/>
          <a:ln w="9525">
            <a:noFill/>
          </a:ln>
        </p:spPr>
        <p:txBody>
          <a:bodyPr wrap="none" anchor="t">
            <a:spAutoFit/>
          </a:bodyPr>
          <a:p>
            <a:r>
              <a:rPr lang="en-US" altLang="zh-CN" sz="2400" b="1" dirty="0">
                <a:solidFill>
                  <a:schemeClr val="bg1"/>
                </a:solidFill>
                <a:latin typeface="Arial" panose="020B0604020202020204" pitchFamily="34" charset="0"/>
                <a:ea typeface="宋体" panose="02010600030101010101" pitchFamily="2" charset="-122"/>
              </a:rPr>
              <a:t>03</a:t>
            </a:r>
            <a:endParaRPr lang="zh-CN" altLang="en-US" sz="2400" b="1" dirty="0">
              <a:solidFill>
                <a:schemeClr val="bg1"/>
              </a:solidFill>
              <a:latin typeface="Arial" panose="020B0604020202020204" pitchFamily="34" charset="0"/>
              <a:ea typeface="Arial" panose="020B0604020202020204" pitchFamily="34" charset="0"/>
            </a:endParaRPr>
          </a:p>
        </p:txBody>
      </p:sp>
      <p:sp>
        <p:nvSpPr>
          <p:cNvPr id="33" name="矩形 32"/>
          <p:cNvSpPr/>
          <p:nvPr/>
        </p:nvSpPr>
        <p:spPr>
          <a:xfrm>
            <a:off x="4637088" y="3514725"/>
            <a:ext cx="196850" cy="461963"/>
          </a:xfrm>
          <a:prstGeom prst="rect">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5" name="文本框 33"/>
          <p:cNvSpPr txBox="1"/>
          <p:nvPr/>
        </p:nvSpPr>
        <p:spPr>
          <a:xfrm>
            <a:off x="4098925" y="4432300"/>
            <a:ext cx="527050" cy="460375"/>
          </a:xfrm>
          <a:prstGeom prst="rect">
            <a:avLst/>
          </a:prstGeom>
          <a:noFill/>
          <a:ln w="9525">
            <a:noFill/>
          </a:ln>
        </p:spPr>
        <p:txBody>
          <a:bodyPr wrap="none" anchor="t">
            <a:spAutoFit/>
          </a:bodyPr>
          <a:p>
            <a:r>
              <a:rPr lang="en-US" altLang="zh-CN" sz="2400" b="1" dirty="0">
                <a:solidFill>
                  <a:schemeClr val="bg1"/>
                </a:solidFill>
                <a:latin typeface="Arial" panose="020B0604020202020204" pitchFamily="34" charset="0"/>
                <a:ea typeface="宋体" panose="02010600030101010101" pitchFamily="2" charset="-122"/>
              </a:rPr>
              <a:t>04</a:t>
            </a:r>
            <a:endParaRPr lang="zh-CN" altLang="en-US" sz="2400" b="1" dirty="0">
              <a:solidFill>
                <a:schemeClr val="bg1"/>
              </a:solidFill>
              <a:latin typeface="Arial" panose="020B0604020202020204" pitchFamily="34" charset="0"/>
              <a:ea typeface="Arial" panose="020B0604020202020204" pitchFamily="34" charset="0"/>
            </a:endParaRPr>
          </a:p>
        </p:txBody>
      </p:sp>
      <p:sp>
        <p:nvSpPr>
          <p:cNvPr id="35" name="矩形 34"/>
          <p:cNvSpPr/>
          <p:nvPr/>
        </p:nvSpPr>
        <p:spPr>
          <a:xfrm>
            <a:off x="4637088" y="4432300"/>
            <a:ext cx="196850" cy="460375"/>
          </a:xfrm>
          <a:prstGeom prst="rect">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7" name="文本框 35"/>
          <p:cNvSpPr txBox="1"/>
          <p:nvPr/>
        </p:nvSpPr>
        <p:spPr>
          <a:xfrm>
            <a:off x="1773238" y="3217863"/>
            <a:ext cx="1671637" cy="461962"/>
          </a:xfrm>
          <a:prstGeom prst="rect">
            <a:avLst/>
          </a:prstGeom>
          <a:noFill/>
          <a:ln w="9525">
            <a:noFill/>
          </a:ln>
        </p:spPr>
        <p:txBody>
          <a:bodyPr wrap="none" anchor="t">
            <a:spAutoFit/>
          </a:bodyPr>
          <a:p>
            <a:r>
              <a:rPr lang="en-US" altLang="zh-CN" sz="2400" b="1" dirty="0">
                <a:solidFill>
                  <a:schemeClr val="bg1"/>
                </a:solidFill>
                <a:latin typeface="Arial" panose="020B0604020202020204" pitchFamily="34" charset="0"/>
                <a:ea typeface="宋体" panose="02010600030101010101" pitchFamily="2" charset="-122"/>
              </a:rPr>
              <a:t>CONTENT</a:t>
            </a:r>
            <a:endParaRPr lang="zh-CN" altLang="en-US" sz="24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六边形 4"/>
          <p:cNvSpPr/>
          <p:nvPr/>
        </p:nvSpPr>
        <p:spPr>
          <a:xfrm>
            <a:off x="4257675" y="1879600"/>
            <a:ext cx="3676650" cy="3171825"/>
          </a:xfrm>
          <a:prstGeom prst="hexagon">
            <a:avLst/>
          </a:prstGeom>
          <a:solidFill>
            <a:srgbClr val="2632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六边形 3"/>
          <p:cNvSpPr/>
          <p:nvPr/>
        </p:nvSpPr>
        <p:spPr>
          <a:xfrm>
            <a:off x="6610350" y="1157288"/>
            <a:ext cx="1679575" cy="1446213"/>
          </a:xfrm>
          <a:prstGeom prst="hexagon">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7" name="文本框 5"/>
          <p:cNvSpPr txBox="1"/>
          <p:nvPr/>
        </p:nvSpPr>
        <p:spPr>
          <a:xfrm>
            <a:off x="5306378" y="2644775"/>
            <a:ext cx="1552575" cy="1568450"/>
          </a:xfrm>
          <a:prstGeom prst="rect">
            <a:avLst/>
          </a:prstGeom>
          <a:noFill/>
          <a:ln w="9525">
            <a:noFill/>
          </a:ln>
        </p:spPr>
        <p:txBody>
          <a:bodyPr wrap="none" anchor="t">
            <a:spAutoFit/>
          </a:bodyPr>
          <a:p>
            <a:r>
              <a:rPr lang="en-US" altLang="zh-CN" sz="9600" b="1" dirty="0">
                <a:solidFill>
                  <a:schemeClr val="bg1"/>
                </a:solidFill>
                <a:latin typeface="Arial" panose="020B0604020202020204" pitchFamily="34" charset="0"/>
                <a:ea typeface="宋体" panose="02010600030101010101" pitchFamily="2" charset="-122"/>
              </a:rPr>
              <a:t>01</a:t>
            </a:r>
            <a:endParaRPr lang="zh-CN" altLang="en-US" sz="9600" b="1" dirty="0">
              <a:solidFill>
                <a:schemeClr val="bg1"/>
              </a:solidFill>
              <a:latin typeface="Arial" panose="020B0604020202020204" pitchFamily="34" charset="0"/>
              <a:ea typeface="Arial" panose="020B0604020202020204" pitchFamily="34" charset="0"/>
            </a:endParaRPr>
          </a:p>
        </p:txBody>
      </p:sp>
      <p:sp>
        <p:nvSpPr>
          <p:cNvPr id="6148" name="文本框 6"/>
          <p:cNvSpPr txBox="1"/>
          <p:nvPr/>
        </p:nvSpPr>
        <p:spPr>
          <a:xfrm>
            <a:off x="6656388" y="1465263"/>
            <a:ext cx="1519237" cy="830262"/>
          </a:xfrm>
          <a:prstGeom prst="rect">
            <a:avLst/>
          </a:prstGeom>
          <a:noFill/>
          <a:ln w="9525">
            <a:noFill/>
          </a:ln>
        </p:spPr>
        <p:txBody>
          <a:bodyPr wrap="none" anchor="t">
            <a:spAutoFit/>
          </a:bodyPr>
          <a:p>
            <a:r>
              <a:rPr lang="en-US" altLang="zh-CN" sz="4800" dirty="0">
                <a:solidFill>
                  <a:schemeClr val="bg1"/>
                </a:solidFill>
                <a:latin typeface="Arial" panose="020B0604020202020204" pitchFamily="34" charset="0"/>
                <a:ea typeface="宋体" panose="02010600030101010101" pitchFamily="2" charset="-122"/>
              </a:rPr>
              <a:t>ONE</a:t>
            </a:r>
            <a:endParaRPr lang="zh-CN" altLang="en-US" sz="4800" dirty="0">
              <a:solidFill>
                <a:schemeClr val="bg1"/>
              </a:solidFill>
              <a:latin typeface="Arial" panose="020B0604020202020204" pitchFamily="34" charset="0"/>
              <a:ea typeface="Arial" panose="020B0604020202020204" pitchFamily="34" charset="0"/>
            </a:endParaRPr>
          </a:p>
        </p:txBody>
      </p:sp>
      <p:sp>
        <p:nvSpPr>
          <p:cNvPr id="6149" name="矩形 8"/>
          <p:cNvSpPr/>
          <p:nvPr/>
        </p:nvSpPr>
        <p:spPr>
          <a:xfrm>
            <a:off x="5928361" y="3751263"/>
            <a:ext cx="309880" cy="1076325"/>
          </a:xfrm>
          <a:prstGeom prst="rect">
            <a:avLst/>
          </a:prstGeom>
          <a:noFill/>
          <a:ln w="9525">
            <a:noFill/>
          </a:ln>
        </p:spPr>
        <p:txBody>
          <a:bodyPr wrap="none" anchor="t">
            <a:spAutoFit/>
          </a:bodyPr>
          <a:p>
            <a:pPr algn="ctr"/>
            <a:endParaRPr lang="en-US" altLang="zh-CN" sz="3200" b="1" dirty="0">
              <a:solidFill>
                <a:schemeClr val="bg1"/>
              </a:solidFill>
              <a:latin typeface="Arial" panose="020B0604020202020204" pitchFamily="34" charset="0"/>
              <a:ea typeface="宋体" panose="02010600030101010101" pitchFamily="2" charset="-122"/>
            </a:endParaRPr>
          </a:p>
          <a:p>
            <a:pPr algn="ctr"/>
            <a:endParaRPr lang="zh-CN" altLang="en-US" sz="3200" b="1" dirty="0">
              <a:solidFill>
                <a:schemeClr val="bg1"/>
              </a:solidFill>
              <a:latin typeface="Arial" panose="020B0604020202020204" pitchFamily="34" charset="0"/>
              <a:ea typeface="Arial" panose="020B0604020202020204" pitchFamily="34" charset="0"/>
            </a:endParaRPr>
          </a:p>
        </p:txBody>
      </p:sp>
      <p:sp>
        <p:nvSpPr>
          <p:cNvPr id="10" name="矩形 9"/>
          <p:cNvSpPr/>
          <p:nvPr/>
        </p:nvSpPr>
        <p:spPr>
          <a:xfrm>
            <a:off x="3771900" y="4792663"/>
            <a:ext cx="4648200" cy="631825"/>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51" name="文本框 10"/>
          <p:cNvSpPr txBox="1"/>
          <p:nvPr/>
        </p:nvSpPr>
        <p:spPr>
          <a:xfrm>
            <a:off x="4090988" y="4846638"/>
            <a:ext cx="2527300" cy="521970"/>
          </a:xfrm>
          <a:prstGeom prst="rect">
            <a:avLst/>
          </a:prstGeom>
          <a:noFill/>
          <a:ln w="9525">
            <a:noFill/>
          </a:ln>
        </p:spPr>
        <p:txBody>
          <a:bodyPr wrap="none" anchor="t">
            <a:spAutoFit/>
          </a:bodyPr>
          <a:p>
            <a:r>
              <a:rPr lang="en-US" altLang="zh-CN" sz="2800" b="1" dirty="0">
                <a:solidFill>
                  <a:schemeClr val="bg1"/>
                </a:solidFill>
                <a:latin typeface="Arial" panose="020B0604020202020204" pitchFamily="34" charset="0"/>
                <a:ea typeface="宋体" panose="02010600030101010101" pitchFamily="2" charset="-122"/>
              </a:rPr>
              <a:t>	</a:t>
            </a:r>
            <a:r>
              <a:rPr lang="zh-CN" altLang="en-US" sz="2800" b="1" dirty="0">
                <a:solidFill>
                  <a:schemeClr val="bg1"/>
                </a:solidFill>
                <a:latin typeface="Arial" panose="020B0604020202020204" pitchFamily="34" charset="0"/>
                <a:ea typeface="宋体" panose="02010600030101010101" pitchFamily="2" charset="-122"/>
              </a:rPr>
              <a:t>实现功能</a:t>
            </a: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13" name="矩形 12"/>
          <p:cNvSpPr/>
          <p:nvPr/>
        </p:nvSpPr>
        <p:spPr>
          <a:xfrm>
            <a:off x="8515350" y="4792663"/>
            <a:ext cx="246063" cy="631825"/>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69" name="组合 1"/>
          <p:cNvGrpSpPr/>
          <p:nvPr/>
        </p:nvGrpSpPr>
        <p:grpSpPr>
          <a:xfrm>
            <a:off x="114300" y="379413"/>
            <a:ext cx="3370263" cy="427037"/>
            <a:chOff x="3771900" y="4792152"/>
            <a:chExt cx="4989265" cy="632479"/>
          </a:xfrm>
        </p:grpSpPr>
        <p:sp>
          <p:nvSpPr>
            <p:cNvPr id="12"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7172" name="文本框 2"/>
          <p:cNvSpPr txBox="1"/>
          <p:nvPr/>
        </p:nvSpPr>
        <p:spPr>
          <a:xfrm>
            <a:off x="1136015" y="379413"/>
            <a:ext cx="1097280" cy="368300"/>
          </a:xfrm>
          <a:prstGeom prst="rect">
            <a:avLst/>
          </a:prstGeom>
          <a:noFill/>
          <a:ln w="9525">
            <a:noFill/>
          </a:ln>
        </p:spPr>
        <p:txBody>
          <a:bodyPr wrap="none" anchor="t">
            <a:spAutoFit/>
          </a:bodyPr>
          <a:p>
            <a:r>
              <a:rPr lang="zh-CN" altLang="en-US" dirty="0">
                <a:solidFill>
                  <a:schemeClr val="bg1"/>
                </a:solidFill>
                <a:latin typeface="Arial" panose="020B0604020202020204" pitchFamily="34" charset="0"/>
                <a:ea typeface="Arial" panose="020B0604020202020204" pitchFamily="34" charset="0"/>
              </a:rPr>
              <a:t>实现功能</a:t>
            </a:r>
            <a:endParaRPr lang="zh-CN" altLang="en-US" dirty="0">
              <a:solidFill>
                <a:schemeClr val="bg1"/>
              </a:solidFill>
              <a:latin typeface="Arial" panose="020B0604020202020204" pitchFamily="34" charset="0"/>
              <a:ea typeface="Arial" panose="020B0604020202020204" pitchFamily="34" charset="0"/>
            </a:endParaRPr>
          </a:p>
        </p:txBody>
      </p:sp>
      <p:sp>
        <p:nvSpPr>
          <p:cNvPr id="10" name="Oval 17"/>
          <p:cNvSpPr/>
          <p:nvPr/>
        </p:nvSpPr>
        <p:spPr>
          <a:xfrm>
            <a:off x="9985375" y="1493838"/>
            <a:ext cx="1395413" cy="1395413"/>
          </a:xfrm>
          <a:prstGeom prst="ellipse">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mn-lt"/>
              <a:ea typeface="+mn-ea"/>
              <a:cs typeface="+mn-cs"/>
            </a:endParaRPr>
          </a:p>
        </p:txBody>
      </p:sp>
      <p:sp>
        <p:nvSpPr>
          <p:cNvPr id="11" name="Oval 18"/>
          <p:cNvSpPr/>
          <p:nvPr/>
        </p:nvSpPr>
        <p:spPr>
          <a:xfrm>
            <a:off x="6932613" y="4616450"/>
            <a:ext cx="865188" cy="866775"/>
          </a:xfrm>
          <a:prstGeom prst="ellipse">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mn-lt"/>
              <a:ea typeface="+mn-ea"/>
              <a:cs typeface="+mn-cs"/>
            </a:endParaRPr>
          </a:p>
        </p:txBody>
      </p:sp>
      <p:sp>
        <p:nvSpPr>
          <p:cNvPr id="7181" name="矩形 18"/>
          <p:cNvSpPr/>
          <p:nvPr/>
        </p:nvSpPr>
        <p:spPr>
          <a:xfrm>
            <a:off x="382270" y="1175385"/>
            <a:ext cx="4995545" cy="4801235"/>
          </a:xfrm>
          <a:prstGeom prst="rect">
            <a:avLst/>
          </a:prstGeom>
          <a:noFill/>
          <a:ln w="9525">
            <a:noFill/>
          </a:ln>
        </p:spPr>
        <p:txBody>
          <a:bodyPr wrap="square" lIns="0" tIns="0" rIns="0" bIns="0" anchor="t">
            <a:spAutoFit/>
          </a:bodyPr>
          <a:p>
            <a:pPr defTabSz="1216025">
              <a:lnSpc>
                <a:spcPct val="120000"/>
              </a:lnSpc>
              <a:spcBef>
                <a:spcPct val="20000"/>
              </a:spcBef>
            </a:pPr>
            <a:r>
              <a:rPr lang="zh-CN" altLang="en-US" sz="2000" dirty="0">
                <a:solidFill>
                  <a:schemeClr val="accent1"/>
                </a:solidFill>
                <a:sym typeface="+mn-ea"/>
              </a:rPr>
              <a:t>视频信息流列表显示（包含封面图）</a:t>
            </a:r>
            <a:endParaRPr lang="en-US" altLang="zh-CN" sz="2000" dirty="0">
              <a:solidFill>
                <a:schemeClr val="accent1"/>
              </a:solidFill>
            </a:endParaRPr>
          </a:p>
          <a:p>
            <a:pPr lvl="1"/>
            <a:r>
              <a:rPr lang="en-US" altLang="zh-CN" sz="2000" dirty="0" err="1">
                <a:solidFill>
                  <a:schemeClr val="accent1"/>
                </a:solidFill>
                <a:sym typeface="+mn-ea"/>
              </a:rPr>
              <a:t>Pandaview</a:t>
            </a:r>
            <a:endParaRPr lang="en-US" altLang="zh-CN" sz="2000" dirty="0">
              <a:solidFill>
                <a:schemeClr val="accent1"/>
              </a:solidFill>
            </a:endParaRPr>
          </a:p>
          <a:p>
            <a:pPr lvl="2"/>
            <a:r>
              <a:rPr lang="zh-CN" altLang="en-US" sz="2000" dirty="0">
                <a:solidFill>
                  <a:schemeClr val="accent1"/>
                </a:solidFill>
                <a:sym typeface="+mn-ea"/>
              </a:rPr>
              <a:t>实现用</a:t>
            </a:r>
            <a:r>
              <a:rPr lang="en-US" altLang="zh-CN" sz="2000" dirty="0" err="1">
                <a:solidFill>
                  <a:schemeClr val="accent1"/>
                </a:solidFill>
                <a:sym typeface="+mn-ea"/>
              </a:rPr>
              <a:t>RecyclerView</a:t>
            </a:r>
            <a:r>
              <a:rPr lang="zh-CN" altLang="en-US" sz="2000" dirty="0">
                <a:solidFill>
                  <a:schemeClr val="accent1"/>
                </a:solidFill>
                <a:sym typeface="+mn-ea"/>
              </a:rPr>
              <a:t>显示视频列表（一页显示多个</a:t>
            </a:r>
            <a:r>
              <a:rPr lang="en-US" altLang="zh-CN" sz="2000" dirty="0">
                <a:solidFill>
                  <a:schemeClr val="accent1"/>
                </a:solidFill>
                <a:sym typeface="+mn-ea"/>
              </a:rPr>
              <a:t>item</a:t>
            </a:r>
            <a:r>
              <a:rPr lang="zh-CN" altLang="en-US" sz="2000" dirty="0">
                <a:solidFill>
                  <a:schemeClr val="accent1"/>
                </a:solidFill>
                <a:sym typeface="+mn-ea"/>
              </a:rPr>
              <a:t>）且视频比例随</a:t>
            </a:r>
            <a:r>
              <a:rPr lang="en-US" altLang="zh-CN" sz="2000" dirty="0">
                <a:solidFill>
                  <a:schemeClr val="accent1"/>
                </a:solidFill>
                <a:sym typeface="+mn-ea"/>
              </a:rPr>
              <a:t>item</a:t>
            </a:r>
            <a:r>
              <a:rPr lang="zh-CN" altLang="en-US" sz="2000" dirty="0">
                <a:solidFill>
                  <a:schemeClr val="accent1"/>
                </a:solidFill>
                <a:sym typeface="+mn-ea"/>
              </a:rPr>
              <a:t>大小改变以占满</a:t>
            </a:r>
            <a:r>
              <a:rPr lang="en-US" altLang="zh-CN" sz="2000" dirty="0">
                <a:solidFill>
                  <a:schemeClr val="accent1"/>
                </a:solidFill>
                <a:sym typeface="+mn-ea"/>
              </a:rPr>
              <a:t>item</a:t>
            </a:r>
            <a:endParaRPr lang="en-US" altLang="zh-CN" sz="2000" dirty="0">
              <a:solidFill>
                <a:schemeClr val="accent1"/>
              </a:solidFill>
            </a:endParaRPr>
          </a:p>
          <a:p>
            <a:pPr lvl="2"/>
            <a:r>
              <a:rPr lang="zh-CN" altLang="en-US" sz="2000" dirty="0">
                <a:solidFill>
                  <a:schemeClr val="accent1"/>
                </a:solidFill>
                <a:sym typeface="+mn-ea"/>
              </a:rPr>
              <a:t>使用</a:t>
            </a:r>
            <a:r>
              <a:rPr lang="en-US" altLang="zh-CN" sz="2000" dirty="0">
                <a:solidFill>
                  <a:schemeClr val="accent1"/>
                </a:solidFill>
                <a:sym typeface="+mn-ea"/>
              </a:rPr>
              <a:t>Glide</a:t>
            </a:r>
            <a:r>
              <a:rPr lang="zh-CN" altLang="en-US" sz="2000" dirty="0">
                <a:solidFill>
                  <a:schemeClr val="accent1"/>
                </a:solidFill>
                <a:sym typeface="+mn-ea"/>
              </a:rPr>
              <a:t>加载封面图（视频截图做封面以及</a:t>
            </a:r>
            <a:r>
              <a:rPr lang="en-US" altLang="zh-CN" sz="2000" dirty="0">
                <a:solidFill>
                  <a:schemeClr val="accent1"/>
                </a:solidFill>
                <a:sym typeface="+mn-ea"/>
              </a:rPr>
              <a:t>API</a:t>
            </a:r>
            <a:r>
              <a:rPr lang="zh-CN" altLang="en-US" sz="2000" dirty="0">
                <a:solidFill>
                  <a:schemeClr val="accent1"/>
                </a:solidFill>
                <a:sym typeface="+mn-ea"/>
              </a:rPr>
              <a:t>中的</a:t>
            </a:r>
            <a:r>
              <a:rPr lang="en-US" altLang="zh-CN" sz="2000" dirty="0" err="1">
                <a:solidFill>
                  <a:schemeClr val="accent1"/>
                </a:solidFill>
                <a:sym typeface="+mn-ea"/>
              </a:rPr>
              <a:t>avator</a:t>
            </a:r>
            <a:r>
              <a:rPr lang="zh-CN" altLang="en-US" sz="2000" dirty="0">
                <a:solidFill>
                  <a:schemeClr val="accent1"/>
                </a:solidFill>
                <a:sym typeface="+mn-ea"/>
              </a:rPr>
              <a:t>作封面）</a:t>
            </a:r>
            <a:endParaRPr lang="en-US" altLang="zh-CN" sz="2000" dirty="0">
              <a:solidFill>
                <a:schemeClr val="accent1"/>
              </a:solidFill>
            </a:endParaRPr>
          </a:p>
          <a:p>
            <a:pPr lvl="2"/>
            <a:r>
              <a:rPr lang="zh-CN" altLang="en-US" sz="2000" dirty="0">
                <a:solidFill>
                  <a:schemeClr val="accent1"/>
                </a:solidFill>
                <a:sym typeface="+mn-ea"/>
              </a:rPr>
              <a:t>显示视频的作者及描述信息</a:t>
            </a:r>
            <a:endParaRPr lang="en-US" altLang="zh-CN" sz="2000" dirty="0">
              <a:solidFill>
                <a:schemeClr val="accent1"/>
              </a:solidFill>
            </a:endParaRPr>
          </a:p>
          <a:p>
            <a:pPr lvl="1"/>
            <a:r>
              <a:rPr lang="en-US" altLang="zh-CN" sz="2000" dirty="0">
                <a:solidFill>
                  <a:schemeClr val="accent1"/>
                </a:solidFill>
                <a:sym typeface="+mn-ea"/>
              </a:rPr>
              <a:t>DouYinVideoPlayer</a:t>
            </a:r>
            <a:endParaRPr lang="en-US" altLang="zh-CN" sz="2000" dirty="0">
              <a:solidFill>
                <a:schemeClr val="accent1"/>
              </a:solidFill>
            </a:endParaRPr>
          </a:p>
          <a:p>
            <a:pPr lvl="2"/>
            <a:r>
              <a:rPr lang="zh-CN" altLang="en-US" sz="2000" dirty="0">
                <a:solidFill>
                  <a:schemeClr val="accent1"/>
                </a:solidFill>
                <a:sym typeface="+mn-ea"/>
              </a:rPr>
              <a:t>实现类似抖音全屏</a:t>
            </a:r>
            <a:r>
              <a:rPr lang="en-US" altLang="zh-CN" sz="2000" dirty="0">
                <a:solidFill>
                  <a:schemeClr val="accent1"/>
                </a:solidFill>
                <a:sym typeface="+mn-ea"/>
              </a:rPr>
              <a:t>item</a:t>
            </a:r>
            <a:r>
              <a:rPr lang="zh-CN" altLang="en-US" sz="2000" dirty="0">
                <a:solidFill>
                  <a:schemeClr val="accent1"/>
                </a:solidFill>
                <a:sym typeface="+mn-ea"/>
              </a:rPr>
              <a:t>（一页就一个），采用</a:t>
            </a:r>
            <a:r>
              <a:rPr lang="en-US" altLang="zh-CN" sz="2000" dirty="0">
                <a:solidFill>
                  <a:schemeClr val="accent1"/>
                </a:solidFill>
                <a:sym typeface="+mn-ea"/>
              </a:rPr>
              <a:t>ViewPager2</a:t>
            </a:r>
            <a:r>
              <a:rPr lang="zh-CN" altLang="en-US" sz="2000" dirty="0">
                <a:solidFill>
                  <a:schemeClr val="accent1"/>
                </a:solidFill>
                <a:sym typeface="+mn-ea"/>
              </a:rPr>
              <a:t>实现</a:t>
            </a:r>
            <a:endParaRPr lang="en-US" altLang="zh-CN" sz="2000" dirty="0">
              <a:solidFill>
                <a:schemeClr val="accent1"/>
              </a:solidFill>
            </a:endParaRPr>
          </a:p>
          <a:p>
            <a:pPr lvl="2"/>
            <a:r>
              <a:rPr lang="zh-CN" altLang="en-US" sz="2000" dirty="0">
                <a:solidFill>
                  <a:schemeClr val="accent1"/>
                </a:solidFill>
                <a:sym typeface="+mn-ea"/>
              </a:rPr>
              <a:t>使用</a:t>
            </a:r>
            <a:r>
              <a:rPr lang="en-US" altLang="zh-CN" sz="2000" dirty="0">
                <a:solidFill>
                  <a:schemeClr val="accent1"/>
                </a:solidFill>
                <a:sym typeface="+mn-ea"/>
              </a:rPr>
              <a:t>Glide</a:t>
            </a:r>
            <a:r>
              <a:rPr lang="zh-CN" altLang="en-US" sz="2000" dirty="0">
                <a:solidFill>
                  <a:schemeClr val="accent1"/>
                </a:solidFill>
                <a:sym typeface="+mn-ea"/>
              </a:rPr>
              <a:t>加载封面图</a:t>
            </a:r>
            <a:endParaRPr lang="en-US" altLang="zh-CN" sz="2000" dirty="0">
              <a:solidFill>
                <a:schemeClr val="accent1"/>
              </a:solidFill>
            </a:endParaRPr>
          </a:p>
          <a:p>
            <a:pPr lvl="2"/>
            <a:r>
              <a:rPr lang="zh-CN" altLang="en-US" sz="2000" dirty="0">
                <a:solidFill>
                  <a:schemeClr val="accent1"/>
                </a:solidFill>
                <a:sym typeface="+mn-ea"/>
              </a:rPr>
              <a:t>显示视频的作者及描述信息</a:t>
            </a:r>
            <a:endParaRPr lang="en-US" altLang="zh-CN" sz="2000" dirty="0">
              <a:solidFill>
                <a:schemeClr val="accent1"/>
              </a:solidFill>
            </a:endParaRPr>
          </a:p>
          <a:p>
            <a:pPr lvl="2"/>
            <a:r>
              <a:rPr lang="zh-CN" altLang="en-US" sz="2000" dirty="0">
                <a:solidFill>
                  <a:schemeClr val="accent1"/>
                </a:solidFill>
                <a:sym typeface="+mn-ea"/>
              </a:rPr>
              <a:t>显示点赞、收藏、转发等图标</a:t>
            </a:r>
            <a:endParaRPr lang="en-US" altLang="zh-CN" sz="2000" dirty="0">
              <a:solidFill>
                <a:schemeClr val="accent1"/>
              </a:solidFill>
            </a:endParaRPr>
          </a:p>
          <a:p>
            <a:pPr defTabSz="1216025">
              <a:lnSpc>
                <a:spcPct val="120000"/>
              </a:lnSpc>
              <a:spcBef>
                <a:spcPct val="20000"/>
              </a:spcBef>
            </a:pPr>
            <a:endParaRPr lang="en-US" altLang="zh-CN" sz="20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2" name="图片 1" descr="R6J_{R]2`C6_RJY5Y[[TPF9"/>
          <p:cNvPicPr>
            <a:picLocks noChangeAspect="1"/>
          </p:cNvPicPr>
          <p:nvPr/>
        </p:nvPicPr>
        <p:blipFill>
          <a:blip r:embed="rId1"/>
          <a:stretch>
            <a:fillRect/>
          </a:stretch>
        </p:blipFill>
        <p:spPr>
          <a:xfrm>
            <a:off x="8748395" y="431800"/>
            <a:ext cx="3239135" cy="5993765"/>
          </a:xfrm>
          <a:prstGeom prst="rect">
            <a:avLst/>
          </a:prstGeom>
        </p:spPr>
      </p:pic>
      <p:pic>
        <p:nvPicPr>
          <p:cNvPr id="4" name="图片 3" descr="R39MEI}PXWXRR}G(CIMTL]3"/>
          <p:cNvPicPr>
            <a:picLocks noChangeAspect="1"/>
          </p:cNvPicPr>
          <p:nvPr/>
        </p:nvPicPr>
        <p:blipFill>
          <a:blip r:embed="rId2"/>
          <a:stretch>
            <a:fillRect/>
          </a:stretch>
        </p:blipFill>
        <p:spPr>
          <a:xfrm>
            <a:off x="5520690" y="556260"/>
            <a:ext cx="3084830" cy="58693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11" name="TextBox 13"/>
          <p:cNvSpPr txBox="1"/>
          <p:nvPr/>
        </p:nvSpPr>
        <p:spPr>
          <a:xfrm>
            <a:off x="468630" y="1028700"/>
            <a:ext cx="6290310" cy="5244465"/>
          </a:xfrm>
          <a:prstGeom prst="rect">
            <a:avLst/>
          </a:prstGeom>
          <a:noFill/>
          <a:ln w="9525">
            <a:noFill/>
          </a:ln>
        </p:spPr>
        <p:txBody>
          <a:bodyPr wrap="square" lIns="0" tIns="0" rIns="0" bIns="0" anchor="t">
            <a:spAutoFit/>
          </a:bodyPr>
          <a:p>
            <a:pPr defTabSz="1216025">
              <a:spcBef>
                <a:spcPct val="20000"/>
              </a:spcBef>
            </a:pPr>
            <a:r>
              <a:rPr lang="zh-CN" altLang="en-US" sz="2400" dirty="0">
                <a:solidFill>
                  <a:schemeClr val="accent1"/>
                </a:solidFill>
                <a:sym typeface="+mn-ea"/>
              </a:rPr>
              <a:t>视频播放</a:t>
            </a:r>
            <a:endParaRPr lang="en-US" altLang="zh-CN" sz="2400" dirty="0">
              <a:solidFill>
                <a:schemeClr val="accent1"/>
              </a:solidFill>
            </a:endParaRPr>
          </a:p>
          <a:p>
            <a:pPr lvl="1"/>
            <a:r>
              <a:rPr lang="en-US" altLang="zh-CN" sz="2400" dirty="0">
                <a:solidFill>
                  <a:schemeClr val="accent1"/>
                </a:solidFill>
                <a:sym typeface="+mn-ea"/>
              </a:rPr>
              <a:t>PandaView</a:t>
            </a:r>
            <a:endParaRPr lang="en-US" altLang="zh-CN" sz="2400" dirty="0">
              <a:solidFill>
                <a:schemeClr val="accent1"/>
              </a:solidFill>
            </a:endParaRPr>
          </a:p>
          <a:p>
            <a:pPr lvl="2"/>
            <a:r>
              <a:rPr lang="zh-CN" altLang="en-US" sz="2400" dirty="0">
                <a:solidFill>
                  <a:schemeClr val="accent1"/>
                </a:solidFill>
                <a:sym typeface="+mn-ea"/>
              </a:rPr>
              <a:t>进入</a:t>
            </a:r>
            <a:r>
              <a:rPr lang="en-US" altLang="zh-CN" sz="2400" dirty="0">
                <a:solidFill>
                  <a:schemeClr val="accent1"/>
                </a:solidFill>
                <a:sym typeface="+mn-ea"/>
              </a:rPr>
              <a:t>APP</a:t>
            </a:r>
            <a:r>
              <a:rPr lang="zh-CN" altLang="en-US" sz="2400" dirty="0">
                <a:solidFill>
                  <a:schemeClr val="accent1"/>
                </a:solidFill>
                <a:sym typeface="+mn-ea"/>
              </a:rPr>
              <a:t>时不播放，点击视频任意位置开始播放视频，再次点击暂停播放并调出进度条</a:t>
            </a:r>
            <a:endParaRPr lang="en-US" altLang="zh-CN" sz="2400" dirty="0">
              <a:solidFill>
                <a:schemeClr val="accent1"/>
              </a:solidFill>
            </a:endParaRPr>
          </a:p>
          <a:p>
            <a:pPr lvl="2"/>
            <a:r>
              <a:rPr lang="zh-CN" altLang="en-US" sz="2400" dirty="0">
                <a:solidFill>
                  <a:schemeClr val="accent1"/>
                </a:solidFill>
                <a:sym typeface="+mn-ea"/>
              </a:rPr>
              <a:t>通过点击进度条控制视频播放</a:t>
            </a:r>
            <a:endParaRPr lang="en-US" altLang="zh-CN" sz="2400" dirty="0">
              <a:solidFill>
                <a:schemeClr val="accent1"/>
              </a:solidFill>
            </a:endParaRPr>
          </a:p>
          <a:p>
            <a:pPr lvl="1"/>
            <a:r>
              <a:rPr lang="en-US" altLang="zh-CN" sz="2400" dirty="0">
                <a:solidFill>
                  <a:schemeClr val="accent1"/>
                </a:solidFill>
                <a:sym typeface="+mn-ea"/>
              </a:rPr>
              <a:t>DouYinVideoPlayer</a:t>
            </a:r>
            <a:endParaRPr lang="en-US" altLang="zh-CN" sz="2400" dirty="0">
              <a:solidFill>
                <a:schemeClr val="accent1"/>
              </a:solidFill>
            </a:endParaRPr>
          </a:p>
          <a:p>
            <a:pPr lvl="2"/>
            <a:r>
              <a:rPr lang="zh-CN" altLang="en-US" sz="2400" dirty="0">
                <a:solidFill>
                  <a:schemeClr val="accent1"/>
                </a:solidFill>
                <a:sym typeface="+mn-ea"/>
              </a:rPr>
              <a:t>进入</a:t>
            </a:r>
            <a:r>
              <a:rPr lang="en-US" altLang="zh-CN" sz="2400" dirty="0">
                <a:solidFill>
                  <a:schemeClr val="accent1"/>
                </a:solidFill>
                <a:sym typeface="+mn-ea"/>
              </a:rPr>
              <a:t>APP</a:t>
            </a:r>
            <a:r>
              <a:rPr lang="zh-CN" altLang="en-US" sz="2400" dirty="0">
                <a:solidFill>
                  <a:schemeClr val="accent1"/>
                </a:solidFill>
                <a:sym typeface="+mn-ea"/>
              </a:rPr>
              <a:t>后自动播放当前页面的</a:t>
            </a:r>
            <a:r>
              <a:rPr lang="en-US" altLang="zh-CN" sz="2400" dirty="0">
                <a:solidFill>
                  <a:schemeClr val="accent1"/>
                </a:solidFill>
                <a:sym typeface="+mn-ea"/>
              </a:rPr>
              <a:t>item</a:t>
            </a:r>
            <a:endParaRPr lang="en-US" altLang="zh-CN" sz="2400" dirty="0">
              <a:solidFill>
                <a:schemeClr val="accent1"/>
              </a:solidFill>
            </a:endParaRPr>
          </a:p>
          <a:p>
            <a:pPr lvl="2"/>
            <a:r>
              <a:rPr lang="zh-CN" altLang="en-US" sz="2400" dirty="0">
                <a:solidFill>
                  <a:schemeClr val="accent1"/>
                </a:solidFill>
                <a:sym typeface="+mn-ea"/>
              </a:rPr>
              <a:t>滑动至某一</a:t>
            </a:r>
            <a:r>
              <a:rPr lang="en-US" altLang="zh-CN" sz="2400" dirty="0">
                <a:solidFill>
                  <a:schemeClr val="accent1"/>
                </a:solidFill>
                <a:sym typeface="+mn-ea"/>
              </a:rPr>
              <a:t>item</a:t>
            </a:r>
            <a:r>
              <a:rPr lang="zh-CN" altLang="en-US" sz="2400" dirty="0">
                <a:solidFill>
                  <a:schemeClr val="accent1"/>
                </a:solidFill>
                <a:sym typeface="+mn-ea"/>
              </a:rPr>
              <a:t>时，播放该</a:t>
            </a:r>
            <a:r>
              <a:rPr lang="en-US" altLang="zh-CN" sz="2400" dirty="0">
                <a:solidFill>
                  <a:schemeClr val="accent1"/>
                </a:solidFill>
                <a:sym typeface="+mn-ea"/>
              </a:rPr>
              <a:t>item</a:t>
            </a:r>
            <a:r>
              <a:rPr lang="zh-CN" altLang="en-US" sz="2400" dirty="0">
                <a:solidFill>
                  <a:schemeClr val="accent1"/>
                </a:solidFill>
                <a:sym typeface="+mn-ea"/>
              </a:rPr>
              <a:t>并暂停其余</a:t>
            </a:r>
            <a:r>
              <a:rPr lang="en-US" altLang="zh-CN" sz="2400" dirty="0">
                <a:solidFill>
                  <a:schemeClr val="accent1"/>
                </a:solidFill>
                <a:sym typeface="+mn-ea"/>
              </a:rPr>
              <a:t>item</a:t>
            </a:r>
            <a:r>
              <a:rPr lang="zh-CN" altLang="en-US" sz="2400" dirty="0">
                <a:solidFill>
                  <a:schemeClr val="accent1"/>
                </a:solidFill>
                <a:sym typeface="+mn-ea"/>
              </a:rPr>
              <a:t>的播放</a:t>
            </a:r>
            <a:endParaRPr lang="en-US" altLang="zh-CN" sz="2400" dirty="0">
              <a:solidFill>
                <a:schemeClr val="accent1"/>
              </a:solidFill>
            </a:endParaRPr>
          </a:p>
          <a:p>
            <a:pPr lvl="2"/>
            <a:r>
              <a:rPr lang="zh-CN" altLang="en-US" sz="2400" dirty="0">
                <a:solidFill>
                  <a:schemeClr val="accent1"/>
                </a:solidFill>
                <a:sym typeface="+mn-ea"/>
              </a:rPr>
              <a:t>单击视频任意位置实现播放与暂停的控制</a:t>
            </a:r>
            <a:endParaRPr lang="en-US" altLang="zh-CN" sz="2400" dirty="0">
              <a:solidFill>
                <a:schemeClr val="accent1"/>
              </a:solidFill>
            </a:endParaRPr>
          </a:p>
          <a:p>
            <a:pPr lvl="2"/>
            <a:r>
              <a:rPr lang="zh-CN" altLang="en-US" sz="2400" dirty="0">
                <a:solidFill>
                  <a:schemeClr val="accent1"/>
                </a:solidFill>
                <a:sym typeface="+mn-ea"/>
              </a:rPr>
              <a:t>双击视频任意位置出现爱心动图</a:t>
            </a:r>
            <a:endParaRPr lang="en-US" altLang="zh-CN" sz="2400" dirty="0">
              <a:solidFill>
                <a:schemeClr val="accent1"/>
              </a:solidFill>
            </a:endParaRPr>
          </a:p>
          <a:p>
            <a:pPr defTabSz="1216025">
              <a:spcBef>
                <a:spcPct val="20000"/>
              </a:spcBef>
            </a:pPr>
            <a:endParaRPr lang="en-US" altLang="zh-CN" sz="24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 name="Content Placeholder 5"/>
          <p:cNvPicPr>
            <a:picLocks noChangeAspect="1"/>
          </p:cNvPicPr>
          <p:nvPr>
            <p:ph idx="1"/>
          </p:nvPr>
        </p:nvPicPr>
        <p:blipFill>
          <a:blip r:embed="rId1"/>
          <a:stretch>
            <a:fillRect/>
          </a:stretch>
        </p:blipFill>
        <p:spPr>
          <a:xfrm>
            <a:off x="8505190" y="1691005"/>
            <a:ext cx="2157095" cy="4351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六边形 4"/>
          <p:cNvSpPr/>
          <p:nvPr/>
        </p:nvSpPr>
        <p:spPr>
          <a:xfrm>
            <a:off x="4257675" y="1879600"/>
            <a:ext cx="3676650" cy="3171825"/>
          </a:xfrm>
          <a:prstGeom prst="hexagon">
            <a:avLst/>
          </a:prstGeom>
          <a:solidFill>
            <a:srgbClr val="2632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六边形 3"/>
          <p:cNvSpPr/>
          <p:nvPr/>
        </p:nvSpPr>
        <p:spPr>
          <a:xfrm>
            <a:off x="6610350" y="1157288"/>
            <a:ext cx="1679575" cy="1446213"/>
          </a:xfrm>
          <a:prstGeom prst="hexagon">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1" name="文本框 5"/>
          <p:cNvSpPr txBox="1"/>
          <p:nvPr/>
        </p:nvSpPr>
        <p:spPr>
          <a:xfrm>
            <a:off x="5319078" y="2681605"/>
            <a:ext cx="1552575" cy="1568450"/>
          </a:xfrm>
          <a:prstGeom prst="rect">
            <a:avLst/>
          </a:prstGeom>
          <a:noFill/>
          <a:ln w="9525">
            <a:noFill/>
          </a:ln>
        </p:spPr>
        <p:txBody>
          <a:bodyPr wrap="none" anchor="t">
            <a:spAutoFit/>
          </a:bodyPr>
          <a:p>
            <a:r>
              <a:rPr lang="en-US" altLang="zh-CN" sz="9600" b="1" dirty="0">
                <a:solidFill>
                  <a:schemeClr val="bg1"/>
                </a:solidFill>
                <a:latin typeface="Arial" panose="020B0604020202020204" pitchFamily="34" charset="0"/>
                <a:ea typeface="宋体" panose="02010600030101010101" pitchFamily="2" charset="-122"/>
              </a:rPr>
              <a:t>02</a:t>
            </a:r>
            <a:endParaRPr lang="zh-CN" altLang="en-US" sz="9600" b="1" dirty="0">
              <a:solidFill>
                <a:schemeClr val="bg1"/>
              </a:solidFill>
              <a:latin typeface="Arial" panose="020B0604020202020204" pitchFamily="34" charset="0"/>
              <a:ea typeface="Arial" panose="020B0604020202020204" pitchFamily="34" charset="0"/>
            </a:endParaRPr>
          </a:p>
        </p:txBody>
      </p:sp>
      <p:sp>
        <p:nvSpPr>
          <p:cNvPr id="12292" name="文本框 6"/>
          <p:cNvSpPr txBox="1"/>
          <p:nvPr/>
        </p:nvSpPr>
        <p:spPr>
          <a:xfrm>
            <a:off x="6656388" y="1465263"/>
            <a:ext cx="1519237" cy="830262"/>
          </a:xfrm>
          <a:prstGeom prst="rect">
            <a:avLst/>
          </a:prstGeom>
          <a:noFill/>
          <a:ln w="9525">
            <a:noFill/>
          </a:ln>
        </p:spPr>
        <p:txBody>
          <a:bodyPr wrap="none" anchor="t">
            <a:spAutoFit/>
          </a:bodyPr>
          <a:p>
            <a:r>
              <a:rPr lang="en-US" altLang="zh-CN" sz="4800" dirty="0">
                <a:solidFill>
                  <a:schemeClr val="bg1"/>
                </a:solidFill>
                <a:latin typeface="Arial" panose="020B0604020202020204" pitchFamily="34" charset="0"/>
                <a:ea typeface="宋体" panose="02010600030101010101" pitchFamily="2" charset="-122"/>
              </a:rPr>
              <a:t>ONE</a:t>
            </a:r>
            <a:endParaRPr lang="zh-CN" altLang="en-US" sz="4800" dirty="0">
              <a:solidFill>
                <a:schemeClr val="bg1"/>
              </a:solidFill>
              <a:latin typeface="Arial" panose="020B0604020202020204" pitchFamily="34" charset="0"/>
              <a:ea typeface="Arial" panose="020B0604020202020204" pitchFamily="34" charset="0"/>
            </a:endParaRPr>
          </a:p>
        </p:txBody>
      </p:sp>
      <p:sp>
        <p:nvSpPr>
          <p:cNvPr id="10" name="矩形 9"/>
          <p:cNvSpPr/>
          <p:nvPr/>
        </p:nvSpPr>
        <p:spPr>
          <a:xfrm>
            <a:off x="3771900" y="4792663"/>
            <a:ext cx="4648200" cy="631825"/>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5" name="文本框 10"/>
          <p:cNvSpPr txBox="1"/>
          <p:nvPr/>
        </p:nvSpPr>
        <p:spPr>
          <a:xfrm>
            <a:off x="5137150" y="4846638"/>
            <a:ext cx="1492250" cy="521970"/>
          </a:xfrm>
          <a:prstGeom prst="rect">
            <a:avLst/>
          </a:prstGeom>
          <a:noFill/>
          <a:ln w="9525">
            <a:noFill/>
          </a:ln>
        </p:spPr>
        <p:txBody>
          <a:bodyPr wrap="none" anchor="t">
            <a:spAutoFit/>
          </a:bodyPr>
          <a:p>
            <a:r>
              <a:rPr lang="en-US" altLang="zh-CN" sz="2800" b="1" dirty="0">
                <a:solidFill>
                  <a:schemeClr val="bg1"/>
                </a:solidFill>
                <a:latin typeface="Arial" panose="020B0604020202020204" pitchFamily="34" charset="0"/>
                <a:ea typeface="宋体" panose="02010600030101010101" pitchFamily="2" charset="-122"/>
              </a:rPr>
              <a:t>      </a:t>
            </a:r>
            <a:r>
              <a:rPr lang="zh-CN" altLang="en-US" sz="2800" b="1" dirty="0">
                <a:solidFill>
                  <a:schemeClr val="bg1"/>
                </a:solidFill>
                <a:latin typeface="Arial" panose="020B0604020202020204" pitchFamily="34" charset="0"/>
                <a:ea typeface="宋体" panose="02010600030101010101" pitchFamily="2" charset="-122"/>
              </a:rPr>
              <a:t>分工</a:t>
            </a: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13" name="矩形 12"/>
          <p:cNvSpPr/>
          <p:nvPr/>
        </p:nvSpPr>
        <p:spPr>
          <a:xfrm>
            <a:off x="8515350" y="4792663"/>
            <a:ext cx="246063" cy="631825"/>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4" name="组合 1"/>
          <p:cNvGrpSpPr/>
          <p:nvPr/>
        </p:nvGrpSpPr>
        <p:grpSpPr>
          <a:xfrm>
            <a:off x="114300" y="379413"/>
            <a:ext cx="3370263" cy="427037"/>
            <a:chOff x="3771900" y="4792152"/>
            <a:chExt cx="4989265" cy="632479"/>
          </a:xfrm>
        </p:grpSpPr>
        <p:sp>
          <p:nvSpPr>
            <p:cNvPr id="12" name="矩形 11"/>
            <p:cNvSpPr/>
            <p:nvPr/>
          </p:nvSpPr>
          <p:spPr>
            <a:xfrm>
              <a:off x="3771900" y="4792152"/>
              <a:ext cx="4648500" cy="632479"/>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3"/>
            <p:cNvSpPr/>
            <p:nvPr/>
          </p:nvSpPr>
          <p:spPr>
            <a:xfrm>
              <a:off x="8514404" y="4792152"/>
              <a:ext cx="246761" cy="632479"/>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3317" name="文本框 2"/>
          <p:cNvSpPr txBox="1"/>
          <p:nvPr/>
        </p:nvSpPr>
        <p:spPr>
          <a:xfrm>
            <a:off x="1363980" y="437833"/>
            <a:ext cx="640080" cy="368300"/>
          </a:xfrm>
          <a:prstGeom prst="rect">
            <a:avLst/>
          </a:prstGeom>
          <a:noFill/>
          <a:ln w="9525">
            <a:noFill/>
          </a:ln>
        </p:spPr>
        <p:txBody>
          <a:bodyPr wrap="none" anchor="t">
            <a:spAutoFit/>
          </a:bodyPr>
          <a:p>
            <a:r>
              <a:rPr lang="zh-CN" altLang="en-US" dirty="0">
                <a:solidFill>
                  <a:schemeClr val="bg1"/>
                </a:solidFill>
                <a:latin typeface="Arial" panose="020B0604020202020204" pitchFamily="34" charset="0"/>
                <a:ea typeface="Arial" panose="020B0604020202020204" pitchFamily="34" charset="0"/>
              </a:rPr>
              <a:t>分工</a:t>
            </a:r>
            <a:endParaRPr lang="zh-CN" altLang="en-US" dirty="0">
              <a:solidFill>
                <a:schemeClr val="bg1"/>
              </a:solidFill>
              <a:latin typeface="Arial" panose="020B0604020202020204" pitchFamily="34" charset="0"/>
              <a:ea typeface="Arial" panose="020B0604020202020204" pitchFamily="34" charset="0"/>
            </a:endParaRPr>
          </a:p>
        </p:txBody>
      </p:sp>
      <p:sp>
        <p:nvSpPr>
          <p:cNvPr id="13333" name="TextBox 13"/>
          <p:cNvSpPr txBox="1"/>
          <p:nvPr/>
        </p:nvSpPr>
        <p:spPr>
          <a:xfrm>
            <a:off x="1367790" y="1500505"/>
            <a:ext cx="9457055" cy="4615180"/>
          </a:xfrm>
          <a:prstGeom prst="rect">
            <a:avLst/>
          </a:prstGeom>
          <a:noFill/>
          <a:ln w="9525">
            <a:noFill/>
          </a:ln>
        </p:spPr>
        <p:txBody>
          <a:bodyPr wrap="square" lIns="0" tIns="0" rIns="0" bIns="0" anchor="t">
            <a:spAutoFit/>
          </a:bodyPr>
          <a:p>
            <a:pPr defTabSz="1216025">
              <a:spcBef>
                <a:spcPct val="20000"/>
              </a:spcBef>
            </a:pPr>
            <a:r>
              <a:rPr lang="zh-CN" altLang="en-US" sz="3600" b="1" dirty="0">
                <a:solidFill>
                  <a:schemeClr val="accent1"/>
                </a:solidFill>
                <a:latin typeface="华文仿宋" panose="02010600040101010101" charset="-122"/>
                <a:ea typeface="华文仿宋" panose="02010600040101010101" charset="-122"/>
                <a:cs typeface="华文仿宋" panose="02010600040101010101" charset="-122"/>
                <a:sym typeface="+mn-ea"/>
              </a:rPr>
              <a:t>蔺越蓓：</a:t>
            </a:r>
            <a:r>
              <a:rPr lang="en-US" altLang="zh-CN" sz="3600" b="1" dirty="0">
                <a:solidFill>
                  <a:schemeClr val="accent1"/>
                </a:solidFill>
                <a:latin typeface="华文仿宋" panose="02010600040101010101" charset="-122"/>
                <a:ea typeface="华文仿宋" panose="02010600040101010101" charset="-122"/>
                <a:cs typeface="华文仿宋" panose="02010600040101010101" charset="-122"/>
                <a:sym typeface="+mn-ea"/>
              </a:rPr>
              <a:t>PandaView</a:t>
            </a:r>
            <a:r>
              <a:rPr lang="zh-CN" altLang="en-US" sz="3600" b="1" dirty="0">
                <a:solidFill>
                  <a:schemeClr val="accent1"/>
                </a:solidFill>
                <a:latin typeface="华文仿宋" panose="02010600040101010101" charset="-122"/>
                <a:ea typeface="华文仿宋" panose="02010600040101010101" charset="-122"/>
                <a:cs typeface="华文仿宋" panose="02010600040101010101" charset="-122"/>
                <a:sym typeface="+mn-ea"/>
              </a:rPr>
              <a:t>除加载封面图以外的主体部分以及</a:t>
            </a:r>
            <a:r>
              <a:rPr lang="en-US" altLang="zh-CN" sz="3600" b="1" dirty="0">
                <a:solidFill>
                  <a:schemeClr val="accent1"/>
                </a:solidFill>
                <a:latin typeface="华文仿宋" panose="02010600040101010101" charset="-122"/>
                <a:ea typeface="华文仿宋" panose="02010600040101010101" charset="-122"/>
                <a:cs typeface="华文仿宋" panose="02010600040101010101" charset="-122"/>
                <a:sym typeface="+mn-ea"/>
              </a:rPr>
              <a:t>DouYinVideoPlayer</a:t>
            </a:r>
            <a:r>
              <a:rPr lang="zh-CN" altLang="en-US" sz="3600" b="1" dirty="0">
                <a:solidFill>
                  <a:schemeClr val="accent1"/>
                </a:solidFill>
                <a:latin typeface="华文仿宋" panose="02010600040101010101" charset="-122"/>
                <a:ea typeface="华文仿宋" panose="02010600040101010101" charset="-122"/>
                <a:cs typeface="华文仿宋" panose="02010600040101010101" charset="-122"/>
                <a:sym typeface="+mn-ea"/>
              </a:rPr>
              <a:t>中双击出现爱心图标的部分</a:t>
            </a:r>
            <a:endParaRPr lang="zh-CN" altLang="en-US" sz="3600" b="1" dirty="0">
              <a:solidFill>
                <a:schemeClr val="accent1"/>
              </a:solidFill>
              <a:latin typeface="华文仿宋" panose="02010600040101010101" charset="-122"/>
              <a:ea typeface="华文仿宋" panose="02010600040101010101" charset="-122"/>
              <a:cs typeface="华文仿宋" panose="02010600040101010101" charset="-122"/>
              <a:sym typeface="+mn-ea"/>
            </a:endParaRPr>
          </a:p>
          <a:p>
            <a:pPr defTabSz="1216025">
              <a:spcBef>
                <a:spcPct val="20000"/>
              </a:spcBef>
            </a:pPr>
            <a:endParaRPr lang="en-US" altLang="zh-CN" sz="3600" b="1" dirty="0">
              <a:solidFill>
                <a:schemeClr val="accent1"/>
              </a:solidFill>
              <a:latin typeface="华文仿宋" panose="02010600040101010101" charset="-122"/>
              <a:ea typeface="华文仿宋" panose="02010600040101010101" charset="-122"/>
              <a:cs typeface="华文仿宋" panose="02010600040101010101" charset="-122"/>
            </a:endParaRPr>
          </a:p>
          <a:p>
            <a:pPr defTabSz="1216025">
              <a:spcBef>
                <a:spcPct val="20000"/>
              </a:spcBef>
            </a:pPr>
            <a:r>
              <a:rPr lang="zh-CN" altLang="en-US" sz="3600" b="1" dirty="0">
                <a:solidFill>
                  <a:schemeClr val="accent1"/>
                </a:solidFill>
                <a:latin typeface="华文仿宋" panose="02010600040101010101" charset="-122"/>
                <a:ea typeface="华文仿宋" panose="02010600040101010101" charset="-122"/>
                <a:cs typeface="华文仿宋" panose="02010600040101010101" charset="-122"/>
                <a:sym typeface="+mn-ea"/>
              </a:rPr>
              <a:t>钟京伶：</a:t>
            </a:r>
            <a:r>
              <a:rPr lang="en-US" altLang="zh-CN" sz="3600" b="1" dirty="0">
                <a:solidFill>
                  <a:schemeClr val="accent1"/>
                </a:solidFill>
                <a:latin typeface="华文仿宋" panose="02010600040101010101" charset="-122"/>
                <a:ea typeface="华文仿宋" panose="02010600040101010101" charset="-122"/>
                <a:cs typeface="华文仿宋" panose="02010600040101010101" charset="-122"/>
                <a:sym typeface="+mn-ea"/>
              </a:rPr>
              <a:t>DouYinVideoPlayer</a:t>
            </a:r>
            <a:r>
              <a:rPr lang="zh-CN" altLang="en-US" sz="3600" b="1" dirty="0">
                <a:solidFill>
                  <a:schemeClr val="accent1"/>
                </a:solidFill>
                <a:latin typeface="华文仿宋" panose="02010600040101010101" charset="-122"/>
                <a:ea typeface="华文仿宋" panose="02010600040101010101" charset="-122"/>
                <a:cs typeface="华文仿宋" panose="02010600040101010101" charset="-122"/>
                <a:sym typeface="+mn-ea"/>
              </a:rPr>
              <a:t>除双击出现爱心图标外的主体部分以及</a:t>
            </a:r>
            <a:r>
              <a:rPr lang="en-US" altLang="zh-CN" sz="3600" b="1" dirty="0">
                <a:solidFill>
                  <a:schemeClr val="accent1"/>
                </a:solidFill>
                <a:latin typeface="华文仿宋" panose="02010600040101010101" charset="-122"/>
                <a:ea typeface="华文仿宋" panose="02010600040101010101" charset="-122"/>
                <a:cs typeface="华文仿宋" panose="02010600040101010101" charset="-122"/>
                <a:sym typeface="+mn-ea"/>
              </a:rPr>
              <a:t>PandaView</a:t>
            </a:r>
            <a:r>
              <a:rPr lang="zh-CN" altLang="en-US" sz="3600" b="1" dirty="0">
                <a:solidFill>
                  <a:schemeClr val="accent1"/>
                </a:solidFill>
                <a:latin typeface="华文仿宋" panose="02010600040101010101" charset="-122"/>
                <a:ea typeface="华文仿宋" panose="02010600040101010101" charset="-122"/>
                <a:cs typeface="华文仿宋" panose="02010600040101010101" charset="-122"/>
                <a:sym typeface="+mn-ea"/>
              </a:rPr>
              <a:t>中两种封面图加载的方法（</a:t>
            </a:r>
            <a:r>
              <a:rPr lang="en-US" altLang="zh-CN" sz="3600" b="1" dirty="0" err="1">
                <a:solidFill>
                  <a:schemeClr val="accent1"/>
                </a:solidFill>
                <a:latin typeface="华文仿宋" panose="02010600040101010101" charset="-122"/>
                <a:ea typeface="华文仿宋" panose="02010600040101010101" charset="-122"/>
                <a:cs typeface="华文仿宋" panose="02010600040101010101" charset="-122"/>
                <a:sym typeface="+mn-ea"/>
              </a:rPr>
              <a:t>avator</a:t>
            </a:r>
            <a:r>
              <a:rPr lang="zh-CN" altLang="en-US" sz="3600" b="1" dirty="0">
                <a:solidFill>
                  <a:schemeClr val="accent1"/>
                </a:solidFill>
                <a:latin typeface="华文仿宋" panose="02010600040101010101" charset="-122"/>
                <a:ea typeface="华文仿宋" panose="02010600040101010101" charset="-122"/>
                <a:cs typeface="华文仿宋" panose="02010600040101010101" charset="-122"/>
                <a:sym typeface="+mn-ea"/>
              </a:rPr>
              <a:t>、视频截图）</a:t>
            </a:r>
            <a:endParaRPr lang="zh-CN" altLang="en-US" sz="2800" dirty="0">
              <a:solidFill>
                <a:schemeClr val="accent1"/>
              </a:solidFill>
            </a:endParaRPr>
          </a:p>
          <a:p>
            <a:pPr defTabSz="1216025">
              <a:spcBef>
                <a:spcPct val="20000"/>
              </a:spcBef>
            </a:pPr>
            <a:endPar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六边形 4"/>
          <p:cNvSpPr/>
          <p:nvPr/>
        </p:nvSpPr>
        <p:spPr>
          <a:xfrm>
            <a:off x="4257675" y="1879600"/>
            <a:ext cx="3676650" cy="3171825"/>
          </a:xfrm>
          <a:prstGeom prst="hexagon">
            <a:avLst/>
          </a:prstGeom>
          <a:solidFill>
            <a:srgbClr val="2632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六边形 3"/>
          <p:cNvSpPr/>
          <p:nvPr/>
        </p:nvSpPr>
        <p:spPr>
          <a:xfrm>
            <a:off x="6610350" y="1157288"/>
            <a:ext cx="1679575" cy="1446213"/>
          </a:xfrm>
          <a:prstGeom prst="hexagon">
            <a:avLst/>
          </a:prstGeom>
          <a:solidFill>
            <a:srgbClr val="FDBE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5" name="文本框 5"/>
          <p:cNvSpPr txBox="1"/>
          <p:nvPr/>
        </p:nvSpPr>
        <p:spPr>
          <a:xfrm>
            <a:off x="5319078" y="2681605"/>
            <a:ext cx="1552575" cy="1568450"/>
          </a:xfrm>
          <a:prstGeom prst="rect">
            <a:avLst/>
          </a:prstGeom>
          <a:noFill/>
          <a:ln w="9525">
            <a:noFill/>
          </a:ln>
        </p:spPr>
        <p:txBody>
          <a:bodyPr wrap="none" anchor="t">
            <a:spAutoFit/>
          </a:bodyPr>
          <a:p>
            <a:r>
              <a:rPr lang="en-US" altLang="zh-CN" sz="9600" b="1" dirty="0">
                <a:solidFill>
                  <a:schemeClr val="bg1"/>
                </a:solidFill>
                <a:latin typeface="Arial" panose="020B0604020202020204" pitchFamily="34" charset="0"/>
                <a:ea typeface="宋体" panose="02010600030101010101" pitchFamily="2" charset="-122"/>
              </a:rPr>
              <a:t>03</a:t>
            </a:r>
            <a:endParaRPr lang="zh-CN" altLang="en-US" sz="9600" b="1" dirty="0">
              <a:solidFill>
                <a:schemeClr val="bg1"/>
              </a:solidFill>
              <a:latin typeface="Arial" panose="020B0604020202020204" pitchFamily="34" charset="0"/>
              <a:ea typeface="Arial" panose="020B0604020202020204" pitchFamily="34" charset="0"/>
            </a:endParaRPr>
          </a:p>
        </p:txBody>
      </p:sp>
      <p:sp>
        <p:nvSpPr>
          <p:cNvPr id="18436" name="文本框 6"/>
          <p:cNvSpPr txBox="1"/>
          <p:nvPr/>
        </p:nvSpPr>
        <p:spPr>
          <a:xfrm>
            <a:off x="6656388" y="1465263"/>
            <a:ext cx="1519237" cy="830262"/>
          </a:xfrm>
          <a:prstGeom prst="rect">
            <a:avLst/>
          </a:prstGeom>
          <a:noFill/>
          <a:ln w="9525">
            <a:noFill/>
          </a:ln>
        </p:spPr>
        <p:txBody>
          <a:bodyPr wrap="none" anchor="t">
            <a:spAutoFit/>
          </a:bodyPr>
          <a:p>
            <a:r>
              <a:rPr lang="en-US" altLang="zh-CN" sz="4800" dirty="0">
                <a:solidFill>
                  <a:schemeClr val="bg1"/>
                </a:solidFill>
                <a:latin typeface="Arial" panose="020B0604020202020204" pitchFamily="34" charset="0"/>
                <a:ea typeface="宋体" panose="02010600030101010101" pitchFamily="2" charset="-122"/>
              </a:rPr>
              <a:t>ONE</a:t>
            </a:r>
            <a:endParaRPr lang="zh-CN" altLang="en-US" sz="4800" dirty="0">
              <a:solidFill>
                <a:schemeClr val="bg1"/>
              </a:solidFill>
              <a:latin typeface="Arial" panose="020B0604020202020204" pitchFamily="34" charset="0"/>
              <a:ea typeface="Arial" panose="020B0604020202020204" pitchFamily="34" charset="0"/>
            </a:endParaRPr>
          </a:p>
        </p:txBody>
      </p:sp>
      <p:sp>
        <p:nvSpPr>
          <p:cNvPr id="10" name="矩形 9"/>
          <p:cNvSpPr/>
          <p:nvPr/>
        </p:nvSpPr>
        <p:spPr>
          <a:xfrm>
            <a:off x="3771900" y="4792663"/>
            <a:ext cx="4648200" cy="631825"/>
          </a:xfrm>
          <a:prstGeom prst="rect">
            <a:avLst/>
          </a:prstGeom>
          <a:solidFill>
            <a:srgbClr val="546E7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9" name="文本框 10"/>
          <p:cNvSpPr txBox="1"/>
          <p:nvPr/>
        </p:nvSpPr>
        <p:spPr>
          <a:xfrm>
            <a:off x="4337050" y="4846638"/>
            <a:ext cx="2875280" cy="521970"/>
          </a:xfrm>
          <a:prstGeom prst="rect">
            <a:avLst/>
          </a:prstGeom>
          <a:noFill/>
          <a:ln w="9525">
            <a:noFill/>
          </a:ln>
        </p:spPr>
        <p:txBody>
          <a:bodyPr wrap="none" anchor="t">
            <a:spAutoFit/>
          </a:bodyPr>
          <a:p>
            <a:pPr algn="l"/>
            <a:r>
              <a:rPr lang="en-US" altLang="zh-CN" sz="2800" dirty="0">
                <a:sym typeface="+mn-ea"/>
              </a:rPr>
              <a:t>	</a:t>
            </a:r>
            <a:r>
              <a:rPr lang="zh-CN" altLang="en-US" sz="2800" dirty="0">
                <a:sym typeface="+mn-ea"/>
              </a:rPr>
              <a:t>创新</a:t>
            </a:r>
            <a:r>
              <a:rPr lang="zh-CN" altLang="en-US" sz="2800">
                <a:sym typeface="+mn-ea"/>
              </a:rPr>
              <a:t>及难点</a:t>
            </a:r>
            <a:endParaRPr lang="zh-CN" altLang="en-US" sz="2800" b="1" dirty="0">
              <a:solidFill>
                <a:schemeClr val="bg1"/>
              </a:solidFill>
              <a:latin typeface="Arial" panose="020B0604020202020204" pitchFamily="34" charset="0"/>
              <a:ea typeface="AjiwaiPro" pitchFamily="2" charset="-128"/>
            </a:endParaRPr>
          </a:p>
        </p:txBody>
      </p:sp>
      <p:sp>
        <p:nvSpPr>
          <p:cNvPr id="13" name="矩形 12"/>
          <p:cNvSpPr/>
          <p:nvPr/>
        </p:nvSpPr>
        <p:spPr>
          <a:xfrm>
            <a:off x="8515350" y="4792663"/>
            <a:ext cx="246063" cy="631825"/>
          </a:xfrm>
          <a:prstGeom prst="rect">
            <a:avLst/>
          </a:prstGeom>
          <a:solidFill>
            <a:srgbClr val="FDBE1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sz="3600" dirty="0">
                <a:solidFill>
                  <a:schemeClr val="bg2"/>
                </a:solidFill>
                <a:effectLst>
                  <a:innerShdw blurRad="63500" dist="50800" dir="13500000">
                    <a:srgbClr val="000000">
                      <a:alpha val="50000"/>
                    </a:srgbClr>
                  </a:innerShdw>
                </a:effectLst>
                <a:sym typeface="+mn-ea"/>
              </a:rPr>
              <a:t>创新及难点：实现双击出现爱心图标</a:t>
            </a:r>
            <a:br>
              <a:rPr lang="zh-CN" altLang="en-US" dirty="0">
                <a:solidFill>
                  <a:schemeClr val="bg2"/>
                </a:solidFill>
                <a:effectLst>
                  <a:innerShdw blurRad="63500" dist="50800" dir="13500000">
                    <a:srgbClr val="000000">
                      <a:alpha val="50000"/>
                    </a:srgbClr>
                  </a:innerShdw>
                </a:effectLst>
                <a:sym typeface="+mn-ea"/>
              </a:rPr>
            </a:br>
            <a:r>
              <a:rPr lang="zh-CN" altLang="en-US" sz="2000" dirty="0">
                <a:solidFill>
                  <a:schemeClr val="bg2"/>
                </a:solidFill>
                <a:effectLst>
                  <a:innerShdw blurRad="63500" dist="50800" dir="13500000">
                    <a:srgbClr val="000000">
                      <a:alpha val="50000"/>
                    </a:srgbClr>
                  </a:innerShdw>
                </a:effectLst>
                <a:sym typeface="+mn-ea"/>
              </a:rPr>
              <a:t>【解决单双击冲突以实现单击控制视频播放状态、双击出现爱心图标】</a:t>
            </a:r>
            <a:endParaRPr lang="zh-CN" altLang="en-US" sz="2000" dirty="0">
              <a:solidFill>
                <a:schemeClr val="bg2"/>
              </a:solidFill>
              <a:effectLst>
                <a:innerShdw blurRad="63500" dist="50800" dir="13500000">
                  <a:srgbClr val="000000">
                    <a:alpha val="50000"/>
                  </a:srgbClr>
                </a:innerShdw>
              </a:effectLst>
              <a:sym typeface="+mn-ea"/>
            </a:endParaRPr>
          </a:p>
        </p:txBody>
      </p:sp>
      <p:pic>
        <p:nvPicPr>
          <p:cNvPr id="4" name="Content Placeholder 3"/>
          <p:cNvPicPr>
            <a:picLocks noChangeAspect="1"/>
          </p:cNvPicPr>
          <p:nvPr>
            <p:ph idx="1"/>
          </p:nvPr>
        </p:nvPicPr>
        <p:blipFill>
          <a:blip r:embed="rId1"/>
          <a:stretch>
            <a:fillRect/>
          </a:stretch>
        </p:blipFill>
        <p:spPr>
          <a:xfrm>
            <a:off x="955675" y="2011680"/>
            <a:ext cx="4806950" cy="3829050"/>
          </a:xfrm>
          <a:prstGeom prst="rect">
            <a:avLst/>
          </a:prstGeom>
        </p:spPr>
      </p:pic>
      <p:sp>
        <p:nvSpPr>
          <p:cNvPr id="6" name="Text Box 5"/>
          <p:cNvSpPr txBox="1"/>
          <p:nvPr/>
        </p:nvSpPr>
        <p:spPr>
          <a:xfrm>
            <a:off x="6335395" y="2011680"/>
            <a:ext cx="3921760" cy="1753235"/>
          </a:xfrm>
          <a:prstGeom prst="rect">
            <a:avLst/>
          </a:prstGeom>
          <a:noFill/>
        </p:spPr>
        <p:txBody>
          <a:bodyPr wrap="square" rtlCol="0">
            <a:spAutoFit/>
          </a:bodyPr>
          <a:p>
            <a:r>
              <a:rPr lang="zh-CN" altLang="en-US">
                <a:solidFill>
                  <a:schemeClr val="bg2"/>
                </a:solidFill>
                <a:effectLst>
                  <a:innerShdw blurRad="63500" dist="50800" dir="13500000">
                    <a:srgbClr val="000000">
                      <a:alpha val="50000"/>
                    </a:srgbClr>
                  </a:innerShdw>
                </a:effectLst>
              </a:rPr>
              <a:t>通过自定义</a:t>
            </a:r>
            <a:r>
              <a:rPr lang="en-US" altLang="zh-CN">
                <a:solidFill>
                  <a:schemeClr val="bg2"/>
                </a:solidFill>
                <a:effectLst>
                  <a:innerShdw blurRad="63500" dist="50800" dir="13500000">
                    <a:srgbClr val="000000">
                      <a:alpha val="50000"/>
                    </a:srgbClr>
                  </a:innerShdw>
                </a:effectLst>
              </a:rPr>
              <a:t>MyClickListener</a:t>
            </a:r>
            <a:r>
              <a:rPr lang="zh-CN" altLang="en-US">
                <a:solidFill>
                  <a:schemeClr val="bg2"/>
                </a:solidFill>
                <a:effectLst>
                  <a:innerShdw blurRad="63500" dist="50800" dir="13500000">
                    <a:srgbClr val="000000">
                      <a:alpha val="50000"/>
                    </a:srgbClr>
                  </a:innerShdw>
                </a:effectLst>
              </a:rPr>
              <a:t>类继承于 View.OnTouchListener来解决单双击冲突的问题</a:t>
            </a:r>
            <a:endParaRPr lang="zh-CN" altLang="en-US">
              <a:solidFill>
                <a:schemeClr val="bg2"/>
              </a:solidFill>
              <a:effectLst>
                <a:innerShdw blurRad="63500" dist="50800" dir="13500000">
                  <a:srgbClr val="000000">
                    <a:alpha val="50000"/>
                  </a:srgbClr>
                </a:innerShdw>
              </a:effectLst>
            </a:endParaRPr>
          </a:p>
          <a:p>
            <a:endParaRPr lang="zh-CN" altLang="en-US">
              <a:solidFill>
                <a:schemeClr val="bg2"/>
              </a:solidFill>
              <a:effectLst>
                <a:innerShdw blurRad="63500" dist="50800" dir="13500000">
                  <a:srgbClr val="000000">
                    <a:alpha val="50000"/>
                  </a:srgbClr>
                </a:innerShdw>
              </a:effectLst>
            </a:endParaRPr>
          </a:p>
          <a:p>
            <a:r>
              <a:rPr lang="zh-CN" altLang="en-US">
                <a:solidFill>
                  <a:schemeClr val="bg2"/>
                </a:solidFill>
                <a:effectLst>
                  <a:innerShdw blurRad="63500" dist="50800" dir="13500000">
                    <a:srgbClr val="000000">
                      <a:alpha val="50000"/>
                    </a:srgbClr>
                  </a:innerShdw>
                </a:effectLst>
              </a:rPr>
              <a:t>双击出现爱心图标通过引入第三方包的方式实现</a:t>
            </a:r>
            <a:endParaRPr lang="zh-CN" altLang="en-US">
              <a:solidFill>
                <a:schemeClr val="bg2"/>
              </a:solidFill>
              <a:effectLst>
                <a:innerShdw blurRad="63500" dist="50800" dir="13500000">
                  <a:srgbClr val="000000">
                    <a:alpha val="50000"/>
                  </a:srgbClr>
                </a:innerShdw>
              </a:effectLst>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1083</Words>
  <Application>WPS Presentation</Application>
  <PresentationFormat/>
  <Paragraphs>99</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宋体</vt:lpstr>
      <vt:lpstr>Wingdings</vt:lpstr>
      <vt:lpstr>Calibri</vt:lpstr>
      <vt:lpstr>Calibri Light</vt:lpstr>
      <vt:lpstr>微软雅黑</vt:lpstr>
      <vt:lpstr>华文仿宋</vt:lpstr>
      <vt:lpstr>AjiwaiPro</vt:lpstr>
      <vt:lpstr>Yu Gothic</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创新及难点：实现双击出现爱心图标 【解决单双击冲突以实现单击控制视频播放状态、双击出现爱心图标】</vt:lpstr>
      <vt:lpstr>难点</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18306</cp:lastModifiedBy>
  <cp:revision>30</cp:revision>
  <dcterms:created xsi:type="dcterms:W3CDTF">2015-06-22T23:56:00Z</dcterms:created>
  <dcterms:modified xsi:type="dcterms:W3CDTF">2020-06-10T13:43:12Z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