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6" r:id="rId2"/>
    <p:sldId id="268" r:id="rId3"/>
    <p:sldId id="256" r:id="rId4"/>
    <p:sldId id="263" r:id="rId5"/>
    <p:sldId id="258" r:id="rId6"/>
    <p:sldId id="269" r:id="rId7"/>
    <p:sldId id="270" r:id="rId8"/>
    <p:sldId id="271" r:id="rId9"/>
    <p:sldId id="257" r:id="rId10"/>
    <p:sldId id="261" r:id="rId11"/>
    <p:sldId id="259" r:id="rId12"/>
    <p:sldId id="260" r:id="rId13"/>
    <p:sldId id="262" r:id="rId14"/>
    <p:sldId id="264" r:id="rId15"/>
    <p:sldId id="265" r:id="rId16"/>
    <p:sldId id="267" r:id="rId17"/>
  </p:sldIdLst>
  <p:sldSz cx="7772400" cy="10058400"/>
  <p:notesSz cx="6858000" cy="9144000"/>
  <p:defaultTextStyle>
    <a:defPPr>
      <a:defRPr lang="en-US"/>
    </a:defPPr>
    <a:lvl1pPr marL="0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62AEF4"/>
    <a:srgbClr val="62BCF4"/>
    <a:srgbClr val="89C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72E-1C52-4F6B-AC96-8FCA1F63839C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FAAF-FB35-4F9E-A0A1-7164CB362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4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72E-1C52-4F6B-AC96-8FCA1F63839C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FAAF-FB35-4F9E-A0A1-7164CB362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9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72E-1C52-4F6B-AC96-8FCA1F63839C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FAAF-FB35-4F9E-A0A1-7164CB362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0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72E-1C52-4F6B-AC96-8FCA1F63839C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FAAF-FB35-4F9E-A0A1-7164CB362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9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72E-1C52-4F6B-AC96-8FCA1F63839C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FAAF-FB35-4F9E-A0A1-7164CB362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5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72E-1C52-4F6B-AC96-8FCA1F63839C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FAAF-FB35-4F9E-A0A1-7164CB362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8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72E-1C52-4F6B-AC96-8FCA1F63839C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FAAF-FB35-4F9E-A0A1-7164CB362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0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72E-1C52-4F6B-AC96-8FCA1F63839C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FAAF-FB35-4F9E-A0A1-7164CB362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3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72E-1C52-4F6B-AC96-8FCA1F63839C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FAAF-FB35-4F9E-A0A1-7164CB362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5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72E-1C52-4F6B-AC96-8FCA1F63839C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FAAF-FB35-4F9E-A0A1-7164CB362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8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72E-1C52-4F6B-AC96-8FCA1F63839C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FAAF-FB35-4F9E-A0A1-7164CB362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1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7372E-1C52-4F6B-AC96-8FCA1F63839C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9FAAF-FB35-4F9E-A0A1-7164CB362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5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-404"/>
            <a:ext cx="7772400" cy="580866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-2" y="5331766"/>
            <a:ext cx="7772399" cy="636888"/>
          </a:xfrm>
          <a:prstGeom prst="rect">
            <a:avLst/>
          </a:prstGeom>
          <a:solidFill>
            <a:srgbClr val="62A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454447" y="1973182"/>
            <a:ext cx="5113420" cy="3092115"/>
          </a:xfrm>
          <a:prstGeom prst="roundRect">
            <a:avLst/>
          </a:prstGeom>
          <a:solidFill>
            <a:schemeClr val="bg1"/>
          </a:solidFill>
          <a:ln w="38100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45472" y="2935711"/>
            <a:ext cx="2102716" cy="366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First Name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85518" y="2923281"/>
            <a:ext cx="2019084" cy="366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Last Name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45472" y="3911776"/>
            <a:ext cx="3124206" cy="366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Telephone Number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45471" y="4427629"/>
            <a:ext cx="1923507" cy="366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Zip 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45472" y="3429007"/>
            <a:ext cx="3829094" cy="366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Email Address	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434269" y="4385515"/>
            <a:ext cx="1736334" cy="42148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Get Started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04602" y="3265716"/>
            <a:ext cx="402905" cy="896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73279" y="2567774"/>
            <a:ext cx="2474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Policy # ABC1234567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845471" y="2531678"/>
            <a:ext cx="4325132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45599" y="2117353"/>
            <a:ext cx="4000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Affordable Health Insurance Co.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" name="Cross 19"/>
          <p:cNvSpPr/>
          <p:nvPr/>
        </p:nvSpPr>
        <p:spPr>
          <a:xfrm>
            <a:off x="2836537" y="2105087"/>
            <a:ext cx="392335" cy="357563"/>
          </a:xfrm>
          <a:prstGeom prst="plus">
            <a:avLst>
              <a:gd name="adj" fmla="val 3703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0" y="239622"/>
            <a:ext cx="7772400" cy="825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2" y="261049"/>
            <a:ext cx="3512684" cy="75781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862790" y="298862"/>
            <a:ext cx="2698685" cy="709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Speak to an Agent Now</a:t>
            </a:r>
          </a:p>
          <a:p>
            <a:pPr algn="r"/>
            <a:r>
              <a:rPr lang="en-US" dirty="0" smtClean="0"/>
              <a:t>XXX – XXX - XXXX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328" y="1123519"/>
            <a:ext cx="38248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n w="38100">
                  <a:noFill/>
                  <a:prstDash val="solid"/>
                </a:ln>
                <a:solidFill>
                  <a:schemeClr val="bg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Health Insurance </a:t>
            </a:r>
          </a:p>
          <a:p>
            <a:r>
              <a:rPr lang="en-US" sz="4000" b="1" dirty="0" smtClean="0">
                <a:ln w="38100">
                  <a:noFill/>
                  <a:prstDash val="solid"/>
                </a:ln>
                <a:solidFill>
                  <a:schemeClr val="bg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Based On </a:t>
            </a:r>
          </a:p>
          <a:p>
            <a:r>
              <a:rPr lang="en-US" sz="4000" b="1" dirty="0" smtClean="0">
                <a:ln w="38100">
                  <a:noFill/>
                  <a:prstDash val="solid"/>
                </a:ln>
                <a:solidFill>
                  <a:schemeClr val="bg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Your</a:t>
            </a:r>
          </a:p>
          <a:p>
            <a:r>
              <a:rPr lang="en-US" sz="4000" b="1" dirty="0" smtClean="0">
                <a:ln w="38100">
                  <a:noFill/>
                  <a:prstDash val="solid"/>
                </a:ln>
                <a:solidFill>
                  <a:schemeClr val="bg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Budget</a:t>
            </a:r>
            <a:endParaRPr lang="en-US" sz="4000" b="1" dirty="0">
              <a:ln w="38100">
                <a:noFill/>
                <a:prstDash val="solid"/>
              </a:ln>
              <a:solidFill>
                <a:schemeClr val="bg2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80200" y="5398754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spc="200" dirty="0" smtClean="0">
                <a:solidFill>
                  <a:schemeClr val="bg2"/>
                </a:solidFill>
              </a:rPr>
              <a:t>Enroll Today For Next Day Coverage!</a:t>
            </a:r>
            <a:endParaRPr lang="en-US" sz="2800" b="1" i="1" spc="200" dirty="0">
              <a:solidFill>
                <a:schemeClr val="bg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6231" y="8011720"/>
            <a:ext cx="1556252" cy="10183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 </a:t>
            </a:r>
          </a:p>
          <a:p>
            <a:pPr algn="ctr"/>
            <a:r>
              <a:rPr lang="en-US" dirty="0" smtClean="0"/>
              <a:t>Time &amp; Money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42845" y="8011720"/>
            <a:ext cx="1420282" cy="10183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Individual &amp; Family Plans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22761" y="7289092"/>
            <a:ext cx="1923021" cy="13270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Over 10 Insurance Providers Represented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698382" y="7204918"/>
            <a:ext cx="1209659" cy="13270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&amp; Easy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Quote </a:t>
            </a:r>
            <a:r>
              <a:rPr lang="en-US" dirty="0"/>
              <a:t>Process.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01" y="7001957"/>
            <a:ext cx="920017" cy="9200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977" y="6297307"/>
            <a:ext cx="957808" cy="83808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023775" y="7956622"/>
            <a:ext cx="1923021" cy="10183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Flexible</a:t>
            </a:r>
            <a:br>
              <a:rPr lang="en-US" dirty="0" smtClean="0"/>
            </a:br>
            <a:r>
              <a:rPr lang="en-US" dirty="0" smtClean="0"/>
              <a:t>Payment</a:t>
            </a:r>
          </a:p>
          <a:p>
            <a:pPr algn="ctr"/>
            <a:r>
              <a:rPr lang="en-US" dirty="0" smtClean="0"/>
              <a:t>Option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22701" y="6948835"/>
            <a:ext cx="1133480" cy="102625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518" y="6361720"/>
            <a:ext cx="812696" cy="81269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87528" y="1238721"/>
            <a:ext cx="2019979" cy="4010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{Trust Symbol(s)}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289149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56"/>
            <a:ext cx="7772400" cy="32320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7772400" cy="7218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800" b="1" dirty="0" smtClean="0"/>
              <a:t>HBCQuote.com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228601" y="3356796"/>
            <a:ext cx="7327230" cy="177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14259" y="4373644"/>
            <a:ext cx="2065570" cy="465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32268" y="4362512"/>
            <a:ext cx="2771124" cy="46594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Get My Quote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228600" y="3366124"/>
            <a:ext cx="7335290" cy="6916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1" y="3474840"/>
            <a:ext cx="732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Start Saving Up To XX% on Your Health Insurance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57800" y="140348"/>
            <a:ext cx="2815390" cy="40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Call 1-888-999-0000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3033" y="4384768"/>
            <a:ext cx="1876926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Enter Zip Code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78" y="5299234"/>
            <a:ext cx="6601076" cy="65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01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36735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48169" y="2566085"/>
            <a:ext cx="3331725" cy="4439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41324" y="3279909"/>
            <a:ext cx="2970128" cy="2879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09002" y="2748513"/>
            <a:ext cx="2823112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Request Your Free Quote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509002" y="6289997"/>
            <a:ext cx="2823112" cy="48126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CALL TO ACTION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2184" y="3898261"/>
            <a:ext cx="3943802" cy="401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Subheadline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4745" y="2491770"/>
            <a:ext cx="3635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HEADLINE</a:t>
            </a:r>
            <a:endParaRPr lang="en-US" sz="4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20316" y="0"/>
            <a:ext cx="227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HBCQuotes.com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0316" y="4575949"/>
            <a:ext cx="3807228" cy="1635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① Value Proposition</a:t>
            </a:r>
          </a:p>
          <a:p>
            <a:r>
              <a:rPr lang="en-US" dirty="0" smtClean="0"/>
              <a:t>② Value Proposition</a:t>
            </a:r>
          </a:p>
          <a:p>
            <a:r>
              <a:rPr lang="en-US" dirty="0" smtClean="0"/>
              <a:t>③ Value Proposition</a:t>
            </a:r>
          </a:p>
          <a:p>
            <a:r>
              <a:rPr lang="en-US" dirty="0" smtClean="0"/>
              <a:t>④ Value Proposition</a:t>
            </a:r>
          </a:p>
          <a:p>
            <a:r>
              <a:rPr lang="en-US" dirty="0" smtClean="0"/>
              <a:t>⑤ Value Proposition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85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36735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95987" y="601587"/>
            <a:ext cx="3483908" cy="591086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88583" y="1417800"/>
            <a:ext cx="2970128" cy="39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88583" y="774497"/>
            <a:ext cx="2823112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Request Your Free Quote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388583" y="5644510"/>
            <a:ext cx="2823112" cy="48126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CALL TO ACTION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4745" y="2491770"/>
            <a:ext cx="3635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HEADLINE</a:t>
            </a:r>
            <a:endParaRPr lang="en-US" sz="4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20316" y="0"/>
            <a:ext cx="227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HBCQuotes.com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4380" y="3950132"/>
            <a:ext cx="3807228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①         Step②         Step③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388583" y="2048078"/>
            <a:ext cx="2970128" cy="39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88583" y="2731355"/>
            <a:ext cx="2970128" cy="39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88583" y="3444610"/>
            <a:ext cx="2970128" cy="39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825223" y="4154294"/>
            <a:ext cx="1506891" cy="39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37941" y="4934826"/>
            <a:ext cx="1506891" cy="39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4616" y="4351139"/>
            <a:ext cx="1022684" cy="780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12590" y="4351139"/>
            <a:ext cx="1022684" cy="780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00897" y="4351139"/>
            <a:ext cx="1022684" cy="780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234616" y="5644510"/>
            <a:ext cx="3212430" cy="1138208"/>
          </a:xfrm>
          <a:prstGeom prst="wedgeRoundRectCallout">
            <a:avLst>
              <a:gd name="adj1" fmla="val -21208"/>
              <a:gd name="adj2" fmla="val 741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Testimonial 1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276728" y="7434661"/>
            <a:ext cx="3212430" cy="1138208"/>
          </a:xfrm>
          <a:prstGeom prst="wedgeRoundRectCallout">
            <a:avLst>
              <a:gd name="adj1" fmla="val -21208"/>
              <a:gd name="adj2" fmla="val 741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Testimonial 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95987" y="7025290"/>
            <a:ext cx="3483908" cy="401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Trust Symbols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5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73599"/>
            <a:ext cx="7772400" cy="8743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36735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95987" y="601587"/>
            <a:ext cx="3483908" cy="591086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88583" y="1417800"/>
            <a:ext cx="2970128" cy="39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88583" y="774497"/>
            <a:ext cx="2823112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Request Your Free Quote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388583" y="5644510"/>
            <a:ext cx="2823112" cy="48126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CALL TO ACTION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4745" y="2491770"/>
            <a:ext cx="3635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HEADLINE</a:t>
            </a:r>
            <a:endParaRPr lang="en-US" sz="4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20316" y="0"/>
            <a:ext cx="227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HBCQuotes.com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4388583" y="2048078"/>
            <a:ext cx="2970128" cy="39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88583" y="2731355"/>
            <a:ext cx="2970128" cy="39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88583" y="3444610"/>
            <a:ext cx="2970128" cy="39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825223" y="4154294"/>
            <a:ext cx="1506891" cy="39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37941" y="4934826"/>
            <a:ext cx="1506891" cy="39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083269" y="7093677"/>
            <a:ext cx="3483908" cy="401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Trust Symbols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153" y="3740767"/>
            <a:ext cx="3635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Supporting Copy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15178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549755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34175" y="2306976"/>
            <a:ext cx="3462346" cy="2811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52031" y="4236032"/>
            <a:ext cx="2823112" cy="621439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CALL TO ACTION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30653" y="2803205"/>
            <a:ext cx="346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Supporting Copy</a:t>
            </a:r>
            <a:endParaRPr lang="en-US" sz="2000" b="1" dirty="0">
              <a:solidFill>
                <a:schemeClr val="bg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29" y="32232"/>
            <a:ext cx="4511976" cy="9733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2414" y="2426751"/>
            <a:ext cx="3462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Start Your Free Quote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678523" y="3347031"/>
            <a:ext cx="2970128" cy="5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Enter Zip Code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92610" y="5717650"/>
            <a:ext cx="4476" cy="128823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1567" y="7330533"/>
            <a:ext cx="1819805" cy="92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31809" y="7330533"/>
            <a:ext cx="1819805" cy="92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893705" y="8091399"/>
            <a:ext cx="6410" cy="1250184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65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970422"/>
            <a:ext cx="7772400" cy="19211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139"/>
            <a:ext cx="7772400" cy="3248282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952204" y="4936107"/>
            <a:ext cx="2409423" cy="50756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CALL TO ACTION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4745" y="2491770"/>
            <a:ext cx="3635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HEADLINE</a:t>
            </a:r>
            <a:endParaRPr lang="en-US" sz="4400" b="1" dirty="0"/>
          </a:p>
        </p:txBody>
      </p:sp>
      <p:sp>
        <p:nvSpPr>
          <p:cNvPr id="15" name="Rectangle 14"/>
          <p:cNvSpPr/>
          <p:nvPr/>
        </p:nvSpPr>
        <p:spPr>
          <a:xfrm>
            <a:off x="5218191" y="4328780"/>
            <a:ext cx="1764554" cy="39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83029" y="4450995"/>
            <a:ext cx="3635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Supporting Copy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29" y="32233"/>
            <a:ext cx="2886576" cy="622738"/>
          </a:xfrm>
          <a:prstGeom prst="rect">
            <a:avLst/>
          </a:prstGeom>
        </p:spPr>
      </p:pic>
      <p:sp>
        <p:nvSpPr>
          <p:cNvPr id="2" name="Down Arrow Callout 1"/>
          <p:cNvSpPr/>
          <p:nvPr/>
        </p:nvSpPr>
        <p:spPr>
          <a:xfrm>
            <a:off x="4531183" y="2488249"/>
            <a:ext cx="2970128" cy="1759574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477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31183" y="2489482"/>
            <a:ext cx="3083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Enter your zip code to </a:t>
            </a:r>
            <a:br>
              <a:rPr lang="en-US" sz="1800" b="1" dirty="0" smtClean="0">
                <a:solidFill>
                  <a:schemeClr val="bg1"/>
                </a:solidFill>
              </a:rPr>
            </a:br>
            <a:r>
              <a:rPr lang="en-US" sz="1800" b="1" dirty="0" smtClean="0">
                <a:solidFill>
                  <a:schemeClr val="bg1"/>
                </a:solidFill>
              </a:rPr>
              <a:t>start saving on </a:t>
            </a:r>
          </a:p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health insurance</a:t>
            </a: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2" y="6168983"/>
            <a:ext cx="7686393" cy="76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3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73599"/>
            <a:ext cx="7772400" cy="8743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3673599"/>
          </a:xfrm>
          <a:prstGeom prst="rect">
            <a:avLst/>
          </a:prstGeom>
        </p:spPr>
      </p:pic>
      <p:sp>
        <p:nvSpPr>
          <p:cNvPr id="4" name="Pentagon 3"/>
          <p:cNvSpPr/>
          <p:nvPr/>
        </p:nvSpPr>
        <p:spPr>
          <a:xfrm rot="5400000">
            <a:off x="1576137" y="1209258"/>
            <a:ext cx="4608094" cy="6485021"/>
          </a:xfrm>
          <a:prstGeom prst="homePlate">
            <a:avLst>
              <a:gd name="adj" fmla="val 17720"/>
            </a:avLst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8147" y="2405524"/>
            <a:ext cx="2985622" cy="39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FULL NAME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382856"/>
            <a:ext cx="7772400" cy="52322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Let Us Help You Find Health Insurance</a:t>
            </a: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20316" y="0"/>
            <a:ext cx="227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HBCQuotes.com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3984243" y="2378707"/>
            <a:ext cx="2946066" cy="39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ZIP CODE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18147" y="3013308"/>
            <a:ext cx="2985622" cy="39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EMAIL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84243" y="2988102"/>
            <a:ext cx="2946066" cy="39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PHONE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3769" y="8621688"/>
            <a:ext cx="3483908" cy="401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Trust Symbols</a:t>
            </a:r>
            <a:endParaRPr lang="en-US" dirty="0"/>
          </a:p>
        </p:txBody>
      </p:sp>
      <p:sp>
        <p:nvSpPr>
          <p:cNvPr id="19" name="Pentagon 18"/>
          <p:cNvSpPr/>
          <p:nvPr/>
        </p:nvSpPr>
        <p:spPr>
          <a:xfrm rot="16200000">
            <a:off x="3481335" y="4051668"/>
            <a:ext cx="797702" cy="6485024"/>
          </a:xfrm>
          <a:prstGeom prst="homePlate">
            <a:avLst>
              <a:gd name="adj" fmla="val 59965"/>
            </a:avLst>
          </a:prstGeom>
          <a:solidFill>
            <a:schemeClr val="accent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94285" y="7085253"/>
            <a:ext cx="3019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Get Free Quote 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7673" y="3673599"/>
            <a:ext cx="6485021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I’m Looking For: 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394284" y="4347480"/>
            <a:ext cx="4728409" cy="709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Less Expensive Insurance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461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4415589"/>
            <a:ext cx="7772400" cy="2809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206"/>
            <a:ext cx="7772400" cy="380838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7772400" cy="7888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0" y="3086100"/>
            <a:ext cx="7772400" cy="1329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85902" y="3804371"/>
            <a:ext cx="1886098" cy="349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924885" y="3781494"/>
            <a:ext cx="2183569" cy="4216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Get My Quote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228600" y="3092798"/>
            <a:ext cx="7335290" cy="5102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90" y="3097865"/>
            <a:ext cx="7752310" cy="46166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Save Up To XX% on Your Health Insurance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7245196"/>
            <a:ext cx="7772400" cy="709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Icons</a:t>
            </a:r>
          </a:p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257800" y="140348"/>
            <a:ext cx="2815390" cy="40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Call 1-888-999-0000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0088" y="3778545"/>
            <a:ext cx="1985814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Enter Zip Code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0" y="4435267"/>
            <a:ext cx="7772400" cy="37260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 rot="10800000">
            <a:off x="109537" y="4523366"/>
            <a:ext cx="238126" cy="15830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10800000">
            <a:off x="109537" y="5206264"/>
            <a:ext cx="238126" cy="15830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5657754"/>
            <a:ext cx="7772400" cy="37260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Isosceles Triangle 27"/>
          <p:cNvSpPr/>
          <p:nvPr/>
        </p:nvSpPr>
        <p:spPr>
          <a:xfrm rot="5400000">
            <a:off x="109537" y="5757024"/>
            <a:ext cx="238126" cy="15830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6056495"/>
            <a:ext cx="7772400" cy="37260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Isosceles Triangle 29"/>
          <p:cNvSpPr/>
          <p:nvPr/>
        </p:nvSpPr>
        <p:spPr>
          <a:xfrm rot="5400000">
            <a:off x="109537" y="6155765"/>
            <a:ext cx="238126" cy="15830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6455236"/>
            <a:ext cx="7772400" cy="37260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Isosceles Triangle 31"/>
          <p:cNvSpPr/>
          <p:nvPr/>
        </p:nvSpPr>
        <p:spPr>
          <a:xfrm rot="5400000">
            <a:off x="109537" y="6554506"/>
            <a:ext cx="238126" cy="15830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6852914"/>
            <a:ext cx="7772400" cy="37260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Isosceles Triangle 33"/>
          <p:cNvSpPr/>
          <p:nvPr/>
        </p:nvSpPr>
        <p:spPr>
          <a:xfrm rot="5400000">
            <a:off x="109537" y="6952184"/>
            <a:ext cx="238126" cy="15830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41" y="90673"/>
            <a:ext cx="2941908" cy="63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6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1949"/>
            <a:ext cx="7772400" cy="33983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4537" y="3153079"/>
            <a:ext cx="3031956" cy="43073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1126" y="3749235"/>
            <a:ext cx="2662841" cy="27486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8959" y="3256014"/>
            <a:ext cx="2823112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Request Your Free Quote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08959" y="6747554"/>
            <a:ext cx="2823112" cy="48126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Start Saving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236493" y="2227049"/>
            <a:ext cx="45881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{State} Residents </a:t>
            </a:r>
          </a:p>
          <a:p>
            <a:pPr algn="ctr"/>
            <a:r>
              <a:rPr lang="en-US" sz="4400" b="1" dirty="0" smtClean="0"/>
              <a:t>Save Up To XX%</a:t>
            </a:r>
            <a:endParaRPr lang="en-US" sz="4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93295" y="4043413"/>
            <a:ext cx="2478505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Full Name	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3293" y="4628588"/>
            <a:ext cx="2478505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Zip Code	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3293" y="5213763"/>
            <a:ext cx="2478505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Email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3292" y="5832794"/>
            <a:ext cx="2478505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Phone	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19" y="4114326"/>
            <a:ext cx="551962" cy="5366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73" y="4891457"/>
            <a:ext cx="551962" cy="53663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50" y="5749145"/>
            <a:ext cx="551962" cy="53663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50" y="6526953"/>
            <a:ext cx="551962" cy="53663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174212" y="4983985"/>
            <a:ext cx="4545334" cy="4010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Individual &amp; Family Plans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3119" y="8124482"/>
            <a:ext cx="6792385" cy="4010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Insurance Providers we worth with: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61434" y="4260570"/>
            <a:ext cx="3860207" cy="4010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Fast &amp; Easy </a:t>
            </a:r>
            <a:r>
              <a:rPr lang="en-US" dirty="0" smtClean="0"/>
              <a:t>Quote </a:t>
            </a:r>
            <a:r>
              <a:rPr lang="en-US" dirty="0"/>
              <a:t>Process.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62180" y="5837029"/>
            <a:ext cx="3637583" cy="4010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Flexible Payment Option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62180" y="6598477"/>
            <a:ext cx="3637583" cy="4010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Next Day Coverage Available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20562" y="9511058"/>
            <a:ext cx="2019979" cy="4010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1">
                    <a:lumMod val="75000"/>
                  </a:schemeClr>
                </a:solidFill>
              </a:rPr>
              <a:t>{Trust Symbol}</a:t>
            </a:r>
            <a:endParaRPr lang="en-US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37" y="8554086"/>
            <a:ext cx="6934200" cy="5143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3" y="40643"/>
            <a:ext cx="3046568" cy="65725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7171" y="7420688"/>
            <a:ext cx="1219200" cy="39052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2250" y="7368907"/>
            <a:ext cx="8667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5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73599"/>
            <a:ext cx="7772400" cy="8743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3673599"/>
          </a:xfrm>
          <a:prstGeom prst="rect">
            <a:avLst/>
          </a:prstGeom>
        </p:spPr>
      </p:pic>
      <p:sp>
        <p:nvSpPr>
          <p:cNvPr id="4" name="Pentagon 3"/>
          <p:cNvSpPr/>
          <p:nvPr/>
        </p:nvSpPr>
        <p:spPr>
          <a:xfrm rot="5400000">
            <a:off x="1582153" y="1487188"/>
            <a:ext cx="4608094" cy="4475748"/>
          </a:xfrm>
          <a:prstGeom prst="homePlate">
            <a:avLst>
              <a:gd name="adj" fmla="val 17720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13811" y="2093344"/>
            <a:ext cx="3331076" cy="39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FULL NAME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3811" y="1501740"/>
            <a:ext cx="3537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Request Your Free Quote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20316" y="0"/>
            <a:ext cx="227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HBCQuotes.com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2213811" y="2723622"/>
            <a:ext cx="3331076" cy="39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ZIP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13811" y="3382835"/>
            <a:ext cx="3331076" cy="39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EMAIL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13811" y="4096090"/>
            <a:ext cx="3331076" cy="39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PHONE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51094" y="6527698"/>
            <a:ext cx="1888272" cy="401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Trust Symbols</a:t>
            </a:r>
            <a:endParaRPr lang="en-US" dirty="0"/>
          </a:p>
        </p:txBody>
      </p:sp>
      <p:sp>
        <p:nvSpPr>
          <p:cNvPr id="19" name="Pentagon 18"/>
          <p:cNvSpPr/>
          <p:nvPr/>
        </p:nvSpPr>
        <p:spPr>
          <a:xfrm rot="5400000">
            <a:off x="3480498" y="3441662"/>
            <a:ext cx="797702" cy="3331076"/>
          </a:xfrm>
          <a:prstGeom prst="homePlate">
            <a:avLst>
              <a:gd name="adj" fmla="val 59965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76237" y="4734591"/>
            <a:ext cx="3019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Get Free Quote 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90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56"/>
            <a:ext cx="7772400" cy="37012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7772400" cy="7218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800" b="1" dirty="0" smtClean="0"/>
              <a:t>HBCQuote.com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228601" y="2923677"/>
            <a:ext cx="7327230" cy="1753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14259" y="3844269"/>
            <a:ext cx="2065570" cy="465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32268" y="3833137"/>
            <a:ext cx="2771124" cy="46594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Get My Quote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4991029"/>
            <a:ext cx="3549316" cy="1635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Commonly Asked </a:t>
            </a:r>
          </a:p>
          <a:p>
            <a:pPr algn="ctr"/>
            <a:r>
              <a:rPr lang="en-US" dirty="0" smtClean="0"/>
              <a:t>Questions &amp; Answers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2921348"/>
            <a:ext cx="7335290" cy="6158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1" y="2945465"/>
            <a:ext cx="732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Save Up To XX% on Your Health Insurance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8880189"/>
            <a:ext cx="7772400" cy="709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Icons</a:t>
            </a:r>
          </a:p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257800" y="140348"/>
            <a:ext cx="2815390" cy="40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Call 1-888-999-0000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10604" y="5010599"/>
            <a:ext cx="3545227" cy="1635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Commonly Asked </a:t>
            </a:r>
          </a:p>
          <a:p>
            <a:pPr algn="ctr"/>
            <a:r>
              <a:rPr lang="en-US" dirty="0" smtClean="0"/>
              <a:t>Questions &amp; Answers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3033" y="3855393"/>
            <a:ext cx="1876926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Enter Zip Code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46090" y="6942244"/>
            <a:ext cx="3549316" cy="1635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Commonly Asked </a:t>
            </a:r>
          </a:p>
          <a:p>
            <a:pPr algn="ctr"/>
            <a:r>
              <a:rPr lang="en-US" dirty="0" smtClean="0"/>
              <a:t>Questions &amp; Answers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10604" y="6948544"/>
            <a:ext cx="3549316" cy="1635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Commonly Asked </a:t>
            </a:r>
          </a:p>
          <a:p>
            <a:pPr algn="ctr"/>
            <a:r>
              <a:rPr lang="en-US" dirty="0" smtClean="0"/>
              <a:t>Questions &amp; Answers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7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5425" y="4242572"/>
            <a:ext cx="7772400" cy="58558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-5461" y="830131"/>
            <a:ext cx="7772400" cy="512435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79084" y="4890985"/>
            <a:ext cx="3781538" cy="2279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83696" y="5790407"/>
            <a:ext cx="1723312" cy="465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498134" y="6458569"/>
            <a:ext cx="2771124" cy="46594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Get My Quote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1992927" y="4890985"/>
            <a:ext cx="3785698" cy="6187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686167"/>
            <a:ext cx="7687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Save Up To XX% on Your Health Insurance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57800" y="140348"/>
            <a:ext cx="2815390" cy="40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1-888-999-0000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2927" y="5822878"/>
            <a:ext cx="1876926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Enter Zip Code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74705" y="3704185"/>
            <a:ext cx="161574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Pre-qualify </a:t>
            </a:r>
            <a:endParaRPr lang="en-US" sz="1600" b="1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through </a:t>
            </a:r>
            <a:r>
              <a:rPr 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simple </a:t>
            </a:r>
            <a:endParaRPr lang="en-US" sz="1600" b="1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online </a:t>
            </a:r>
            <a:r>
              <a:rPr 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</a:t>
            </a:r>
            <a:endParaRPr lang="en-US" sz="1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0629" y="2930285"/>
            <a:ext cx="462839" cy="56389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92834" y="2930285"/>
            <a:ext cx="462839" cy="56389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65354" y="2936402"/>
            <a:ext cx="462839" cy="56389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37874" y="2930285"/>
            <a:ext cx="462839" cy="56389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38182" y="3704185"/>
            <a:ext cx="1680471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Speak with a </a:t>
            </a:r>
            <a:endParaRPr lang="en-US" sz="1600" b="1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licensed </a:t>
            </a:r>
            <a:r>
              <a:rPr 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insurance agent</a:t>
            </a:r>
            <a:endParaRPr lang="en-US" sz="1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54960" y="3692784"/>
            <a:ext cx="1723665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Choose the plan that fits your needs &amp; budget</a:t>
            </a:r>
            <a:endParaRPr lang="en-US" sz="1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52263" y="3692783"/>
            <a:ext cx="2034062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Enroll &amp; start </a:t>
            </a:r>
            <a:endParaRPr lang="en-US" sz="1600" b="1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your </a:t>
            </a:r>
            <a:r>
              <a:rPr 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coverage tomorrow!</a:t>
            </a:r>
            <a:endParaRPr lang="en-US" sz="1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0296" y="2143230"/>
            <a:ext cx="732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 4 Easy Steps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5" y="82316"/>
            <a:ext cx="3046568" cy="65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2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5425" y="4242572"/>
            <a:ext cx="7772400" cy="58558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797546"/>
            <a:ext cx="7772400" cy="588635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4059" y="2104873"/>
            <a:ext cx="2517369" cy="2279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0219" y="2872352"/>
            <a:ext cx="1966212" cy="465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67321" y="3628360"/>
            <a:ext cx="2089334" cy="67933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Get My Quote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200984" y="2106222"/>
            <a:ext cx="2520138" cy="6187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Enter Zip Code 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To Get Started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347" y="1128462"/>
            <a:ext cx="7687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Save Up To XX% on Your Health Insurance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57800" y="140348"/>
            <a:ext cx="2815390" cy="40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1-888-999-0000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41784" y="4582449"/>
            <a:ext cx="161574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Pre-qualify </a:t>
            </a:r>
            <a:endParaRPr lang="en-US" sz="1600" b="1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through </a:t>
            </a:r>
            <a:r>
              <a:rPr 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simple </a:t>
            </a:r>
            <a:endParaRPr lang="en-US" sz="1600" b="1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online </a:t>
            </a:r>
            <a:r>
              <a:rPr 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</a:t>
            </a:r>
            <a:endParaRPr lang="en-US" sz="1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06606" y="4032510"/>
            <a:ext cx="1680471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Speak with a </a:t>
            </a:r>
            <a:endParaRPr lang="en-US" sz="1600" b="1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licensed </a:t>
            </a:r>
            <a:r>
              <a:rPr 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insurance agent</a:t>
            </a:r>
            <a:endParaRPr lang="en-US" sz="1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05516" y="3199771"/>
            <a:ext cx="1723665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Choose the plan that fits your needs &amp; budget</a:t>
            </a:r>
            <a:endParaRPr lang="en-US" sz="1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85653" y="2694713"/>
            <a:ext cx="2034062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Enroll &amp; start </a:t>
            </a:r>
            <a:endParaRPr lang="en-US" sz="1600" b="1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your </a:t>
            </a:r>
            <a:r>
              <a:rPr 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coverage tomorrow!</a:t>
            </a:r>
            <a:endParaRPr lang="en-US" sz="1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4100" y="1725757"/>
            <a:ext cx="732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 4 Easy Steps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5" y="82316"/>
            <a:ext cx="3046568" cy="657254"/>
          </a:xfrm>
          <a:prstGeom prst="rect">
            <a:avLst/>
          </a:prstGeom>
        </p:spPr>
      </p:pic>
      <p:sp>
        <p:nvSpPr>
          <p:cNvPr id="4" name="Cube 3"/>
          <p:cNvSpPr/>
          <p:nvPr/>
        </p:nvSpPr>
        <p:spPr>
          <a:xfrm>
            <a:off x="2817365" y="5740891"/>
            <a:ext cx="1429477" cy="186563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3938968" y="5235515"/>
            <a:ext cx="1429477" cy="237199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5054785" y="4637180"/>
            <a:ext cx="1429477" cy="296043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/>
          <p:cNvSpPr/>
          <p:nvPr/>
        </p:nvSpPr>
        <p:spPr>
          <a:xfrm>
            <a:off x="6176388" y="4110650"/>
            <a:ext cx="1429477" cy="348418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09654" y="5437113"/>
            <a:ext cx="462839" cy="56389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94160" y="4907500"/>
            <a:ext cx="462839" cy="56389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49701" y="4336202"/>
            <a:ext cx="462839" cy="56389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38004" y="3829954"/>
            <a:ext cx="462839" cy="56389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7446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thevarguy.com/wp-content/uploads/2008/08/novell-stepping-ston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" y="1917209"/>
            <a:ext cx="7766975" cy="525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5425" y="7173631"/>
            <a:ext cx="7772400" cy="2924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25" y="7172917"/>
            <a:ext cx="7772400" cy="99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08519" y="7408906"/>
            <a:ext cx="1966212" cy="465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7719" y="7332524"/>
            <a:ext cx="2238003" cy="6346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Get My Quote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456384" y="7332524"/>
            <a:ext cx="2991523" cy="618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Enter Zip Code 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To Get Started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73593" y="940927"/>
            <a:ext cx="7687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800000"/>
                </a:solidFill>
              </a:rPr>
              <a:t>Save Up To XX% on Your Health Insurance</a:t>
            </a:r>
            <a:endParaRPr lang="en-US" sz="3200" b="1" dirty="0">
              <a:solidFill>
                <a:srgbClr val="8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57800" y="140348"/>
            <a:ext cx="2815390" cy="40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1-888-999-0000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94573" y="1994057"/>
            <a:ext cx="293410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Pre-qualify 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through </a:t>
            </a:r>
            <a:r>
              <a:rPr lang="en-US" sz="1800" b="1" dirty="0">
                <a:solidFill>
                  <a:schemeClr val="tx1"/>
                </a:solidFill>
              </a:rPr>
              <a:t>simple </a:t>
            </a:r>
            <a:r>
              <a:rPr lang="en-US" sz="1800" b="1" dirty="0" smtClean="0">
                <a:solidFill>
                  <a:schemeClr val="tx1"/>
                </a:solidFill>
              </a:rPr>
              <a:t>online </a:t>
            </a:r>
            <a:r>
              <a:rPr lang="en-US" sz="1800" b="1" dirty="0">
                <a:solidFill>
                  <a:schemeClr val="tx1"/>
                </a:solidFill>
              </a:rPr>
              <a:t>form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4573" y="3236072"/>
            <a:ext cx="2775182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Speak with a 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licensed </a:t>
            </a:r>
            <a:r>
              <a:rPr lang="en-US" sz="2000" b="1" dirty="0">
                <a:solidFill>
                  <a:schemeClr val="tx1"/>
                </a:solidFill>
              </a:rPr>
              <a:t>insurance agent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71683" y="4815739"/>
            <a:ext cx="3807367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Choose the plan that fits your needs &amp; budget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93997" y="6368712"/>
            <a:ext cx="5279571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Enroll &amp; start 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your </a:t>
            </a:r>
            <a:r>
              <a:rPr lang="en-US" sz="2400" b="1" dirty="0">
                <a:solidFill>
                  <a:schemeClr val="tx1"/>
                </a:solidFill>
              </a:rPr>
              <a:t>coverage tomorrow!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73593" y="1348009"/>
            <a:ext cx="732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800000"/>
                </a:solidFill>
              </a:rPr>
              <a:t>In 4 Easy Steps</a:t>
            </a:r>
            <a:endParaRPr lang="en-US" sz="2400" b="1" dirty="0">
              <a:solidFill>
                <a:srgbClr val="800000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5" y="82316"/>
            <a:ext cx="3046568" cy="65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6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56"/>
            <a:ext cx="7772400" cy="29838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7772400" cy="7218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800" b="1" dirty="0" smtClean="0"/>
              <a:t>HBCQuote.com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228601" y="2598826"/>
            <a:ext cx="3031956" cy="22138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79886" y="3478217"/>
            <a:ext cx="1676249" cy="477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33023" y="4193395"/>
            <a:ext cx="2823112" cy="48126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Get My Quote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1" y="4977461"/>
            <a:ext cx="2129589" cy="2253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 of Benefits &amp; Features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95624" y="2345171"/>
            <a:ext cx="45079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Save up to </a:t>
            </a:r>
          </a:p>
          <a:p>
            <a:pPr algn="ctr"/>
            <a:r>
              <a:rPr lang="en-US" sz="4000" b="1" dirty="0" smtClean="0"/>
              <a:t>XX%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1" y="2605396"/>
            <a:ext cx="3031957" cy="6746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028" y="3517251"/>
            <a:ext cx="1339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Zip Code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2605396"/>
            <a:ext cx="3031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Start Saving on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Health Insurance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41030" y="3888275"/>
            <a:ext cx="4114801" cy="709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Icons</a:t>
            </a:r>
          </a:p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257800" y="140348"/>
            <a:ext cx="2815390" cy="40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Call 1-888-999-0000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36592" y="4978126"/>
            <a:ext cx="2129589" cy="2253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 of Benefits &amp; Features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26241" y="4983082"/>
            <a:ext cx="2129589" cy="2253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 of Benefits &amp; Features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276728" y="7434661"/>
            <a:ext cx="3212430" cy="1138208"/>
          </a:xfrm>
          <a:prstGeom prst="wedgeRoundRectCallout">
            <a:avLst>
              <a:gd name="adj1" fmla="val -21208"/>
              <a:gd name="adj2" fmla="val 741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Testimonial 1</a:t>
            </a:r>
            <a:endParaRPr lang="en-US" dirty="0" smtClean="0"/>
          </a:p>
        </p:txBody>
      </p:sp>
      <p:sp>
        <p:nvSpPr>
          <p:cNvPr id="21" name="Rounded Rectangular Callout 20"/>
          <p:cNvSpPr/>
          <p:nvPr/>
        </p:nvSpPr>
        <p:spPr>
          <a:xfrm flipH="1">
            <a:off x="4343400" y="7434661"/>
            <a:ext cx="3212430" cy="1138208"/>
          </a:xfrm>
          <a:prstGeom prst="wedgeRoundRectCallout">
            <a:avLst>
              <a:gd name="adj1" fmla="val -21208"/>
              <a:gd name="adj2" fmla="val 741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Testimonial 2</a:t>
            </a:r>
          </a:p>
        </p:txBody>
      </p:sp>
    </p:spTree>
    <p:extLst>
      <p:ext uri="{BB962C8B-B14F-4D97-AF65-F5344CB8AC3E}">
        <p14:creationId xmlns:p14="http://schemas.microsoft.com/office/powerpoint/2010/main" val="89941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1475</TotalTime>
  <Words>504</Words>
  <Application>Microsoft Office PowerPoint</Application>
  <PresentationFormat>Custom</PresentationFormat>
  <Paragraphs>185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Marketing2</dc:creator>
  <cp:lastModifiedBy>Marketing2</cp:lastModifiedBy>
  <cp:revision>53</cp:revision>
  <dcterms:created xsi:type="dcterms:W3CDTF">2015-07-17T18:19:41Z</dcterms:created>
  <dcterms:modified xsi:type="dcterms:W3CDTF">2015-07-24T20:16:06Z</dcterms:modified>
</cp:coreProperties>
</file>