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45" r:id="rId2"/>
    <p:sldId id="646" r:id="rId3"/>
    <p:sldId id="647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48" r:id="rId21"/>
    <p:sldId id="650" r:id="rId22"/>
    <p:sldId id="667" r:id="rId23"/>
    <p:sldId id="66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1452" autoAdjust="0"/>
  </p:normalViewPr>
  <p:slideViewPr>
    <p:cSldViewPr>
      <p:cViewPr>
        <p:scale>
          <a:sx n="86" d="100"/>
          <a:sy n="86" d="100"/>
        </p:scale>
        <p:origin x="76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3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5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June 13,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1156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CNN basic</a:t>
            </a:r>
          </a:p>
          <a:p>
            <a:pPr algn="ctr"/>
            <a:r>
              <a:rPr lang="en-US" altLang="ko-KR" sz="6000" dirty="0" smtClean="0"/>
              <a:t>+</a:t>
            </a:r>
          </a:p>
          <a:p>
            <a:pPr algn="ctr"/>
            <a:r>
              <a:rPr lang="en-US" altLang="ko-KR" sz="6000" dirty="0" smtClean="0"/>
              <a:t>AlexNet 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908720"/>
            <a:ext cx="8820472" cy="23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2631368"/>
            <a:ext cx="5970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[filter_height, filter_width, in_channels, out_channels]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69434"/>
            <a:ext cx="5066412" cy="308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17932" y="5160674"/>
            <a:ext cx="301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7932" y="5807005"/>
            <a:ext cx="384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091" y="2341600"/>
            <a:ext cx="4340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in_height, in_width, in_chnnel]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65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45283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0972" y="5075892"/>
            <a:ext cx="71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8528" y="4704225"/>
            <a:ext cx="523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32" y="5589240"/>
            <a:ext cx="887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number of parameters </a:t>
            </a:r>
            <a:r>
              <a:rPr lang="en-US" altLang="ko-KR" sz="2400" dirty="0" smtClean="0">
                <a:latin typeface="+mn-ea"/>
              </a:rPr>
              <a:t>in this convolution layer?</a:t>
            </a:r>
            <a:endParaRPr lang="ko-KR" altLang="en-US" sz="2400" b="1" dirty="0">
              <a:solidFill>
                <a:srgbClr val="0000FF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sz="2400" b="1" dirty="0" smtClean="0">
                    <a:solidFill>
                      <a:srgbClr val="0000FF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𝟏𝟖𝟗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 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ko-KR" altLang="en-US" sz="2400" b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30" t="-102667" b="-1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6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AlexNet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" y="1484784"/>
            <a:ext cx="9099856" cy="289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4689239"/>
            <a:ext cx="5184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number of parameters?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280112"/>
            <a:ext cx="560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Why are layers divided into two parts?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8" name="Picture 2" descr="http://dl9fvu4r30qs1.cloudfront.net/8d/ac/a28ef5324f0998a8cac5d28d65ca/sadness-inside-o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002" y="4437112"/>
            <a:ext cx="2634478" cy="18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AlexNet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Picture 5" descr="C:\Users\CPSLAB\Desktop\새 파일 5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5" t="11119" r="8726"/>
          <a:stretch/>
        </p:blipFill>
        <p:spPr bwMode="auto">
          <a:xfrm>
            <a:off x="-217634" y="1022996"/>
            <a:ext cx="9574540" cy="535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4616" y="1196752"/>
            <a:ext cx="3037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 smtClean="0"/>
              <a:t>Re</a:t>
            </a:r>
            <a:r>
              <a:rPr kumimoji="1" lang="en-US" altLang="ko-KR" sz="2400" dirty="0" smtClean="0"/>
              <a:t>ctified </a:t>
            </a:r>
            <a:r>
              <a:rPr kumimoji="1" lang="en-US" altLang="ko-KR" sz="2400" b="1" u="sng" dirty="0" smtClean="0"/>
              <a:t>L</a:t>
            </a:r>
            <a:r>
              <a:rPr kumimoji="1" lang="en-US" altLang="ko-KR" sz="2400" dirty="0" smtClean="0"/>
              <a:t>inear </a:t>
            </a:r>
            <a:r>
              <a:rPr kumimoji="1" lang="en-US" altLang="ko-KR" sz="2400" b="1" u="sng" dirty="0" smtClean="0"/>
              <a:t>U</a:t>
            </a:r>
            <a:r>
              <a:rPr kumimoji="1" lang="en-US" altLang="ko-KR" sz="2400" dirty="0" smtClean="0"/>
              <a:t>nit</a:t>
            </a:r>
            <a:endParaRPr kumimoji="1" lang="ko-KR" altLang="en-US" sz="24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85979"/>
            <a:ext cx="6046500" cy="370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374831" y="2097310"/>
            <a:ext cx="4248150" cy="3995986"/>
            <a:chOff x="2392467" y="2132856"/>
            <a:chExt cx="4248150" cy="3995986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467" y="2132856"/>
              <a:ext cx="4248150" cy="3486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436096" y="363528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0000FF"/>
                  </a:solidFill>
                  <a:latin typeface="+mn-ea"/>
                </a:rPr>
                <a:t>tanh</a:t>
              </a:r>
              <a:endParaRPr lang="ko-KR" altLang="en-US" sz="2400" dirty="0" smtClean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59088" y="3635284"/>
              <a:ext cx="887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+mn-ea"/>
                </a:rPr>
                <a:t>ReLU</a:t>
              </a:r>
              <a:endParaRPr lang="ko-KR" altLang="en-US" sz="24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8345" y="5667177"/>
              <a:ext cx="3161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  <a:latin typeface="+mn-ea"/>
                </a:rPr>
                <a:t>Faster Convergence!</a:t>
              </a:r>
              <a:endParaRPr lang="ko-KR" altLang="en-US" sz="2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7584" y="980728"/>
            <a:ext cx="439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 smtClean="0"/>
              <a:t>L</a:t>
            </a:r>
            <a:r>
              <a:rPr kumimoji="1" lang="en-US" altLang="ko-KR" sz="2400" dirty="0" smtClean="0"/>
              <a:t>ocal </a:t>
            </a:r>
            <a:r>
              <a:rPr kumimoji="1" lang="en-US" altLang="ko-KR" sz="2400" b="1" u="sng" dirty="0" smtClean="0"/>
              <a:t>R</a:t>
            </a:r>
            <a:r>
              <a:rPr kumimoji="1" lang="en-US" altLang="ko-KR" sz="2400" dirty="0" smtClean="0"/>
              <a:t>esponse </a:t>
            </a:r>
            <a:r>
              <a:rPr kumimoji="1" lang="en-US" altLang="ko-KR" sz="2400" b="1" u="sng" dirty="0" smtClean="0"/>
              <a:t>N</a:t>
            </a:r>
            <a:r>
              <a:rPr kumimoji="1" lang="en-US" altLang="ko-KR" sz="2400" dirty="0" smtClean="0"/>
              <a:t>ormalization</a:t>
            </a:r>
            <a:endParaRPr kumimoji="1" lang="ko-KR" altLang="en-US" sz="2400" dirty="0" smtClean="0"/>
          </a:p>
        </p:txBody>
      </p:sp>
      <p:pic>
        <p:nvPicPr>
          <p:cNvPr id="5" name="Picture 2" descr="http://chunchu.yonsei.ac.kr/news/photo/201503/20471_8220_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12" y="1457746"/>
            <a:ext cx="5042176" cy="28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27584" y="4226312"/>
                <a:ext cx="7363692" cy="1622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latin typeface="+mn-ea"/>
                  </a:rPr>
                  <a:t>The response-normalized activity is given by: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24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25"/>
                                            </m:rPr>
                                            <a:rPr lang="en-US" altLang="ko-KR" sz="2400" b="0" i="0" smtClean="0">
                                              <a:latin typeface="Cambria Math"/>
                                            </a:rPr>
                                            <m:t>m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400" b="0" i="0" smtClean="0">
                                              <a:latin typeface="Cambria Math"/>
                                            </a:rPr>
                                            <m:t>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0, 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/2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sub>
                                    <m:sup>
                                      <m:func>
                                        <m:funcPr>
                                          <m:ctrlP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400" b="0" i="0" smtClean="0">
                                              <a:latin typeface="Cambria Math"/>
                                            </a:rPr>
                                            <m:t>min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−1, 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/2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2400" b="0" i="1" smtClean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24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altLang="ko-KR" sz="2400" b="0" i="1" smtClean="0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0" i="1" smtClean="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sz="2400" b="0" i="1" smtClean="0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226312"/>
                <a:ext cx="7363692" cy="1622880"/>
              </a:xfrm>
              <a:prstGeom prst="rect">
                <a:avLst/>
              </a:prstGeom>
              <a:blipFill rotWithShape="0">
                <a:blip r:embed="rId3"/>
                <a:stretch>
                  <a:fillRect l="-1325" t="-29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8964" y="5805264"/>
            <a:ext cx="712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It implements a form of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lateral inhibition</a:t>
            </a:r>
            <a:r>
              <a:rPr lang="en-US" altLang="ko-KR" sz="2400" dirty="0" smtClean="0">
                <a:latin typeface="+mn-ea"/>
              </a:rPr>
              <a:t> inspired by real neurons. 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67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Regularization in AlexNet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Picture 2" descr="http://sanghyukchun.github.io/images/post/59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7834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280" y="3645024"/>
            <a:ext cx="5738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Main objective is to reduce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overfitting</a:t>
            </a:r>
            <a:r>
              <a:rPr lang="en-US" altLang="ko-KR" sz="2400" dirty="0" smtClean="0">
                <a:latin typeface="+mn-ea"/>
              </a:rPr>
              <a:t>.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80" y="4670127"/>
            <a:ext cx="780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In the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AlexNet</a:t>
            </a:r>
            <a:r>
              <a:rPr lang="en-US" altLang="ko-KR" sz="2400" dirty="0" smtClean="0">
                <a:latin typeface="+mn-ea"/>
              </a:rPr>
              <a:t>, two regularization methods are used.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596" y="5169966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+mn-ea"/>
              </a:rPr>
              <a:t>Data augmentation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596" y="5631631"/>
            <a:ext cx="1693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+mn-ea"/>
              </a:rPr>
              <a:t>Dropout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280" y="4157576"/>
            <a:ext cx="625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More details will be handled in next week. 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34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augmentation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9632" y="1124744"/>
            <a:ext cx="6859518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4340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900" dirty="0"/>
              <a:t>http://www.slideshare.net/KenChatfield/chatfield14-devil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609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augmentation in AlexNet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2051720" y="1268760"/>
                <a:ext cx="2232248" cy="223224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Original Image</a:t>
                </a:r>
              </a:p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(256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</a:rPr>
                  <a:t> 256)</a:t>
                </a:r>
                <a:endParaRPr lang="ko-KR" alt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268760"/>
                <a:ext cx="2232248" cy="22322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5076056" y="1484784"/>
                <a:ext cx="1944216" cy="2016224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Smaller Patch</a:t>
                </a:r>
              </a:p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(224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</a:rPr>
                  <a:t> 224)</a:t>
                </a:r>
                <a:endParaRPr lang="ko-KR" alt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484784"/>
                <a:ext cx="1944216" cy="2016224"/>
              </a:xfrm>
              <a:prstGeom prst="rect">
                <a:avLst/>
              </a:prstGeom>
              <a:blipFill rotWithShape="0">
                <a:blip r:embed="rId3"/>
                <a:stretch>
                  <a:fillRect l="-1235" r="-617"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611560" y="4002124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24262" y="5108991"/>
                <a:ext cx="62282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latin typeface="+mn-ea"/>
                  </a:rPr>
                  <a:t>This increases the size of the training set by a </a:t>
                </a:r>
                <a:r>
                  <a:rPr lang="en-US" altLang="ko-KR" sz="2400" b="1" dirty="0" smtClean="0">
                    <a:solidFill>
                      <a:srgbClr val="FF0000"/>
                    </a:solidFill>
                    <a:latin typeface="+mn-ea"/>
                  </a:rPr>
                  <a:t>factor of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𝟐𝟎𝟒𝟖</m:t>
                    </m:r>
                    <m:r>
                      <a:rPr lang="en-US" altLang="ko-KR" sz="24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32∗32∗2</m:t>
                        </m:r>
                      </m:e>
                    </m:d>
                  </m:oMath>
                </a14:m>
                <a:r>
                  <a:rPr lang="en-US" altLang="ko-KR" sz="2400" dirty="0" smtClean="0">
                    <a:latin typeface="+mn-ea"/>
                  </a:rPr>
                  <a:t>. </a:t>
                </a:r>
              </a:p>
              <a:p>
                <a:r>
                  <a:rPr lang="en-US" altLang="ko-KR" sz="2400" dirty="0" smtClean="0">
                    <a:latin typeface="+mn-ea"/>
                  </a:rPr>
                  <a:t>Two comes from horizontal reflections. </a:t>
                </a:r>
                <a:endParaRPr lang="ko-KR" altLang="en-US" sz="24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62" y="5108991"/>
                <a:ext cx="6228257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468" t="-8122" b="-203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680988" y="4005064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2624" y="4221224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4221088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9856" y="4135400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2624" y="4113076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4005064"/>
            <a:ext cx="2232248" cy="22322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augmentation in AlexNet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971600" y="1412776"/>
                <a:ext cx="1944216" cy="2016224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Original Patch</a:t>
                </a:r>
              </a:p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(224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</a:rPr>
                  <a:t> 224)</a:t>
                </a:r>
                <a:endParaRPr lang="ko-KR" alt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1944216" cy="2016224"/>
              </a:xfrm>
              <a:prstGeom prst="rect">
                <a:avLst/>
              </a:prstGeom>
              <a:blipFill rotWithShape="0">
                <a:blip r:embed="rId2"/>
                <a:stretch>
                  <a:fillRect l="-926" r="-926"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 3"/>
          <p:cNvSpPr/>
          <p:nvPr/>
        </p:nvSpPr>
        <p:spPr>
          <a:xfrm>
            <a:off x="3419872" y="2132856"/>
            <a:ext cx="2000932" cy="57606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5868144" y="1412776"/>
                <a:ext cx="1944216" cy="2016224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Altered Patch</a:t>
                </a:r>
              </a:p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(224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</a:rPr>
                  <a:t> 224)</a:t>
                </a:r>
                <a:endParaRPr lang="ko-KR" alt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412776"/>
                <a:ext cx="1944216" cy="2016224"/>
              </a:xfrm>
              <a:prstGeom prst="rect">
                <a:avLst/>
              </a:prstGeom>
              <a:blipFill rotWithShape="0">
                <a:blip r:embed="rId3"/>
                <a:stretch>
                  <a:fillRect l="-1235" r="-617"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7200" y="3687068"/>
                <a:ext cx="80752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latin typeface="+mn-ea"/>
                  </a:rPr>
                  <a:t>To each RGB image pixel, following quantity is added: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2400" dirty="0" smtClean="0">
                  <a:latin typeface="+mn-ea"/>
                </a:endParaRPr>
              </a:p>
              <a:p>
                <a:r>
                  <a:rPr lang="en-US" altLang="ko-KR" sz="2400" dirty="0" smtClean="0">
                    <a:latin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+mn-ea"/>
                  </a:rPr>
                  <a:t> </a:t>
                </a:r>
                <a:r>
                  <a:rPr lang="en-US" altLang="ko-KR" sz="2400" dirty="0" smtClean="0">
                    <a:latin typeface="+mn-ea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+mn-ea"/>
                  </a:rPr>
                  <a:t> </a:t>
                </a:r>
                <a:r>
                  <a:rPr lang="en-US" altLang="ko-KR" sz="2400" dirty="0" smtClean="0">
                    <a:latin typeface="+mn-ea"/>
                  </a:rPr>
                  <a:t>are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2400" dirty="0" err="1" smtClean="0">
                    <a:latin typeface="+mn-ea"/>
                  </a:rPr>
                  <a:t>th</a:t>
                </a:r>
                <a:r>
                  <a:rPr lang="en-US" altLang="ko-KR" sz="2400" dirty="0" smtClean="0">
                    <a:latin typeface="+mn-ea"/>
                  </a:rPr>
                  <a:t> eigenvector and eigenvalue of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3×3</m:t>
                    </m:r>
                  </m:oMath>
                </a14:m>
                <a:r>
                  <a:rPr lang="ko-KR" altLang="en-US" sz="2400" dirty="0" smtClean="0">
                    <a:latin typeface="+mn-ea"/>
                  </a:rPr>
                  <a:t> </a:t>
                </a:r>
                <a:r>
                  <a:rPr lang="en-US" altLang="ko-KR" sz="2400" dirty="0" smtClean="0">
                    <a:latin typeface="+mn-ea"/>
                  </a:rPr>
                  <a:t>covariance matrix of RGB pixel values. </a:t>
                </a:r>
                <a:endParaRPr lang="ko-KR" altLang="en-US" sz="24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87068"/>
                <a:ext cx="807524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132" t="-3113" b="-8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03848" y="171323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Color variation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406315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Probabilistically, not a single patch will be same at the training phase! (a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 factor of infinity</a:t>
            </a:r>
            <a:r>
              <a:rPr lang="en-US" altLang="ko-KR" sz="2400" dirty="0" smtClean="0">
                <a:latin typeface="+mn-ea"/>
              </a:rPr>
              <a:t>!)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09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4341" y="1214203"/>
            <a:ext cx="443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 smtClean="0"/>
              <a:t>C</a:t>
            </a:r>
            <a:r>
              <a:rPr kumimoji="1" lang="en-US" altLang="ko-KR" sz="2400" dirty="0" smtClean="0"/>
              <a:t>onvolutional </a:t>
            </a:r>
            <a:r>
              <a:rPr kumimoji="1" lang="en-US" altLang="ko-KR" sz="2400" b="1" u="sng" dirty="0" smtClean="0"/>
              <a:t>N</a:t>
            </a:r>
            <a:r>
              <a:rPr kumimoji="1" lang="en-US" altLang="ko-KR" sz="2400" dirty="0" smtClean="0"/>
              <a:t>eural </a:t>
            </a:r>
            <a:r>
              <a:rPr kumimoji="1" lang="en-US" altLang="ko-KR" sz="2400" b="1" u="sng" dirty="0" smtClean="0"/>
              <a:t>N</a:t>
            </a:r>
            <a:r>
              <a:rPr kumimoji="1" lang="en-US" altLang="ko-KR" sz="2400" dirty="0" smtClean="0"/>
              <a:t>etwork</a:t>
            </a:r>
            <a:endParaRPr kumimoji="1" lang="en-US" altLang="ko-KR" sz="2400" dirty="0" smtClean="0"/>
          </a:p>
        </p:txBody>
      </p:sp>
      <p:pic>
        <p:nvPicPr>
          <p:cNvPr id="6" name="Picture 4" descr="https://raw.githubusercontent.com/nicholas-leonard/slides/master/conv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1" y="1953509"/>
            <a:ext cx="7560840" cy="27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4342" y="4777727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This is pretty much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everything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about the convolutional neural network.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341" y="5709450"/>
            <a:ext cx="738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Convolution + Subsampling + Full Connection 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Picture 2" descr="http://i0.wp.com/boston.com/community/blogs/rock_the_schoolhouse/dropouts.jpg?resize=425%2C2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25137"/>
            <a:ext cx="5040560" cy="354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798168" y="6654552"/>
            <a:ext cx="53823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/>
              <a:t>http://www.eddyazar.com/the-regrets-of-a-dropout-and-why-you-should-drop-out-too/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534380" y="4509120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Original dropout [1] sets the output of each hidden neuron with certain probability.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6960" y="6021288"/>
            <a:ext cx="7247408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[1] G.E</a:t>
            </a:r>
            <a:r>
              <a:rPr lang="en-US" altLang="ko-KR" sz="1100" dirty="0"/>
              <a:t>. Hinton, N. Srivastava, A. </a:t>
            </a:r>
            <a:r>
              <a:rPr lang="en-US" altLang="ko-KR" sz="1100" dirty="0" err="1"/>
              <a:t>Krizhevsky</a:t>
            </a:r>
            <a:r>
              <a:rPr lang="en-US" altLang="ko-KR" sz="1100" dirty="0"/>
              <a:t>, I. </a:t>
            </a:r>
            <a:r>
              <a:rPr lang="en-US" altLang="ko-KR" sz="1100" dirty="0" err="1"/>
              <a:t>Sutskever</a:t>
            </a:r>
            <a:r>
              <a:rPr lang="en-US" altLang="ko-KR" sz="1100" dirty="0"/>
              <a:t>, and R.R. </a:t>
            </a:r>
            <a:r>
              <a:rPr lang="en-US" altLang="ko-KR" sz="1100" dirty="0" err="1"/>
              <a:t>Salakhutdinov</a:t>
            </a:r>
            <a:r>
              <a:rPr lang="en-US" altLang="ko-KR" sz="1100" dirty="0"/>
              <a:t>. Improving </a:t>
            </a:r>
            <a:r>
              <a:rPr lang="en-US" altLang="ko-KR" sz="1100" dirty="0" smtClean="0"/>
              <a:t>neural networks by </a:t>
            </a:r>
            <a:r>
              <a:rPr lang="en-US" altLang="ko-KR" sz="1100" dirty="0"/>
              <a:t>preventing co-adaptation of feature detectors. </a:t>
            </a:r>
            <a:r>
              <a:rPr lang="en-US" altLang="ko-KR" sz="1100" dirty="0" err="1" smtClean="0"/>
              <a:t>arXiv</a:t>
            </a:r>
            <a:r>
              <a:rPr lang="en-US" altLang="ko-KR" sz="1100" dirty="0" smtClean="0"/>
              <a:t>, </a:t>
            </a:r>
            <a:r>
              <a:rPr lang="en-US" altLang="ko-KR" sz="1100" dirty="0"/>
              <a:t>2012.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57684" y="537902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In this paper, they simply multiply the outputs by 0.5.  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6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156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>
                <a:solidFill>
                  <a:srgbClr val="FF0000"/>
                </a:solidFill>
              </a:rPr>
              <a:t>Must remember!</a:t>
            </a:r>
            <a:endParaRPr lang="en-US" altLang="ko-KR" sz="4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908720"/>
            <a:ext cx="8820472" cy="23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2631368"/>
            <a:ext cx="5970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[filter_height, filter_width, in_channels, out_channels]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69434"/>
            <a:ext cx="5066412" cy="308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17932" y="5160674"/>
            <a:ext cx="301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7932" y="5807005"/>
            <a:ext cx="384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091" y="2341600"/>
            <a:ext cx="4340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in_height, in_width, in_chnnel]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0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45283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0972" y="5075892"/>
            <a:ext cx="71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8528" y="4704225"/>
            <a:ext cx="523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32" y="5589240"/>
            <a:ext cx="887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number of parameters </a:t>
            </a:r>
            <a:r>
              <a:rPr lang="en-US" altLang="ko-KR" sz="2400" dirty="0" smtClean="0">
                <a:latin typeface="+mn-ea"/>
              </a:rPr>
              <a:t>in this convolution layer?</a:t>
            </a:r>
            <a:endParaRPr lang="ko-KR" altLang="en-US" sz="2400" b="1" dirty="0">
              <a:solidFill>
                <a:srgbClr val="0000FF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sz="2400" b="1" dirty="0" smtClean="0">
                    <a:solidFill>
                      <a:srgbClr val="0000FF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𝟏𝟖𝟗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 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ko-KR" altLang="en-US" sz="2400" b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30" t="-102667" b="-1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2048" y="1265419"/>
            <a:ext cx="813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CNNs are basically layers of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convolutions</a:t>
            </a:r>
            <a:r>
              <a:rPr lang="en-US" altLang="ko-KR" sz="2400" dirty="0" smtClean="0">
                <a:latin typeface="+mn-ea"/>
              </a:rPr>
              <a:t> followed by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subsampling</a:t>
            </a:r>
            <a:r>
              <a:rPr lang="en-US" altLang="ko-KR" sz="2400" dirty="0" smtClean="0">
                <a:latin typeface="+mn-ea"/>
              </a:rPr>
              <a:t> and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fully connected layers</a:t>
            </a:r>
            <a:r>
              <a:rPr lang="en-US" altLang="ko-KR" sz="2400" dirty="0" smtClean="0">
                <a:latin typeface="+mn-ea"/>
              </a:rPr>
              <a:t>.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047" y="2248816"/>
            <a:ext cx="813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Intuitively speaking,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convolutions</a:t>
            </a:r>
            <a:r>
              <a:rPr lang="en-US" altLang="ko-KR" sz="2400" dirty="0" smtClean="0">
                <a:latin typeface="+mn-ea"/>
              </a:rPr>
              <a:t> and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subsampling</a:t>
            </a:r>
            <a:r>
              <a:rPr lang="en-US" altLang="ko-KR" sz="2400" dirty="0" smtClean="0">
                <a:latin typeface="+mn-ea"/>
              </a:rPr>
              <a:t> layers works as feature extraction layers while a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fully connected layer </a:t>
            </a:r>
            <a:r>
              <a:rPr lang="en-US" altLang="ko-KR" sz="2400" dirty="0" smtClean="0">
                <a:latin typeface="+mn-ea"/>
              </a:rPr>
              <a:t>classifies which category current input belongs to using extracted features. 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7" name="Picture 4" descr="Convolutional Neural Network (Clarifai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3" y="3965980"/>
            <a:ext cx="8460432" cy="23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so powerful?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5936" y="6642556"/>
            <a:ext cx="51462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/>
              <a:t>https://starwarsanon.wordpress.com/tag/darth-sidious-vs-yoda/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63173" y="3708703"/>
            <a:ext cx="512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Local Invariance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7" name="Picture 2" descr="https://starwarsanon.files.wordpress.com/2014/10/if-so-powerful-you-are-why-lea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63" y="993247"/>
            <a:ext cx="6231673" cy="26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3173" y="4181870"/>
            <a:ext cx="815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Loosely speaking</a:t>
            </a:r>
            <a:r>
              <a:rPr lang="en-US" altLang="ko-KR" sz="2400" dirty="0" smtClean="0">
                <a:latin typeface="+mn-ea"/>
              </a:rPr>
              <a:t>, as the convolution filters are ‘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sliding</a:t>
            </a:r>
            <a:r>
              <a:rPr lang="en-US" altLang="ko-KR" sz="2400" dirty="0" smtClean="0">
                <a:latin typeface="+mn-ea"/>
              </a:rPr>
              <a:t>’ over the input image, the exact location of the object we want to find does not matter much.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172" y="5582872"/>
            <a:ext cx="512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Compositionality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764" y="6063679"/>
            <a:ext cx="88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There is a hierarchy in CNNs. It is GOOD!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68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74378"/>
            <a:ext cx="6206368" cy="45308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91879" y="6604084"/>
            <a:ext cx="56521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/>
              <a:t>http://deeplearning.stanford.edu/wiki/index.php/Feature_extraction_using_convolution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3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familiar with this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08" y="1340768"/>
            <a:ext cx="6732060" cy="45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339752" y="2386000"/>
            <a:ext cx="4417480" cy="2915208"/>
            <a:chOff x="2417068" y="3538128"/>
            <a:chExt cx="4417480" cy="2915208"/>
          </a:xfrm>
        </p:grpSpPr>
        <p:pic>
          <p:nvPicPr>
            <p:cNvPr id="7" name="Picture 2" descr="http://news.uic.edu/files/2015/07/15893429463_e4172f3629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068" y="3538128"/>
              <a:ext cx="4417480" cy="2915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90089" y="3965314"/>
              <a:ext cx="14564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Zero-padding</a:t>
              </a:r>
              <a:endParaRPr lang="ko-KR" altLang="en-US" sz="2400" b="1" dirty="0" smtClean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4406212"/>
              <a:ext cx="134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Stride</a:t>
              </a:r>
              <a:endParaRPr lang="ko-KR" altLang="en-US" sz="2400" b="1" dirty="0" smtClean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60156" y="4330216"/>
              <a:ext cx="1558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Channel</a:t>
              </a:r>
              <a:endParaRPr lang="ko-KR" altLang="en-US" sz="24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Zero-padding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374562" y="937343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356992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input?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31" y="3951058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output?</a:t>
            </a:r>
            <a:endParaRPr lang="ko-KR" altLang="en-US" sz="2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731" y="4545124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filter?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139190"/>
            <a:ext cx="656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zero-padding?</a:t>
            </a:r>
            <a:endParaRPr lang="ko-KR" altLang="en-US" sz="24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+2∗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𝑝𝑎𝑑𝑑𝑖𝑛𝑔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𝑓𝑖𝑙𝑡𝑒𝑟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ko-KR" altLang="en-US" sz="2400" dirty="0" smtClean="0">
                    <a:latin typeface="+mn-ea"/>
                  </a:rPr>
                  <a:t> </a:t>
                </a:r>
                <a:endParaRPr lang="ko-KR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𝑓𝑖𝑙𝑡𝑒𝑟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=3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blipFill rotWithShape="0">
                <a:blip r:embed="rId6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𝑝𝑎𝑑𝑑𝑖𝑛𝑔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blipFill rotWithShape="0">
                <a:blip r:embed="rId7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5=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5+2∗1−3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42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Picture 4" descr="http://s.hswstatic.com/gif/running-strid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6" y="1412776"/>
            <a:ext cx="6569382" cy="437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5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49132" y="1340768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3" r="5305"/>
          <a:stretch/>
        </p:blipFill>
        <p:spPr bwMode="auto">
          <a:xfrm>
            <a:off x="4673035" y="1340768"/>
            <a:ext cx="4291453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659" y="3861048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(Left) Stride size: 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659" y="4437112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(Right) Stride size: 2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659" y="5013176"/>
            <a:ext cx="656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If stride size equals the filter size, there will be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no overlapping. </a:t>
            </a:r>
            <a:endParaRPr lang="ko-KR" altLang="en-US" sz="24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58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32922</TotalTime>
  <Words>623</Words>
  <Application>Microsoft Macintosh PowerPoint</Application>
  <PresentationFormat>화면 슬라이드 쇼(4:3)</PresentationFormat>
  <Paragraphs>127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휴먼둥근헤드라인</vt:lpstr>
      <vt:lpstr>Cambria Math</vt:lpstr>
      <vt:lpstr>Garamond</vt:lpstr>
      <vt:lpstr>Meiryo UI</vt:lpstr>
      <vt:lpstr>Wingdings</vt:lpstr>
      <vt:lpstr>Arial</vt:lpstr>
      <vt:lpstr>Office 테마</vt:lpstr>
      <vt:lpstr>PowerPoint 프레젠테이션</vt:lpstr>
      <vt:lpstr>CNN</vt:lpstr>
      <vt:lpstr>CNN</vt:lpstr>
      <vt:lpstr>Why so powerful?</vt:lpstr>
      <vt:lpstr>Convolution</vt:lpstr>
      <vt:lpstr>Get familiar with this</vt:lpstr>
      <vt:lpstr>Zero-padding</vt:lpstr>
      <vt:lpstr>Stride</vt:lpstr>
      <vt:lpstr>Stride</vt:lpstr>
      <vt:lpstr>Conv2D</vt:lpstr>
      <vt:lpstr>Conv2D</vt:lpstr>
      <vt:lpstr>AlexNet</vt:lpstr>
      <vt:lpstr>AlexNet</vt:lpstr>
      <vt:lpstr>ReLU</vt:lpstr>
      <vt:lpstr>LRN</vt:lpstr>
      <vt:lpstr>Regularization in AlexNet</vt:lpstr>
      <vt:lpstr>Data augmentation</vt:lpstr>
      <vt:lpstr>Data augmentation in AlexNet</vt:lpstr>
      <vt:lpstr>Data augmentation in AlexNet</vt:lpstr>
      <vt:lpstr>Dropout</vt:lpstr>
      <vt:lpstr>PowerPoint 프레젠테이션</vt:lpstr>
      <vt:lpstr>Conv2D</vt:lpstr>
      <vt:lpstr>Conv2D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1118</cp:revision>
  <dcterms:created xsi:type="dcterms:W3CDTF">2010-03-17T18:05:41Z</dcterms:created>
  <dcterms:modified xsi:type="dcterms:W3CDTF">2016-06-13T00:49:40Z</dcterms:modified>
</cp:coreProperties>
</file>