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645" r:id="rId2"/>
    <p:sldId id="647" r:id="rId3"/>
    <p:sldId id="648" r:id="rId4"/>
    <p:sldId id="649" r:id="rId5"/>
    <p:sldId id="650" r:id="rId6"/>
    <p:sldId id="651" r:id="rId7"/>
    <p:sldId id="652" r:id="rId8"/>
    <p:sldId id="653" r:id="rId9"/>
    <p:sldId id="654" r:id="rId10"/>
    <p:sldId id="655" r:id="rId11"/>
    <p:sldId id="656" r:id="rId12"/>
    <p:sldId id="657" r:id="rId13"/>
    <p:sldId id="663" r:id="rId14"/>
    <p:sldId id="664" r:id="rId15"/>
    <p:sldId id="665" r:id="rId16"/>
    <p:sldId id="658" r:id="rId17"/>
    <p:sldId id="659" r:id="rId18"/>
    <p:sldId id="660" r:id="rId19"/>
    <p:sldId id="661" r:id="rId20"/>
    <p:sldId id="66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5" autoAdjust="0"/>
    <p:restoredTop sz="91452" autoAdjust="0"/>
  </p:normalViewPr>
  <p:slideViewPr>
    <p:cSldViewPr>
      <p:cViewPr>
        <p:scale>
          <a:sx n="86" d="100"/>
          <a:sy n="86" d="100"/>
        </p:scale>
        <p:origin x="392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26FBB-552D-4DD0-AB0D-D64CE9B1065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82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Tuesday, June 21,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NULL"/><Relationship Id="rId8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NULL"/><Relationship Id="rId8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Week1 Summary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Zero-padding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Picture 2" descr="http://d3kbpzbmcynnmx.cloudfront.net/wp-content/uploads/2015/11/Screen-Shot-2015-11-05-at-10.18.08-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33"/>
          <a:stretch/>
        </p:blipFill>
        <p:spPr bwMode="auto">
          <a:xfrm>
            <a:off x="2374562" y="937343"/>
            <a:ext cx="4394876" cy="221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3356992"/>
            <a:ext cx="469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What is the size of the input?</a:t>
            </a:r>
            <a:endParaRPr lang="ko-KR" altLang="en-US" sz="24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731" y="3951058"/>
            <a:ext cx="469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What is the size of the output?</a:t>
            </a:r>
            <a:endParaRPr lang="ko-KR" altLang="en-US" sz="24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731" y="4545124"/>
            <a:ext cx="469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What is the size of the filter?</a:t>
            </a:r>
            <a:endParaRPr lang="ko-KR" altLang="en-US" sz="2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5139190"/>
            <a:ext cx="656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What is the size of the zero-padding?</a:t>
            </a:r>
            <a:endParaRPr lang="ko-KR" altLang="en-US" sz="24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7731" y="5733256"/>
                <a:ext cx="6176821" cy="516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/>
                          </a:rPr>
                          <m:t>+2∗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𝑝𝑎𝑑𝑑𝑖𝑛𝑔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𝑓𝑖𝑙𝑡𝑒𝑟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ko-KR" altLang="en-US" sz="2400" dirty="0" smtClean="0">
                    <a:latin typeface="+mn-ea"/>
                  </a:rPr>
                  <a:t> </a:t>
                </a:r>
                <a:endParaRPr lang="ko-KR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31" y="5733256"/>
                <a:ext cx="6176821" cy="5166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40152" y="3356992"/>
                <a:ext cx="25218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=5</m:t>
                    </m:r>
                  </m:oMath>
                </a14:m>
                <a:r>
                  <a:rPr lang="ko-KR" altLang="en-US" sz="2400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endParaRPr lang="ko-KR" altLang="en-US" sz="2400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356992"/>
                <a:ext cx="252186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66363" y="3951058"/>
                <a:ext cx="25218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𝑜𝑢𝑡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=5</m:t>
                    </m:r>
                  </m:oMath>
                </a14:m>
                <a:r>
                  <a:rPr lang="ko-KR" altLang="en-US" sz="2400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endParaRPr lang="ko-KR" altLang="en-US" sz="2400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363" y="3951058"/>
                <a:ext cx="2521869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66363" y="4545124"/>
                <a:ext cx="2521869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𝑓𝑖𝑙𝑡𝑒𝑟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=3</m:t>
                    </m:r>
                  </m:oMath>
                </a14:m>
                <a:r>
                  <a:rPr lang="ko-KR" altLang="en-US" sz="2400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endParaRPr lang="ko-KR" altLang="en-US" sz="2400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363" y="4545124"/>
                <a:ext cx="2521869" cy="491288"/>
              </a:xfrm>
              <a:prstGeom prst="rect">
                <a:avLst/>
              </a:prstGeom>
              <a:blipFill rotWithShape="0">
                <a:blip r:embed="rId6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40152" y="5139190"/>
                <a:ext cx="2376264" cy="49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𝑝𝑎𝑑𝑑𝑖𝑛𝑔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ko-KR" altLang="en-US" sz="2400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endParaRPr lang="ko-KR" altLang="en-US" sz="2400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139190"/>
                <a:ext cx="2376264" cy="491738"/>
              </a:xfrm>
              <a:prstGeom prst="rect">
                <a:avLst/>
              </a:prstGeom>
              <a:blipFill rotWithShape="0">
                <a:blip r:embed="rId7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66364" y="5773170"/>
                <a:ext cx="33207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5=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5+2∗1−3</m:t>
                        </m:r>
                      </m:e>
                    </m:d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ko-KR" altLang="en-US" sz="2400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endParaRPr lang="ko-KR" altLang="en-US" sz="2400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364" y="5773170"/>
                <a:ext cx="3320738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28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Picture 2" descr="http://d3kbpzbmcynnmx.cloudfront.net/wp-content/uploads/2015/11/Screen-Shot-2015-11-05-at-10.18.08-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33"/>
          <a:stretch/>
        </p:blipFill>
        <p:spPr bwMode="auto">
          <a:xfrm>
            <a:off x="249132" y="1340768"/>
            <a:ext cx="4394876" cy="221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d3kbpzbmcynnmx.cloudfront.net/wp-content/uploads/2015/11/Screen-Shot-2015-11-05-at-10.18.08-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3" r="5305"/>
          <a:stretch/>
        </p:blipFill>
        <p:spPr bwMode="auto">
          <a:xfrm>
            <a:off x="4673035" y="1340768"/>
            <a:ext cx="4291453" cy="221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4659" y="3861048"/>
            <a:ext cx="345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(Left) Stride size: 1</a:t>
            </a:r>
            <a:endParaRPr lang="ko-KR" altLang="en-US" sz="24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659" y="4437112"/>
            <a:ext cx="345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(Right) Stride size: 2</a:t>
            </a:r>
            <a:endParaRPr lang="ko-KR" altLang="en-US" sz="2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659" y="5013176"/>
            <a:ext cx="6569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If stride size equals the filter size, there will be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no overlapping. </a:t>
            </a:r>
            <a:endParaRPr lang="ko-KR" altLang="en-US" sz="24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238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Conv2D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Picture 2" descr="https://scontent.xx.fbcdn.net/hphotos-xlp1/v/t1.0-9/10271595_1010409575714954_4860620098586180598_n.jpg?oh=de77ebda65aff2c838a214ac78045ab5&amp;oe=5787D6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908720"/>
            <a:ext cx="745283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70972" y="5075892"/>
            <a:ext cx="719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[filter_height=3, filter_width=3, in_channels=3, out_channels=7]</a:t>
            </a:r>
            <a:endParaRPr lang="ko-KR" altLang="en-US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8528" y="4704225"/>
            <a:ext cx="523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rgbClr val="0000FF"/>
                </a:solidFill>
                <a:latin typeface="+mn-ea"/>
              </a:rPr>
              <a:t>[batch, in_height=4, in_width=4, in_chnnel=3]</a:t>
            </a:r>
            <a:endParaRPr lang="ko-KR" altLang="en-US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932" y="5589240"/>
            <a:ext cx="8873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What is the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number of parameters </a:t>
            </a:r>
            <a:r>
              <a:rPr lang="en-US" altLang="ko-KR" sz="2400" dirty="0" smtClean="0">
                <a:latin typeface="+mn-ea"/>
              </a:rPr>
              <a:t>in this convolution layer?</a:t>
            </a:r>
            <a:endParaRPr lang="ko-KR" altLang="en-US" sz="2400" b="1" dirty="0">
              <a:solidFill>
                <a:srgbClr val="0000FF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6627" y="6063679"/>
                <a:ext cx="88738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ko-KR" sz="2400" b="1" dirty="0" smtClean="0">
                    <a:solidFill>
                      <a:srgbClr val="0000FF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𝟏𝟖𝟗</m:t>
                    </m:r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= 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</a:rPr>
                      <m:t>𝟑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</a:rPr>
                      <m:t>𝟑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</a:rPr>
                      <m:t>𝟑</m:t>
                    </m:r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ko-KR" altLang="en-US" sz="2400" b="1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endParaRPr lang="ko-KR" altLang="en-US" sz="2400" b="1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27" y="6063679"/>
                <a:ext cx="887388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30" t="-102667" b="-1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72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CNN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908720"/>
            <a:ext cx="72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CNN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00" y="981028"/>
            <a:ext cx="72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0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1 by 1 convolution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00" y="999719"/>
            <a:ext cx="72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3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AlexNet : </a:t>
            </a:r>
            <a:r>
              <a:rPr lang="en-US" altLang="ko-KR" dirty="0" smtClean="0">
                <a:solidFill>
                  <a:srgbClr val="FF0000"/>
                </a:solidFill>
              </a:rPr>
              <a:t>count it yourself!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Picture 5" descr="C:\Users\CPSLAB\Desktop\새 파일 5_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5" t="11119" r="8726"/>
          <a:stretch/>
        </p:blipFill>
        <p:spPr bwMode="auto">
          <a:xfrm>
            <a:off x="-217634" y="1022996"/>
            <a:ext cx="9574540" cy="535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76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Packages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2178050"/>
            <a:ext cx="82042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9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MNIST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993900"/>
            <a:ext cx="81915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7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908720"/>
            <a:ext cx="7086178" cy="582351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Construct nets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83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deep learning?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6264" y="1471108"/>
            <a:ext cx="8568952" cy="1882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“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Deep </a:t>
            </a:r>
            <a:r>
              <a:rPr lang="en-US" altLang="ko-KR" sz="2000" b="1" dirty="0">
                <a:solidFill>
                  <a:srgbClr val="FF0000"/>
                </a:solidFill>
              </a:rPr>
              <a:t>learning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is </a:t>
            </a:r>
            <a:r>
              <a:rPr lang="en-US" altLang="ko-KR" sz="2000" dirty="0"/>
              <a:t>a branch of machine learning based on a set of algorithms that attempt to model high-level abstractions in data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by using multiple processing layers, with complex structures or otherwise, composed of multiple non-linear </a:t>
            </a:r>
            <a:r>
              <a:rPr lang="en-US" altLang="ko-KR" sz="2000" dirty="0" smtClean="0"/>
              <a:t>transformations.”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06264" y="1111068"/>
            <a:ext cx="2081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Wikipedia says: </a:t>
            </a:r>
            <a:endParaRPr lang="ko-KR" altLang="en-US" sz="2000" dirty="0"/>
          </a:p>
        </p:txBody>
      </p:sp>
      <p:pic>
        <p:nvPicPr>
          <p:cNvPr id="7" name="Picture 2" descr="http://news.uic.edu/files/2015/07/15893429463_e4172f3629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000" y="3466120"/>
            <a:ext cx="4417480" cy="291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91284" y="4253938"/>
            <a:ext cx="1198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Machine</a:t>
            </a:r>
          </a:p>
          <a:p>
            <a:r>
              <a:rPr lang="en-US" altLang="ko-KR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Learning</a:t>
            </a:r>
            <a:endParaRPr lang="ko-KR" altLang="en-US" b="1" dirty="0" smtClean="0">
              <a:latin typeface="Microsoft YaHei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2096" y="3933802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High-level</a:t>
            </a:r>
          </a:p>
          <a:p>
            <a:r>
              <a:rPr lang="en-US" altLang="ko-KR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abstraction</a:t>
            </a:r>
            <a:endParaRPr lang="ko-KR" altLang="en-US" b="1" dirty="0" smtClean="0">
              <a:latin typeface="Microsoft YaHei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7372" y="4319267"/>
            <a:ext cx="119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Network</a:t>
            </a:r>
            <a:endParaRPr lang="ko-KR" altLang="en-US" b="1" dirty="0" smtClean="0">
              <a:latin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570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Run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36712"/>
            <a:ext cx="5758849" cy="5723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9698" y="385247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728" y="4869160"/>
            <a:ext cx="3181780" cy="169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8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 it brand new?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741808" y="1340768"/>
            <a:ext cx="0" cy="4824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57832" y="134076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Neural Nets</a:t>
            </a:r>
            <a:endParaRPr lang="ko-KR" alt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653126" y="1340768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McCulloch &amp; Pitt 1943</a:t>
            </a:r>
            <a:endParaRPr lang="ko-KR" alt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957831" y="1893278"/>
            <a:ext cx="2334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Perception</a:t>
            </a:r>
            <a:endParaRPr lang="ko-KR" alt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653126" y="1893278"/>
            <a:ext cx="2122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Rosenblatt 1958</a:t>
            </a:r>
            <a:endParaRPr lang="ko-KR" alt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957830" y="2564904"/>
            <a:ext cx="2334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RNN</a:t>
            </a:r>
            <a:endParaRPr lang="ko-KR" altLang="en-US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653126" y="2564904"/>
            <a:ext cx="2083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Grossberg 1973</a:t>
            </a:r>
            <a:endParaRPr lang="ko-KR" altLang="en-US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957828" y="3008727"/>
            <a:ext cx="2334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CNN</a:t>
            </a:r>
            <a:endParaRPr lang="ko-KR" alt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653126" y="3008727"/>
            <a:ext cx="2143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Fukushima 1979</a:t>
            </a:r>
            <a:endParaRPr lang="ko-KR" altLang="en-US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957827" y="3744587"/>
            <a:ext cx="2334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RBM</a:t>
            </a:r>
            <a:endParaRPr lang="ko-KR" alt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653125" y="3717032"/>
            <a:ext cx="16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Hinton 1999</a:t>
            </a:r>
            <a:endParaRPr lang="ko-KR" altLang="en-US" sz="2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957826" y="4413558"/>
            <a:ext cx="2334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DBN</a:t>
            </a:r>
            <a:endParaRPr lang="ko-KR" altLang="en-US" sz="2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653124" y="4413558"/>
            <a:ext cx="16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Hinton 2006</a:t>
            </a:r>
            <a:endParaRPr lang="ko-KR" altLang="en-US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957826" y="4827974"/>
            <a:ext cx="2334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D-AE</a:t>
            </a:r>
            <a:endParaRPr lang="ko-KR" altLang="en-US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653126" y="4829090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Vincent 2008</a:t>
            </a:r>
            <a:endParaRPr lang="ko-KR" altLang="en-US" sz="2000" dirty="0" smtClean="0"/>
          </a:p>
        </p:txBody>
      </p:sp>
      <p:pic>
        <p:nvPicPr>
          <p:cNvPr id="20" name="Picture 2" descr="http://news.donga.com/IMAGE/2004/05/19/6920790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5" y="1366168"/>
            <a:ext cx="1772407" cy="118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image.chosun.com/sitedata/image/200807/08/2008070800095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43"/>
          <a:stretch/>
        </p:blipFill>
        <p:spPr bwMode="auto">
          <a:xfrm>
            <a:off x="759055" y="2636147"/>
            <a:ext cx="1772407" cy="107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i1.ruliweb.daumcdn.net/uf/image/U01/ruliweb/515815A93D11B900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7" y="3795195"/>
            <a:ext cx="1765635" cy="115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33b9dcd9585eed54381606d91be9cff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" y="5038576"/>
            <a:ext cx="1758863" cy="111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957832" y="5394702"/>
            <a:ext cx="2334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AlexNet</a:t>
            </a:r>
            <a:endParaRPr lang="ko-KR" altLang="en-US" sz="2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653126" y="5387310"/>
            <a:ext cx="135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Alex 2012</a:t>
            </a:r>
            <a:endParaRPr lang="ko-KR" altLang="en-US" sz="20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957832" y="5814849"/>
            <a:ext cx="2334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GoogLeNet</a:t>
            </a:r>
            <a:endParaRPr lang="ko-KR" altLang="en-US" sz="20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5653124" y="5820212"/>
            <a:ext cx="1861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Szegedy 2015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869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4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architectures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612684" y="1211266"/>
            <a:ext cx="7231664" cy="1137614"/>
            <a:chOff x="467544" y="1269322"/>
            <a:chExt cx="7231664" cy="1137614"/>
          </a:xfrm>
        </p:grpSpPr>
        <p:sp>
          <p:nvSpPr>
            <p:cNvPr id="98" name="TextBox 97"/>
            <p:cNvSpPr txBox="1"/>
            <p:nvPr/>
          </p:nvSpPr>
          <p:spPr>
            <a:xfrm>
              <a:off x="467544" y="1269322"/>
              <a:ext cx="6107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00FF"/>
                  </a:solidFill>
                  <a:latin typeface="Adobe Fan Heiti Std B" pitchFamily="34" charset="-128"/>
                  <a:ea typeface="Adobe Fan Heiti Std B" pitchFamily="34" charset="-128"/>
                </a:rPr>
                <a:t>Feed-Forward</a:t>
              </a:r>
              <a:r>
                <a:rPr lang="en-US" altLang="ko-KR" dirty="0" smtClean="0">
                  <a:latin typeface="Adobe Fan Heiti Std B" pitchFamily="34" charset="-128"/>
                  <a:ea typeface="Adobe Fan Heiti Std B" pitchFamily="34" charset="-128"/>
                </a:rPr>
                <a:t>: multilayer neural nets, convolutional nets</a:t>
              </a:r>
              <a:endParaRPr lang="ko-KR" altLang="en-US" dirty="0" smtClean="0">
                <a:latin typeface="Adobe Fan Heiti Std B" pitchFamily="34" charset="-128"/>
                <a:ea typeface="Adobe Fan Heiti Std B" pitchFamily="34" charset="-128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1395168" y="1687736"/>
              <a:ext cx="6304040" cy="719200"/>
              <a:chOff x="1395168" y="1556792"/>
              <a:chExt cx="6304040" cy="719200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1395168" y="1556792"/>
                <a:ext cx="543400" cy="7192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직선 화살표 연결선 100"/>
              <p:cNvCxnSpPr>
                <a:stCxn id="106" idx="1"/>
                <a:endCxn id="100" idx="3"/>
              </p:cNvCxnSpPr>
              <p:nvPr/>
            </p:nvCxnSpPr>
            <p:spPr>
              <a:xfrm flipH="1">
                <a:off x="1938568" y="1916392"/>
                <a:ext cx="137681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직사각형 101"/>
              <p:cNvSpPr/>
              <p:nvPr/>
            </p:nvSpPr>
            <p:spPr>
              <a:xfrm>
                <a:off x="3315381" y="1556792"/>
                <a:ext cx="543400" cy="7192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5235594" y="1556792"/>
                <a:ext cx="543400" cy="7192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7155808" y="1556792"/>
                <a:ext cx="543400" cy="7192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" name="직선 화살표 연결선 104"/>
              <p:cNvCxnSpPr>
                <a:endCxn id="106" idx="3"/>
              </p:cNvCxnSpPr>
              <p:nvPr/>
            </p:nvCxnSpPr>
            <p:spPr>
              <a:xfrm flipH="1">
                <a:off x="3858781" y="1916392"/>
                <a:ext cx="137681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화살표 연결선 105"/>
              <p:cNvCxnSpPr/>
              <p:nvPr/>
            </p:nvCxnSpPr>
            <p:spPr>
              <a:xfrm flipH="1">
                <a:off x="5778994" y="1916392"/>
                <a:ext cx="137681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그룹 106"/>
          <p:cNvGrpSpPr/>
          <p:nvPr/>
        </p:nvGrpSpPr>
        <p:grpSpPr>
          <a:xfrm>
            <a:off x="612684" y="2552956"/>
            <a:ext cx="7231664" cy="1164076"/>
            <a:chOff x="467544" y="2651988"/>
            <a:chExt cx="7231664" cy="1164076"/>
          </a:xfrm>
        </p:grpSpPr>
        <p:sp>
          <p:nvSpPr>
            <p:cNvPr id="108" name="TextBox 107"/>
            <p:cNvSpPr txBox="1"/>
            <p:nvPr/>
          </p:nvSpPr>
          <p:spPr>
            <a:xfrm>
              <a:off x="467544" y="2651988"/>
              <a:ext cx="6133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00FF"/>
                  </a:solidFill>
                  <a:latin typeface="Adobe Fan Heiti Std B" pitchFamily="34" charset="-128"/>
                  <a:ea typeface="Adobe Fan Heiti Std B" pitchFamily="34" charset="-128"/>
                </a:rPr>
                <a:t>Feed-Back</a:t>
              </a:r>
              <a:r>
                <a:rPr lang="en-US" altLang="ko-KR" dirty="0" smtClean="0">
                  <a:latin typeface="Adobe Fan Heiti Std B" pitchFamily="34" charset="-128"/>
                  <a:ea typeface="Adobe Fan Heiti Std B" pitchFamily="34" charset="-128"/>
                </a:rPr>
                <a:t>: Stacked Sparse Coding, Deconvolutional Nets</a:t>
              </a:r>
              <a:endParaRPr lang="ko-KR" altLang="en-US" dirty="0" smtClean="0">
                <a:latin typeface="Adobe Fan Heiti Std B" pitchFamily="34" charset="-128"/>
                <a:ea typeface="Adobe Fan Heiti Std B" pitchFamily="34" charset="-128"/>
              </a:endParaRPr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1395168" y="3096864"/>
              <a:ext cx="6304040" cy="719200"/>
              <a:chOff x="1395168" y="3212976"/>
              <a:chExt cx="6304040" cy="719200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1395168" y="3212976"/>
                <a:ext cx="543400" cy="7192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직선 화살표 연결선 110"/>
              <p:cNvCxnSpPr/>
              <p:nvPr/>
            </p:nvCxnSpPr>
            <p:spPr>
              <a:xfrm flipH="1">
                <a:off x="1938568" y="3572576"/>
                <a:ext cx="137681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직사각형 111"/>
              <p:cNvSpPr/>
              <p:nvPr/>
            </p:nvSpPr>
            <p:spPr>
              <a:xfrm>
                <a:off x="3315381" y="3212976"/>
                <a:ext cx="543400" cy="7192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5235594" y="3212976"/>
                <a:ext cx="543400" cy="7192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7155808" y="3212976"/>
                <a:ext cx="543400" cy="7192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5" name="직선 화살표 연결선 114"/>
              <p:cNvCxnSpPr/>
              <p:nvPr/>
            </p:nvCxnSpPr>
            <p:spPr>
              <a:xfrm flipH="1">
                <a:off x="3858781" y="3572576"/>
                <a:ext cx="137681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화살표 연결선 115"/>
              <p:cNvCxnSpPr/>
              <p:nvPr/>
            </p:nvCxnSpPr>
            <p:spPr>
              <a:xfrm flipH="1">
                <a:off x="5778994" y="3572576"/>
                <a:ext cx="137681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그룹 116"/>
          <p:cNvGrpSpPr/>
          <p:nvPr/>
        </p:nvGrpSpPr>
        <p:grpSpPr>
          <a:xfrm>
            <a:off x="612684" y="3861048"/>
            <a:ext cx="7231664" cy="1136734"/>
            <a:chOff x="506265" y="4049486"/>
            <a:chExt cx="7231664" cy="1136734"/>
          </a:xfrm>
        </p:grpSpPr>
        <p:sp>
          <p:nvSpPr>
            <p:cNvPr id="118" name="TextBox 117"/>
            <p:cNvSpPr txBox="1"/>
            <p:nvPr/>
          </p:nvSpPr>
          <p:spPr>
            <a:xfrm>
              <a:off x="506265" y="4049486"/>
              <a:ext cx="7051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00FF"/>
                  </a:solidFill>
                  <a:latin typeface="Adobe Fan Heiti Std B" pitchFamily="34" charset="-128"/>
                  <a:ea typeface="Adobe Fan Heiti Std B" pitchFamily="34" charset="-128"/>
                </a:rPr>
                <a:t>Bi-Directional</a:t>
              </a:r>
              <a:r>
                <a:rPr lang="en-US" altLang="ko-KR" dirty="0" smtClean="0">
                  <a:latin typeface="Adobe Fan Heiti Std B" pitchFamily="34" charset="-128"/>
                  <a:ea typeface="Adobe Fan Heiti Std B" pitchFamily="34" charset="-128"/>
                </a:rPr>
                <a:t>: Deep Boltzmann Machines, Stacked Auto-Encoders</a:t>
              </a:r>
              <a:endParaRPr lang="ko-KR" altLang="en-US" dirty="0" smtClean="0">
                <a:latin typeface="Adobe Fan Heiti Std B" pitchFamily="34" charset="-128"/>
                <a:ea typeface="Adobe Fan Heiti Std B" pitchFamily="34" charset="-128"/>
              </a:endParaRP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1433889" y="4467020"/>
              <a:ext cx="6304040" cy="719200"/>
              <a:chOff x="1433889" y="4869160"/>
              <a:chExt cx="6304040" cy="719200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1433889" y="4869160"/>
                <a:ext cx="543400" cy="7192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1" name="직선 화살표 연결선 120"/>
              <p:cNvCxnSpPr/>
              <p:nvPr/>
            </p:nvCxnSpPr>
            <p:spPr>
              <a:xfrm flipH="1">
                <a:off x="1977289" y="5228760"/>
                <a:ext cx="137681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직사각형 121"/>
              <p:cNvSpPr/>
              <p:nvPr/>
            </p:nvSpPr>
            <p:spPr>
              <a:xfrm>
                <a:off x="3354102" y="4869160"/>
                <a:ext cx="543400" cy="7192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5274315" y="4869160"/>
                <a:ext cx="543400" cy="7192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7194529" y="4869160"/>
                <a:ext cx="543400" cy="7192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5" name="직선 화살표 연결선 124"/>
              <p:cNvCxnSpPr/>
              <p:nvPr/>
            </p:nvCxnSpPr>
            <p:spPr>
              <a:xfrm flipH="1">
                <a:off x="3897502" y="5228760"/>
                <a:ext cx="137681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/>
              <p:cNvCxnSpPr/>
              <p:nvPr/>
            </p:nvCxnSpPr>
            <p:spPr>
              <a:xfrm flipH="1">
                <a:off x="5817715" y="5228760"/>
                <a:ext cx="137681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그룹 126"/>
          <p:cNvGrpSpPr/>
          <p:nvPr/>
        </p:nvGrpSpPr>
        <p:grpSpPr>
          <a:xfrm>
            <a:off x="612684" y="5085184"/>
            <a:ext cx="7231664" cy="1136734"/>
            <a:chOff x="482058" y="5373216"/>
            <a:chExt cx="7231664" cy="1136734"/>
          </a:xfrm>
        </p:grpSpPr>
        <p:sp>
          <p:nvSpPr>
            <p:cNvPr id="128" name="TextBox 127"/>
            <p:cNvSpPr txBox="1"/>
            <p:nvPr/>
          </p:nvSpPr>
          <p:spPr>
            <a:xfrm>
              <a:off x="482058" y="5373216"/>
              <a:ext cx="5687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00FF"/>
                  </a:solidFill>
                  <a:latin typeface="Adobe Fan Heiti Std B" pitchFamily="34" charset="-128"/>
                  <a:ea typeface="Adobe Fan Heiti Std B" pitchFamily="34" charset="-128"/>
                </a:rPr>
                <a:t>Recurrent</a:t>
              </a:r>
              <a:r>
                <a:rPr lang="en-US" altLang="ko-KR" dirty="0" smtClean="0">
                  <a:latin typeface="Adobe Fan Heiti Std B" pitchFamily="34" charset="-128"/>
                  <a:ea typeface="Adobe Fan Heiti Std B" pitchFamily="34" charset="-128"/>
                </a:rPr>
                <a:t>: Recurrent Nets, Long-Short Term Memory</a:t>
              </a:r>
              <a:endParaRPr lang="ko-KR" altLang="en-US" dirty="0" smtClean="0">
                <a:latin typeface="Adobe Fan Heiti Std B" pitchFamily="34" charset="-128"/>
                <a:ea typeface="Adobe Fan Heiti Std B" pitchFamily="34" charset="-128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409682" y="5790750"/>
              <a:ext cx="543400" cy="719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직선 화살표 연결선 129"/>
            <p:cNvCxnSpPr/>
            <p:nvPr/>
          </p:nvCxnSpPr>
          <p:spPr>
            <a:xfrm flipH="1">
              <a:off x="1953082" y="6150350"/>
              <a:ext cx="13768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직사각형 130"/>
            <p:cNvSpPr/>
            <p:nvPr/>
          </p:nvSpPr>
          <p:spPr>
            <a:xfrm>
              <a:off x="3329895" y="5790750"/>
              <a:ext cx="543400" cy="719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250108" y="5790750"/>
              <a:ext cx="543400" cy="719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7170322" y="5790750"/>
              <a:ext cx="543400" cy="719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직선 화살표 연결선 133"/>
            <p:cNvCxnSpPr/>
            <p:nvPr/>
          </p:nvCxnSpPr>
          <p:spPr>
            <a:xfrm flipH="1">
              <a:off x="3873295" y="6150350"/>
              <a:ext cx="13768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/>
            <p:nvPr/>
          </p:nvCxnSpPr>
          <p:spPr>
            <a:xfrm flipH="1">
              <a:off x="5793508" y="6150350"/>
              <a:ext cx="13768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구부러진 연결선 61"/>
            <p:cNvCxnSpPr/>
            <p:nvPr/>
          </p:nvCxnSpPr>
          <p:spPr>
            <a:xfrm rot="5400000" flipH="1" flipV="1">
              <a:off x="3557645" y="6194300"/>
              <a:ext cx="359600" cy="271700"/>
            </a:xfrm>
            <a:prstGeom prst="bentConnector4">
              <a:avLst>
                <a:gd name="adj1" fmla="val -63571"/>
                <a:gd name="adj2" fmla="val 184137"/>
              </a:avLst>
            </a:prstGeom>
            <a:ln w="3810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구부러진 연결선 61"/>
            <p:cNvCxnSpPr/>
            <p:nvPr/>
          </p:nvCxnSpPr>
          <p:spPr>
            <a:xfrm rot="5400000" flipH="1" flipV="1">
              <a:off x="5463344" y="6194300"/>
              <a:ext cx="359600" cy="271700"/>
            </a:xfrm>
            <a:prstGeom prst="bentConnector4">
              <a:avLst>
                <a:gd name="adj1" fmla="val -63571"/>
                <a:gd name="adj2" fmla="val 184137"/>
              </a:avLst>
            </a:prstGeom>
            <a:ln w="3810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98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1268760"/>
            <a:ext cx="8942784" cy="457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39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Basic Single Layer Network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8" y="1544482"/>
            <a:ext cx="4424892" cy="26766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13072" y="1616490"/>
                <a:ext cx="24593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000" dirty="0" smtClean="0">
                    <a:latin typeface="+mn-ea"/>
                  </a:rPr>
                  <a:t>Input: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sz="2000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sz="2000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sz="2000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0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ko-KR" sz="20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sz="2000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0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kumimoji="1" lang="en-US" altLang="ko-KR" sz="20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kumimoji="1" lang="ko-KR" altLang="en-US" sz="20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072" y="1616490"/>
                <a:ext cx="2459328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2475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33215" y="2111779"/>
                <a:ext cx="2110899" cy="11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000" dirty="0" smtClean="0">
                    <a:latin typeface="+mn-ea"/>
                  </a:rPr>
                  <a:t>W: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sz="2000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sz="2000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sz="20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ko-KR" sz="2000" i="1"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0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altLang="ko-KR" sz="2000" b="0" i="1" smtClean="0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ko-KR" sz="2000" i="1"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000" b="0" i="1" smtClean="0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r>
                                            <a:rPr kumimoji="1" lang="en-US" altLang="ko-KR" sz="20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altLang="ko-KR" sz="20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sz="20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ko-KR" sz="2000" i="1"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kumimoji="1" lang="en-US" altLang="ko-KR" sz="2000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altLang="ko-KR" sz="2000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ko-KR" sz="2000" i="1"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000" b="0" i="1" smtClean="0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r>
                                            <a:rPr kumimoji="1" lang="en-US" altLang="ko-KR" sz="20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altLang="ko-KR" sz="20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sz="20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ko-KR" sz="2000" i="1"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0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altLang="ko-KR" sz="20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ko-KR" sz="2000" i="1"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kumimoji="1" lang="en-US" altLang="ko-KR" sz="2000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altLang="ko-KR" sz="2000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kumimoji="1" lang="ko-KR" altLang="en-US" sz="20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215" y="2111779"/>
                <a:ext cx="2110899" cy="1160895"/>
              </a:xfrm>
              <a:prstGeom prst="rect">
                <a:avLst/>
              </a:prstGeom>
              <a:blipFill rotWithShape="0">
                <a:blip r:embed="rId4"/>
                <a:stretch>
                  <a:fillRect l="-2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13072" y="3416690"/>
                <a:ext cx="19062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000" dirty="0" smtClean="0">
                    <a:latin typeface="+mn-ea"/>
                  </a:rPr>
                  <a:t>Bias: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sz="2000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sz="2000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sz="20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ko-KR" altLang="en-US" sz="20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072" y="3416690"/>
                <a:ext cx="1906291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3195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/>
          <p:cNvGrpSpPr/>
          <p:nvPr/>
        </p:nvGrpSpPr>
        <p:grpSpPr>
          <a:xfrm>
            <a:off x="1288375" y="4352794"/>
            <a:ext cx="552844" cy="1728192"/>
            <a:chOff x="899592" y="4221088"/>
            <a:chExt cx="792088" cy="2476068"/>
          </a:xfrm>
        </p:grpSpPr>
        <p:sp>
          <p:nvSpPr>
            <p:cNvPr id="8" name="직사각형 7"/>
            <p:cNvSpPr/>
            <p:nvPr/>
          </p:nvSpPr>
          <p:spPr>
            <a:xfrm>
              <a:off x="899592" y="4221088"/>
              <a:ext cx="792088" cy="2476068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014278" y="4428411"/>
              <a:ext cx="576064" cy="5760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014278" y="5194876"/>
              <a:ext cx="576064" cy="5760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014278" y="5961341"/>
              <a:ext cx="576064" cy="5760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239887" y="4352794"/>
            <a:ext cx="552844" cy="1728192"/>
            <a:chOff x="3923928" y="4221088"/>
            <a:chExt cx="792088" cy="2476068"/>
          </a:xfrm>
        </p:grpSpPr>
        <p:sp>
          <p:nvSpPr>
            <p:cNvPr id="15" name="직사각형 14"/>
            <p:cNvSpPr/>
            <p:nvPr/>
          </p:nvSpPr>
          <p:spPr>
            <a:xfrm>
              <a:off x="3923928" y="4221088"/>
              <a:ext cx="792088" cy="2476068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046158" y="4397762"/>
              <a:ext cx="576064" cy="5760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4046158" y="5164227"/>
              <a:ext cx="576064" cy="5760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046158" y="5930692"/>
              <a:ext cx="576064" cy="5760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191399" y="4352794"/>
            <a:ext cx="552844" cy="1728192"/>
            <a:chOff x="6802616" y="4221088"/>
            <a:chExt cx="792088" cy="2476068"/>
          </a:xfrm>
        </p:grpSpPr>
        <p:sp>
          <p:nvSpPr>
            <p:cNvPr id="19" name="직사각형 18"/>
            <p:cNvSpPr/>
            <p:nvPr/>
          </p:nvSpPr>
          <p:spPr>
            <a:xfrm>
              <a:off x="6802616" y="4221088"/>
              <a:ext cx="792088" cy="2476068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924846" y="4397762"/>
              <a:ext cx="576064" cy="5760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924846" y="5164227"/>
              <a:ext cx="576064" cy="5760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924846" y="5930692"/>
              <a:ext cx="576064" cy="5760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 err="1" smtClean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22738" y="6178200"/>
                <a:ext cx="24126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8" y="6178200"/>
                <a:ext cx="241264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380517" y="6178200"/>
                <a:ext cx="21449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517" y="6178200"/>
                <a:ext cx="214494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539645" y="6165625"/>
                <a:ext cx="18772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645" y="6165625"/>
                <a:ext cx="187724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8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Epoch / Batch size / Iteration</a:t>
            </a:r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72816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latin typeface="+mn-ea"/>
              </a:rPr>
              <a:t>One </a:t>
            </a:r>
            <a:r>
              <a:rPr kumimoji="1" lang="en-US" altLang="ko-KR" sz="2800" b="1" dirty="0" smtClean="0">
                <a:latin typeface="+mn-ea"/>
              </a:rPr>
              <a:t>epoch</a:t>
            </a:r>
            <a:r>
              <a:rPr kumimoji="1" lang="en-US" altLang="ko-KR" sz="2800" dirty="0" smtClean="0">
                <a:latin typeface="+mn-ea"/>
              </a:rPr>
              <a:t>: one forward and backward pass of </a:t>
            </a:r>
            <a:r>
              <a:rPr kumimoji="1" lang="en-US" altLang="ko-KR" sz="2800" b="1" dirty="0" smtClean="0">
                <a:solidFill>
                  <a:srgbClr val="0000FF"/>
                </a:solidFill>
                <a:latin typeface="+mn-ea"/>
              </a:rPr>
              <a:t>all</a:t>
            </a:r>
            <a:r>
              <a:rPr kumimoji="1" lang="en-US" altLang="ko-KR" sz="28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kumimoji="1" lang="en-US" altLang="ko-KR" sz="2800" b="1" dirty="0" smtClean="0">
                <a:solidFill>
                  <a:srgbClr val="0000FF"/>
                </a:solidFill>
                <a:latin typeface="+mn-ea"/>
              </a:rPr>
              <a:t>training data</a:t>
            </a:r>
            <a:endParaRPr kumimoji="1" lang="ko-KR" altLang="en-US" sz="28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330" y="2852936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n-ea"/>
              </a:rPr>
              <a:t>Batch size</a:t>
            </a:r>
            <a:r>
              <a:rPr kumimoji="1" lang="en-US" altLang="ko-KR" sz="2800" dirty="0" smtClean="0">
                <a:latin typeface="+mn-ea"/>
              </a:rPr>
              <a:t>: the number of training examples in </a:t>
            </a:r>
            <a:r>
              <a:rPr kumimoji="1" lang="en-US" altLang="ko-KR" sz="2800" b="1" dirty="0" smtClean="0">
                <a:solidFill>
                  <a:srgbClr val="0000FF"/>
                </a:solidFill>
                <a:latin typeface="+mn-ea"/>
              </a:rPr>
              <a:t>one forward and backward pass</a:t>
            </a:r>
            <a:endParaRPr kumimoji="1" lang="ko-KR" altLang="en-US" sz="28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933056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latin typeface="+mn-ea"/>
              </a:rPr>
              <a:t>One </a:t>
            </a:r>
            <a:r>
              <a:rPr kumimoji="1" lang="en-US" altLang="ko-KR" sz="2800" b="1" dirty="0" smtClean="0">
                <a:latin typeface="+mn-ea"/>
              </a:rPr>
              <a:t>iteration</a:t>
            </a:r>
            <a:r>
              <a:rPr kumimoji="1" lang="en-US" altLang="ko-KR" sz="2800" dirty="0" smtClean="0">
                <a:latin typeface="+mn-ea"/>
              </a:rPr>
              <a:t>: number of passes</a:t>
            </a:r>
            <a:endParaRPr kumimoji="1" lang="ko-KR" altLang="en-US" sz="28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869160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latin typeface="+mn-ea"/>
              </a:rPr>
              <a:t>If we have 55,000 training data, and the batch size is 1,000. Then, we need 55 iterations to complete 1 epoch. </a:t>
            </a:r>
            <a:endParaRPr kumimoji="1" lang="ko-KR" altLang="en-US" sz="28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927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Cost function</a:t>
            </a:r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0223" y="1811759"/>
            <a:ext cx="8063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 smtClean="0">
                <a:latin typeface="+mn-ea"/>
              </a:rPr>
              <a:t>This is just a function that we want to minimize.</a:t>
            </a:r>
            <a:endParaRPr kumimoji="1" lang="ko-KR" altLang="en-US" sz="28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223" y="2819871"/>
            <a:ext cx="8063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latin typeface="+mn-ea"/>
              </a:rPr>
              <a:t>There is </a:t>
            </a:r>
            <a:r>
              <a:rPr kumimoji="1" lang="en-US" altLang="ko-KR" sz="2800" b="1" dirty="0" smtClean="0">
                <a:solidFill>
                  <a:srgbClr val="FF0000"/>
                </a:solidFill>
                <a:latin typeface="+mn-ea"/>
              </a:rPr>
              <a:t>no guarantee</a:t>
            </a:r>
            <a:r>
              <a:rPr kumimoji="1" lang="en-US" altLang="ko-KR" sz="2800" dirty="0" smtClean="0">
                <a:latin typeface="+mn-ea"/>
              </a:rPr>
              <a:t> that it will bring us to the best solution! </a:t>
            </a:r>
            <a:endParaRPr kumimoji="1" lang="ko-KR" altLang="en-US" sz="28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223" y="4273932"/>
            <a:ext cx="8063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latin typeface="+mn-ea"/>
              </a:rPr>
              <a:t>It should be </a:t>
            </a:r>
            <a:r>
              <a:rPr kumimoji="1" lang="en-US" altLang="ko-KR" sz="2800" b="1" dirty="0" smtClean="0">
                <a:solidFill>
                  <a:srgbClr val="0000FF"/>
                </a:solidFill>
                <a:latin typeface="+mn-ea"/>
              </a:rPr>
              <a:t>differentiable</a:t>
            </a:r>
            <a:r>
              <a:rPr kumimoji="1" lang="en-US" altLang="ko-KR" sz="2800" dirty="0" smtClean="0">
                <a:latin typeface="+mn-ea"/>
              </a:rPr>
              <a:t>! </a:t>
            </a:r>
            <a:endParaRPr kumimoji="1" lang="ko-KR" altLang="en-US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89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74378"/>
            <a:ext cx="6206368" cy="45308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91879" y="6604084"/>
            <a:ext cx="56521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50" dirty="0"/>
              <a:t>http://deeplearning.stanford.edu/wiki/index.php/Feature_extraction_using_convolution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07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33022</TotalTime>
  <Words>380</Words>
  <Application>Microsoft Macintosh PowerPoint</Application>
  <PresentationFormat>화면 슬라이드 쇼(4:3)</PresentationFormat>
  <Paragraphs>98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맑은 고딕</vt:lpstr>
      <vt:lpstr>휴먼둥근헤드라인</vt:lpstr>
      <vt:lpstr>Adobe Fan Heiti Std B</vt:lpstr>
      <vt:lpstr>Cambria Math</vt:lpstr>
      <vt:lpstr>Garamond</vt:lpstr>
      <vt:lpstr>Meiryo UI</vt:lpstr>
      <vt:lpstr>Microsoft YaHei</vt:lpstr>
      <vt:lpstr>Wingdings</vt:lpstr>
      <vt:lpstr>Arial</vt:lpstr>
      <vt:lpstr>Office 테마</vt:lpstr>
      <vt:lpstr>PowerPoint 프레젠테이션</vt:lpstr>
      <vt:lpstr>What is deep learning?</vt:lpstr>
      <vt:lpstr>Is it brand new?</vt:lpstr>
      <vt:lpstr>Deep architectures</vt:lpstr>
      <vt:lpstr>Overview</vt:lpstr>
      <vt:lpstr>Basic Single Layer Network</vt:lpstr>
      <vt:lpstr>Epoch / Batch size / Iteration</vt:lpstr>
      <vt:lpstr>Cost function</vt:lpstr>
      <vt:lpstr>Convolution</vt:lpstr>
      <vt:lpstr>Zero-padding</vt:lpstr>
      <vt:lpstr>Stride</vt:lpstr>
      <vt:lpstr>Conv2D</vt:lpstr>
      <vt:lpstr>CNN</vt:lpstr>
      <vt:lpstr>CNN</vt:lpstr>
      <vt:lpstr>1 by 1 convolution</vt:lpstr>
      <vt:lpstr>AlexNet : count it yourself!</vt:lpstr>
      <vt:lpstr>Packages</vt:lpstr>
      <vt:lpstr>MNIST</vt:lpstr>
      <vt:lpstr>Construct nets</vt:lpstr>
      <vt:lpstr>Run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1119</cp:revision>
  <dcterms:created xsi:type="dcterms:W3CDTF">2010-03-17T18:05:41Z</dcterms:created>
  <dcterms:modified xsi:type="dcterms:W3CDTF">2016-06-21T00:51:30Z</dcterms:modified>
</cp:coreProperties>
</file>