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53" r:id="rId10"/>
    <p:sldId id="654" r:id="rId11"/>
    <p:sldId id="655" r:id="rId12"/>
    <p:sldId id="656" r:id="rId13"/>
    <p:sldId id="657" r:id="rId14"/>
    <p:sldId id="658" r:id="rId15"/>
    <p:sldId id="659" r:id="rId16"/>
    <p:sldId id="660" r:id="rId17"/>
    <p:sldId id="661" r:id="rId18"/>
    <p:sldId id="66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4" autoAdjust="0"/>
    <p:restoredTop sz="91452" autoAdjust="0"/>
  </p:normalViewPr>
  <p:slideViewPr>
    <p:cSldViewPr>
      <p:cViewPr>
        <p:scale>
          <a:sx n="86" d="100"/>
          <a:sy n="86" d="100"/>
        </p:scale>
        <p:origin x="760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26FBB-552D-4DD0-AB0D-D64CE9B10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Tuesday, June 21,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Regularization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Mathematically, </a:t>
            </a:r>
            <a:endParaRPr lang="ko-KR" altLang="en-US" dirty="0"/>
          </a:p>
        </p:txBody>
      </p:sp>
      <p:pic>
        <p:nvPicPr>
          <p:cNvPr id="4098" name="Picture 2" descr="C:\Users\CPSLAB\Desktop\캡처_2016_03_28_12_32_48_3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7312"/>
            <a:ext cx="5999363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84168" y="4551511"/>
            <a:ext cx="21988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b="1" smtClean="0"/>
              <a:t>Training error</a:t>
            </a:r>
            <a:endParaRPr kumimoji="1" lang="ko-KR" altLang="en-US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09978" y="2708920"/>
            <a:ext cx="15992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Test error</a:t>
            </a:r>
            <a:endParaRPr kumimoji="1" lang="ko-KR" altLang="en-US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65031" y="3520303"/>
            <a:ext cx="42793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b="1" smtClean="0"/>
              <a:t>Generalization performance</a:t>
            </a:r>
            <a:endParaRPr kumimoji="1" lang="ko-KR" altLang="en-US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783190" y="6125365"/>
            <a:ext cx="43740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Complexity of the algorithm</a:t>
            </a:r>
            <a:endParaRPr kumimoji="1" lang="ko-KR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68466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PSLAB\Desktop\캡처_2016_03_28_12_32_51_4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1557312"/>
            <a:ext cx="5999363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Mathematically,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82800" y="3759423"/>
            <a:ext cx="18887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b="1" smtClean="0"/>
              <a:t>Over fitting</a:t>
            </a:r>
            <a:endParaRPr kumimoji="1" lang="ko-KR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3211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87602"/>
            <a:ext cx="33337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Preventing OverFitting?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58152"/>
            <a:ext cx="4104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Approach 1</a:t>
            </a:r>
            <a:r>
              <a:rPr lang="en-US" altLang="ko-KR" sz="2400" dirty="0" smtClean="0">
                <a:latin typeface="+mn-ea"/>
              </a:rPr>
              <a:t>: Get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more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data</a:t>
            </a:r>
            <a:endParaRPr lang="ko-KR" altLang="en-US" sz="2400" dirty="0" smtClean="0">
              <a:latin typeface="+mn-ea"/>
            </a:endParaRPr>
          </a:p>
        </p:txBody>
      </p:sp>
      <p:pic>
        <p:nvPicPr>
          <p:cNvPr id="12290" name="Picture 2" descr="you said it Cookie!: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50815"/>
            <a:ext cx="2439742" cy="226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99992" y="115815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Approach 2</a:t>
            </a:r>
            <a:r>
              <a:rPr lang="en-US" altLang="ko-KR" sz="2400" dirty="0" smtClean="0">
                <a:latin typeface="+mn-ea"/>
              </a:rPr>
              <a:t>: Use a model with the right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capacity</a:t>
            </a:r>
            <a:endParaRPr lang="ko-KR" altLang="en-US" sz="2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3966984"/>
            <a:ext cx="410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Approach 3</a:t>
            </a:r>
            <a:r>
              <a:rPr lang="en-US" altLang="ko-KR" sz="2400" dirty="0" smtClean="0">
                <a:latin typeface="+mn-ea"/>
              </a:rPr>
              <a:t>: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Average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many different models </a:t>
            </a:r>
            <a:r>
              <a:rPr lang="en-US" altLang="ko-KR" sz="2400" dirty="0" smtClean="0">
                <a:latin typeface="+mn-ea"/>
              </a:rPr>
              <a:t>(Ensemble)</a:t>
            </a:r>
            <a:endParaRPr lang="ko-KR" altLang="en-US" sz="2400" dirty="0" smtClean="0">
              <a:latin typeface="+mn-ea"/>
            </a:endParaRPr>
          </a:p>
        </p:txBody>
      </p:sp>
      <p:pic>
        <p:nvPicPr>
          <p:cNvPr id="1026" name="Picture 2" descr="https://thoughtfulbeliever.files.wordpress.com/2015/06/too-much-stuf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9149"/>
            <a:ext cx="33337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53" y="4733377"/>
            <a:ext cx="2633107" cy="184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99992" y="3962234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Approach 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</a:rPr>
              <a:t>4</a:t>
            </a:r>
            <a:r>
              <a:rPr lang="en-US" altLang="ko-KR" sz="2400" dirty="0" smtClean="0">
                <a:latin typeface="+mn-ea"/>
              </a:rPr>
              <a:t>: Use </a:t>
            </a:r>
            <a:r>
              <a:rPr lang="en-US" altLang="ko-KR" sz="2400" dirty="0" smtClean="0">
                <a:latin typeface="+mn-ea"/>
              </a:rPr>
              <a:t>DropOut, DropConnect, or </a:t>
            </a:r>
            <a:r>
              <a:rPr lang="en-US" altLang="ko-KR" sz="2400" dirty="0" err="1" smtClean="0">
                <a:latin typeface="+mn-ea"/>
              </a:rPr>
              <a:t>BatchNorm</a:t>
            </a:r>
            <a:endParaRPr lang="ko-KR" altLang="en-US" sz="2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52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a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16" y="836712"/>
            <a:ext cx="6707981" cy="318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Limiting the Capacity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717032"/>
            <a:ext cx="8363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Architecture</a:t>
            </a:r>
            <a:r>
              <a:rPr lang="en-US" altLang="ko-KR" sz="2400" dirty="0" smtClean="0">
                <a:latin typeface="+mn-ea"/>
              </a:rPr>
              <a:t>: Limit the number of hidden layers and units per layer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593031"/>
            <a:ext cx="8363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Early stopping</a:t>
            </a:r>
            <a:r>
              <a:rPr lang="en-US" altLang="ko-KR" sz="2400" dirty="0" smtClean="0">
                <a:latin typeface="+mn-ea"/>
              </a:rPr>
              <a:t>: Stop the learning before it overfits using validation sets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171" y="5469031"/>
            <a:ext cx="836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Weight-decay</a:t>
            </a:r>
            <a:r>
              <a:rPr lang="en-US" altLang="ko-KR" sz="2400" dirty="0" smtClean="0">
                <a:latin typeface="+mn-ea"/>
              </a:rPr>
              <a:t>: Penalize large weights using penalties or constraints on their squared values (L2 penalty)  or absolute values (L1 penalty)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310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Weight Decay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55775" y="6596390"/>
            <a:ext cx="6610357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Anders Krogh and John A Hertz </a:t>
            </a:r>
            <a:r>
              <a:rPr lang="en-US" altLang="ko-KR" sz="1100" dirty="0" smtClean="0"/>
              <a:t>, "</a:t>
            </a:r>
            <a:r>
              <a:rPr lang="en-US" altLang="ko-KR" sz="1100" dirty="0"/>
              <a:t>A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simple weight decay can improve generalization." </a:t>
            </a:r>
            <a:r>
              <a:rPr lang="en-US" altLang="ko-KR" sz="1100" i="1" dirty="0" smtClean="0"/>
              <a:t>NIPS, 1995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34274" y="2179061"/>
                <a:ext cx="6057236" cy="961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4000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altLang="ko-KR" sz="4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4000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altLang="ko-KR" sz="4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sz="4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4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sz="4000" b="0" i="1" smtClean="0">
                        <a:latin typeface="Cambria Math"/>
                      </a:rPr>
                      <m:t>𝜆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ko-KR" sz="40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40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ko-KR" sz="4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4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ko-KR" altLang="en-US" sz="4000" dirty="0" smtClean="0">
                    <a:latin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274" y="2179061"/>
                <a:ext cx="6057236" cy="9615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27310" y="4583902"/>
                <a:ext cx="4096378" cy="1077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4000" b="0" i="1" smtClean="0">
                        <a:latin typeface="Cambria Math"/>
                      </a:rPr>
                      <m:t>∝−</m:t>
                    </m:r>
                    <m:f>
                      <m:fPr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sz="4000" b="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4000" b="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4000" b="0" i="1" smtClean="0">
                        <a:latin typeface="Cambria Math"/>
                      </a:rPr>
                      <m:t>−</m:t>
                    </m:r>
                    <m:r>
                      <a:rPr lang="en-US" altLang="ko-KR" sz="4000" b="0" i="1" smtClean="0">
                        <a:latin typeface="Cambria Math"/>
                      </a:rPr>
                      <m:t>𝜆</m:t>
                    </m:r>
                    <m:sSub>
                      <m:sSubPr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4000" dirty="0" smtClean="0">
                    <a:latin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10" y="4583902"/>
                <a:ext cx="4096378" cy="10773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아래쪽 화살표 5"/>
          <p:cNvSpPr/>
          <p:nvPr/>
        </p:nvSpPr>
        <p:spPr>
          <a:xfrm>
            <a:off x="4067944" y="3501008"/>
            <a:ext cx="1008112" cy="864096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78690" y="2046334"/>
            <a:ext cx="2160240" cy="12644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34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DropOut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1435854"/>
            <a:ext cx="6048672" cy="336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63888" y="6427113"/>
            <a:ext cx="5580112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</a:rPr>
              <a:t>Srivastava, </a:t>
            </a:r>
            <a:r>
              <a:rPr lang="en-US" altLang="ko-KR" sz="1100" dirty="0" err="1">
                <a:latin typeface="+mn-ea"/>
              </a:rPr>
              <a:t>Nitish</a:t>
            </a:r>
            <a:r>
              <a:rPr lang="en-US" altLang="ko-KR" sz="1100" dirty="0">
                <a:latin typeface="+mn-ea"/>
              </a:rPr>
              <a:t>, et al. "Dropout: A simple way to prevent neural networks from overfitting." </a:t>
            </a:r>
            <a:r>
              <a:rPr lang="en-US" altLang="ko-KR" sz="1100" i="1" dirty="0">
                <a:latin typeface="+mn-ea"/>
              </a:rPr>
              <a:t>The Journal of Machine Learning Research</a:t>
            </a:r>
            <a:r>
              <a:rPr lang="en-US" altLang="ko-KR" sz="1100" dirty="0">
                <a:latin typeface="+mn-ea"/>
              </a:rPr>
              <a:t> 15.1 (2014): 1929-1958.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64" y="5085184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DropOut increases the generalization performance of the neural network by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restricting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the model capacity!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4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DropConnect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308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427984" y="6454497"/>
            <a:ext cx="4716016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</a:rPr>
              <a:t>Li Wan, Matthew </a:t>
            </a:r>
            <a:r>
              <a:rPr lang="en-US" altLang="ko-KR" sz="1100" dirty="0" err="1">
                <a:latin typeface="+mn-ea"/>
              </a:rPr>
              <a:t>Zeiler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err="1">
                <a:latin typeface="+mn-ea"/>
              </a:rPr>
              <a:t>Sixin</a:t>
            </a:r>
            <a:r>
              <a:rPr lang="en-US" altLang="ko-KR" sz="1100" dirty="0">
                <a:latin typeface="+mn-ea"/>
              </a:rPr>
              <a:t> Zhang, Yann LeCun, Rob </a:t>
            </a:r>
            <a:r>
              <a:rPr lang="en-US" altLang="ko-KR" sz="1100" dirty="0" smtClean="0">
                <a:latin typeface="+mn-ea"/>
              </a:rPr>
              <a:t>Fergus "Regularization </a:t>
            </a:r>
            <a:r>
              <a:rPr lang="en-US" altLang="ko-KR" sz="1100" dirty="0">
                <a:latin typeface="+mn-ea"/>
              </a:rPr>
              <a:t>of neural networks using </a:t>
            </a:r>
            <a:r>
              <a:rPr lang="en-US" altLang="ko-KR" sz="1100" dirty="0" smtClean="0">
                <a:latin typeface="+mn-ea"/>
              </a:rPr>
              <a:t>DropConnect.“</a:t>
            </a:r>
            <a:r>
              <a:rPr lang="en-US" altLang="ko-KR" sz="1100" i="1" dirty="0" smtClean="0">
                <a:latin typeface="+mn-ea"/>
              </a:rPr>
              <a:t> ICLML, </a:t>
            </a:r>
            <a:r>
              <a:rPr lang="en-US" altLang="ko-KR" sz="1100" dirty="0" smtClean="0">
                <a:latin typeface="+mn-ea"/>
              </a:rPr>
              <a:t>2013</a:t>
            </a:r>
            <a:r>
              <a:rPr lang="en-US" altLang="ko-KR" sz="1100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64" y="5085184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Instead of turning the neurons off (DropOut), DropConnect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disconnects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the connections between neurons. 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1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196" y="1268760"/>
            <a:ext cx="4745068" cy="332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5691" y="4725144"/>
            <a:ext cx="232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Benefits of BN</a:t>
            </a:r>
            <a:endParaRPr lang="ko-KR" altLang="en-US" sz="24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691" y="5186809"/>
            <a:ext cx="3548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1. Increase learning rate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8139" y="5186809"/>
            <a:ext cx="291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2</a:t>
            </a:r>
            <a:r>
              <a:rPr lang="en-US" altLang="ko-KR" sz="2400" dirty="0" smtClean="0">
                <a:latin typeface="+mn-ea"/>
              </a:rPr>
              <a:t>. Remove Dropout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691" y="5648474"/>
            <a:ext cx="3937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3. Reduce L2 weight decay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8139" y="5648474"/>
            <a:ext cx="4768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4. Accelerate learning rate decay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690" y="6122913"/>
            <a:ext cx="5961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5. Remove Local Response Normalization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96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what if i told you this shit happens all the time - what if i told you this shit happens all the time  Matrix Morphe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854" y="1429873"/>
            <a:ext cx="3816424" cy="345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9"/>
          <a:stretch/>
        </p:blipFill>
        <p:spPr bwMode="auto">
          <a:xfrm>
            <a:off x="2555776" y="1417638"/>
            <a:ext cx="3912502" cy="345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1168"/>
            <a:ext cx="9144000" cy="195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http://2.bp.blogspot.com/-WjVwZJa6buQ/VYpnM52mcyI/AAAAAAAAB4g/kk4kDTkoteA/s1600/Good%2BLuck%2B%25282%25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02" y="1124744"/>
            <a:ext cx="4727462" cy="55153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4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Regularization?</a:t>
            </a:r>
            <a:endParaRPr lang="ko-KR" altLang="en-US" dirty="0"/>
          </a:p>
        </p:txBody>
      </p:sp>
      <p:pic>
        <p:nvPicPr>
          <p:cNvPr id="3" name="Picture 2" descr="http://cfile5.uf.tistory.com/image/2404DE3F53902B1C1394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0" y="1556792"/>
            <a:ext cx="6907568" cy="392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560540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dirty="0"/>
              <a:t>http://www.freedomsquare.co.kr/2347#.VvELE-KLQuU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161140" y="5631631"/>
            <a:ext cx="5689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Main purpose is to avoid “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OverFitting</a:t>
            </a:r>
            <a:r>
              <a:rPr lang="en-US" altLang="ko-KR" sz="2400" dirty="0" smtClean="0">
                <a:latin typeface="+mn-ea"/>
              </a:rPr>
              <a:t>”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790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pic>
        <p:nvPicPr>
          <p:cNvPr id="3074" name="Picture 2" descr="knowledge-experience-overfitting: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775789" cy="4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5805264"/>
            <a:ext cx="5075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This actually happens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all the time</a:t>
            </a:r>
            <a:r>
              <a:rPr lang="en-US" altLang="ko-KR" sz="2400" dirty="0" smtClean="0">
                <a:latin typeface="+mn-ea"/>
              </a:rPr>
              <a:t>!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816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  <p:pic>
        <p:nvPicPr>
          <p:cNvPr id="9218" name="Picture 2" descr="https://www.researchgate.net/file.PostFileLoader.html?id=52e6c1fad685cce04d8b462e&amp;assetKey=AS%3A272426271739905%40144196289249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3" b="35338"/>
          <a:stretch/>
        </p:blipFill>
        <p:spPr bwMode="auto">
          <a:xfrm>
            <a:off x="383646" y="1268760"/>
            <a:ext cx="843682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researchgate.net/file.PostFileLoader.html?id=52e6c1fad685cce04d8b462e&amp;assetKey=AS%3A272426271739905%40144196289249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98"/>
          <a:stretch/>
        </p:blipFill>
        <p:spPr bwMode="auto">
          <a:xfrm>
            <a:off x="395536" y="4392934"/>
            <a:ext cx="8436826" cy="19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54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OverFitting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Literally, </a:t>
            </a:r>
            <a:r>
              <a:rPr lang="en-US" altLang="ko-KR" sz="2400" b="1" dirty="0" smtClean="0">
                <a:latin typeface="+mn-ea"/>
              </a:rPr>
              <a:t>Fitting the data more </a:t>
            </a:r>
            <a:r>
              <a:rPr lang="en-US" altLang="ko-KR" sz="2400" b="1" dirty="0" smtClean="0">
                <a:latin typeface="+mn-ea"/>
              </a:rPr>
              <a:t>than </a:t>
            </a:r>
            <a:r>
              <a:rPr lang="en-US" altLang="ko-KR" sz="2400" b="1" dirty="0" smtClean="0">
                <a:latin typeface="+mn-ea"/>
              </a:rPr>
              <a:t>is warranted</a:t>
            </a:r>
            <a:endParaRPr lang="ko-KR" altLang="en-US" sz="2400" b="1" dirty="0" smtClean="0">
              <a:latin typeface="+mn-ea"/>
            </a:endParaRPr>
          </a:p>
        </p:txBody>
      </p:sp>
      <p:pic>
        <p:nvPicPr>
          <p:cNvPr id="5" name="Picture 3" descr="C:\Users\CPSLAB\Desktop\캡처_2016_03_28_12_25_31_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551" y="2018457"/>
            <a:ext cx="5917354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8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CPSLAB\Desktop\캡처_2016_03_28_12_25_34_3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548" y="2018457"/>
            <a:ext cx="5917357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OverFitting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Literally, </a:t>
            </a:r>
            <a:r>
              <a:rPr lang="en-US" altLang="ko-KR" sz="2400" b="1" dirty="0" smtClean="0">
                <a:latin typeface="+mn-ea"/>
              </a:rPr>
              <a:t>Fitting the data more that is warranted</a:t>
            </a:r>
            <a:endParaRPr lang="ko-KR" altLang="en-US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849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OverFitting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4220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Things get worse with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noise</a:t>
            </a:r>
            <a:r>
              <a:rPr lang="en-US" altLang="ko-KR" sz="2400" dirty="0" smtClean="0">
                <a:latin typeface="+mn-ea"/>
              </a:rPr>
              <a:t>!</a:t>
            </a:r>
            <a:endParaRPr lang="ko-KR" altLang="en-US" sz="2400" b="1" dirty="0" smtClean="0">
              <a:latin typeface="+mn-ea"/>
            </a:endParaRPr>
          </a:p>
        </p:txBody>
      </p:sp>
      <p:pic>
        <p:nvPicPr>
          <p:cNvPr id="6146" name="Picture 2" descr="C:\Users\CPSLAB\Desktop\캡처_2016_03_28_12_40_12_6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667" y="2060848"/>
            <a:ext cx="5390638" cy="43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18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Stochastic Noise</a:t>
            </a:r>
            <a:endParaRPr lang="ko-KR" altLang="en-US" dirty="0"/>
          </a:p>
        </p:txBody>
      </p:sp>
      <p:pic>
        <p:nvPicPr>
          <p:cNvPr id="7170" name="Picture 2" descr="C:\Users\CPSLAB\Desktop\캡처_2016_03_28_12_44_18_8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" y="1972202"/>
            <a:ext cx="9000000" cy="421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417638"/>
            <a:ext cx="6095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Comes from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random measurement error</a:t>
            </a:r>
            <a:endParaRPr lang="ko-KR" altLang="en-US" sz="24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0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CPSLAB\Desktop\캡처_2016_03_28_12_44_30_1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" y="1942362"/>
            <a:ext cx="9000000" cy="421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Deterministic Noise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417638"/>
            <a:ext cx="4747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Cannot model </a:t>
            </a:r>
            <a:r>
              <a:rPr lang="en-US" altLang="ko-KR" sz="2400" dirty="0" smtClean="0">
                <a:latin typeface="+mn-ea"/>
              </a:rPr>
              <a:t>this type of error</a:t>
            </a:r>
            <a:endParaRPr lang="ko-KR" altLang="en-US" sz="24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50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32906</TotalTime>
  <Words>305</Words>
  <Application>Microsoft Macintosh PowerPoint</Application>
  <PresentationFormat>화면 슬라이드 쇼(4:3)</PresentationFormat>
  <Paragraphs>52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휴먼둥근헤드라인</vt:lpstr>
      <vt:lpstr>Cambria Math</vt:lpstr>
      <vt:lpstr>Garamond</vt:lpstr>
      <vt:lpstr>Meiryo UI</vt:lpstr>
      <vt:lpstr>Arial</vt:lpstr>
      <vt:lpstr>Office 테마</vt:lpstr>
      <vt:lpstr>PowerPoint 프레젠테이션</vt:lpstr>
      <vt:lpstr>Regularization?</vt:lpstr>
      <vt:lpstr>OverFitting</vt:lpstr>
      <vt:lpstr>Examples</vt:lpstr>
      <vt:lpstr>OverFitting</vt:lpstr>
      <vt:lpstr>OverFitting</vt:lpstr>
      <vt:lpstr>OverFitting</vt:lpstr>
      <vt:lpstr>Stochastic Noise</vt:lpstr>
      <vt:lpstr>Deterministic Noise</vt:lpstr>
      <vt:lpstr>Mathematically, </vt:lpstr>
      <vt:lpstr>Mathematically, </vt:lpstr>
      <vt:lpstr>Preventing OverFitting?</vt:lpstr>
      <vt:lpstr>Limiting the Capacity</vt:lpstr>
      <vt:lpstr>Weight Decay</vt:lpstr>
      <vt:lpstr>DropOut</vt:lpstr>
      <vt:lpstr>DropConnect</vt:lpstr>
      <vt:lpstr>Batch Normalization</vt:lpstr>
      <vt:lpstr>Conclusion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1118</cp:revision>
  <dcterms:created xsi:type="dcterms:W3CDTF">2010-03-17T18:05:41Z</dcterms:created>
  <dcterms:modified xsi:type="dcterms:W3CDTF">2016-06-21T05:49:20Z</dcterms:modified>
</cp:coreProperties>
</file>