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645" r:id="rId2"/>
    <p:sldId id="646" r:id="rId3"/>
    <p:sldId id="647" r:id="rId4"/>
    <p:sldId id="649" r:id="rId5"/>
    <p:sldId id="651" r:id="rId6"/>
    <p:sldId id="648" r:id="rId7"/>
    <p:sldId id="650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FE4C54"/>
    <a:srgbClr val="CCCCCC"/>
    <a:srgbClr val="CC0000"/>
    <a:srgbClr val="2DC6E6"/>
    <a:srgbClr val="FF99FF"/>
    <a:srgbClr val="FE4B52"/>
    <a:srgbClr val="FFFFFF"/>
    <a:srgbClr val="B4A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85" autoAdjust="0"/>
    <p:restoredTop sz="91452" autoAdjust="0"/>
  </p:normalViewPr>
  <p:slideViewPr>
    <p:cSldViewPr>
      <p:cViewPr>
        <p:scale>
          <a:sx n="75" d="100"/>
          <a:sy n="75" d="100"/>
        </p:scale>
        <p:origin x="-654" y="-4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966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A654E-EBD9-4CE9-AAD0-9BCA047E2E1D}" type="datetimeFigureOut">
              <a:rPr lang="ko-KR" altLang="en-US" smtClean="0"/>
              <a:pPr/>
              <a:t>2016-05-11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970E3-E969-4B5B-B387-9B817F0C22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994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1520" y="1196752"/>
            <a:ext cx="7772400" cy="1470025"/>
          </a:xfrm>
        </p:spPr>
        <p:txBody>
          <a:bodyPr>
            <a:noAutofit/>
          </a:bodyPr>
          <a:lstStyle>
            <a:lvl1pPr algn="l">
              <a:defRPr sz="8000" b="1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ea typeface="휴먼둥근헤드라인" pitchFamily="18" charset="-127"/>
                <a:cs typeface="Meiryo UI" pitchFamily="34" charset="-128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0" name="날짜 개체 틀 3"/>
          <p:cNvSpPr>
            <a:spLocks noGrp="1"/>
          </p:cNvSpPr>
          <p:nvPr>
            <p:ph type="dt" sz="half" idx="10"/>
          </p:nvPr>
        </p:nvSpPr>
        <p:spPr>
          <a:xfrm>
            <a:off x="305026" y="2636912"/>
            <a:ext cx="3600400" cy="365125"/>
          </a:xfrm>
        </p:spPr>
        <p:txBody>
          <a:bodyPr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cs typeface="Meiryo UI" pitchFamily="34" charset="-128"/>
              </a:defRPr>
            </a:lvl1pPr>
          </a:lstStyle>
          <a:p>
            <a:fld id="{FCE1694F-A783-43DF-9CCB-25F1A03CBC4F}" type="datetime2">
              <a:rPr lang="en-US" altLang="ko-KR" smtClean="0">
                <a:ea typeface="Meiryo UI" pitchFamily="34" charset="-128"/>
              </a:rPr>
              <a:pPr/>
              <a:t>Wednesday, May 11, 2016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F7CB-10CC-4FA0-AAB7-60557755851D}" type="datetime1">
              <a:rPr lang="ko-KR" altLang="en-US" smtClean="0"/>
              <a:pPr/>
              <a:t>2016-05-11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E3B2-398D-43A2-9FF0-A5DC47D85F0F}" type="datetime1">
              <a:rPr lang="ko-KR" altLang="en-US" smtClean="0"/>
              <a:pPr/>
              <a:t>2016-05-11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18784"/>
            <a:ext cx="8496944" cy="5262544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제목 7"/>
          <p:cNvSpPr>
            <a:spLocks noGrp="1"/>
          </p:cNvSpPr>
          <p:nvPr>
            <p:ph type="title" hasCustomPrompt="1"/>
          </p:nvPr>
        </p:nvSpPr>
        <p:spPr>
          <a:xfrm>
            <a:off x="295200" y="254688"/>
            <a:ext cx="8575200" cy="654032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Meiryo UI" pitchFamily="34" charset="-128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3505200" y="6453336"/>
            <a:ext cx="2133600" cy="365125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구역 머리글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4353123"/>
            <a:ext cx="864096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65000"/>
                    <a:lumOff val="35000"/>
                  </a:schemeClr>
                </a:solidFill>
                <a:latin typeface="휴먼둥근헤드라인" pitchFamily="18" charset="-127"/>
                <a:ea typeface="휴먼둥근헤드라인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2852936"/>
            <a:ext cx="864096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6C8D-0C64-468D-9E07-BA112BE10A5A}" type="datetime1">
              <a:rPr lang="ko-KR" altLang="en-US" smtClean="0"/>
              <a:pPr/>
              <a:t>2016-05-11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04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1450-90AE-4591-9DA4-2F2C0E29B421}" type="datetime1">
              <a:rPr lang="ko-KR" altLang="en-US" smtClean="0"/>
              <a:pPr/>
              <a:t>2016-05-11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F9C2-910D-48E9-A1D4-06EE9E8CCF11}" type="datetime1">
              <a:rPr lang="ko-KR" altLang="en-US" smtClean="0"/>
              <a:pPr/>
              <a:t>2016-05-11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67544" y="620688"/>
            <a:ext cx="8229600" cy="1084982"/>
          </a:xfrm>
        </p:spPr>
        <p:txBody>
          <a:bodyPr>
            <a:normAutofit/>
          </a:bodyPr>
          <a:lstStyle>
            <a:lvl1pPr>
              <a:defRPr sz="4800" b="1">
                <a:latin typeface="Garamond" panose="02020404030301010803" pitchFamily="18" charset="0"/>
              </a:defRPr>
            </a:lvl1pPr>
          </a:lstStyle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 hasCustomPrompt="1"/>
          </p:nvPr>
        </p:nvSpPr>
        <p:spPr>
          <a:xfrm>
            <a:off x="971600" y="1988840"/>
            <a:ext cx="7200800" cy="4392488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5pPr>
          </a:lstStyle>
          <a:p>
            <a:pPr lvl="0"/>
            <a:r>
              <a:rPr lang="en-US" altLang="ko-KR" dirty="0" smtClean="0"/>
              <a:t>First stage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Second stage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Third stage</a:t>
            </a:r>
            <a:endParaRPr lang="ko-KR" altLang="en-US" dirty="0" smtClean="0"/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F0E3-3B49-48EE-8E65-6F6B7B05A3E6}" type="datetime1">
              <a:rPr lang="ko-KR" altLang="en-US" smtClean="0"/>
              <a:pPr/>
              <a:t>2016-05-11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DD30-A8D5-4E8F-A388-D7F8914E7797}" type="datetime1">
              <a:rPr lang="ko-KR" altLang="en-US" smtClean="0"/>
              <a:pPr/>
              <a:t>2016-05-11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1FBA-5EDF-4611-9FD5-552C72983771}" type="datetime1">
              <a:rPr lang="ko-KR" altLang="en-US" smtClean="0"/>
              <a:pPr/>
              <a:t>2016-05-11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DD4C6-1DC2-4462-9A2C-36CF4FD257E7}" type="datetime1">
              <a:rPr lang="ko-KR" altLang="en-US" smtClean="0"/>
              <a:pPr/>
              <a:t>2016-05-11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  <a:cs typeface="Meiryo UI" pitchFamily="34" charset="-128"/>
              </a:defRPr>
            </a:lvl1pPr>
          </a:lstStyle>
          <a:p>
            <a:pPr algn="ctr"/>
            <a:r>
              <a:rPr lang="en-US" altLang="ko-KR" sz="6000" dirty="0" smtClean="0"/>
              <a:t>Deep Flaws?</a:t>
            </a:r>
            <a:endParaRPr lang="en-US" altLang="ko-KR" sz="4800" dirty="0" smtClean="0"/>
          </a:p>
        </p:txBody>
      </p:sp>
    </p:spTree>
    <p:extLst>
      <p:ext uri="{BB962C8B-B14F-4D97-AF65-F5344CB8AC3E}">
        <p14:creationId xmlns:p14="http://schemas.microsoft.com/office/powerpoint/2010/main" val="31182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Adversarial?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1026" name="Picture 2" descr="https://pearlsofprofundity.files.wordpress.com/2013/05/adversarial-discourse-7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76908"/>
            <a:ext cx="6768752" cy="5076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6461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 smtClean="0"/>
              <a:t>Adversarial Attack in Deep Learning</a:t>
            </a:r>
            <a:endParaRPr lang="ko-KR" altLang="en-US" sz="3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052734"/>
            <a:ext cx="2448272" cy="2391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029191"/>
            <a:ext cx="2448272" cy="2410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7544" y="3356992"/>
            <a:ext cx="304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Are these the same?</a:t>
            </a:r>
            <a:endParaRPr lang="ko-KR" altLang="en-US" sz="2400" dirty="0" smtClean="0"/>
          </a:p>
        </p:txBody>
      </p:sp>
      <p:pic>
        <p:nvPicPr>
          <p:cNvPr id="1029" name="Picture 5" descr="stop sign에 대한 이미지 검색결과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87" r="11352"/>
          <a:stretch/>
        </p:blipFill>
        <p:spPr bwMode="auto">
          <a:xfrm>
            <a:off x="1331640" y="4365104"/>
            <a:ext cx="2016224" cy="197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http://www.trafficsign.us/media/yieldylwred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380" y="4473688"/>
            <a:ext cx="2051656" cy="2051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14207" y="3861048"/>
            <a:ext cx="6027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For us, yes, but for deep neural network, </a:t>
            </a:r>
            <a:endParaRPr lang="ko-KR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509829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More examples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825" y="1257647"/>
            <a:ext cx="5086350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9276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More examples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360140"/>
            <a:ext cx="4200525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377652"/>
            <a:ext cx="4111395" cy="4197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71475" y="5538440"/>
            <a:ext cx="1253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Correct</a:t>
            </a:r>
            <a:endParaRPr lang="ko-KR" altLang="en-US" sz="24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203848" y="5538440"/>
            <a:ext cx="1186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Wrong</a:t>
            </a:r>
            <a:endParaRPr lang="ko-KR" altLang="en-US" sz="24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716016" y="5538440"/>
            <a:ext cx="1253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Correct</a:t>
            </a:r>
            <a:endParaRPr lang="ko-KR" altLang="en-US" sz="2400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7548389" y="5538440"/>
            <a:ext cx="1186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Wrong</a:t>
            </a:r>
            <a:endParaRPr lang="ko-KR" alt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846105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MNIST?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263" y="889595"/>
            <a:ext cx="5705475" cy="541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891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Transferability?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9552" y="1460683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Adversarial examples are known to </a:t>
            </a:r>
            <a:r>
              <a:rPr lang="en-US" altLang="ko-KR" sz="2400" b="1" dirty="0">
                <a:solidFill>
                  <a:srgbClr val="FF0000"/>
                </a:solidFill>
              </a:rPr>
              <a:t>transfer</a:t>
            </a:r>
            <a:r>
              <a:rPr lang="en-US" altLang="ko-KR" sz="2400" dirty="0">
                <a:solidFill>
                  <a:srgbClr val="FF0000"/>
                </a:solidFill>
              </a:rPr>
              <a:t> </a:t>
            </a:r>
            <a:r>
              <a:rPr lang="en-US" altLang="ko-KR" sz="2400" dirty="0"/>
              <a:t>from one model to another, even if the second model has a different architecture or was trained on a different set. </a:t>
            </a:r>
            <a:endParaRPr lang="ko-KR" altLang="en-US" sz="24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3059832" y="5877272"/>
            <a:ext cx="58681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“Practical </a:t>
            </a:r>
            <a:r>
              <a:rPr lang="en-US" altLang="ko-KR" b="1" dirty="0"/>
              <a:t>Black-Box Attacks against Deep Learning Systems using Adversarial </a:t>
            </a:r>
            <a:r>
              <a:rPr lang="en-US" altLang="ko-KR" b="1" dirty="0" smtClean="0"/>
              <a:t>Examples”,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Arxiv</a:t>
            </a:r>
            <a:r>
              <a:rPr lang="en-US" altLang="ko-KR" dirty="0" smtClean="0"/>
              <a:t>, 2016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39552" y="3020759"/>
            <a:ext cx="80648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/>
              <a:t>This </a:t>
            </a:r>
            <a:r>
              <a:rPr lang="en-US" altLang="ko-KR" sz="2400" dirty="0"/>
              <a:t>cross-model transfer phenomenon enables attackers to control a </a:t>
            </a:r>
            <a:r>
              <a:rPr lang="en-US" altLang="ko-KR" sz="2400" b="1" dirty="0">
                <a:solidFill>
                  <a:srgbClr val="FF0000"/>
                </a:solidFill>
              </a:rPr>
              <a:t>remotely</a:t>
            </a:r>
            <a:r>
              <a:rPr lang="en-US" altLang="ko-KR" sz="2400" dirty="0">
                <a:solidFill>
                  <a:srgbClr val="FF0000"/>
                </a:solidFill>
              </a:rPr>
              <a:t> </a:t>
            </a:r>
            <a:r>
              <a:rPr lang="en-US" altLang="ko-KR" sz="2400" dirty="0"/>
              <a:t>hosted DNN with no access to the model, its parameters, or its training data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03288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32862</TotalTime>
  <Words>114</Words>
  <Application>Microsoft Office PowerPoint</Application>
  <PresentationFormat>화면 슬라이드 쇼(4:3)</PresentationFormat>
  <Paragraphs>22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Adversarial?</vt:lpstr>
      <vt:lpstr>Adversarial Attack in Deep Learning</vt:lpstr>
      <vt:lpstr>More examples</vt:lpstr>
      <vt:lpstr>More examples</vt:lpstr>
      <vt:lpstr>MNIST?</vt:lpstr>
      <vt:lpstr>Transferability?</vt:lpstr>
    </vt:vector>
  </TitlesOfParts>
  <Company>PIL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neohanju</dc:creator>
  <cp:lastModifiedBy>CPSLAB</cp:lastModifiedBy>
  <cp:revision>1103</cp:revision>
  <dcterms:created xsi:type="dcterms:W3CDTF">2010-03-17T18:05:41Z</dcterms:created>
  <dcterms:modified xsi:type="dcterms:W3CDTF">2016-05-11T07:17:05Z</dcterms:modified>
</cp:coreProperties>
</file>