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Lexen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exend-bold.fntdata"/><Relationship Id="rId16" Type="http://schemas.openxmlformats.org/officeDocument/2006/relationships/slide" Target="slides/slide11.xml"/><Relationship Id="rId38" Type="http://schemas.openxmlformats.org/officeDocument/2006/relationships/font" Target="fonts/Lexen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f86a23d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f86a23d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f86a23d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f86a23d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f86a23d8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f86a23d8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f86a23d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f86a23d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f86a23d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f86a23d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f86a23d8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f86a23d8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f86a23d8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f86a23d8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f86a23d8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f86a23d8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f86a23d8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f86a23d8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f86a23d8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f86a23d8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f3c4f3e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f3c4f3e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f86a23d8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f86a23d8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f86a23d8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f86a23d8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f86a23d8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f86a23d8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f86a23d8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f86a23d8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f86a23d8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f86a23d8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f86a23d8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f86a23d8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f86a23d8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f86a23d8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f86a23d8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f86a23d8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f86a23d8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f86a23d8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f3c4f3e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f3c4f3e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f86a23d8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f86a23d8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f86a23d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f86a23d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f86a23d8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f86a23d8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f3c4f3e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f3c4f3e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f3c4f3e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f3c4f3e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f86a23d8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f86a23d8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8033" y="2516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Lexend"/>
                <a:ea typeface="Lexend"/>
                <a:cs typeface="Lexend"/>
                <a:sym typeface="Lexend"/>
              </a:rPr>
              <a:t>Estudio de preferencias usuarios</a:t>
            </a:r>
            <a:endParaRPr>
              <a:latin typeface="Lexend"/>
              <a:ea typeface="Lexend"/>
              <a:cs typeface="Lexend"/>
              <a:sym typeface="Lexend"/>
            </a:endParaRPr>
          </a:p>
          <a:p>
            <a:pPr indent="0" lvl="0" marL="0" rtl="0" algn="ctr">
              <a:spcBef>
                <a:spcPts val="0"/>
              </a:spcBef>
              <a:spcAft>
                <a:spcPts val="0"/>
              </a:spcAft>
              <a:buNone/>
            </a:pPr>
            <a:r>
              <a:rPr lang="en">
                <a:latin typeface="Lexend"/>
                <a:ea typeface="Lexend"/>
                <a:cs typeface="Lexend"/>
                <a:sym typeface="Lexend"/>
              </a:rPr>
              <a:t>en</a:t>
            </a:r>
            <a:endParaRPr>
              <a:latin typeface="Lexend"/>
              <a:ea typeface="Lexend"/>
              <a:cs typeface="Lexend"/>
              <a:sym typeface="Lexend"/>
            </a:endParaRPr>
          </a:p>
        </p:txBody>
      </p:sp>
      <p:pic>
        <p:nvPicPr>
          <p:cNvPr id="55" name="Google Shape;55;p13"/>
          <p:cNvPicPr preferRelativeResize="0"/>
          <p:nvPr/>
        </p:nvPicPr>
        <p:blipFill>
          <a:blip r:embed="rId3">
            <a:alphaModFix/>
          </a:blip>
          <a:stretch>
            <a:fillRect/>
          </a:stretch>
        </p:blipFill>
        <p:spPr>
          <a:xfrm>
            <a:off x="3279375" y="2229600"/>
            <a:ext cx="2797900" cy="279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56925"/>
            <a:ext cx="8520600" cy="572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solidFill>
                  <a:schemeClr val="dk2"/>
                </a:solidFill>
              </a:rPr>
              <a:t>Empresas con el mayor número de reseñas </a:t>
            </a:r>
            <a:endParaRPr sz="2220">
              <a:solidFill>
                <a:schemeClr val="dk2"/>
              </a:solidFill>
            </a:endParaRPr>
          </a:p>
        </p:txBody>
      </p:sp>
      <p:pic>
        <p:nvPicPr>
          <p:cNvPr id="109" name="Google Shape;109;p22"/>
          <p:cNvPicPr preferRelativeResize="0"/>
          <p:nvPr/>
        </p:nvPicPr>
        <p:blipFill>
          <a:blip r:embed="rId3">
            <a:alphaModFix/>
          </a:blip>
          <a:stretch>
            <a:fillRect/>
          </a:stretch>
        </p:blipFill>
        <p:spPr>
          <a:xfrm>
            <a:off x="410775" y="727050"/>
            <a:ext cx="8131149" cy="425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152400" y="1080050"/>
            <a:ext cx="8839204" cy="32240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2" name="Google Shape;132;p26"/>
          <p:cNvPicPr preferRelativeResize="0"/>
          <p:nvPr/>
        </p:nvPicPr>
        <p:blipFill>
          <a:blip r:embed="rId3">
            <a:alphaModFix/>
          </a:blip>
          <a:stretch>
            <a:fillRect/>
          </a:stretch>
        </p:blipFill>
        <p:spPr>
          <a:xfrm>
            <a:off x="114525" y="988025"/>
            <a:ext cx="8839204" cy="30643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311700" y="3651425"/>
            <a:ext cx="8520600" cy="91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8"/>
          <p:cNvPicPr preferRelativeResize="0"/>
          <p:nvPr/>
        </p:nvPicPr>
        <p:blipFill>
          <a:blip r:embed="rId3">
            <a:alphaModFix/>
          </a:blip>
          <a:stretch>
            <a:fillRect/>
          </a:stretch>
        </p:blipFill>
        <p:spPr>
          <a:xfrm>
            <a:off x="217700" y="280471"/>
            <a:ext cx="9144003" cy="33709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0"/>
          <p:cNvPicPr preferRelativeResize="0"/>
          <p:nvPr/>
        </p:nvPicPr>
        <p:blipFill>
          <a:blip r:embed="rId3">
            <a:alphaModFix/>
          </a:blip>
          <a:stretch>
            <a:fillRect/>
          </a:stretch>
        </p:blipFill>
        <p:spPr>
          <a:xfrm>
            <a:off x="152400" y="152400"/>
            <a:ext cx="8839201" cy="43139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Este trabajo explora el potencial de aprovechar los datos de Glassdoor mediante algoritmos de machine learning. A pesar de desafíos como la tendencia a reseñas negativas y la falta de verificación de la experiencia laboral, es un </a:t>
            </a:r>
            <a:r>
              <a:rPr lang="en" sz="1200">
                <a:solidFill>
                  <a:srgbClr val="374151"/>
                </a:solidFill>
                <a:latin typeface="Roboto"/>
                <a:ea typeface="Roboto"/>
                <a:cs typeface="Roboto"/>
                <a:sym typeface="Roboto"/>
              </a:rPr>
              <a:t>repositorio</a:t>
            </a:r>
            <a:r>
              <a:rPr lang="en" sz="1200">
                <a:solidFill>
                  <a:srgbClr val="374151"/>
                </a:solidFill>
                <a:latin typeface="Roboto"/>
                <a:ea typeface="Roboto"/>
                <a:cs typeface="Roboto"/>
                <a:sym typeface="Roboto"/>
              </a:rPr>
              <a:t> invaluable sobre las experiencias laborales en el mundo de trabajo. El uso de </a:t>
            </a:r>
            <a:r>
              <a:rPr lang="en" sz="1200">
                <a:solidFill>
                  <a:srgbClr val="374151"/>
                </a:solidFill>
                <a:latin typeface="Roboto"/>
                <a:ea typeface="Roboto"/>
                <a:cs typeface="Roboto"/>
                <a:sym typeface="Roboto"/>
              </a:rPr>
              <a:t>algoritmos</a:t>
            </a:r>
            <a:r>
              <a:rPr lang="en" sz="1200">
                <a:solidFill>
                  <a:srgbClr val="374151"/>
                </a:solidFill>
                <a:latin typeface="Roboto"/>
                <a:ea typeface="Roboto"/>
                <a:cs typeface="Roboto"/>
                <a:sym typeface="Roboto"/>
              </a:rPr>
              <a:t> y </a:t>
            </a:r>
            <a:r>
              <a:rPr lang="en" sz="1200">
                <a:solidFill>
                  <a:srgbClr val="374151"/>
                </a:solidFill>
                <a:latin typeface="Roboto"/>
                <a:ea typeface="Roboto"/>
                <a:cs typeface="Roboto"/>
                <a:sym typeface="Roboto"/>
              </a:rPr>
              <a:t>técnicas</a:t>
            </a:r>
            <a:r>
              <a:rPr lang="en" sz="1200">
                <a:solidFill>
                  <a:srgbClr val="374151"/>
                </a:solidFill>
                <a:latin typeface="Roboto"/>
                <a:ea typeface="Roboto"/>
                <a:cs typeface="Roboto"/>
                <a:sym typeface="Roboto"/>
              </a:rPr>
              <a:t> </a:t>
            </a:r>
            <a:r>
              <a:rPr lang="en" sz="1200">
                <a:solidFill>
                  <a:srgbClr val="374151"/>
                </a:solidFill>
                <a:latin typeface="Roboto"/>
                <a:ea typeface="Roboto"/>
                <a:cs typeface="Roboto"/>
                <a:sym typeface="Roboto"/>
              </a:rPr>
              <a:t>estadísticas</a:t>
            </a:r>
            <a:r>
              <a:rPr lang="en" sz="1200">
                <a:solidFill>
                  <a:srgbClr val="374151"/>
                </a:solidFill>
                <a:latin typeface="Roboto"/>
                <a:ea typeface="Roboto"/>
                <a:cs typeface="Roboto"/>
                <a:sym typeface="Roboto"/>
              </a:rPr>
              <a:t> avanzadas  pueden analizar patrones en las opiniones de los empleados para predecir tendencias y evaluar la satisfacción laboral. </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 sz="1200">
                <a:solidFill>
                  <a:srgbClr val="374151"/>
                </a:solidFill>
                <a:latin typeface="Roboto"/>
                <a:ea typeface="Roboto"/>
                <a:cs typeface="Roboto"/>
                <a:sym typeface="Roboto"/>
              </a:rPr>
              <a:t>Utilizando algoritmos de aprendizaje supervisado, nos enfocaremos en técnicas de regresión para analizar patrones complejos en las opiniones de los empleados. Estos algoritmos nos permitirán identificar correlaciones entre variables clave, como los rangos salariales y las puntuaciones de reseñas, arrojando luz sobre cómo factores como el salario impactan directamente en la satisfacción laboral. Además, implementaremos algoritmos de procesamiento del lenguaje natural (NLP) para analizar las reseñas cualitativas de los empleados. </a:t>
            </a:r>
            <a:endParaRPr sz="1200">
              <a:solidFill>
                <a:srgbClr val="374151"/>
              </a:solidFill>
              <a:latin typeface="Roboto"/>
              <a:ea typeface="Roboto"/>
              <a:cs typeface="Roboto"/>
              <a:sym typeface="Roboto"/>
            </a:endParaRPr>
          </a:p>
          <a:p>
            <a:pPr indent="0" lvl="0" marL="0" rtl="0" algn="l">
              <a:spcBef>
                <a:spcPts val="1200"/>
              </a:spcBef>
              <a:spcAft>
                <a:spcPts val="1200"/>
              </a:spcAft>
              <a:buNone/>
            </a:pPr>
            <a:r>
              <a:rPr lang="en" sz="1200">
                <a:solidFill>
                  <a:srgbClr val="374151"/>
                </a:solidFill>
                <a:latin typeface="Roboto"/>
                <a:ea typeface="Roboto"/>
                <a:cs typeface="Roboto"/>
                <a:sym typeface="Roboto"/>
              </a:rPr>
              <a:t>Al desglosar estos datos no estructurados, podremos extraer sentimientos y temas clave, transformando las experiencias subjetivas en información objetiva y cuantificable para nuestro análisis. Este enfoque integrado nos permitirá comprender no sólo las tendencias generales, sino también los matices sutiles en las opiniones de los empleados.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2"/>
          <p:cNvPicPr preferRelativeResize="0"/>
          <p:nvPr/>
        </p:nvPicPr>
        <p:blipFill>
          <a:blip r:embed="rId3">
            <a:alphaModFix/>
          </a:blip>
          <a:stretch>
            <a:fillRect/>
          </a:stretch>
        </p:blipFill>
        <p:spPr>
          <a:xfrm>
            <a:off x="152400" y="152400"/>
            <a:ext cx="8839199" cy="430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4"/>
          <p:cNvPicPr preferRelativeResize="0"/>
          <p:nvPr/>
        </p:nvPicPr>
        <p:blipFill>
          <a:blip r:embed="rId3">
            <a:alphaModFix/>
          </a:blip>
          <a:stretch>
            <a:fillRect/>
          </a:stretch>
        </p:blipFill>
        <p:spPr>
          <a:xfrm>
            <a:off x="152400" y="152400"/>
            <a:ext cx="8839202" cy="37716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5"/>
          <p:cNvPicPr preferRelativeResize="0"/>
          <p:nvPr/>
        </p:nvPicPr>
        <p:blipFill>
          <a:blip r:embed="rId3">
            <a:alphaModFix/>
          </a:blip>
          <a:stretch>
            <a:fillRect/>
          </a:stretch>
        </p:blipFill>
        <p:spPr>
          <a:xfrm>
            <a:off x="691950" y="0"/>
            <a:ext cx="7517276" cy="2761250"/>
          </a:xfrm>
          <a:prstGeom prst="rect">
            <a:avLst/>
          </a:prstGeom>
          <a:noFill/>
          <a:ln>
            <a:noFill/>
          </a:ln>
        </p:spPr>
      </p:pic>
      <p:pic>
        <p:nvPicPr>
          <p:cNvPr id="183" name="Google Shape;183;p35"/>
          <p:cNvPicPr preferRelativeResize="0"/>
          <p:nvPr/>
        </p:nvPicPr>
        <p:blipFill>
          <a:blip r:embed="rId4">
            <a:alphaModFix/>
          </a:blip>
          <a:stretch>
            <a:fillRect/>
          </a:stretch>
        </p:blipFill>
        <p:spPr>
          <a:xfrm>
            <a:off x="938075" y="2782050"/>
            <a:ext cx="7271152" cy="2166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6"/>
          <p:cNvPicPr preferRelativeResize="0"/>
          <p:nvPr/>
        </p:nvPicPr>
        <p:blipFill>
          <a:blip r:embed="rId3">
            <a:alphaModFix/>
          </a:blip>
          <a:stretch>
            <a:fillRect/>
          </a:stretch>
        </p:blipFill>
        <p:spPr>
          <a:xfrm>
            <a:off x="1364025" y="237600"/>
            <a:ext cx="5688422" cy="4838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8"/>
          <p:cNvPicPr preferRelativeResize="0"/>
          <p:nvPr/>
        </p:nvPicPr>
        <p:blipFill>
          <a:blip r:embed="rId3">
            <a:alphaModFix/>
          </a:blip>
          <a:stretch>
            <a:fillRect/>
          </a:stretch>
        </p:blipFill>
        <p:spPr>
          <a:xfrm>
            <a:off x="1496550" y="228150"/>
            <a:ext cx="5451337"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9"/>
          <p:cNvPicPr preferRelativeResize="0"/>
          <p:nvPr/>
        </p:nvPicPr>
        <p:blipFill>
          <a:blip r:embed="rId3">
            <a:alphaModFix/>
          </a:blip>
          <a:stretch>
            <a:fillRect/>
          </a:stretch>
        </p:blipFill>
        <p:spPr>
          <a:xfrm>
            <a:off x="1487075" y="152400"/>
            <a:ext cx="5641186" cy="4838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40"/>
          <p:cNvPicPr preferRelativeResize="0"/>
          <p:nvPr/>
        </p:nvPicPr>
        <p:blipFill>
          <a:blip r:embed="rId3">
            <a:alphaModFix/>
          </a:blip>
          <a:stretch>
            <a:fillRect/>
          </a:stretch>
        </p:blipFill>
        <p:spPr>
          <a:xfrm>
            <a:off x="152400" y="152400"/>
            <a:ext cx="8839199" cy="33170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1200"/>
              </a:spcAft>
              <a:buNone/>
            </a:pPr>
            <a:r>
              <a:rPr lang="en" sz="1200">
                <a:solidFill>
                  <a:srgbClr val="374151"/>
                </a:solidFill>
                <a:latin typeface="Roboto"/>
                <a:ea typeface="Roboto"/>
                <a:cs typeface="Roboto"/>
                <a:sym typeface="Roboto"/>
              </a:rPr>
              <a:t>La falta de referencias puede ser un problema para las empresas. Este trabajo propone un modelo que utiliza variables para predecir opiniones extremas (positivas o negativas) en Glassdoor, ofreciendo a las empresas una herramienta vital para anticipar necesidades laborales y mejorar estrategias de atracción y retención de talento.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Audiencia:</a:t>
            </a:r>
            <a:endParaRPr/>
          </a:p>
        </p:txBody>
      </p:sp>
      <p:sp>
        <p:nvSpPr>
          <p:cNvPr id="73" name="Google Shape;73;p16"/>
          <p:cNvSpPr txBox="1"/>
          <p:nvPr>
            <p:ph idx="1" type="body"/>
          </p:nvPr>
        </p:nvSpPr>
        <p:spPr>
          <a:xfrm>
            <a:off x="311700" y="1170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Cualquier</a:t>
            </a:r>
            <a:r>
              <a:rPr lang="en"/>
              <a:t> compañía que busca tener referencias y mejor información que con este modelo logrará tener una perspectiva sobre </a:t>
            </a:r>
            <a:r>
              <a:rPr lang="en"/>
              <a:t>qué</a:t>
            </a:r>
            <a:r>
              <a:rPr lang="en"/>
              <a:t> variables predicen mejor la tenencia de una opinión de la empresa. Este recurso es vital para las empresas al permitirles anticipar necesidades de fuerza laboral, fortalecer áreas clave y mejorar </a:t>
            </a:r>
            <a:r>
              <a:rPr lang="en"/>
              <a:t>estrategias</a:t>
            </a:r>
            <a:r>
              <a:rPr lang="en"/>
              <a:t> de atracción y retención de talento. Es una herramienta útil para anticiparse a las necesidades de tu fuerza de trabajo y ser una foco de mercadeo para la empresa.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Metadata:</a:t>
            </a:r>
            <a:endParaRPr/>
          </a:p>
          <a:p>
            <a:pPr indent="0" lvl="0" marL="0" rtl="0" algn="l">
              <a:spcBef>
                <a:spcPts val="0"/>
              </a:spcBef>
              <a:spcAft>
                <a:spcPts val="0"/>
              </a:spcAft>
              <a:buNone/>
            </a:pPr>
            <a:r>
              <a:t/>
            </a:r>
            <a:endParaRPr/>
          </a:p>
        </p:txBody>
      </p:sp>
      <p:sp>
        <p:nvSpPr>
          <p:cNvPr id="79" name="Google Shape;79;p17"/>
          <p:cNvSpPr txBox="1"/>
          <p:nvPr/>
        </p:nvSpPr>
        <p:spPr>
          <a:xfrm>
            <a:off x="577350" y="1181375"/>
            <a:ext cx="7989300" cy="26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El Dataset </a:t>
            </a:r>
            <a:r>
              <a:rPr lang="en" sz="1800">
                <a:solidFill>
                  <a:schemeClr val="dk2"/>
                </a:solidFill>
              </a:rPr>
              <a:t>está</a:t>
            </a:r>
            <a:r>
              <a:rPr lang="en" sz="1800">
                <a:solidFill>
                  <a:schemeClr val="dk2"/>
                </a:solidFill>
              </a:rPr>
              <a:t> compuesto por 18 columnas o variables. Tiene tres columnas de valores cualitativos nominales. Cinco columnas con valores cualitativos ordinales. Nueve columnas con variables </a:t>
            </a:r>
            <a:r>
              <a:rPr lang="en" sz="1800">
                <a:solidFill>
                  <a:schemeClr val="dk2"/>
                </a:solidFill>
              </a:rPr>
              <a:t>numéricas de carácter discreto y una columna con data de tipo fecha, esta puede ser cualitativa o numérica dependiendo de la interpretación que se le de a la data, en nuestro caso es de será de tipo numérico. El número de registros o filas únicas sin contar los duplicados </a:t>
            </a:r>
            <a:r>
              <a:rPr lang="en" sz="1800">
                <a:solidFill>
                  <a:schemeClr val="dk2"/>
                </a:solidFill>
              </a:rPr>
              <a:t> o eliminados son 286374.</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Variables </a:t>
            </a:r>
            <a:endParaRPr sz="1920"/>
          </a:p>
        </p:txBody>
      </p:sp>
      <p:sp>
        <p:nvSpPr>
          <p:cNvPr id="85" name="Google Shape;85;p18"/>
          <p:cNvSpPr txBox="1"/>
          <p:nvPr>
            <p:ph idx="1" type="body"/>
          </p:nvPr>
        </p:nvSpPr>
        <p:spPr>
          <a:xfrm>
            <a:off x="357600" y="1173625"/>
            <a:ext cx="3053700" cy="2575800"/>
          </a:xfrm>
          <a:prstGeom prst="rect">
            <a:avLst/>
          </a:prstGeom>
        </p:spPr>
        <p:txBody>
          <a:bodyPr anchorCtr="0" anchor="t" bIns="91425" lIns="91425" spcFirstLastPara="1" rIns="91425" wrap="square" tIns="91425">
            <a:noAutofit/>
          </a:bodyPr>
          <a:lstStyle/>
          <a:p>
            <a:pPr indent="-295275" lvl="0" marL="457200" rtl="0" algn="l">
              <a:lnSpc>
                <a:spcPct val="95000"/>
              </a:lnSpc>
              <a:spcBef>
                <a:spcPts val="0"/>
              </a:spcBef>
              <a:spcAft>
                <a:spcPts val="0"/>
              </a:spcAft>
              <a:buSzPts val="1050"/>
              <a:buAutoNum type="arabicPeriod"/>
            </a:pPr>
            <a:r>
              <a:rPr b="1" lang="en" sz="1050"/>
              <a:t>D</a:t>
            </a:r>
            <a:r>
              <a:rPr b="1" lang="en" sz="1050"/>
              <a:t>ate_review (numerico) </a:t>
            </a:r>
            <a:r>
              <a:rPr lang="en" sz="1050"/>
              <a:t>: Fecha en la que se realizó la reseña.</a:t>
            </a:r>
            <a:endParaRPr sz="1050"/>
          </a:p>
          <a:p>
            <a:pPr indent="-295275" lvl="0" marL="457200" rtl="0" algn="l">
              <a:lnSpc>
                <a:spcPct val="95000"/>
              </a:lnSpc>
              <a:spcBef>
                <a:spcPts val="0"/>
              </a:spcBef>
              <a:spcAft>
                <a:spcPts val="0"/>
              </a:spcAft>
              <a:buSzPts val="1050"/>
              <a:buAutoNum type="arabicPeriod"/>
            </a:pPr>
            <a:r>
              <a:rPr b="1" lang="en" sz="1050"/>
              <a:t>J</a:t>
            </a:r>
            <a:r>
              <a:rPr b="1" lang="en" sz="1050"/>
              <a:t>ob_title (nominal)</a:t>
            </a:r>
            <a:r>
              <a:rPr lang="en" sz="1050"/>
              <a:t>: Rol dentro de la empresa.</a:t>
            </a:r>
            <a:endParaRPr sz="1050"/>
          </a:p>
          <a:p>
            <a:pPr indent="-295275" lvl="0" marL="457200" rtl="0" algn="l">
              <a:lnSpc>
                <a:spcPct val="95000"/>
              </a:lnSpc>
              <a:spcBef>
                <a:spcPts val="0"/>
              </a:spcBef>
              <a:spcAft>
                <a:spcPts val="0"/>
              </a:spcAft>
              <a:buSzPts val="1050"/>
              <a:buAutoNum type="arabicPeriod"/>
            </a:pPr>
            <a:r>
              <a:rPr b="1" lang="en" sz="1050"/>
              <a:t>current</a:t>
            </a:r>
            <a:r>
              <a:rPr lang="en" sz="1050"/>
              <a:t>: Estatus dentro de la empresa actual.</a:t>
            </a:r>
            <a:endParaRPr sz="1050"/>
          </a:p>
          <a:p>
            <a:pPr indent="-295275" lvl="0" marL="457200" rtl="0" algn="l">
              <a:lnSpc>
                <a:spcPct val="95000"/>
              </a:lnSpc>
              <a:spcBef>
                <a:spcPts val="0"/>
              </a:spcBef>
              <a:spcAft>
                <a:spcPts val="0"/>
              </a:spcAft>
              <a:buSzPts val="1050"/>
              <a:buAutoNum type="arabicPeriod"/>
            </a:pPr>
            <a:r>
              <a:rPr b="1" lang="en" sz="1050"/>
              <a:t>location</a:t>
            </a:r>
            <a:r>
              <a:rPr lang="en" sz="1050"/>
              <a:t>: Lugar de la empresa (ciudad).</a:t>
            </a:r>
            <a:endParaRPr sz="1050"/>
          </a:p>
          <a:p>
            <a:pPr indent="-295275" lvl="0" marL="457200" rtl="0" algn="l">
              <a:lnSpc>
                <a:spcPct val="95000"/>
              </a:lnSpc>
              <a:spcBef>
                <a:spcPts val="0"/>
              </a:spcBef>
              <a:spcAft>
                <a:spcPts val="0"/>
              </a:spcAft>
              <a:buSzPts val="1050"/>
              <a:buAutoNum type="arabicPeriod"/>
            </a:pPr>
            <a:r>
              <a:rPr b="1" lang="en" sz="1050"/>
              <a:t>overall_rating</a:t>
            </a:r>
            <a:r>
              <a:rPr lang="en" sz="1050"/>
              <a:t>: puntuación total de la empresa (entre 1-5).</a:t>
            </a:r>
            <a:endParaRPr sz="1050"/>
          </a:p>
          <a:p>
            <a:pPr indent="-295275" lvl="0" marL="457200" rtl="0" algn="l">
              <a:lnSpc>
                <a:spcPct val="95000"/>
              </a:lnSpc>
              <a:spcBef>
                <a:spcPts val="0"/>
              </a:spcBef>
              <a:spcAft>
                <a:spcPts val="0"/>
              </a:spcAft>
              <a:buSzPts val="1050"/>
              <a:buAutoNum type="arabicPeriod"/>
            </a:pPr>
            <a:r>
              <a:rPr b="1" lang="en" sz="1050"/>
              <a:t>work_life_balance</a:t>
            </a:r>
            <a:r>
              <a:rPr lang="en" sz="1050"/>
              <a:t>: opinión del equilibrio entre la vida y del trabajo (1-5)</a:t>
            </a:r>
            <a:endParaRPr sz="1050"/>
          </a:p>
          <a:p>
            <a:pPr indent="-295275" lvl="0" marL="457200" rtl="0" algn="l">
              <a:lnSpc>
                <a:spcPct val="95000"/>
              </a:lnSpc>
              <a:spcBef>
                <a:spcPts val="0"/>
              </a:spcBef>
              <a:spcAft>
                <a:spcPts val="0"/>
              </a:spcAft>
              <a:buSzPts val="1050"/>
              <a:buAutoNum type="arabicPeriod"/>
            </a:pPr>
            <a:r>
              <a:rPr b="1" lang="en" sz="1050"/>
              <a:t>culture_values</a:t>
            </a:r>
            <a:r>
              <a:rPr lang="en" sz="1050"/>
              <a:t>: opinión de la cultura empresarial (1-5)</a:t>
            </a:r>
            <a:endParaRPr sz="1050"/>
          </a:p>
          <a:p>
            <a:pPr indent="-292100" lvl="0" marL="457200" rtl="0" algn="l">
              <a:lnSpc>
                <a:spcPct val="95000"/>
              </a:lnSpc>
              <a:spcBef>
                <a:spcPts val="0"/>
              </a:spcBef>
              <a:spcAft>
                <a:spcPts val="0"/>
              </a:spcAft>
              <a:buSzPts val="1000"/>
              <a:buAutoNum type="arabicPeriod"/>
            </a:pPr>
            <a:r>
              <a:rPr b="1" lang="en" sz="1000"/>
              <a:t>diversity_inclusion</a:t>
            </a:r>
            <a:r>
              <a:rPr lang="en" sz="1000"/>
              <a:t>: apreciación sobre el nivel de diversidad e inclusión (1-5)</a:t>
            </a:r>
            <a:endParaRPr sz="1000"/>
          </a:p>
          <a:p>
            <a:pPr indent="-292100" lvl="0" marL="457200" rtl="0" algn="l">
              <a:lnSpc>
                <a:spcPct val="95000"/>
              </a:lnSpc>
              <a:spcBef>
                <a:spcPts val="0"/>
              </a:spcBef>
              <a:spcAft>
                <a:spcPts val="0"/>
              </a:spcAft>
              <a:buSzPts val="1000"/>
              <a:buAutoNum type="arabicPeriod"/>
            </a:pPr>
            <a:r>
              <a:rPr b="1" lang="en" sz="1000"/>
              <a:t>career_opp</a:t>
            </a:r>
            <a:r>
              <a:rPr lang="en" sz="1000"/>
              <a:t>: opinión sobre oportunidades dentro de la empresa (1-5)</a:t>
            </a:r>
            <a:endParaRPr sz="1000"/>
          </a:p>
          <a:p>
            <a:pPr indent="-292100" lvl="0" marL="457200" rtl="0" algn="l">
              <a:lnSpc>
                <a:spcPct val="95000"/>
              </a:lnSpc>
              <a:spcBef>
                <a:spcPts val="0"/>
              </a:spcBef>
              <a:spcAft>
                <a:spcPts val="0"/>
              </a:spcAft>
              <a:buSzPts val="1000"/>
              <a:buAutoNum type="arabicPeriod"/>
            </a:pPr>
            <a:r>
              <a:rPr b="1" lang="en" sz="1000"/>
              <a:t>*comp_benefits</a:t>
            </a:r>
            <a:r>
              <a:rPr lang="en" sz="1000"/>
              <a:t>: opinión sobre compensación y beneficios (1-5)</a:t>
            </a:r>
            <a:endParaRPr sz="1000"/>
          </a:p>
          <a:p>
            <a:pPr indent="-292100" lvl="0" marL="457200" rtl="0" algn="l">
              <a:lnSpc>
                <a:spcPct val="95000"/>
              </a:lnSpc>
              <a:spcBef>
                <a:spcPts val="0"/>
              </a:spcBef>
              <a:spcAft>
                <a:spcPts val="0"/>
              </a:spcAft>
              <a:buSzPts val="1000"/>
              <a:buAutoNum type="arabicPeriod"/>
            </a:pPr>
            <a:r>
              <a:rPr b="1" lang="en" sz="1000"/>
              <a:t>senior_mgmt:</a:t>
            </a:r>
            <a:r>
              <a:rPr lang="en" sz="1000"/>
              <a:t> apreciación sobre los directivos de la empresa (1-5).</a:t>
            </a:r>
            <a:endParaRPr sz="1000"/>
          </a:p>
          <a:p>
            <a:pPr indent="0" lvl="0" marL="0" rtl="0" algn="l">
              <a:lnSpc>
                <a:spcPct val="95000"/>
              </a:lnSpc>
              <a:spcBef>
                <a:spcPts val="1200"/>
              </a:spcBef>
              <a:spcAft>
                <a:spcPts val="1200"/>
              </a:spcAft>
              <a:buSzPts val="275"/>
              <a:buNone/>
            </a:pPr>
            <a:r>
              <a:t/>
            </a:r>
            <a:endParaRPr sz="800"/>
          </a:p>
        </p:txBody>
      </p:sp>
      <p:sp>
        <p:nvSpPr>
          <p:cNvPr id="86" name="Google Shape;86;p18"/>
          <p:cNvSpPr txBox="1"/>
          <p:nvPr/>
        </p:nvSpPr>
        <p:spPr>
          <a:xfrm>
            <a:off x="5330775" y="1017725"/>
            <a:ext cx="3205500" cy="25482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2"/>
              </a:buClr>
              <a:buSzPts val="1000"/>
              <a:buAutoNum type="arabicPeriod" startAt="12"/>
            </a:pPr>
            <a:r>
              <a:rPr b="1" lang="en" sz="1000">
                <a:solidFill>
                  <a:schemeClr val="dk2"/>
                </a:solidFill>
              </a:rPr>
              <a:t>recommend:</a:t>
            </a:r>
            <a:r>
              <a:rPr lang="en" sz="1000">
                <a:solidFill>
                  <a:schemeClr val="dk2"/>
                </a:solidFill>
              </a:rPr>
              <a:t> apreciación sobre si recomendarías esta </a:t>
            </a:r>
            <a:r>
              <a:rPr lang="en" sz="1000">
                <a:solidFill>
                  <a:schemeClr val="dk2"/>
                </a:solidFill>
              </a:rPr>
              <a:t>compañía</a:t>
            </a:r>
            <a:r>
              <a:rPr lang="en" sz="1000">
                <a:solidFill>
                  <a:schemeClr val="dk2"/>
                </a:solidFill>
              </a:rPr>
              <a:t> ("mucho","normal", "malo").</a:t>
            </a:r>
            <a:endParaRPr sz="1000">
              <a:solidFill>
                <a:schemeClr val="dk2"/>
              </a:solidFill>
            </a:endParaRPr>
          </a:p>
          <a:p>
            <a:pPr indent="-292100" lvl="0" marL="457200" rtl="0" algn="l">
              <a:lnSpc>
                <a:spcPct val="115000"/>
              </a:lnSpc>
              <a:spcBef>
                <a:spcPts val="0"/>
              </a:spcBef>
              <a:spcAft>
                <a:spcPts val="0"/>
              </a:spcAft>
              <a:buClr>
                <a:schemeClr val="dk2"/>
              </a:buClr>
              <a:buSzPts val="1000"/>
              <a:buAutoNum type="arabicPeriod" startAt="13"/>
            </a:pPr>
            <a:r>
              <a:rPr b="1" lang="en" sz="1000">
                <a:solidFill>
                  <a:schemeClr val="dk2"/>
                </a:solidFill>
              </a:rPr>
              <a:t>ceo_approv:</a:t>
            </a:r>
            <a:r>
              <a:rPr lang="en" sz="1000">
                <a:solidFill>
                  <a:schemeClr val="dk2"/>
                </a:solidFill>
              </a:rPr>
              <a:t> apreciación sobre el CEO o dueño de la </a:t>
            </a:r>
            <a:r>
              <a:rPr lang="en" sz="1000">
                <a:solidFill>
                  <a:schemeClr val="dk2"/>
                </a:solidFill>
              </a:rPr>
              <a:t>compañía</a:t>
            </a:r>
            <a:r>
              <a:rPr lang="en" sz="1000">
                <a:solidFill>
                  <a:schemeClr val="dk2"/>
                </a:solidFill>
              </a:rPr>
              <a:t> ("mucho","normal", "malo")..</a:t>
            </a:r>
            <a:endParaRPr sz="1000">
              <a:solidFill>
                <a:schemeClr val="dk2"/>
              </a:solidFill>
            </a:endParaRPr>
          </a:p>
          <a:p>
            <a:pPr indent="-292100" lvl="0" marL="457200" rtl="0" algn="l">
              <a:lnSpc>
                <a:spcPct val="115000"/>
              </a:lnSpc>
              <a:spcBef>
                <a:spcPts val="0"/>
              </a:spcBef>
              <a:spcAft>
                <a:spcPts val="0"/>
              </a:spcAft>
              <a:buClr>
                <a:schemeClr val="dk2"/>
              </a:buClr>
              <a:buSzPts val="1000"/>
              <a:buAutoNum type="arabicPeriod" startAt="13"/>
            </a:pPr>
            <a:r>
              <a:rPr b="1" lang="en" sz="1000">
                <a:solidFill>
                  <a:schemeClr val="dk2"/>
                </a:solidFill>
              </a:rPr>
              <a:t>outlook:</a:t>
            </a:r>
            <a:r>
              <a:rPr lang="en" sz="1000">
                <a:solidFill>
                  <a:schemeClr val="dk2"/>
                </a:solidFill>
              </a:rPr>
              <a:t> apreciación sobre el futuro de la empresa ("mucho","normal", "malo").</a:t>
            </a:r>
            <a:endParaRPr sz="1000">
              <a:solidFill>
                <a:schemeClr val="dk2"/>
              </a:solidFill>
            </a:endParaRPr>
          </a:p>
          <a:p>
            <a:pPr indent="-292100" lvl="0" marL="457200" rtl="0" algn="l">
              <a:lnSpc>
                <a:spcPct val="115000"/>
              </a:lnSpc>
              <a:spcBef>
                <a:spcPts val="0"/>
              </a:spcBef>
              <a:spcAft>
                <a:spcPts val="0"/>
              </a:spcAft>
              <a:buClr>
                <a:schemeClr val="dk2"/>
              </a:buClr>
              <a:buSzPts val="1000"/>
              <a:buAutoNum type="arabicPeriod" startAt="13"/>
            </a:pPr>
            <a:r>
              <a:rPr b="1" lang="en" sz="1000">
                <a:solidFill>
                  <a:schemeClr val="dk2"/>
                </a:solidFill>
              </a:rPr>
              <a:t>headline</a:t>
            </a:r>
            <a:r>
              <a:rPr lang="en" sz="1000">
                <a:solidFill>
                  <a:schemeClr val="dk2"/>
                </a:solidFill>
              </a:rPr>
              <a:t>: comentario a manera de título sobre la empresa.</a:t>
            </a:r>
            <a:endParaRPr sz="1000">
              <a:solidFill>
                <a:schemeClr val="dk2"/>
              </a:solidFill>
            </a:endParaRPr>
          </a:p>
          <a:p>
            <a:pPr indent="-292100" lvl="0" marL="457200" rtl="0" algn="l">
              <a:lnSpc>
                <a:spcPct val="115000"/>
              </a:lnSpc>
              <a:spcBef>
                <a:spcPts val="0"/>
              </a:spcBef>
              <a:spcAft>
                <a:spcPts val="0"/>
              </a:spcAft>
              <a:buClr>
                <a:schemeClr val="dk2"/>
              </a:buClr>
              <a:buSzPts val="1000"/>
              <a:buAutoNum type="arabicPeriod" startAt="13"/>
            </a:pPr>
            <a:r>
              <a:rPr b="1" lang="en" sz="1000">
                <a:solidFill>
                  <a:schemeClr val="dk2"/>
                </a:solidFill>
              </a:rPr>
              <a:t>pros</a:t>
            </a:r>
            <a:r>
              <a:rPr lang="en" sz="1000">
                <a:solidFill>
                  <a:schemeClr val="dk2"/>
                </a:solidFill>
              </a:rPr>
              <a:t>: comentarios positivos sobre la empresa.</a:t>
            </a:r>
            <a:endParaRPr sz="1000">
              <a:solidFill>
                <a:schemeClr val="dk2"/>
              </a:solidFill>
            </a:endParaRPr>
          </a:p>
          <a:p>
            <a:pPr indent="-292100" lvl="0" marL="457200" rtl="0" algn="l">
              <a:lnSpc>
                <a:spcPct val="115000"/>
              </a:lnSpc>
              <a:spcBef>
                <a:spcPts val="0"/>
              </a:spcBef>
              <a:spcAft>
                <a:spcPts val="0"/>
              </a:spcAft>
              <a:buClr>
                <a:schemeClr val="dk2"/>
              </a:buClr>
              <a:buSzPts val="1000"/>
              <a:buAutoNum type="arabicPeriod" startAt="13"/>
            </a:pPr>
            <a:r>
              <a:rPr b="1" lang="en" sz="1000">
                <a:solidFill>
                  <a:schemeClr val="dk2"/>
                </a:solidFill>
              </a:rPr>
              <a:t>cons:</a:t>
            </a:r>
            <a:r>
              <a:rPr lang="en" sz="1000">
                <a:solidFill>
                  <a:schemeClr val="dk2"/>
                </a:solidFill>
              </a:rPr>
              <a:t> comentarios negativos sobre la empresa.</a:t>
            </a:r>
            <a:endParaRPr sz="1000">
              <a:solidFill>
                <a:schemeClr val="dk2"/>
              </a:solidFill>
            </a:endParaRPr>
          </a:p>
          <a:p>
            <a:pPr indent="0" lvl="0" marL="0" rtl="0" algn="l">
              <a:spcBef>
                <a:spcPts val="1200"/>
              </a:spcBef>
              <a:spcAft>
                <a:spcPts val="0"/>
              </a:spcAft>
              <a:buNone/>
            </a:pPr>
            <a:r>
              <a:t/>
            </a:r>
            <a:endParaRPr sz="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Hipótesis</a:t>
            </a:r>
            <a:endParaRPr/>
          </a:p>
        </p:txBody>
      </p:sp>
      <p:sp>
        <p:nvSpPr>
          <p:cNvPr id="92" name="Google Shape;92;p19"/>
          <p:cNvSpPr txBox="1"/>
          <p:nvPr>
            <p:ph idx="1" type="body"/>
          </p:nvPr>
        </p:nvSpPr>
        <p:spPr>
          <a:xfrm>
            <a:off x="311700" y="1152475"/>
            <a:ext cx="8520600" cy="37773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1500"/>
              </a:spcBef>
              <a:spcAft>
                <a:spcPts val="0"/>
              </a:spcAft>
              <a:buClr>
                <a:srgbClr val="374151"/>
              </a:buClr>
              <a:buSzPct val="100000"/>
              <a:buFont typeface="Roboto"/>
              <a:buNone/>
            </a:pPr>
            <a:r>
              <a:rPr i="1" lang="en" sz="1200">
                <a:solidFill>
                  <a:srgbClr val="374151"/>
                </a:solidFill>
                <a:latin typeface="Roboto"/>
                <a:ea typeface="Roboto"/>
                <a:cs typeface="Roboto"/>
                <a:sym typeface="Roboto"/>
              </a:rPr>
              <a:t>Hipótesis sobre Localización y Roles:</a:t>
            </a:r>
            <a:endParaRPr i="1" sz="1200">
              <a:solidFill>
                <a:srgbClr val="374151"/>
              </a:solidFill>
              <a:latin typeface="Roboto"/>
              <a:ea typeface="Roboto"/>
              <a:cs typeface="Roboto"/>
              <a:sym typeface="Roboto"/>
            </a:endParaRPr>
          </a:p>
          <a:p>
            <a:pPr indent="0" lvl="0" marL="914400" rtl="0" algn="l">
              <a:spcBef>
                <a:spcPts val="1500"/>
              </a:spcBef>
              <a:spcAft>
                <a:spcPts val="0"/>
              </a:spcAft>
              <a:buNone/>
            </a:pPr>
            <a:r>
              <a:rPr b="1" lang="en" sz="1200">
                <a:solidFill>
                  <a:srgbClr val="374151"/>
                </a:solidFill>
                <a:latin typeface="Roboto"/>
                <a:ea typeface="Roboto"/>
                <a:cs typeface="Roboto"/>
                <a:sym typeface="Roboto"/>
              </a:rPr>
              <a:t>Hipótesis 1</a:t>
            </a:r>
            <a:r>
              <a:rPr lang="en" sz="1200">
                <a:solidFill>
                  <a:srgbClr val="374151"/>
                </a:solidFill>
                <a:latin typeface="Roboto"/>
                <a:ea typeface="Roboto"/>
                <a:cs typeface="Roboto"/>
                <a:sym typeface="Roboto"/>
              </a:rPr>
              <a:t>: Existe una correlación entre la localización y roles  y las puntuaciones de reseñas en Glassdoor. Es decir, a medida que habrá localizaciones y roles ,donde  la satisfacción laboral tiende a mejorar.</a:t>
            </a:r>
            <a:endParaRPr sz="1200">
              <a:solidFill>
                <a:srgbClr val="374151"/>
              </a:solidFill>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i="1" lang="en" sz="1200">
                <a:solidFill>
                  <a:srgbClr val="374151"/>
                </a:solidFill>
                <a:latin typeface="Roboto"/>
                <a:ea typeface="Roboto"/>
                <a:cs typeface="Roboto"/>
                <a:sym typeface="Roboto"/>
              </a:rPr>
              <a:t>Hipótesis sobre Cultura Empresarial:</a:t>
            </a:r>
            <a:endParaRPr i="1" sz="1200">
              <a:solidFill>
                <a:srgbClr val="374151"/>
              </a:solidFill>
              <a:latin typeface="Roboto"/>
              <a:ea typeface="Roboto"/>
              <a:cs typeface="Roboto"/>
              <a:sym typeface="Roboto"/>
            </a:endParaRPr>
          </a:p>
          <a:p>
            <a:pPr indent="0" lvl="0" marL="914400" rtl="0" algn="l">
              <a:spcBef>
                <a:spcPts val="1500"/>
              </a:spcBef>
              <a:spcAft>
                <a:spcPts val="0"/>
              </a:spcAft>
              <a:buNone/>
            </a:pPr>
            <a:r>
              <a:rPr b="1" lang="en" sz="1200">
                <a:solidFill>
                  <a:srgbClr val="374151"/>
                </a:solidFill>
                <a:latin typeface="Roboto"/>
                <a:ea typeface="Roboto"/>
                <a:cs typeface="Roboto"/>
                <a:sym typeface="Roboto"/>
              </a:rPr>
              <a:t>Hipótesis 2:</a:t>
            </a:r>
            <a:r>
              <a:rPr lang="en" sz="1200">
                <a:solidFill>
                  <a:srgbClr val="374151"/>
                </a:solidFill>
                <a:latin typeface="Roboto"/>
                <a:ea typeface="Roboto"/>
                <a:cs typeface="Roboto"/>
                <a:sym typeface="Roboto"/>
              </a:rPr>
              <a:t> Las opiniones sobre la cultura empresarial (culture_values) están directamente relacionadas con las puntuaciones totales de las empresas. Las empresas con altas calificaciones culturales tienden a tener mejores puntuaciones generales.</a:t>
            </a:r>
            <a:endParaRPr sz="1200">
              <a:solidFill>
                <a:srgbClr val="374151"/>
              </a:solidFill>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i="1" lang="en" sz="1200">
                <a:solidFill>
                  <a:srgbClr val="374151"/>
                </a:solidFill>
                <a:latin typeface="Roboto"/>
                <a:ea typeface="Roboto"/>
                <a:cs typeface="Roboto"/>
                <a:sym typeface="Roboto"/>
              </a:rPr>
              <a:t>Hipótesis sobre Oportunidades de Carrera:</a:t>
            </a:r>
            <a:endParaRPr i="1" sz="1200">
              <a:solidFill>
                <a:srgbClr val="374151"/>
              </a:solidFill>
              <a:latin typeface="Roboto"/>
              <a:ea typeface="Roboto"/>
              <a:cs typeface="Roboto"/>
              <a:sym typeface="Roboto"/>
            </a:endParaRPr>
          </a:p>
          <a:p>
            <a:pPr indent="0" lvl="0" marL="914400" rtl="0" algn="l">
              <a:spcBef>
                <a:spcPts val="1500"/>
              </a:spcBef>
              <a:spcAft>
                <a:spcPts val="0"/>
              </a:spcAft>
              <a:buNone/>
            </a:pPr>
            <a:r>
              <a:rPr b="1" lang="en" sz="1200">
                <a:solidFill>
                  <a:srgbClr val="374151"/>
                </a:solidFill>
                <a:latin typeface="Roboto"/>
                <a:ea typeface="Roboto"/>
                <a:cs typeface="Roboto"/>
                <a:sym typeface="Roboto"/>
              </a:rPr>
              <a:t>Hipótesis 3:</a:t>
            </a:r>
            <a:r>
              <a:rPr lang="en" sz="1200">
                <a:solidFill>
                  <a:srgbClr val="374151"/>
                </a:solidFill>
                <a:latin typeface="Roboto"/>
                <a:ea typeface="Roboto"/>
                <a:cs typeface="Roboto"/>
                <a:sym typeface="Roboto"/>
              </a:rPr>
              <a:t> La percepción de oportunidades de carrera (career_opp) influye significativamente en la satisfacción laboral general. Los empleados que perciben más oportunidades dentro de la empresa tienden a estar más satisfechos.</a:t>
            </a:r>
            <a:endParaRPr sz="1200">
              <a:solidFill>
                <a:srgbClr val="374151"/>
              </a:solidFill>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i="1" lang="en" sz="1200">
                <a:solidFill>
                  <a:srgbClr val="374151"/>
                </a:solidFill>
                <a:latin typeface="Roboto"/>
                <a:ea typeface="Roboto"/>
                <a:cs typeface="Roboto"/>
                <a:sym typeface="Roboto"/>
              </a:rPr>
              <a:t>Hipótesis sobre </a:t>
            </a:r>
            <a:r>
              <a:rPr i="1" lang="en" sz="1200">
                <a:solidFill>
                  <a:srgbClr val="374151"/>
                </a:solidFill>
                <a:latin typeface="Roboto"/>
                <a:ea typeface="Roboto"/>
                <a:cs typeface="Roboto"/>
                <a:sym typeface="Roboto"/>
              </a:rPr>
              <a:t>Compensación y Beneficios:</a:t>
            </a:r>
            <a:endParaRPr i="1" sz="1200">
              <a:solidFill>
                <a:srgbClr val="374151"/>
              </a:solidFill>
              <a:latin typeface="Roboto"/>
              <a:ea typeface="Roboto"/>
              <a:cs typeface="Roboto"/>
              <a:sym typeface="Roboto"/>
            </a:endParaRPr>
          </a:p>
          <a:p>
            <a:pPr indent="0" lvl="0" marL="914400" rtl="0" algn="l">
              <a:spcBef>
                <a:spcPts val="1500"/>
              </a:spcBef>
              <a:spcAft>
                <a:spcPts val="0"/>
              </a:spcAft>
              <a:buNone/>
            </a:pPr>
            <a:r>
              <a:rPr b="1" lang="en" sz="1200">
                <a:solidFill>
                  <a:srgbClr val="374151"/>
                </a:solidFill>
                <a:latin typeface="Roboto"/>
                <a:ea typeface="Roboto"/>
                <a:cs typeface="Roboto"/>
                <a:sym typeface="Roboto"/>
              </a:rPr>
              <a:t>Hipótesis 4</a:t>
            </a:r>
            <a:r>
              <a:rPr lang="en" sz="1200">
                <a:solidFill>
                  <a:srgbClr val="374151"/>
                </a:solidFill>
                <a:latin typeface="Roboto"/>
                <a:ea typeface="Roboto"/>
                <a:cs typeface="Roboto"/>
                <a:sym typeface="Roboto"/>
              </a:rPr>
              <a:t>: La opinión sobre compensación y beneficios (*comp_benefits) afecta directamente a la retención de talento. Empresas con altas calificaciones en este aspecto tienen una menor tasa de rotación de empleados.</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225325"/>
            <a:ext cx="8520600" cy="4343700"/>
          </a:xfrm>
          <a:prstGeom prst="rect">
            <a:avLst/>
          </a:prstGeom>
        </p:spPr>
        <p:txBody>
          <a:bodyPr anchorCtr="0" anchor="t" bIns="91425" lIns="91425" spcFirstLastPara="1" rIns="91425" wrap="square" tIns="91425">
            <a:normAutofit fontScale="32500" lnSpcReduction="20000"/>
          </a:bodyPr>
          <a:lstStyle/>
          <a:p>
            <a:pPr indent="-228600" lvl="0" marL="457200" rtl="0" algn="l">
              <a:spcBef>
                <a:spcPts val="1500"/>
              </a:spcBef>
              <a:spcAft>
                <a:spcPts val="0"/>
              </a:spcAft>
              <a:buClr>
                <a:srgbClr val="374151"/>
              </a:buClr>
              <a:buSzPct val="100000"/>
              <a:buFont typeface="Roboto"/>
              <a:buNone/>
            </a:pPr>
            <a:r>
              <a:rPr i="1" lang="en" sz="3771">
                <a:solidFill>
                  <a:srgbClr val="374151"/>
                </a:solidFill>
                <a:latin typeface="Roboto"/>
                <a:ea typeface="Roboto"/>
                <a:cs typeface="Roboto"/>
                <a:sym typeface="Roboto"/>
              </a:rPr>
              <a:t>Hipótesis sobre la Aprobación del CEO:</a:t>
            </a:r>
            <a:endParaRPr i="1" sz="3771">
              <a:solidFill>
                <a:srgbClr val="374151"/>
              </a:solidFill>
              <a:latin typeface="Roboto"/>
              <a:ea typeface="Roboto"/>
              <a:cs typeface="Roboto"/>
              <a:sym typeface="Roboto"/>
            </a:endParaRPr>
          </a:p>
          <a:p>
            <a:pPr indent="0" lvl="0" marL="914400" rtl="0" algn="l">
              <a:spcBef>
                <a:spcPts val="1500"/>
              </a:spcBef>
              <a:spcAft>
                <a:spcPts val="0"/>
              </a:spcAft>
              <a:buClr>
                <a:schemeClr val="dk1"/>
              </a:buClr>
              <a:buSzPct val="29169"/>
              <a:buFont typeface="Arial"/>
              <a:buNone/>
            </a:pPr>
            <a:r>
              <a:rPr b="1" lang="en" sz="3771">
                <a:solidFill>
                  <a:srgbClr val="374151"/>
                </a:solidFill>
                <a:latin typeface="Roboto"/>
                <a:ea typeface="Roboto"/>
                <a:cs typeface="Roboto"/>
                <a:sym typeface="Roboto"/>
              </a:rPr>
              <a:t>Hipótesis 5:</a:t>
            </a:r>
            <a:r>
              <a:rPr lang="en" sz="3771">
                <a:solidFill>
                  <a:srgbClr val="374151"/>
                </a:solidFill>
                <a:latin typeface="Roboto"/>
                <a:ea typeface="Roboto"/>
                <a:cs typeface="Roboto"/>
                <a:sym typeface="Roboto"/>
              </a:rPr>
              <a:t> La aprobación del CEO (ceo_approv) tiene un impacto en la percepción general de la empresa. Las empresas con altas calificaciones en la aprobación del CEO tienden a tener mejores puntuaciones generales.</a:t>
            </a:r>
            <a:endParaRPr sz="3771">
              <a:solidFill>
                <a:srgbClr val="374151"/>
              </a:solidFill>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i="1" lang="en" sz="3771">
                <a:solidFill>
                  <a:srgbClr val="374151"/>
                </a:solidFill>
                <a:latin typeface="Roboto"/>
                <a:ea typeface="Roboto"/>
                <a:cs typeface="Roboto"/>
                <a:sym typeface="Roboto"/>
              </a:rPr>
              <a:t>Hipótesis sobre Comentarios Positivos y Negativos:</a:t>
            </a:r>
            <a:endParaRPr i="1" sz="3771">
              <a:solidFill>
                <a:srgbClr val="374151"/>
              </a:solidFill>
              <a:latin typeface="Roboto"/>
              <a:ea typeface="Roboto"/>
              <a:cs typeface="Roboto"/>
              <a:sym typeface="Roboto"/>
            </a:endParaRPr>
          </a:p>
          <a:p>
            <a:pPr indent="0" lvl="0" marL="914400" rtl="0" algn="l">
              <a:spcBef>
                <a:spcPts val="1500"/>
              </a:spcBef>
              <a:spcAft>
                <a:spcPts val="0"/>
              </a:spcAft>
              <a:buClr>
                <a:schemeClr val="dk1"/>
              </a:buClr>
              <a:buSzPct val="29169"/>
              <a:buFont typeface="Arial"/>
              <a:buNone/>
            </a:pPr>
            <a:r>
              <a:rPr b="1" lang="en" sz="3771">
                <a:solidFill>
                  <a:srgbClr val="374151"/>
                </a:solidFill>
                <a:latin typeface="Roboto"/>
                <a:ea typeface="Roboto"/>
                <a:cs typeface="Roboto"/>
                <a:sym typeface="Roboto"/>
              </a:rPr>
              <a:t>Hipótesis 6:</a:t>
            </a:r>
            <a:r>
              <a:rPr lang="en" sz="3771">
                <a:solidFill>
                  <a:srgbClr val="374151"/>
                </a:solidFill>
                <a:latin typeface="Roboto"/>
                <a:ea typeface="Roboto"/>
                <a:cs typeface="Roboto"/>
                <a:sym typeface="Roboto"/>
              </a:rPr>
              <a:t> La presencia de comentarios positivos (pros) y negativos (cons) en las reseñas afecta la puntuación general. Empresas con un equilibrio positivo tienden a tener mejores calificaciones.</a:t>
            </a:r>
            <a:endParaRPr sz="3771">
              <a:solidFill>
                <a:srgbClr val="374151"/>
              </a:solidFill>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i="1" lang="en" sz="3771">
                <a:solidFill>
                  <a:srgbClr val="374151"/>
                </a:solidFill>
                <a:latin typeface="Roboto"/>
                <a:ea typeface="Roboto"/>
                <a:cs typeface="Roboto"/>
                <a:sym typeface="Roboto"/>
              </a:rPr>
              <a:t>Hipótesis sobre Diversidad e Inclusión:</a:t>
            </a:r>
            <a:endParaRPr i="1" sz="3771">
              <a:solidFill>
                <a:srgbClr val="374151"/>
              </a:solidFill>
              <a:latin typeface="Roboto"/>
              <a:ea typeface="Roboto"/>
              <a:cs typeface="Roboto"/>
              <a:sym typeface="Roboto"/>
            </a:endParaRPr>
          </a:p>
          <a:p>
            <a:pPr indent="0" lvl="0" marL="914400" rtl="0" algn="l">
              <a:spcBef>
                <a:spcPts val="1500"/>
              </a:spcBef>
              <a:spcAft>
                <a:spcPts val="0"/>
              </a:spcAft>
              <a:buClr>
                <a:schemeClr val="dk1"/>
              </a:buClr>
              <a:buSzPct val="29169"/>
              <a:buFont typeface="Arial"/>
              <a:buNone/>
            </a:pPr>
            <a:r>
              <a:rPr b="1" lang="en" sz="3771">
                <a:solidFill>
                  <a:srgbClr val="374151"/>
                </a:solidFill>
                <a:latin typeface="Roboto"/>
                <a:ea typeface="Roboto"/>
                <a:cs typeface="Roboto"/>
                <a:sym typeface="Roboto"/>
              </a:rPr>
              <a:t>Hipótesis 7:</a:t>
            </a:r>
            <a:r>
              <a:rPr lang="en" sz="3771">
                <a:solidFill>
                  <a:srgbClr val="374151"/>
                </a:solidFill>
                <a:latin typeface="Roboto"/>
                <a:ea typeface="Roboto"/>
                <a:cs typeface="Roboto"/>
                <a:sym typeface="Roboto"/>
              </a:rPr>
              <a:t> La percepción de diversidad e inclusión (diversity_inclusion) está relacionada con la satisfacción laboral. Empresas que son percibidas como inclusivas tienden a tener empleados más satisfechos.</a:t>
            </a:r>
            <a:endParaRPr sz="3771">
              <a:solidFill>
                <a:srgbClr val="374151"/>
              </a:solidFill>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i="1" lang="en" sz="3771">
                <a:solidFill>
                  <a:srgbClr val="374151"/>
                </a:solidFill>
                <a:latin typeface="Roboto"/>
                <a:ea typeface="Roboto"/>
                <a:cs typeface="Roboto"/>
                <a:sym typeface="Roboto"/>
              </a:rPr>
              <a:t>Hipótesis sobre Balance Entre Trabajo y Vida:</a:t>
            </a:r>
            <a:endParaRPr i="1" sz="3771">
              <a:solidFill>
                <a:srgbClr val="374151"/>
              </a:solidFill>
              <a:latin typeface="Roboto"/>
              <a:ea typeface="Roboto"/>
              <a:cs typeface="Roboto"/>
              <a:sym typeface="Roboto"/>
            </a:endParaRPr>
          </a:p>
          <a:p>
            <a:pPr indent="0" lvl="0" marL="914400" rtl="0" algn="l">
              <a:spcBef>
                <a:spcPts val="1500"/>
              </a:spcBef>
              <a:spcAft>
                <a:spcPts val="0"/>
              </a:spcAft>
              <a:buClr>
                <a:schemeClr val="dk1"/>
              </a:buClr>
              <a:buSzPct val="29169"/>
              <a:buFont typeface="Arial"/>
              <a:buNone/>
            </a:pPr>
            <a:r>
              <a:rPr b="1" lang="en" sz="3771">
                <a:solidFill>
                  <a:srgbClr val="374151"/>
                </a:solidFill>
                <a:latin typeface="Roboto"/>
                <a:ea typeface="Roboto"/>
                <a:cs typeface="Roboto"/>
                <a:sym typeface="Roboto"/>
              </a:rPr>
              <a:t>Hipótesis 8:</a:t>
            </a:r>
            <a:r>
              <a:rPr lang="en" sz="3771">
                <a:solidFill>
                  <a:srgbClr val="374151"/>
                </a:solidFill>
                <a:latin typeface="Roboto"/>
                <a:ea typeface="Roboto"/>
                <a:cs typeface="Roboto"/>
                <a:sym typeface="Roboto"/>
              </a:rPr>
              <a:t> La opinión sobre el equilibrio entre trabajo y vida (work_life_balance) está asociada con la satisfacción laboral general. Un mejor equilibrio se correlaciona con mayores puntuaciones.</a:t>
            </a:r>
            <a:endParaRPr sz="3771">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lang="en"/>
              <a:t>Algunas consideraciones: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Distribución</a:t>
            </a:r>
            <a:r>
              <a:rPr lang="en"/>
              <a:t> de la muestra por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