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8" r:id="rId10"/>
    <p:sldId id="269" r:id="rId11"/>
    <p:sldId id="270" r:id="rId12"/>
    <p:sldId id="271" r:id="rId13"/>
    <p:sldId id="272" r:id="rId1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78" y="6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배경 및 목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평행 사변형 8"/>
          <p:cNvSpPr/>
          <p:nvPr userDrawn="1"/>
        </p:nvSpPr>
        <p:spPr>
          <a:xfrm>
            <a:off x="595282" y="285728"/>
            <a:ext cx="2000264" cy="285752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1.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배경 및 목적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452670" y="561425"/>
            <a:ext cx="4857784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데이터수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평행 사변형 8"/>
          <p:cNvSpPr/>
          <p:nvPr userDrawn="1"/>
        </p:nvSpPr>
        <p:spPr>
          <a:xfrm>
            <a:off x="595282" y="285728"/>
            <a:ext cx="2286016" cy="285752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데이터 수집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전처리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452670" y="561425"/>
            <a:ext cx="4857784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분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/>
          <p:cNvSpPr/>
          <p:nvPr userDrawn="1"/>
        </p:nvSpPr>
        <p:spPr>
          <a:xfrm>
            <a:off x="595282" y="285728"/>
            <a:ext cx="2000264" cy="285752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3.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분석 및 해결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452670" y="561425"/>
            <a:ext cx="4857784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결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/>
          <p:cNvSpPr/>
          <p:nvPr userDrawn="1"/>
        </p:nvSpPr>
        <p:spPr>
          <a:xfrm>
            <a:off x="595282" y="285728"/>
            <a:ext cx="1571636" cy="285752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4.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결론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024042" y="561425"/>
            <a:ext cx="5292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7524768" y="285728"/>
            <a:ext cx="214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연구 제목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7524768" y="6382100"/>
            <a:ext cx="2143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19F742C-6A22-4B35-B9EE-319D1E5FE337}" type="slidenum">
              <a:rPr lang="en-US" altLang="ko-KR" sz="1100" b="1" smtClean="0"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/15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5612" y="1571612"/>
            <a:ext cx="3369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latin typeface="나눔고딕" pitchFamily="50" charset="-127"/>
                <a:ea typeface="나눔고딕" pitchFamily="50" charset="-127"/>
              </a:rPr>
              <a:t>연 구 제 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81628" y="3071810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이동준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이동규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81B0729-2B7C-F9FD-FC52-91161D4581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129"/>
          <a:stretch/>
        </p:blipFill>
        <p:spPr>
          <a:xfrm>
            <a:off x="1064568" y="667801"/>
            <a:ext cx="2535882" cy="28332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4A37B24-B969-4329-420A-77E1E5B18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05" y="3501008"/>
            <a:ext cx="6725589" cy="31436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FA964F-DC87-DAB9-0107-025DD639E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128" y="875610"/>
            <a:ext cx="2946300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83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BF1870-724E-481A-E900-5FCA80CE9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8" y="980728"/>
            <a:ext cx="3886464" cy="21417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05D62B-4C99-62F9-20B1-E3062E36D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845" y="1052736"/>
            <a:ext cx="3530066" cy="22366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C6E1A5D-76EB-79B9-5AA8-B74A98331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11" y="3306077"/>
            <a:ext cx="3103605" cy="28592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CFBCEE9-B637-010B-CF17-3A04C012AC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6045" y="3192516"/>
            <a:ext cx="4047907" cy="21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2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FEBD290-81D9-D0BE-1B22-DDF24C7E4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836712"/>
            <a:ext cx="3755937" cy="17873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352D4E-7B18-3930-6954-6869CE351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016" y="818665"/>
            <a:ext cx="3084547" cy="27718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39B461-BF13-BC57-9A5C-5FAC93C70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42" y="2920344"/>
            <a:ext cx="4591784" cy="31009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497F1F-E38F-BFDD-6E25-C13D7C3B8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399" y="2204606"/>
            <a:ext cx="3258005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3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8DDCB22-BEB4-EF30-F984-156744507DB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8504" y="764704"/>
            <a:ext cx="1809480" cy="20347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7638400-26A1-B001-6201-4CAE58AB7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728" y="744815"/>
            <a:ext cx="2878806" cy="25754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11D4536-3241-3B88-E2F0-D14FC0944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104" y="908720"/>
            <a:ext cx="2830617" cy="293972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F6EEBBB-E822-2CEB-7FEB-ECD331010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528" y="3537714"/>
            <a:ext cx="2583458" cy="21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4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4306" y="1142984"/>
            <a:ext cx="1680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5400" dirty="0">
                <a:latin typeface="나눔고딕" pitchFamily="50" charset="-127"/>
                <a:ea typeface="나눔고딕" pitchFamily="50" charset="-127"/>
              </a:rPr>
              <a:t>목 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720" y="2357430"/>
            <a:ext cx="1835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배경 및 목적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38422" y="2357430"/>
            <a:ext cx="2581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데이터 수집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전처리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34646" y="2357430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분석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해결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92575" y="2357430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결론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860" y="2928934"/>
            <a:ext cx="1114408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연구 배경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연구 과제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24174" y="2928934"/>
            <a:ext cx="1547218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데이터 수집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데이터 전처리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24542" y="2928934"/>
            <a:ext cx="139493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데이터 분석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회귀식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추정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예측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및 평가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44" y="2928934"/>
            <a:ext cx="1114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기대효과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추후 과제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8AC5F25-9556-4BEE-2F59-61E0CBE78643}"/>
              </a:ext>
            </a:extLst>
          </p:cNvPr>
          <p:cNvSpPr txBox="1"/>
          <p:nvPr/>
        </p:nvSpPr>
        <p:spPr>
          <a:xfrm>
            <a:off x="920552" y="1052736"/>
            <a:ext cx="3960440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최근 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10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년간 편의점 업계는 매출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및 점포 수 모두 증가세를 유지하고 있지만 성장율은 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2011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년을 정점으로 하락세를 보임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D96D36-E763-3756-FA0A-9DB4A17E4789}"/>
              </a:ext>
            </a:extLst>
          </p:cNvPr>
          <p:cNvSpPr txBox="1"/>
          <p:nvPr/>
        </p:nvSpPr>
        <p:spPr>
          <a:xfrm>
            <a:off x="5241032" y="1052736"/>
            <a:ext cx="3960440" cy="78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편의점 업체 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사간의 경쟁은 해를 거듭할 수록 치열해지는 상황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6F3E5F-295F-D747-FEB4-ADAD7637FEF4}"/>
              </a:ext>
            </a:extLst>
          </p:cNvPr>
          <p:cNvSpPr txBox="1"/>
          <p:nvPr/>
        </p:nvSpPr>
        <p:spPr>
          <a:xfrm>
            <a:off x="1496616" y="4437112"/>
            <a:ext cx="7039874" cy="78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CU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경영진은 이러한 무한 경쟁 하에서 점유율 선두를 탈환하기 위한 방안의 일환으로 대표 상품인 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음료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의 매출 예측 시스템을 개발을 지시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FD61333-BC7D-7249-EE12-4356B6ADE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096" y="2315762"/>
            <a:ext cx="3024336" cy="1868649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1CAD2912-7F70-2AFD-3719-5C71421BFBAC}"/>
              </a:ext>
            </a:extLst>
          </p:cNvPr>
          <p:cNvGrpSpPr/>
          <p:nvPr/>
        </p:nvGrpSpPr>
        <p:grpSpPr>
          <a:xfrm>
            <a:off x="704526" y="2370012"/>
            <a:ext cx="4399685" cy="1563044"/>
            <a:chOff x="704527" y="2370012"/>
            <a:chExt cx="4104458" cy="1458161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340D8197-757B-A089-53F5-C6C72030F7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714" t="11640" r="2854" b="53365"/>
            <a:stretch/>
          </p:blipFill>
          <p:spPr>
            <a:xfrm>
              <a:off x="704527" y="2370012"/>
              <a:ext cx="2016225" cy="1440161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50FF556-10C3-27EE-9EA1-F9B466FD24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714" t="58884" r="2854" b="4371"/>
            <a:stretch/>
          </p:blipFill>
          <p:spPr>
            <a:xfrm>
              <a:off x="2864769" y="2370012"/>
              <a:ext cx="1944216" cy="14581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952472" y="1071546"/>
            <a:ext cx="1000132" cy="10001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데이터 수집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2952736" y="1071546"/>
            <a:ext cx="5000660" cy="2000264"/>
            <a:chOff x="2309794" y="1071546"/>
            <a:chExt cx="5000660" cy="2000264"/>
          </a:xfrm>
        </p:grpSpPr>
        <p:grpSp>
          <p:nvGrpSpPr>
            <p:cNvPr id="17" name="그룹 16"/>
            <p:cNvGrpSpPr/>
            <p:nvPr/>
          </p:nvGrpSpPr>
          <p:grpSpPr>
            <a:xfrm>
              <a:off x="2309794" y="1071546"/>
              <a:ext cx="5000660" cy="2000264"/>
              <a:chOff x="2309794" y="1071546"/>
              <a:chExt cx="5000660" cy="2000264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2309794" y="1071546"/>
                <a:ext cx="5000660" cy="16430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309794" y="2714620"/>
                <a:ext cx="5000660" cy="35719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latin typeface="나눔고딕" pitchFamily="50" charset="-127"/>
                    <a:ea typeface="나눔고딕" pitchFamily="50" charset="-127"/>
                  </a:rPr>
                  <a:t>csv</a:t>
                </a:r>
                <a:r>
                  <a:rPr lang="ko-KR" altLang="en-US" b="1" dirty="0">
                    <a:latin typeface="나눔고딕" pitchFamily="50" charset="-127"/>
                    <a:ea typeface="나눔고딕" pitchFamily="50" charset="-127"/>
                  </a:rPr>
                  <a:t>파일</a:t>
                </a:r>
                <a:r>
                  <a:rPr lang="en-US" altLang="ko-KR" b="1" dirty="0">
                    <a:latin typeface="나눔고딕" pitchFamily="50" charset="-127"/>
                    <a:ea typeface="나눔고딕" pitchFamily="50" charset="-127"/>
                  </a:rPr>
                  <a:t>(BGF </a:t>
                </a:r>
                <a:r>
                  <a:rPr lang="ko-KR" altLang="en-US" b="1" dirty="0" err="1">
                    <a:latin typeface="나눔고딕" pitchFamily="50" charset="-127"/>
                    <a:ea typeface="나눔고딕" pitchFamily="50" charset="-127"/>
                  </a:rPr>
                  <a:t>리테일</a:t>
                </a:r>
                <a:r>
                  <a:rPr lang="en-US" altLang="ko-KR" b="1" dirty="0">
                    <a:latin typeface="나눔고딕" pitchFamily="50" charset="-127"/>
                    <a:ea typeface="나눔고딕" pitchFamily="50" charset="-127"/>
                  </a:rPr>
                  <a:t> </a:t>
                </a:r>
                <a:r>
                  <a:rPr lang="ko-KR" altLang="en-US" b="1" dirty="0">
                    <a:latin typeface="나눔고딕" pitchFamily="50" charset="-127"/>
                    <a:ea typeface="나눔고딕" pitchFamily="50" charset="-127"/>
                  </a:rPr>
                  <a:t>본사 </a:t>
                </a:r>
                <a:r>
                  <a:rPr lang="ko-KR" altLang="en-US" b="1" dirty="0" err="1">
                    <a:latin typeface="나눔고딕" pitchFamily="50" charset="-127"/>
                    <a:ea typeface="나눔고딕" pitchFamily="50" charset="-127"/>
                  </a:rPr>
                  <a:t>업업팀</a:t>
                </a:r>
                <a:r>
                  <a:rPr lang="en-US" altLang="ko-KR" b="1" dirty="0">
                    <a:latin typeface="나눔고딕" pitchFamily="50" charset="-127"/>
                    <a:ea typeface="나눔고딕" pitchFamily="50" charset="-127"/>
                  </a:rPr>
                  <a:t>)</a:t>
                </a:r>
                <a:endParaRPr lang="ko-KR" altLang="en-US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2745765" y="1381440"/>
              <a:ext cx="849913" cy="1118866"/>
              <a:chOff x="6422792" y="1714488"/>
              <a:chExt cx="849913" cy="1118866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8FAFB"/>
                  </a:clrFrom>
                  <a:clrTo>
                    <a:srgbClr val="F8FAFB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453198" y="1714488"/>
                <a:ext cx="819507" cy="9048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6422792" y="2571744"/>
                <a:ext cx="84991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 err="1">
                    <a:latin typeface="나눔고딕" pitchFamily="50" charset="-127"/>
                    <a:ea typeface="나눔고딕" pitchFamily="50" charset="-127"/>
                  </a:rPr>
                  <a:t>상품품목수</a:t>
                </a:r>
                <a:endParaRPr lang="ko-KR" altLang="en-US" sz="1100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3847741" y="1381440"/>
              <a:ext cx="819507" cy="1118866"/>
              <a:chOff x="6453198" y="1714488"/>
              <a:chExt cx="819507" cy="1118866"/>
            </a:xfrm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8FAFB"/>
                  </a:clrFrom>
                  <a:clrTo>
                    <a:srgbClr val="F8FAFB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453198" y="1714488"/>
                <a:ext cx="819507" cy="9048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6558325" y="2571744"/>
                <a:ext cx="5838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itchFamily="50" charset="-127"/>
                    <a:ea typeface="나눔고딕" pitchFamily="50" charset="-127"/>
                  </a:rPr>
                  <a:t>판매량</a:t>
                </a: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4919311" y="1381440"/>
              <a:ext cx="819507" cy="1118866"/>
              <a:chOff x="6453198" y="1714488"/>
              <a:chExt cx="819507" cy="1118866"/>
            </a:xfrm>
          </p:grpSpPr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8FAFB"/>
                  </a:clrFrom>
                  <a:clrTo>
                    <a:srgbClr val="F8FAFB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453198" y="1714488"/>
                <a:ext cx="819507" cy="9048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6558325" y="2571744"/>
                <a:ext cx="5838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itchFamily="50" charset="-127"/>
                    <a:ea typeface="나눔고딕" pitchFamily="50" charset="-127"/>
                  </a:rPr>
                  <a:t>판매가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5990881" y="1381440"/>
              <a:ext cx="819507" cy="1118866"/>
              <a:chOff x="6453198" y="1714488"/>
              <a:chExt cx="819507" cy="1118866"/>
            </a:xfrm>
          </p:grpSpPr>
          <p:pic>
            <p:nvPicPr>
              <p:cNvPr id="1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8FAFB"/>
                  </a:clrFrom>
                  <a:clrTo>
                    <a:srgbClr val="F8FAFB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453198" y="1714488"/>
                <a:ext cx="819507" cy="9048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6484404" y="2571744"/>
                <a:ext cx="7168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itchFamily="50" charset="-127"/>
                    <a:ea typeface="나눔고딕" pitchFamily="50" charset="-127"/>
                  </a:rPr>
                  <a:t>영업일수</a:t>
                </a: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90896BC-E389-FCFF-1AD2-7342CF948E31}"/>
              </a:ext>
            </a:extLst>
          </p:cNvPr>
          <p:cNvGrpSpPr/>
          <p:nvPr/>
        </p:nvGrpSpPr>
        <p:grpSpPr>
          <a:xfrm>
            <a:off x="2952736" y="3571876"/>
            <a:ext cx="5000660" cy="2000264"/>
            <a:chOff x="2952736" y="3571876"/>
            <a:chExt cx="5000660" cy="2000264"/>
          </a:xfrm>
        </p:grpSpPr>
        <p:grpSp>
          <p:nvGrpSpPr>
            <p:cNvPr id="25" name="그룹 24"/>
            <p:cNvGrpSpPr/>
            <p:nvPr/>
          </p:nvGrpSpPr>
          <p:grpSpPr>
            <a:xfrm>
              <a:off x="2952736" y="3571876"/>
              <a:ext cx="5000660" cy="2000264"/>
              <a:chOff x="2309794" y="1071546"/>
              <a:chExt cx="5000660" cy="2000264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2309794" y="1071546"/>
                <a:ext cx="5000660" cy="16430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2309794" y="2714620"/>
                <a:ext cx="5000660" cy="35719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latin typeface="나눔고딕" pitchFamily="50" charset="-127"/>
                    <a:ea typeface="나눔고딕" pitchFamily="50" charset="-127"/>
                  </a:rPr>
                  <a:t>csv</a:t>
                </a:r>
                <a:r>
                  <a:rPr lang="ko-KR" altLang="en-US" b="1" dirty="0">
                    <a:latin typeface="나눔고딕" pitchFamily="50" charset="-127"/>
                    <a:ea typeface="나눔고딕" pitchFamily="50" charset="-127"/>
                  </a:rPr>
                  <a:t>파일</a:t>
                </a:r>
                <a:r>
                  <a:rPr lang="en-US" altLang="ko-KR" b="1" dirty="0">
                    <a:latin typeface="나눔고딕" pitchFamily="50" charset="-127"/>
                    <a:ea typeface="나눔고딕" pitchFamily="50" charset="-127"/>
                  </a:rPr>
                  <a:t>(</a:t>
                </a:r>
                <a:r>
                  <a:rPr lang="ko-KR" altLang="en-US" b="1" dirty="0">
                    <a:latin typeface="나눔고딕" pitchFamily="50" charset="-127"/>
                    <a:ea typeface="나눔고딕" pitchFamily="50" charset="-127"/>
                  </a:rPr>
                  <a:t>기상자료개방포털</a:t>
                </a:r>
                <a:r>
                  <a:rPr lang="en-US" altLang="ko-KR" b="1" dirty="0">
                    <a:latin typeface="나눔고딕" pitchFamily="50" charset="-127"/>
                    <a:ea typeface="나눔고딕" pitchFamily="50" charset="-127"/>
                  </a:rPr>
                  <a:t>)</a:t>
                </a:r>
                <a:endParaRPr lang="ko-KR" altLang="en-US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3578519" y="3881770"/>
              <a:ext cx="819507" cy="1118866"/>
              <a:chOff x="6453198" y="1714488"/>
              <a:chExt cx="819507" cy="1118866"/>
            </a:xfrm>
          </p:grpSpPr>
          <p:pic>
            <p:nvPicPr>
              <p:cNvPr id="3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8FAFB"/>
                  </a:clrFrom>
                  <a:clrTo>
                    <a:srgbClr val="F8FAFB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453198" y="1714488"/>
                <a:ext cx="819507" cy="9048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6515767" y="2571744"/>
                <a:ext cx="7569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itchFamily="50" charset="-127"/>
                    <a:ea typeface="나눔고딕" pitchFamily="50" charset="-127"/>
                  </a:rPr>
                  <a:t>최고 기온</a:t>
                </a: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006139" y="3881770"/>
              <a:ext cx="819507" cy="1118866"/>
              <a:chOff x="6453198" y="1714488"/>
              <a:chExt cx="819507" cy="1118866"/>
            </a:xfrm>
          </p:grpSpPr>
          <p:pic>
            <p:nvPicPr>
              <p:cNvPr id="3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8FAFB"/>
                  </a:clrFrom>
                  <a:clrTo>
                    <a:srgbClr val="F8FAFB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453198" y="1714488"/>
                <a:ext cx="819507" cy="9048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6486887" y="2571744"/>
                <a:ext cx="7168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itchFamily="50" charset="-127"/>
                    <a:ea typeface="나눔고딕" pitchFamily="50" charset="-127"/>
                  </a:rPr>
                  <a:t>강우일수</a:t>
                </a: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6437749" y="3881770"/>
              <a:ext cx="819507" cy="1118866"/>
              <a:chOff x="6453198" y="1714488"/>
              <a:chExt cx="819507" cy="1118866"/>
            </a:xfrm>
          </p:grpSpPr>
          <p:pic>
            <p:nvPicPr>
              <p:cNvPr id="3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8FAFB"/>
                  </a:clrFrom>
                  <a:clrTo>
                    <a:srgbClr val="F8FAFB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453198" y="1714488"/>
                <a:ext cx="819507" cy="9048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6486887" y="2571744"/>
                <a:ext cx="7168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itchFamily="50" charset="-127"/>
                    <a:ea typeface="나눔고딕" pitchFamily="50" charset="-127"/>
                  </a:rPr>
                  <a:t>황사일수</a:t>
                </a: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952472" y="1071546"/>
            <a:ext cx="1000132" cy="10001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데이터 </a:t>
            </a:r>
            <a:r>
              <a:rPr lang="ko-KR" altLang="en-US" sz="1400" b="1" dirty="0" err="1">
                <a:latin typeface="나눔고딕" pitchFamily="50" charset="-127"/>
                <a:ea typeface="나눔고딕" pitchFamily="50" charset="-127"/>
              </a:rPr>
              <a:t>전처리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113DBD-1E80-992A-AE11-7AAF33DC86B2}"/>
              </a:ext>
            </a:extLst>
          </p:cNvPr>
          <p:cNvSpPr txBox="1"/>
          <p:nvPr/>
        </p:nvSpPr>
        <p:spPr>
          <a:xfrm>
            <a:off x="2024042" y="1340768"/>
            <a:ext cx="6858048" cy="4185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결측값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확인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85141E-86D0-AC38-F58E-4702FA9B0ADC}"/>
              </a:ext>
            </a:extLst>
          </p:cNvPr>
          <p:cNvSpPr txBox="1"/>
          <p:nvPr/>
        </p:nvSpPr>
        <p:spPr>
          <a:xfrm>
            <a:off x="2024042" y="2348880"/>
            <a:ext cx="6858048" cy="4185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이상치 확인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F1D1B3-12F7-4C84-ADE2-910A1FBB0E0E}"/>
              </a:ext>
            </a:extLst>
          </p:cNvPr>
          <p:cNvSpPr txBox="1"/>
          <p:nvPr/>
        </p:nvSpPr>
        <p:spPr>
          <a:xfrm>
            <a:off x="2024042" y="3462681"/>
            <a:ext cx="6858048" cy="4185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판매일수로부터 편의점 수 추출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718640-E698-9946-2645-7E77075F053D}"/>
              </a:ext>
            </a:extLst>
          </p:cNvPr>
          <p:cNvSpPr txBox="1"/>
          <p:nvPr/>
        </p:nvSpPr>
        <p:spPr>
          <a:xfrm>
            <a:off x="2024042" y="4450584"/>
            <a:ext cx="6858048" cy="4185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월별 매출금액 변수 생성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C07B63-7CEC-54B7-8BA2-231CECB0710E}"/>
              </a:ext>
            </a:extLst>
          </p:cNvPr>
          <p:cNvSpPr txBox="1"/>
          <p:nvPr/>
        </p:nvSpPr>
        <p:spPr>
          <a:xfrm>
            <a:off x="2024042" y="5517232"/>
            <a:ext cx="6858048" cy="4185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황사일수 변수 생성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25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952472" y="1071546"/>
            <a:ext cx="928694" cy="9286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연구성과</a:t>
            </a:r>
          </a:p>
        </p:txBody>
      </p:sp>
      <p:sp>
        <p:nvSpPr>
          <p:cNvPr id="3" name="타원 2"/>
          <p:cNvSpPr/>
          <p:nvPr/>
        </p:nvSpPr>
        <p:spPr>
          <a:xfrm>
            <a:off x="952472" y="3429000"/>
            <a:ext cx="928694" cy="9286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latin typeface="나눔고딕" pitchFamily="50" charset="-127"/>
                <a:ea typeface="나눔고딕" pitchFamily="50" charset="-127"/>
              </a:rPr>
              <a:t>향후과제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24042" y="3510490"/>
            <a:ext cx="537647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회귀식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추정에 사용된 매출 자료는 명백한 </a:t>
            </a:r>
            <a:r>
              <a:rPr lang="ko-KR" altLang="en-US" sz="1600" b="1" dirty="0" err="1">
                <a:latin typeface="나눔고딕" pitchFamily="50" charset="-127"/>
                <a:ea typeface="나눔고딕" pitchFamily="50" charset="-127"/>
              </a:rPr>
              <a:t>시계열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데이터</a:t>
            </a:r>
          </a:p>
        </p:txBody>
      </p:sp>
      <p:pic>
        <p:nvPicPr>
          <p:cNvPr id="1026" name="Picture 2" descr="C:\Users\eva\AppData\Local\Microsoft\Windows\INetCache\IE\HWQNO4LY\arrow-24845_64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48" y="3939118"/>
            <a:ext cx="428628" cy="41992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024043" y="4445678"/>
            <a:ext cx="685804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0000" indent="-360000" algn="just">
              <a:buFont typeface="Wingdings" pitchFamily="2" charset="2"/>
              <a:buChar char="Ø"/>
            </a:pP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잔차의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분포가 </a:t>
            </a:r>
            <a:r>
              <a:rPr lang="ko-KR" altLang="en-US" sz="1600" b="1" dirty="0" err="1">
                <a:latin typeface="나눔고딕" pitchFamily="50" charset="-127"/>
                <a:ea typeface="나눔고딕" pitchFamily="50" charset="-127"/>
              </a:rPr>
              <a:t>정규성을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 띠지 않기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때문에 </a:t>
            </a: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최소제곱법을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적용하는데 무리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marL="360000" indent="-3600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자기상관성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을 내포함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추세성분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계절성분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pic>
        <p:nvPicPr>
          <p:cNvPr id="9" name="Picture 2" descr="C:\Users\eva\AppData\Local\Microsoft\Windows\INetCache\IE\HWQNO4LY\arrow-24845_64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48" y="5153564"/>
            <a:ext cx="428628" cy="419921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024042" y="5572140"/>
            <a:ext cx="4934043" cy="78790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차분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을 통해 자기상관성을 제거한 후 회귀모형 적용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b="1" dirty="0" err="1">
                <a:latin typeface="나눔고딕" pitchFamily="50" charset="-127"/>
                <a:ea typeface="나눔고딕" pitchFamily="50" charset="-127"/>
              </a:rPr>
              <a:t>시계열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 모형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적용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24042" y="1071546"/>
            <a:ext cx="6858048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CU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의 주력품목인 음료의 매출을 예측하고 공급에 차질이 생기지 않도록 사전 대비가 가능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음료의 매출에 미치는 요인을 정확히 파악하여 요인에 대한 매출 기여도별차별화 대응 전략 수립 가능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이러한 요인들을 적절히 통제하고 조절함으로써 매출의 극대화 가능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9860" y="2714620"/>
            <a:ext cx="4214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latin typeface="나눔고딕" pitchFamily="50" charset="-127"/>
                <a:ea typeface="나눔고딕" pitchFamily="50" charset="-127"/>
              </a:rPr>
              <a:t>감 사 합 </a:t>
            </a:r>
            <a:r>
              <a:rPr lang="ko-KR" altLang="en-US" sz="5400" b="1" dirty="0" err="1">
                <a:latin typeface="나눔고딕" pitchFamily="50" charset="-127"/>
                <a:ea typeface="나눔고딕" pitchFamily="50" charset="-127"/>
              </a:rPr>
              <a:t>니</a:t>
            </a:r>
            <a:r>
              <a:rPr lang="ko-KR" altLang="en-US" sz="5400" b="1" dirty="0">
                <a:latin typeface="나눔고딕" pitchFamily="50" charset="-127"/>
                <a:ea typeface="나눔고딕" pitchFamily="50" charset="-127"/>
              </a:rPr>
              <a:t> 다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E4C6232-93FF-D73F-C308-8F6DA7C72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896" y="773160"/>
            <a:ext cx="5163271" cy="23434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23D1580-B5A1-2CD7-87A2-7A3A88D42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60" y="3357279"/>
            <a:ext cx="5010849" cy="309605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773AE50-1F82-498D-165E-1AA6B8832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216" y="3789327"/>
            <a:ext cx="2386978" cy="244098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FC8043C-4C94-0EB6-35E6-6AF01D2D6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489" y="908721"/>
            <a:ext cx="3528392" cy="153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2864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214</Words>
  <Application>Microsoft Office PowerPoint</Application>
  <PresentationFormat>A4 용지(210x297mm)</PresentationFormat>
  <Paragraphs>46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나눔고딕</vt:lpstr>
      <vt:lpstr>맑은 고딕</vt:lpstr>
      <vt:lpstr>Arial</vt:lpstr>
      <vt:lpstr>Wingdings</vt:lpstr>
      <vt:lpstr>기본마스터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eva</dc:creator>
  <cp:lastModifiedBy>이동규(2017200026)</cp:lastModifiedBy>
  <cp:revision>35</cp:revision>
  <dcterms:created xsi:type="dcterms:W3CDTF">2023-04-13T08:15:34Z</dcterms:created>
  <dcterms:modified xsi:type="dcterms:W3CDTF">2023-04-17T12:57:01Z</dcterms:modified>
</cp:coreProperties>
</file>