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5" r:id="rId5"/>
    <p:sldId id="273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4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816" y="3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6148-E932-4821-B732-DEED6113C7C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ED6E-D665-40CE-AB0C-6DCFAAD0E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9ED6E-D665-40CE-AB0C-6DCFAAD0ECF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분석 및 해결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817096" y="379931"/>
            <a:ext cx="377766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회귀분석을 이용한 </a:t>
            </a:r>
            <a:r>
              <a:rPr lang="en-US" altLang="ko-KR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CU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편의점 음료 매출의</a:t>
            </a:r>
            <a:endParaRPr lang="en-US" altLang="ko-KR" sz="1100" b="0" spc="20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100" b="0" spc="200" baseline="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             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예측모델 및 영향요인에 관한 연구</a:t>
            </a:r>
            <a:endParaRPr lang="ko-KR" altLang="en-US" sz="1100" b="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/15</a:t>
            </a:r>
            <a:endParaRPr lang="ko-KR" altLang="en-US" sz="11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8DC93B9-D79E-0B10-51A1-41EE8C34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36576" y="3097600"/>
            <a:ext cx="7632848" cy="2974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142" y="357187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조 이동준</a:t>
            </a:r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23910" y="1285860"/>
            <a:ext cx="7858180" cy="1643074"/>
            <a:chOff x="1023910" y="1285860"/>
            <a:chExt cx="7858180" cy="1643074"/>
          </a:xfrm>
        </p:grpSpPr>
        <p:sp>
          <p:nvSpPr>
            <p:cNvPr id="4" name="TextBox 3"/>
            <p:cNvSpPr txBox="1"/>
            <p:nvPr/>
          </p:nvSpPr>
          <p:spPr>
            <a:xfrm>
              <a:off x="1881166" y="1500174"/>
              <a:ext cx="6143028" cy="1135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회귀분석을 이용한 </a:t>
              </a:r>
              <a:r>
                <a:rPr lang="en-US" altLang="ko-KR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CU</a:t>
              </a: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음료 매출의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예측모델 및 영향요인에 관한 연구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23910" y="1285860"/>
              <a:ext cx="7858180" cy="1643074"/>
              <a:chOff x="952472" y="1071546"/>
              <a:chExt cx="7858180" cy="207170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23910" y="1142983"/>
                <a:ext cx="7715304" cy="192882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952472" y="1071546"/>
                <a:ext cx="7858180" cy="207170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1B0729-2B7C-F9FD-FC52-91161D458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9"/>
          <a:stretch/>
        </p:blipFill>
        <p:spPr>
          <a:xfrm>
            <a:off x="1064568" y="667801"/>
            <a:ext cx="2535882" cy="28332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4A37B24-B969-4329-420A-77E1E5B1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" y="3501008"/>
            <a:ext cx="6725589" cy="314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2FA964F-DC87-DAB9-0107-025DD639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128" y="875610"/>
            <a:ext cx="294630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368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3BF1870-724E-481A-E900-5FCA80CE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980728"/>
            <a:ext cx="3886464" cy="2141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05D62B-4C99-62F9-20B1-E3062E36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45" y="1052736"/>
            <a:ext cx="3530066" cy="2236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C6E1A5D-76EB-79B9-5AA8-B74A9833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1" y="3306077"/>
            <a:ext cx="3103605" cy="28592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CFBCEE9-B637-010B-CF17-3A04C012A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045" y="3192516"/>
            <a:ext cx="4047907" cy="21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32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EBD290-81D9-D0BE-1B22-DDF24C7E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836712"/>
            <a:ext cx="3755937" cy="1787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B352D4E-7B18-3930-6954-6869CE35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16" y="818665"/>
            <a:ext cx="3084547" cy="2771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F39B461-BF13-BC57-9A5C-5FAC93C7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42" y="2920344"/>
            <a:ext cx="4591784" cy="3100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A497F1F-E38F-BFDD-6E25-C13D7C3B8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99" y="2204606"/>
            <a:ext cx="325800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3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8DDCB22-BEB4-EF30-F984-156744507D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504" y="764704"/>
            <a:ext cx="1809480" cy="2034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7638400-26A1-B001-6201-4CAE58AB7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28" y="744815"/>
            <a:ext cx="2878806" cy="2575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11D4536-3241-3B88-E2F0-D14FC09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04" y="908720"/>
            <a:ext cx="2830617" cy="29397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F6EEBBB-E822-2CEB-7FEB-ECD33101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8" y="3537714"/>
            <a:ext cx="2583458" cy="21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594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64440" y="1285860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데이터 수집</a:t>
            </a:r>
          </a:p>
        </p:txBody>
      </p:sp>
      <p:grpSp>
        <p:nvGrpSpPr>
          <p:cNvPr id="3" name="그룹 37"/>
          <p:cNvGrpSpPr/>
          <p:nvPr/>
        </p:nvGrpSpPr>
        <p:grpSpPr>
          <a:xfrm>
            <a:off x="1784648" y="1200741"/>
            <a:ext cx="3549600" cy="2935228"/>
            <a:chOff x="1784648" y="1200741"/>
            <a:chExt cx="3549600" cy="2935228"/>
          </a:xfrm>
        </p:grpSpPr>
        <p:grpSp>
          <p:nvGrpSpPr>
            <p:cNvPr id="4" name="그룹 47"/>
            <p:cNvGrpSpPr/>
            <p:nvPr/>
          </p:nvGrpSpPr>
          <p:grpSpPr>
            <a:xfrm>
              <a:off x="1784648" y="1200741"/>
              <a:ext cx="3549600" cy="2935228"/>
              <a:chOff x="2952736" y="1285859"/>
              <a:chExt cx="4929222" cy="293522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952736" y="1285859"/>
                <a:ext cx="4929222" cy="2542159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52736" y="3830664"/>
                <a:ext cx="4929222" cy="390423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csv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파일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(BGF </a:t>
                </a:r>
                <a:r>
                  <a:rPr lang="ko-KR" altLang="en-US" sz="1600" b="1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리테일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본사 </a:t>
                </a:r>
                <a:r>
                  <a:rPr lang="ko-KR" altLang="en-US" sz="1600" b="1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업업팀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2360142" y="1399666"/>
              <a:ext cx="849913" cy="1118866"/>
              <a:chOff x="6422792" y="1714488"/>
              <a:chExt cx="849913" cy="111886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422792" y="2571744"/>
                <a:ext cx="849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latin typeface="나눔고딕" pitchFamily="50" charset="-127"/>
                    <a:ea typeface="나눔고딕" pitchFamily="50" charset="-127"/>
                  </a:rPr>
                  <a:t>상품품목수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47741" y="1399666"/>
              <a:ext cx="819507" cy="1118866"/>
              <a:chOff x="6453198" y="1714488"/>
              <a:chExt cx="819507" cy="1118866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558325" y="2571744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판매량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410502" y="2513065"/>
              <a:ext cx="819507" cy="1118866"/>
              <a:chOff x="6453198" y="1714488"/>
              <a:chExt cx="819507" cy="1118866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558325" y="2571744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판매가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847741" y="2515711"/>
              <a:ext cx="819507" cy="1118866"/>
              <a:chOff x="6453198" y="1714488"/>
              <a:chExt cx="819507" cy="1118866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484404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영업일수</a:t>
                </a:r>
              </a:p>
            </p:txBody>
          </p:sp>
        </p:grpSp>
      </p:grpSp>
      <p:grpSp>
        <p:nvGrpSpPr>
          <p:cNvPr id="16" name="그룹 38"/>
          <p:cNvGrpSpPr/>
          <p:nvPr/>
        </p:nvGrpSpPr>
        <p:grpSpPr>
          <a:xfrm>
            <a:off x="5716459" y="1196752"/>
            <a:ext cx="3485013" cy="2951288"/>
            <a:chOff x="5716459" y="1196752"/>
            <a:chExt cx="3485013" cy="2951288"/>
          </a:xfrm>
        </p:grpSpPr>
        <p:sp>
          <p:nvSpPr>
            <p:cNvPr id="46" name="직사각형 45"/>
            <p:cNvSpPr/>
            <p:nvPr/>
          </p:nvSpPr>
          <p:spPr>
            <a:xfrm>
              <a:off x="5716459" y="1196752"/>
              <a:ext cx="3485013" cy="254879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716459" y="3742899"/>
              <a:ext cx="3485013" cy="40514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csv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기상자료 개방포털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7" name="그룹 25"/>
            <p:cNvGrpSpPr/>
            <p:nvPr/>
          </p:nvGrpSpPr>
          <p:grpSpPr>
            <a:xfrm>
              <a:off x="6306273" y="1399666"/>
              <a:ext cx="819507" cy="1118866"/>
              <a:chOff x="6453198" y="1714488"/>
              <a:chExt cx="819507" cy="1118866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515767" y="2571744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최고 기온</a:t>
                </a:r>
              </a:p>
            </p:txBody>
          </p:sp>
        </p:grpSp>
        <p:grpSp>
          <p:nvGrpSpPr>
            <p:cNvPr id="18" name="그룹 26"/>
            <p:cNvGrpSpPr/>
            <p:nvPr/>
          </p:nvGrpSpPr>
          <p:grpSpPr>
            <a:xfrm>
              <a:off x="7733893" y="1399666"/>
              <a:ext cx="819507" cy="1118866"/>
              <a:chOff x="6453198" y="1714488"/>
              <a:chExt cx="819507" cy="1118866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6486887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강우일수</a:t>
                </a:r>
              </a:p>
            </p:txBody>
          </p:sp>
        </p:grpSp>
        <p:grpSp>
          <p:nvGrpSpPr>
            <p:cNvPr id="19" name="그룹 27"/>
            <p:cNvGrpSpPr/>
            <p:nvPr/>
          </p:nvGrpSpPr>
          <p:grpSpPr>
            <a:xfrm>
              <a:off x="7017731" y="2524448"/>
              <a:ext cx="819507" cy="1118866"/>
              <a:chOff x="6453198" y="1714488"/>
              <a:chExt cx="819507" cy="1118866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486887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황사일수</a:t>
                </a:r>
              </a:p>
            </p:txBody>
          </p:sp>
        </p:grpSp>
      </p:grpSp>
      <p:grpSp>
        <p:nvGrpSpPr>
          <p:cNvPr id="20" name="그룹 83"/>
          <p:cNvGrpSpPr/>
          <p:nvPr/>
        </p:nvGrpSpPr>
        <p:grpSpPr>
          <a:xfrm>
            <a:off x="6667512" y="4500570"/>
            <a:ext cx="2571768" cy="1428760"/>
            <a:chOff x="6524636" y="4500570"/>
            <a:chExt cx="2714644" cy="1428760"/>
          </a:xfrm>
        </p:grpSpPr>
        <p:sp>
          <p:nvSpPr>
            <p:cNvPr id="66" name="직사각형 65"/>
            <p:cNvSpPr/>
            <p:nvPr/>
          </p:nvSpPr>
          <p:spPr>
            <a:xfrm>
              <a:off x="6524636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MAXTEMP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524636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최고기온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29517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RAINDAY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34399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DUSTDAY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429517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강우일수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4399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황사일수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524636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24636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429517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334399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29517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334399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1" name="그룹 77"/>
          <p:cNvGrpSpPr/>
          <p:nvPr/>
        </p:nvGrpSpPr>
        <p:grpSpPr>
          <a:xfrm>
            <a:off x="1309662" y="4500570"/>
            <a:ext cx="857256" cy="1428760"/>
            <a:chOff x="1952604" y="4500570"/>
            <a:chExt cx="857256" cy="1428760"/>
          </a:xfrm>
        </p:grpSpPr>
        <p:sp>
          <p:nvSpPr>
            <p:cNvPr id="79" name="직사각형 78"/>
            <p:cNvSpPr/>
            <p:nvPr/>
          </p:nvSpPr>
          <p:spPr>
            <a:xfrm>
              <a:off x="1952604" y="4500570"/>
              <a:ext cx="857256" cy="35719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latin typeface="+mj-lt"/>
                  <a:ea typeface="나눔고딕" pitchFamily="50" charset="-127"/>
                </a:rPr>
                <a:t>변수명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52604" y="485776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952604" y="521495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Type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52604" y="557214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설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명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92"/>
          <p:cNvGrpSpPr/>
          <p:nvPr/>
        </p:nvGrpSpPr>
        <p:grpSpPr>
          <a:xfrm>
            <a:off x="2274075" y="4500570"/>
            <a:ext cx="4321999" cy="1428760"/>
            <a:chOff x="1916885" y="4500570"/>
            <a:chExt cx="4464875" cy="1428760"/>
          </a:xfrm>
        </p:grpSpPr>
        <p:sp>
          <p:nvSpPr>
            <p:cNvPr id="49" name="직사각형 48"/>
            <p:cNvSpPr/>
            <p:nvPr/>
          </p:nvSpPr>
          <p:spPr>
            <a:xfrm>
              <a:off x="280986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ITEM_CNT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0283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QTY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9581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PRICE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80986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상품품목수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0283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판매량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9581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가격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887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SALEDAY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887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0986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283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9581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0986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대분류내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판매된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283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판매량 평균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9581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평균가격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887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887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영업일수 합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9168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CATEGORY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9168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카태고리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9168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string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168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음료의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2222" y="1447230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20" y="28759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배경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9577" y="287599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전처리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7239" y="287599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해결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6606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860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5329" y="344749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7135" y="3447494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추정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70275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추후 과제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59603" y="4714884"/>
            <a:ext cx="8329671" cy="114300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26F3E5F-295F-D747-FEB4-ADAD7637FEF4}"/>
              </a:ext>
            </a:extLst>
          </p:cNvPr>
          <p:cNvSpPr txBox="1"/>
          <p:nvPr/>
        </p:nvSpPr>
        <p:spPr>
          <a:xfrm>
            <a:off x="1496616" y="4801332"/>
            <a:ext cx="7039874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경영진은 이러한 무한 경쟁 하에서 점유율 선두를 탈환하기 위한 방안의 일환으로 대표 상품인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매출 예측 시스템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개발을 지시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95282" y="1061476"/>
            <a:ext cx="4572032" cy="3286148"/>
            <a:chOff x="595282" y="1061476"/>
            <a:chExt cx="4572032" cy="3286148"/>
          </a:xfrm>
        </p:grpSpPr>
        <p:sp>
          <p:nvSpPr>
            <p:cNvPr id="11" name="직사각형 10"/>
            <p:cNvSpPr/>
            <p:nvPr/>
          </p:nvSpPr>
          <p:spPr>
            <a:xfrm>
              <a:off x="595282" y="1061476"/>
              <a:ext cx="4572032" cy="328614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8AC5F25-9556-4BEE-2F59-61E0CBE78643}"/>
                </a:ext>
              </a:extLst>
            </p:cNvPr>
            <p:cNvSpPr txBox="1"/>
            <p:nvPr/>
          </p:nvSpPr>
          <p:spPr>
            <a:xfrm>
              <a:off x="920552" y="1214422"/>
              <a:ext cx="3960440" cy="102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편의점 업계는 매출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및 점포 수 모두 증가세를 유지하고 있지만 성장율은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년을 정점으로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하락세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보임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1CAD2912-7F70-2AFD-3719-5C71421BFBAC}"/>
                </a:ext>
              </a:extLst>
            </p:cNvPr>
            <p:cNvGrpSpPr/>
            <p:nvPr/>
          </p:nvGrpSpPr>
          <p:grpSpPr>
            <a:xfrm>
              <a:off x="704526" y="2643182"/>
              <a:ext cx="4399685" cy="1494118"/>
              <a:chOff x="704527" y="2370012"/>
              <a:chExt cx="4104458" cy="1458161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340D8197-757B-A089-53F5-C6C72030F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11640" r="2854" b="53365"/>
              <a:stretch/>
            </p:blipFill>
            <p:spPr>
              <a:xfrm>
                <a:off x="704527" y="2370012"/>
                <a:ext cx="2016225" cy="1440161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xmlns="" id="{B50FF556-10C3-27EE-9EA1-F9B466FD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58884" r="2854" b="4371"/>
              <a:stretch/>
            </p:blipFill>
            <p:spPr>
              <a:xfrm>
                <a:off x="2864769" y="2370012"/>
                <a:ext cx="1944216" cy="1458161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5381628" y="1061476"/>
            <a:ext cx="4071966" cy="32861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83908" y="1214422"/>
            <a:ext cx="3960440" cy="3000396"/>
            <a:chOff x="5383908" y="1214422"/>
            <a:chExt cx="3960440" cy="30003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BD96D36-E763-3756-FA0A-9DB4A17E4789}"/>
                </a:ext>
              </a:extLst>
            </p:cNvPr>
            <p:cNvSpPr txBox="1"/>
            <p:nvPr/>
          </p:nvSpPr>
          <p:spPr>
            <a:xfrm>
              <a:off x="5383908" y="1214422"/>
              <a:ext cx="3960440" cy="7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업체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사간의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해를 거듭할 수록 치열해지는 상황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81667" y="2088626"/>
              <a:ext cx="3657613" cy="2126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64440" y="1285860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데이터 수집</a:t>
            </a:r>
          </a:p>
        </p:txBody>
      </p:sp>
      <p:grpSp>
        <p:nvGrpSpPr>
          <p:cNvPr id="3" name="그룹 115"/>
          <p:cNvGrpSpPr/>
          <p:nvPr/>
        </p:nvGrpSpPr>
        <p:grpSpPr>
          <a:xfrm>
            <a:off x="1809728" y="1142984"/>
            <a:ext cx="3571900" cy="3000396"/>
            <a:chOff x="1809728" y="1142984"/>
            <a:chExt cx="3571900" cy="3000396"/>
          </a:xfrm>
        </p:grpSpPr>
        <p:grpSp>
          <p:nvGrpSpPr>
            <p:cNvPr id="4" name="그룹 113"/>
            <p:cNvGrpSpPr/>
            <p:nvPr/>
          </p:nvGrpSpPr>
          <p:grpSpPr>
            <a:xfrm>
              <a:off x="1809728" y="1142984"/>
              <a:ext cx="3571900" cy="3000396"/>
              <a:chOff x="1809728" y="1142984"/>
              <a:chExt cx="3571900" cy="30003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809728" y="1142984"/>
                <a:ext cx="3571900" cy="24288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1809728" y="3571876"/>
                <a:ext cx="1785950" cy="2857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Source</a:t>
                </a:r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595678" y="3571876"/>
                <a:ext cx="1785950" cy="2857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형식</a:t>
                </a:r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809728" y="3857628"/>
                <a:ext cx="1785950" cy="2857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BGF </a:t>
                </a:r>
                <a:r>
                  <a:rPr lang="ko-KR" altLang="en-US" sz="1200" b="1" dirty="0" err="1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리테일</a:t>
                </a:r>
                <a:r>
                  <a:rPr lang="en-US" altLang="ko-KR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본사 </a:t>
                </a:r>
                <a:r>
                  <a:rPr lang="ko-KR" altLang="en-US" sz="1200" b="1" dirty="0" err="1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업업팀</a:t>
                </a:r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595678" y="3857628"/>
                <a:ext cx="1785950" cy="2857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csv</a:t>
                </a:r>
                <a:r>
                  <a:rPr lang="en-US" altLang="ko-KR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파일</a:t>
                </a:r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2360142" y="1285860"/>
              <a:ext cx="849913" cy="1118866"/>
              <a:chOff x="6422792" y="1714488"/>
              <a:chExt cx="849913" cy="111886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422792" y="2571744"/>
                <a:ext cx="849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latin typeface="나눔고딕" pitchFamily="50" charset="-127"/>
                    <a:ea typeface="나눔고딕" pitchFamily="50" charset="-127"/>
                  </a:rPr>
                  <a:t>상품품목수</a:t>
                </a:r>
                <a:endParaRPr lang="ko-KR" altLang="en-US" sz="11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847741" y="1285860"/>
              <a:ext cx="819507" cy="1118866"/>
              <a:chOff x="6453198" y="1714488"/>
              <a:chExt cx="819507" cy="1118866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558325" y="2571744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판매량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410502" y="2399259"/>
              <a:ext cx="819507" cy="1118866"/>
              <a:chOff x="6453198" y="1714488"/>
              <a:chExt cx="819507" cy="1118866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558325" y="2571744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판매가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847741" y="2401905"/>
              <a:ext cx="819507" cy="1118866"/>
              <a:chOff x="6453198" y="1714488"/>
              <a:chExt cx="819507" cy="1118866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484404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영업일수</a:t>
                </a:r>
              </a:p>
            </p:txBody>
          </p:sp>
        </p:grpSp>
      </p:grpSp>
      <p:grpSp>
        <p:nvGrpSpPr>
          <p:cNvPr id="16" name="그룹 116"/>
          <p:cNvGrpSpPr/>
          <p:nvPr/>
        </p:nvGrpSpPr>
        <p:grpSpPr>
          <a:xfrm>
            <a:off x="5667380" y="1142984"/>
            <a:ext cx="3571900" cy="3000396"/>
            <a:chOff x="5667380" y="1142984"/>
            <a:chExt cx="3571900" cy="3000396"/>
          </a:xfrm>
        </p:grpSpPr>
        <p:grpSp>
          <p:nvGrpSpPr>
            <p:cNvPr id="17" name="그룹 114"/>
            <p:cNvGrpSpPr/>
            <p:nvPr/>
          </p:nvGrpSpPr>
          <p:grpSpPr>
            <a:xfrm>
              <a:off x="5667380" y="1142984"/>
              <a:ext cx="3571900" cy="3000396"/>
              <a:chOff x="5667380" y="1142984"/>
              <a:chExt cx="3571900" cy="3000396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5667380" y="1142984"/>
                <a:ext cx="3571900" cy="24288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667380" y="3571876"/>
                <a:ext cx="1785950" cy="2857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Source</a:t>
                </a:r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7453330" y="3571876"/>
                <a:ext cx="1785950" cy="2857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형식</a:t>
                </a:r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667380" y="3857628"/>
                <a:ext cx="1785950" cy="2857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기상자료 개방포털</a:t>
                </a:r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453330" y="3857628"/>
                <a:ext cx="1785950" cy="2857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csv</a:t>
                </a:r>
                <a:r>
                  <a:rPr lang="en-US" altLang="ko-KR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sz="1200" b="1" dirty="0" smtClean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파일</a:t>
                </a:r>
                <a:endParaRPr lang="ko-KR" altLang="en-US" sz="1200" b="1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8" name="그룹 25"/>
            <p:cNvGrpSpPr/>
            <p:nvPr/>
          </p:nvGrpSpPr>
          <p:grpSpPr>
            <a:xfrm>
              <a:off x="6306273" y="1285860"/>
              <a:ext cx="819507" cy="1118866"/>
              <a:chOff x="6453198" y="1714488"/>
              <a:chExt cx="819507" cy="1118866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515767" y="2571744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최고 기온</a:t>
                </a:r>
              </a:p>
            </p:txBody>
          </p:sp>
        </p:grpSp>
        <p:grpSp>
          <p:nvGrpSpPr>
            <p:cNvPr id="19" name="그룹 26"/>
            <p:cNvGrpSpPr/>
            <p:nvPr/>
          </p:nvGrpSpPr>
          <p:grpSpPr>
            <a:xfrm>
              <a:off x="7733893" y="1285860"/>
              <a:ext cx="819507" cy="1118866"/>
              <a:chOff x="6453198" y="1714488"/>
              <a:chExt cx="819507" cy="1118866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6486887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강우일수</a:t>
                </a:r>
              </a:p>
            </p:txBody>
          </p:sp>
        </p:grpSp>
        <p:grpSp>
          <p:nvGrpSpPr>
            <p:cNvPr id="20" name="그룹 27"/>
            <p:cNvGrpSpPr/>
            <p:nvPr/>
          </p:nvGrpSpPr>
          <p:grpSpPr>
            <a:xfrm>
              <a:off x="7017731" y="2410642"/>
              <a:ext cx="819507" cy="1118866"/>
              <a:chOff x="6453198" y="1714488"/>
              <a:chExt cx="819507" cy="1118866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8FAFB"/>
                  </a:clrFrom>
                  <a:clrTo>
                    <a:srgbClr val="F8FAFB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53198" y="1714488"/>
                <a:ext cx="819507" cy="904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486887" y="2571744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itchFamily="50" charset="-127"/>
                    <a:ea typeface="나눔고딕" pitchFamily="50" charset="-127"/>
                  </a:rPr>
                  <a:t>황사일수</a:t>
                </a:r>
              </a:p>
            </p:txBody>
          </p:sp>
        </p:grpSp>
      </p:grpSp>
      <p:grpSp>
        <p:nvGrpSpPr>
          <p:cNvPr id="21" name="그룹 83"/>
          <p:cNvGrpSpPr/>
          <p:nvPr/>
        </p:nvGrpSpPr>
        <p:grpSpPr>
          <a:xfrm>
            <a:off x="6667512" y="4500570"/>
            <a:ext cx="2571768" cy="1428760"/>
            <a:chOff x="6524636" y="4500570"/>
            <a:chExt cx="2714644" cy="1428760"/>
          </a:xfrm>
        </p:grpSpPr>
        <p:sp>
          <p:nvSpPr>
            <p:cNvPr id="66" name="직사각형 65"/>
            <p:cNvSpPr/>
            <p:nvPr/>
          </p:nvSpPr>
          <p:spPr>
            <a:xfrm>
              <a:off x="6524636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MAXTEMP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524636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최고기온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29517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RAINDAY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34399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DUSTDAY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429517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강우일수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4399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황사일수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524636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24636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429517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334399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29517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334399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77"/>
          <p:cNvGrpSpPr/>
          <p:nvPr/>
        </p:nvGrpSpPr>
        <p:grpSpPr>
          <a:xfrm>
            <a:off x="1309662" y="4500570"/>
            <a:ext cx="857256" cy="1428760"/>
            <a:chOff x="1952604" y="4500570"/>
            <a:chExt cx="857256" cy="1428760"/>
          </a:xfrm>
        </p:grpSpPr>
        <p:sp>
          <p:nvSpPr>
            <p:cNvPr id="79" name="직사각형 78"/>
            <p:cNvSpPr/>
            <p:nvPr/>
          </p:nvSpPr>
          <p:spPr>
            <a:xfrm>
              <a:off x="1952604" y="4500570"/>
              <a:ext cx="857256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latin typeface="+mj-lt"/>
                  <a:ea typeface="나눔고딕" pitchFamily="50" charset="-127"/>
                </a:rPr>
                <a:t>변수명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52604" y="485776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952604" y="521495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Type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52604" y="557214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설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명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" name="그룹 92"/>
          <p:cNvGrpSpPr/>
          <p:nvPr/>
        </p:nvGrpSpPr>
        <p:grpSpPr>
          <a:xfrm>
            <a:off x="2274075" y="4500570"/>
            <a:ext cx="4321999" cy="1428760"/>
            <a:chOff x="1916885" y="4500570"/>
            <a:chExt cx="4464875" cy="1428760"/>
          </a:xfrm>
        </p:grpSpPr>
        <p:sp>
          <p:nvSpPr>
            <p:cNvPr id="49" name="직사각형 48"/>
            <p:cNvSpPr/>
            <p:nvPr/>
          </p:nvSpPr>
          <p:spPr>
            <a:xfrm>
              <a:off x="280986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ITEM_CNT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0283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QTY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9581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PRICE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80986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상품품목수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0283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판매량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9581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가격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887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SALEDAY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887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0986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283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9581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0986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대분류내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판매된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283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판매량 평균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9581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평균가격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887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887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영업일수 합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9168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lt"/>
                  <a:ea typeface="나눔고딕" pitchFamily="50" charset="-127"/>
                </a:rPr>
                <a:t>CATEGORY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9168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카태고리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9168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string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168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음료의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66720" y="1071546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38290" y="1093090"/>
            <a:ext cx="6858048" cy="423614"/>
            <a:chOff x="1738290" y="1093090"/>
            <a:chExt cx="6858048" cy="4236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3113DBD-1E80-992A-AE11-7AAF33DC86B2}"/>
                </a:ext>
              </a:extLst>
            </p:cNvPr>
            <p:cNvSpPr txBox="1"/>
            <p:nvPr/>
          </p:nvSpPr>
          <p:spPr>
            <a:xfrm>
              <a:off x="1738290" y="1093090"/>
              <a:ext cx="6858048" cy="418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b="1" dirty="0" err="1">
                  <a:latin typeface="나눔고딕" pitchFamily="50" charset="-127"/>
                  <a:ea typeface="나눔고딕" pitchFamily="50" charset="-127"/>
                </a:rPr>
                <a:t>결측값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처리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sum(is.na(</a:t>
              </a:r>
              <a:r>
                <a:rPr lang="en-US" altLang="ko-KR" sz="1600" dirty="0" err="1">
                  <a:latin typeface="나눔고딕" pitchFamily="50" charset="-127"/>
                  <a:ea typeface="나눔고딕" pitchFamily="50" charset="-127"/>
                </a:rPr>
                <a:t>df.sales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)) = 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0</a:t>
              </a:r>
            </a:p>
          </p:txBody>
        </p:sp>
        <p:pic>
          <p:nvPicPr>
            <p:cNvPr id="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20612" y="1163142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3" name="그룹 32"/>
          <p:cNvGrpSpPr/>
          <p:nvPr/>
        </p:nvGrpSpPr>
        <p:grpSpPr>
          <a:xfrm>
            <a:off x="1738290" y="1571612"/>
            <a:ext cx="6929486" cy="1332425"/>
            <a:chOff x="1738290" y="1571612"/>
            <a:chExt cx="6929486" cy="13324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D85141E-86D0-AC38-F58E-4702FA9B0ADC}"/>
                </a:ext>
              </a:extLst>
            </p:cNvPr>
            <p:cNvSpPr txBox="1"/>
            <p:nvPr/>
          </p:nvSpPr>
          <p:spPr>
            <a:xfrm>
              <a:off x="1738290" y="2000240"/>
              <a:ext cx="6858048" cy="418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이상치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확인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095745" y="1643050"/>
              <a:ext cx="1937110" cy="1260987"/>
              <a:chOff x="3809992" y="1928802"/>
              <a:chExt cx="2224089" cy="1447800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24306" y="1928802"/>
                <a:ext cx="2009775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809992" y="2071678"/>
                <a:ext cx="432882" cy="954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판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매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량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738950" y="1571612"/>
              <a:ext cx="1928826" cy="1319059"/>
              <a:chOff x="6453198" y="1857364"/>
              <a:chExt cx="2214578" cy="1514475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753251" y="1857364"/>
                <a:ext cx="1914525" cy="151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6453198" y="1942919"/>
                <a:ext cx="432882" cy="123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강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우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일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수</a:t>
                </a:r>
              </a:p>
            </p:txBody>
          </p:sp>
        </p:grpSp>
      </p:grpSp>
      <p:pic>
        <p:nvPicPr>
          <p:cNvPr id="25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3520612" y="2075306"/>
            <a:ext cx="357190" cy="349934"/>
          </a:xfrm>
          <a:prstGeom prst="rect">
            <a:avLst/>
          </a:prstGeom>
          <a:noFill/>
        </p:spPr>
      </p:pic>
      <p:grpSp>
        <p:nvGrpSpPr>
          <p:cNvPr id="34" name="그룹 33"/>
          <p:cNvGrpSpPr/>
          <p:nvPr/>
        </p:nvGrpSpPr>
        <p:grpSpPr>
          <a:xfrm>
            <a:off x="1738290" y="3093354"/>
            <a:ext cx="7715304" cy="444841"/>
            <a:chOff x="1738290" y="3093354"/>
            <a:chExt cx="7715304" cy="4448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AF1D1B3-12F7-4C84-ADE2-910A1FBB0E0E}"/>
                </a:ext>
              </a:extLst>
            </p:cNvPr>
            <p:cNvSpPr txBox="1"/>
            <p:nvPr/>
          </p:nvSpPr>
          <p:spPr>
            <a:xfrm>
              <a:off x="1738290" y="3093354"/>
              <a:ext cx="7715304" cy="418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판매일수로부터 </a:t>
              </a:r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편의점 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추출              판매일수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편의점은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24x7)</a:t>
              </a:r>
            </a:p>
          </p:txBody>
        </p:sp>
        <p:pic>
          <p:nvPicPr>
            <p:cNvPr id="26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020810" y="3184633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5" name="그룹 34"/>
          <p:cNvGrpSpPr/>
          <p:nvPr/>
        </p:nvGrpSpPr>
        <p:grpSpPr>
          <a:xfrm>
            <a:off x="1738290" y="3736296"/>
            <a:ext cx="7786742" cy="418576"/>
            <a:chOff x="1738290" y="3807734"/>
            <a:chExt cx="7786742" cy="41857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1718640-E698-9946-2645-7E77075F053D}"/>
                </a:ext>
              </a:extLst>
            </p:cNvPr>
            <p:cNvSpPr txBox="1"/>
            <p:nvPr/>
          </p:nvSpPr>
          <p:spPr>
            <a:xfrm>
              <a:off x="1738290" y="3807734"/>
              <a:ext cx="7786742" cy="418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매출금액 변수 생성              매출금액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 =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판매수량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(QTY)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가격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(PRICE)</a:t>
              </a:r>
            </a:p>
          </p:txBody>
        </p:sp>
        <p:pic>
          <p:nvPicPr>
            <p:cNvPr id="27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520744" y="3866964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8" name="그룹 37"/>
          <p:cNvGrpSpPr/>
          <p:nvPr/>
        </p:nvGrpSpPr>
        <p:grpSpPr>
          <a:xfrm>
            <a:off x="1738290" y="4429132"/>
            <a:ext cx="7662898" cy="1969965"/>
            <a:chOff x="1738290" y="4550556"/>
            <a:chExt cx="7662898" cy="1969965"/>
          </a:xfrm>
        </p:grpSpPr>
        <p:grpSp>
          <p:nvGrpSpPr>
            <p:cNvPr id="36" name="그룹 35"/>
            <p:cNvGrpSpPr/>
            <p:nvPr/>
          </p:nvGrpSpPr>
          <p:grpSpPr>
            <a:xfrm>
              <a:off x="1738290" y="4550556"/>
              <a:ext cx="7643866" cy="707886"/>
              <a:chOff x="1738290" y="4550556"/>
              <a:chExt cx="7643866" cy="70788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D8C07B63-7CEC-54B7-8BA2-231CECB0710E}"/>
                  </a:ext>
                </a:extLst>
              </p:cNvPr>
              <p:cNvSpPr txBox="1"/>
              <p:nvPr/>
            </p:nvSpPr>
            <p:spPr>
              <a:xfrm>
                <a:off x="1738290" y="4550556"/>
                <a:ext cx="764386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황사일수 변수 생성               황사일수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en-US" altLang="ko-KR" sz="1600" b="1" dirty="0">
                    <a:latin typeface="나눔고딕" pitchFamily="50" charset="-127"/>
                    <a:ea typeface="나눔고딕" pitchFamily="50" charset="-127"/>
                  </a:rPr>
                  <a:t>DUSTDAY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) =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광역시도별 황사일수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  <a:p>
                <a:pPr marL="360000" indent="-360000"/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                                                                             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             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X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광역시도별 점포수비율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pic>
            <p:nvPicPr>
              <p:cNvPr id="28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>
                <a:off x="4092116" y="4625622"/>
                <a:ext cx="357190" cy="349934"/>
              </a:xfrm>
              <a:prstGeom prst="rect">
                <a:avLst/>
              </a:prstGeom>
              <a:noFill/>
            </p:spPr>
          </p:pic>
        </p:grp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95810" y="5072074"/>
              <a:ext cx="1947843" cy="144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667512" y="5357826"/>
              <a:ext cx="2733676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10482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6E754D1-49C9-2605-6A0C-0745BFD1E8BC}"/>
              </a:ext>
            </a:extLst>
          </p:cNvPr>
          <p:cNvGrpSpPr/>
          <p:nvPr/>
        </p:nvGrpSpPr>
        <p:grpSpPr>
          <a:xfrm>
            <a:off x="5889104" y="908721"/>
            <a:ext cx="2952328" cy="2968884"/>
            <a:chOff x="5889104" y="908720"/>
            <a:chExt cx="3600400" cy="34646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EB92B81-0C9A-31A2-BA5C-EE1369140110}"/>
                </a:ext>
              </a:extLst>
            </p:cNvPr>
            <p:cNvGrpSpPr/>
            <p:nvPr/>
          </p:nvGrpSpPr>
          <p:grpSpPr>
            <a:xfrm>
              <a:off x="6005246" y="980728"/>
              <a:ext cx="3395990" cy="3392663"/>
              <a:chOff x="6005246" y="980728"/>
              <a:chExt cx="3395990" cy="339266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3095902E-7477-984F-51F1-63DD4ED75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05246" y="980728"/>
                <a:ext cx="3395990" cy="309634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0CB9F77-C58C-3E9D-92FE-D9B4FD0B1C37}"/>
                  </a:ext>
                </a:extLst>
              </p:cNvPr>
              <p:cNvSpPr txBox="1"/>
              <p:nvPr/>
            </p:nvSpPr>
            <p:spPr>
              <a:xfrm>
                <a:off x="6983993" y="4077072"/>
                <a:ext cx="1554522" cy="29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매출과 기온의 추이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4D2D0EB-96EF-085E-8C48-39F3D746574C}"/>
                </a:ext>
              </a:extLst>
            </p:cNvPr>
            <p:cNvSpPr/>
            <p:nvPr/>
          </p:nvSpPr>
          <p:spPr>
            <a:xfrm>
              <a:off x="5889104" y="908720"/>
              <a:ext cx="3600400" cy="3445351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1A42D48-9AD4-9226-7739-8A03C41B94DF}"/>
              </a:ext>
            </a:extLst>
          </p:cNvPr>
          <p:cNvGrpSpPr/>
          <p:nvPr/>
        </p:nvGrpSpPr>
        <p:grpSpPr>
          <a:xfrm>
            <a:off x="738158" y="3429000"/>
            <a:ext cx="8429684" cy="2928958"/>
            <a:chOff x="738158" y="3429000"/>
            <a:chExt cx="8429684" cy="2928958"/>
          </a:xfrm>
        </p:grpSpPr>
        <p:sp>
          <p:nvSpPr>
            <p:cNvPr id="15" name="직사각형 14"/>
            <p:cNvSpPr/>
            <p:nvPr/>
          </p:nvSpPr>
          <p:spPr>
            <a:xfrm>
              <a:off x="738158" y="3429000"/>
              <a:ext cx="1285884" cy="292895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952472" y="4429132"/>
              <a:ext cx="928694" cy="9286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latin typeface="나눔고딕" pitchFamily="50" charset="-127"/>
                  <a:ea typeface="나눔고딕" pitchFamily="50" charset="-127"/>
                </a:rPr>
                <a:t>향후과제</a:t>
              </a:r>
              <a:endParaRPr lang="ko-KR" alt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24042" y="3429000"/>
              <a:ext cx="7143800" cy="2928958"/>
              <a:chOff x="2024042" y="3429000"/>
              <a:chExt cx="7143800" cy="292895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024042" y="3429000"/>
                <a:ext cx="7143800" cy="2928958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6918" y="3562585"/>
                <a:ext cx="4767331" cy="3777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400" dirty="0" err="1">
                    <a:latin typeface="나눔고딕" pitchFamily="50" charset="-127"/>
                    <a:ea typeface="나눔고딕" pitchFamily="50" charset="-127"/>
                  </a:rPr>
                  <a:t>회귀식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추정에 사용된 매출 자료는 명백한 </a:t>
                </a:r>
                <a:r>
                  <a:rPr lang="ko-KR" altLang="en-US" sz="1400" b="1" dirty="0" err="1">
                    <a:latin typeface="나눔고딕" pitchFamily="50" charset="-127"/>
                    <a:ea typeface="나눔고딕" pitchFamily="50" charset="-127"/>
                  </a:rPr>
                  <a:t>시계열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데이터</a:t>
                </a:r>
              </a:p>
            </p:txBody>
          </p:sp>
          <p:pic>
            <p:nvPicPr>
              <p:cNvPr id="1026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38620" y="4007760"/>
                <a:ext cx="357190" cy="349934"/>
              </a:xfrm>
              <a:prstGeom prst="rect">
                <a:avLst/>
              </a:prstGeom>
              <a:noFill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166919" y="4429132"/>
                <a:ext cx="6715171" cy="6309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 algn="just">
                  <a:buFont typeface="Wingdings" pitchFamily="2" charset="2"/>
                  <a:buChar char="Ø"/>
                </a:pPr>
                <a:r>
                  <a:rPr lang="ko-KR" altLang="en-US" sz="1400" dirty="0" err="1">
                    <a:latin typeface="나눔고딕" pitchFamily="50" charset="-127"/>
                    <a:ea typeface="나눔고딕" pitchFamily="50" charset="-127"/>
                  </a:rPr>
                  <a:t>잔차의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분포가 </a:t>
                </a:r>
                <a:r>
                  <a:rPr lang="ko-KR" altLang="en-US" sz="1400" b="1" dirty="0" err="1">
                    <a:latin typeface="나눔고딕" pitchFamily="50" charset="-127"/>
                    <a:ea typeface="나눔고딕" pitchFamily="50" charset="-127"/>
                  </a:rPr>
                  <a:t>정규성을</a:t>
                </a:r>
                <a:r>
                  <a:rPr lang="ko-KR" altLang="en-US" sz="1400" b="1" dirty="0">
                    <a:latin typeface="나눔고딕" pitchFamily="50" charset="-127"/>
                    <a:ea typeface="나눔고딕" pitchFamily="50" charset="-127"/>
                  </a:rPr>
                  <a:t> 띠지 않기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때문에 </a:t>
                </a:r>
                <a:r>
                  <a:rPr lang="ko-KR" altLang="en-US" sz="1400" dirty="0" err="1">
                    <a:latin typeface="나눔고딕" pitchFamily="50" charset="-127"/>
                    <a:ea typeface="나눔고딕" pitchFamily="50" charset="-127"/>
                  </a:rPr>
                  <a:t>최소제곱법을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적용하는데 무리</a:t>
                </a:r>
                <a:endParaRPr lang="en-US" altLang="ko-KR" sz="1400" dirty="0">
                  <a:latin typeface="나눔고딕" pitchFamily="50" charset="-127"/>
                  <a:ea typeface="나눔고딕" pitchFamily="50" charset="-127"/>
                </a:endParaRPr>
              </a:p>
              <a:p>
                <a:pPr marL="360000" indent="-3600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400" b="1" dirty="0">
                    <a:latin typeface="나눔고딕" pitchFamily="50" charset="-127"/>
                    <a:ea typeface="나눔고딕" pitchFamily="50" charset="-127"/>
                  </a:rPr>
                  <a:t>자기상관성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을 내포함</a:t>
                </a:r>
                <a:r>
                  <a:rPr lang="en-US" altLang="ko-KR" sz="1400" dirty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추세성분</a:t>
                </a:r>
                <a:r>
                  <a:rPr lang="en-US" altLang="ko-KR" sz="1400" dirty="0"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계절성분</a:t>
                </a:r>
                <a:r>
                  <a:rPr lang="en-US" altLang="ko-KR" sz="1400" dirty="0">
                    <a:latin typeface="나눔고딕" pitchFamily="50" charset="-127"/>
                    <a:ea typeface="나눔고딕" pitchFamily="50" charset="-127"/>
                  </a:rPr>
                  <a:t>)</a:t>
                </a:r>
              </a:p>
            </p:txBody>
          </p:sp>
          <p:pic>
            <p:nvPicPr>
              <p:cNvPr id="9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38620" y="5072074"/>
                <a:ext cx="357190" cy="349934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166918" y="5490649"/>
                <a:ext cx="4381008" cy="7009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400" b="1" dirty="0">
                    <a:latin typeface="나눔고딕" pitchFamily="50" charset="-127"/>
                    <a:ea typeface="나눔고딕" pitchFamily="50" charset="-127"/>
                  </a:rPr>
                  <a:t>차분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을 통해 자기상관성을 제거한 후 회귀모형 적용</a:t>
                </a:r>
                <a:endParaRPr lang="en-US" altLang="ko-KR" sz="1400" dirty="0">
                  <a:latin typeface="나눔고딕" pitchFamily="50" charset="-127"/>
                  <a:ea typeface="나눔고딕" pitchFamily="50" charset="-127"/>
                </a:endParaRPr>
              </a:p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400" b="1" dirty="0" err="1">
                    <a:latin typeface="나눔고딕" pitchFamily="50" charset="-127"/>
                    <a:ea typeface="나눔고딕" pitchFamily="50" charset="-127"/>
                  </a:rPr>
                  <a:t>시계열</a:t>
                </a:r>
                <a:r>
                  <a:rPr lang="ko-KR" altLang="en-US" sz="1400" b="1" dirty="0">
                    <a:latin typeface="나눔고딕" pitchFamily="50" charset="-127"/>
                    <a:ea typeface="나눔고딕" pitchFamily="50" charset="-127"/>
                  </a:rPr>
                  <a:t> 모형 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적용</a:t>
                </a: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738158" y="1071546"/>
            <a:ext cx="8429684" cy="2071702"/>
            <a:chOff x="738158" y="1071546"/>
            <a:chExt cx="8429684" cy="2071702"/>
          </a:xfrm>
        </p:grpSpPr>
        <p:sp>
          <p:nvSpPr>
            <p:cNvPr id="16" name="직사각형 15"/>
            <p:cNvSpPr/>
            <p:nvPr/>
          </p:nvSpPr>
          <p:spPr>
            <a:xfrm>
              <a:off x="738158" y="1071546"/>
              <a:ext cx="1285884" cy="207170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24042" y="1071546"/>
              <a:ext cx="7143800" cy="207170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952472" y="1714488"/>
              <a:ext cx="928694" cy="9286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연구성과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66918" y="1214422"/>
              <a:ext cx="6572296" cy="1708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sz="1400" dirty="0">
                  <a:latin typeface="나눔고딕" pitchFamily="50" charset="-127"/>
                  <a:ea typeface="나눔고딕" pitchFamily="50" charset="-127"/>
                </a:rPr>
                <a:t>CU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의 주력품목인 음료의 매출을 예측하고 공급에 차질이 생기지 않도록 </a:t>
              </a: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사전    대비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가 가능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음료의 매출에 미치는 요인을 정확히 파악하여 요인에 대한 매출 </a:t>
              </a: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기여도별 차별화 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대응 전략 수립 가능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이러한 요인들을 적절히 통제하고 조절함으로써 </a:t>
              </a: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매출의 상승효과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 기대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805" y="2714620"/>
            <a:ext cx="3770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atin typeface="나눔고딕" pitchFamily="50" charset="-127"/>
                <a:ea typeface="나눔고딕" pitchFamily="50" charset="-127"/>
              </a:rPr>
              <a:t>감 사 합 </a:t>
            </a:r>
            <a:r>
              <a:rPr lang="ko-KR" altLang="en-US" sz="4800" b="1" dirty="0" err="1">
                <a:latin typeface="나눔고딕" pitchFamily="50" charset="-127"/>
                <a:ea typeface="나눔고딕" pitchFamily="50" charset="-127"/>
              </a:rPr>
              <a:t>니</a:t>
            </a:r>
            <a:r>
              <a:rPr lang="ko-KR" altLang="en-US" sz="4800" b="1" dirty="0">
                <a:latin typeface="나눔고딕" pitchFamily="50" charset="-127"/>
                <a:ea typeface="나눔고딕" pitchFamily="50" charset="-127"/>
              </a:rPr>
              <a:t> 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E4C6232-93FF-D73F-C308-8F6DA7C7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96" y="773160"/>
            <a:ext cx="5163271" cy="2343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23D1580-B5A1-2CD7-87A2-7A3A88D4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3357279"/>
            <a:ext cx="5010849" cy="30960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773AE50-1F82-498D-165E-1AA6B883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216" y="3789327"/>
            <a:ext cx="2386978" cy="2440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FC8043C-4C94-0EB6-35E6-6AF01D2D6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9" y="908721"/>
            <a:ext cx="3528392" cy="15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712864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389</Words>
  <Application>Microsoft Office PowerPoint</Application>
  <PresentationFormat>A4 용지(210x297mm)</PresentationFormat>
  <Paragraphs>145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기본마스터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eva</cp:lastModifiedBy>
  <cp:revision>74</cp:revision>
  <dcterms:created xsi:type="dcterms:W3CDTF">2023-04-13T08:15:34Z</dcterms:created>
  <dcterms:modified xsi:type="dcterms:W3CDTF">2023-04-21T04:16:56Z</dcterms:modified>
</cp:coreProperties>
</file>