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2" r:id="rId5"/>
    <p:sldId id="273" r:id="rId6"/>
    <p:sldId id="301" r:id="rId7"/>
    <p:sldId id="303" r:id="rId8"/>
    <p:sldId id="304" r:id="rId9"/>
    <p:sldId id="288" r:id="rId10"/>
    <p:sldId id="289" r:id="rId11"/>
    <p:sldId id="305" r:id="rId12"/>
    <p:sldId id="306" r:id="rId13"/>
    <p:sldId id="307" r:id="rId14"/>
    <p:sldId id="278" r:id="rId15"/>
    <p:sldId id="299" r:id="rId16"/>
    <p:sldId id="308" r:id="rId17"/>
    <p:sldId id="294" r:id="rId18"/>
    <p:sldId id="280" r:id="rId19"/>
    <p:sldId id="295" r:id="rId20"/>
    <p:sldId id="282" r:id="rId21"/>
    <p:sldId id="300" r:id="rId22"/>
    <p:sldId id="262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578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6148-E932-4821-B732-DEED6113C7C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ED6E-D665-40CE-AB0C-6DCFAAD0E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9ED6E-D665-40CE-AB0C-6DCFAAD0ECF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9ED6E-D665-40CE-AB0C-6DCFAAD0EC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5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745088" y="379931"/>
            <a:ext cx="377766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회귀분석을 이용한 </a:t>
            </a:r>
            <a:r>
              <a:rPr lang="en-US" altLang="ko-KR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CU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편의점 음료 매출의</a:t>
            </a:r>
            <a:endParaRPr lang="en-US" altLang="ko-KR" sz="1100" b="0" spc="20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100" b="0" spc="200" baseline="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             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예측모델 및 영향요인에 관한 연구</a:t>
            </a:r>
            <a:endParaRPr lang="ko-KR" altLang="en-US" sz="1100" b="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/21</a:t>
            </a:r>
            <a:endParaRPr lang="ko-KR" altLang="en-US" sz="11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8DC93B9-D79E-0B10-51A1-41EE8C34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36576" y="3097600"/>
            <a:ext cx="7632848" cy="2974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142" y="357187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조 이동준</a:t>
            </a:r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23910" y="1285860"/>
            <a:ext cx="7858180" cy="1643074"/>
            <a:chOff x="1023910" y="1285860"/>
            <a:chExt cx="7858180" cy="1643074"/>
          </a:xfrm>
        </p:grpSpPr>
        <p:sp>
          <p:nvSpPr>
            <p:cNvPr id="4" name="TextBox 3"/>
            <p:cNvSpPr txBox="1"/>
            <p:nvPr/>
          </p:nvSpPr>
          <p:spPr>
            <a:xfrm>
              <a:off x="1881166" y="1500174"/>
              <a:ext cx="614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회귀분석을 이용한 </a:t>
              </a:r>
              <a:r>
                <a:rPr lang="en-US" altLang="ko-KR" sz="2400" b="1" spc="200" dirty="0">
                  <a:solidFill>
                    <a:srgbClr val="A455B9"/>
                  </a:solidFill>
                  <a:latin typeface="HY동녘B" pitchFamily="18" charset="-127"/>
                  <a:ea typeface="HY동녘B" pitchFamily="18" charset="-127"/>
                </a:rPr>
                <a:t>CU</a:t>
              </a:r>
              <a:r>
                <a:rPr lang="ko-KR" altLang="en-US" sz="2400" b="1" spc="200" dirty="0">
                  <a:latin typeface="나눔고딕" pitchFamily="50" charset="-127"/>
                  <a:ea typeface="나눔고딕" pitchFamily="50" charset="-127"/>
                </a:rPr>
                <a:t>편의점 음료 매출의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예측모델 및 영향요인에 관한 연구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23910" y="1285860"/>
              <a:ext cx="7858180" cy="1643074"/>
              <a:chOff x="952472" y="1071546"/>
              <a:chExt cx="7858180" cy="207170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23910" y="1142983"/>
                <a:ext cx="7715304" cy="192882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952472" y="1071546"/>
                <a:ext cx="7858180" cy="207170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7FADBC-39D1-9CD1-7BC5-96D018849D06}"/>
              </a:ext>
            </a:extLst>
          </p:cNvPr>
          <p:cNvSpPr/>
          <p:nvPr/>
        </p:nvSpPr>
        <p:spPr>
          <a:xfrm>
            <a:off x="809596" y="3837022"/>
            <a:ext cx="8286808" cy="3777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E2DE27D-D5B9-1D3E-CF0C-560CB1375F8C}"/>
              </a:ext>
            </a:extLst>
          </p:cNvPr>
          <p:cNvGraphicFramePr>
            <a:graphicFrameLocks noGrp="1"/>
          </p:cNvGraphicFramePr>
          <p:nvPr/>
        </p:nvGraphicFramePr>
        <p:xfrm>
          <a:off x="3238488" y="4451229"/>
          <a:ext cx="5857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39">
                  <a:extLst>
                    <a:ext uri="{9D8B030D-6E8A-4147-A177-3AD203B41FA5}">
                      <a16:colId xmlns:a16="http://schemas.microsoft.com/office/drawing/2014/main" val="4060924072"/>
                    </a:ext>
                  </a:extLst>
                </a:gridCol>
                <a:gridCol w="1952639">
                  <a:extLst>
                    <a:ext uri="{9D8B030D-6E8A-4147-A177-3AD203B41FA5}">
                      <a16:colId xmlns:a16="http://schemas.microsoft.com/office/drawing/2014/main" val="55381797"/>
                    </a:ext>
                  </a:extLst>
                </a:gridCol>
                <a:gridCol w="1952639">
                  <a:extLst>
                    <a:ext uri="{9D8B030D-6E8A-4147-A177-3AD203B41FA5}">
                      <a16:colId xmlns:a16="http://schemas.microsoft.com/office/drawing/2014/main" val="76189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종속변수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독립변수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상관계수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1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SALEDAY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0.5183896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620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STORE_CNT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0.4915868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09356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23570-7816-FD70-A0DF-6135C11180ED}"/>
              </a:ext>
            </a:extLst>
          </p:cNvPr>
          <p:cNvSpPr/>
          <p:nvPr/>
        </p:nvSpPr>
        <p:spPr>
          <a:xfrm>
            <a:off x="3238489" y="5715016"/>
            <a:ext cx="5857915" cy="6967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D881-D957-2A63-9B3A-D8FC9E9305B3}"/>
              </a:ext>
            </a:extLst>
          </p:cNvPr>
          <p:cNvSpPr txBox="1"/>
          <p:nvPr/>
        </p:nvSpPr>
        <p:spPr>
          <a:xfrm>
            <a:off x="3477605" y="5883021"/>
            <a:ext cx="5475923" cy="3574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SALSEDAY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SALES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매출액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더 높은 상관계수를 가져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STORE_CNT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0E2263-235D-2ED7-04B3-132D6974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8" y="4482535"/>
            <a:ext cx="2346844" cy="1946861"/>
          </a:xfrm>
          <a:prstGeom prst="rect">
            <a:avLst/>
          </a:prstGeom>
        </p:spPr>
      </p:pic>
      <p:sp>
        <p:nvSpPr>
          <p:cNvPr id="19" name="평행 사변형 1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변수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48AD0-CB03-56FB-D45A-193C1F84EA14}"/>
              </a:ext>
            </a:extLst>
          </p:cNvPr>
          <p:cNvSpPr txBox="1"/>
          <p:nvPr/>
        </p:nvSpPr>
        <p:spPr>
          <a:xfrm>
            <a:off x="1095348" y="3809863"/>
            <a:ext cx="7759533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STORE_CNT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상관계수가 너무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높음</a:t>
            </a:r>
            <a:endParaRPr kumimoji="0" lang="ko-KR" altLang="en-US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18176" y="1375404"/>
            <a:ext cx="7669648" cy="2286948"/>
            <a:chOff x="1118176" y="1375404"/>
            <a:chExt cx="7669648" cy="22869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9FA6C0D-0E6F-50EE-1F12-BD38FA94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176" y="1412776"/>
              <a:ext cx="7669648" cy="2236225"/>
            </a:xfrm>
            <a:prstGeom prst="rect">
              <a:avLst/>
            </a:prstGeom>
          </p:spPr>
        </p:pic>
        <p:sp>
          <p:nvSpPr>
            <p:cNvPr id="16" name="직각 삼각형 15"/>
            <p:cNvSpPr/>
            <p:nvPr/>
          </p:nvSpPr>
          <p:spPr>
            <a:xfrm>
              <a:off x="2166918" y="2000240"/>
              <a:ext cx="6357982" cy="1643074"/>
            </a:xfrm>
            <a:prstGeom prst="rt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4179940" y="2600908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3952868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5663390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7810520" y="3482332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2238356" y="2446974"/>
              <a:ext cx="504056" cy="3390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0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CB0FEF-8073-5F20-557B-39F7996A78D3}"/>
              </a:ext>
            </a:extLst>
          </p:cNvPr>
          <p:cNvGraphicFramePr>
            <a:graphicFrameLocks noGrp="1"/>
          </p:cNvGraphicFramePr>
          <p:nvPr/>
        </p:nvGraphicFramePr>
        <p:xfrm>
          <a:off x="1292810" y="1919878"/>
          <a:ext cx="7404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6272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Quart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5.0151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3.2698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2.2700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2.1800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1.2658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20.2424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20.0056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EFCAAA-E599-17C7-807E-E08CC51DFED2}"/>
              </a:ext>
            </a:extLst>
          </p:cNvPr>
          <p:cNvGraphicFramePr>
            <a:graphicFrameLocks noGrp="1"/>
          </p:cNvGraphicFramePr>
          <p:nvPr/>
        </p:nvGraphicFramePr>
        <p:xfrm>
          <a:off x="1704177" y="3156533"/>
          <a:ext cx="6581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5.0143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2.2517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1.3062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C89FB-87A6-38D6-2537-D5AB100B4017}"/>
              </a:ext>
            </a:extLst>
          </p:cNvPr>
          <p:cNvGraphicFramePr>
            <a:graphicFrameLocks noGrp="1"/>
          </p:cNvGraphicFramePr>
          <p:nvPr/>
        </p:nvGraphicFramePr>
        <p:xfrm>
          <a:off x="2115544" y="4429132"/>
          <a:ext cx="5759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2.1130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2.1513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3.5394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1.1787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BE6265-C14F-A3E1-4F34-AAC6C323DCA4}"/>
              </a:ext>
            </a:extLst>
          </p:cNvPr>
          <p:cNvSpPr/>
          <p:nvPr/>
        </p:nvSpPr>
        <p:spPr>
          <a:xfrm>
            <a:off x="7053450" y="1941740"/>
            <a:ext cx="1643966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A5CB-708A-6331-1A4E-C62710F9ED6F}"/>
              </a:ext>
            </a:extLst>
          </p:cNvPr>
          <p:cNvSpPr/>
          <p:nvPr/>
        </p:nvSpPr>
        <p:spPr>
          <a:xfrm>
            <a:off x="1704177" y="3143248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455500-790C-1218-0C37-397F5902F382}"/>
              </a:ext>
            </a:extLst>
          </p:cNvPr>
          <p:cNvSpPr/>
          <p:nvPr/>
        </p:nvSpPr>
        <p:spPr>
          <a:xfrm>
            <a:off x="4995113" y="3150311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6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51489E34-ACC6-4C38-B910-9E984CE8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951" y="2702452"/>
            <a:ext cx="399654" cy="391535"/>
          </a:xfrm>
          <a:prstGeom prst="rect">
            <a:avLst/>
          </a:prstGeom>
          <a:noFill/>
        </p:spPr>
      </p:pic>
      <p:pic>
        <p:nvPicPr>
          <p:cNvPr id="17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299F0A4A-142B-5A34-E4E4-45132D0F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6222" y="3971591"/>
            <a:ext cx="399654" cy="391535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DAA15A-58D3-D0C7-3BB5-3BE33401E74C}"/>
              </a:ext>
            </a:extLst>
          </p:cNvPr>
          <p:cNvSpPr txBox="1"/>
          <p:nvPr/>
        </p:nvSpPr>
        <p:spPr>
          <a:xfrm>
            <a:off x="5381628" y="271162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Quart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7412E-84AD-B4B5-AEE5-883C824B53A7}"/>
              </a:ext>
            </a:extLst>
          </p:cNvPr>
          <p:cNvSpPr txBox="1"/>
          <p:nvPr/>
        </p:nvSpPr>
        <p:spPr>
          <a:xfrm>
            <a:off x="5381628" y="3965278"/>
            <a:ext cx="18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30" name="평행 사변형 29"/>
          <p:cNvSpPr/>
          <p:nvPr/>
        </p:nvSpPr>
        <p:spPr>
          <a:xfrm flipH="1">
            <a:off x="595282" y="785794"/>
            <a:ext cx="250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다중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공선성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3CF35-88E9-36F6-B61D-E0D34A054F74}"/>
              </a:ext>
            </a:extLst>
          </p:cNvPr>
          <p:cNvSpPr/>
          <p:nvPr/>
        </p:nvSpPr>
        <p:spPr>
          <a:xfrm>
            <a:off x="4452934" y="1317211"/>
            <a:ext cx="4532513" cy="46871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E5BC9-B1F7-606F-859B-3584094054EC}"/>
              </a:ext>
            </a:extLst>
          </p:cNvPr>
          <p:cNvSpPr txBox="1"/>
          <p:nvPr/>
        </p:nvSpPr>
        <p:spPr>
          <a:xfrm>
            <a:off x="4524372" y="1350430"/>
            <a:ext cx="432600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VIF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판단기준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의심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제거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3FF48E-1AB6-F84C-3957-E47810BED52A}"/>
              </a:ext>
            </a:extLst>
          </p:cNvPr>
          <p:cNvSpPr/>
          <p:nvPr/>
        </p:nvSpPr>
        <p:spPr>
          <a:xfrm>
            <a:off x="1238224" y="1317211"/>
            <a:ext cx="3214710" cy="4687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9FB649-E863-A3FB-41EC-53DDAF777CB9}"/>
              </a:ext>
            </a:extLst>
          </p:cNvPr>
          <p:cNvSpPr/>
          <p:nvPr/>
        </p:nvSpPr>
        <p:spPr>
          <a:xfrm>
            <a:off x="798515" y="5286389"/>
            <a:ext cx="8369327" cy="120219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A1CD5-BC96-68E7-6ECD-2859C12D9245}"/>
              </a:ext>
            </a:extLst>
          </p:cNvPr>
          <p:cNvSpPr txBox="1"/>
          <p:nvPr/>
        </p:nvSpPr>
        <p:spPr>
          <a:xfrm>
            <a:off x="1128978" y="5286388"/>
            <a:ext cx="58052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1702B-31D7-F440-1F48-773D79136CD3}"/>
              </a:ext>
            </a:extLst>
          </p:cNvPr>
          <p:cNvSpPr txBox="1"/>
          <p:nvPr/>
        </p:nvSpPr>
        <p:spPr>
          <a:xfrm>
            <a:off x="633612" y="6009602"/>
            <a:ext cx="8677106" cy="3981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독립변수를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PRICE, MAXTEMP, RAIN_DAY, SALEDAY, HOLIDAY, DUSTDAY, MONTH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로 채택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kumimoji="0" lang="ko-KR" altLang="en-US" sz="15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AE64E-49C7-AEB5-817F-0ABCBB2C24FC}"/>
              </a:ext>
            </a:extLst>
          </p:cNvPr>
          <p:cNvSpPr txBox="1"/>
          <p:nvPr/>
        </p:nvSpPr>
        <p:spPr>
          <a:xfrm>
            <a:off x="1352600" y="1414998"/>
            <a:ext cx="3214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/>
                <a:latin typeface="Spoqa Han Sans"/>
              </a:rPr>
              <a:t>Variance Inflation Factors(</a:t>
            </a:r>
            <a:r>
              <a:rPr lang="ko-KR" altLang="en-US" sz="1200" b="1" i="0" dirty="0" err="1">
                <a:effectLst/>
                <a:latin typeface="Spoqa Han Sans"/>
              </a:rPr>
              <a:t>분산팽창요인</a:t>
            </a:r>
            <a:r>
              <a:rPr lang="en-US" altLang="ko-KR" sz="1400" b="1" i="0" dirty="0">
                <a:effectLst/>
                <a:latin typeface="Spoqa Han Sans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18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차트이(가) 표시된 사진&#10;&#10;자동 생성된 설명">
            <a:extLst>
              <a:ext uri="{FF2B5EF4-FFF2-40B4-BE49-F238E27FC236}">
                <a16:creationId xmlns:a16="http://schemas.microsoft.com/office/drawing/2014/main" id="{5CA0532C-D7C4-58A8-5607-8D26C1753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51" y="1483876"/>
            <a:ext cx="2708109" cy="2230876"/>
          </a:xfrm>
          <a:prstGeom prst="rect">
            <a:avLst/>
          </a:prstGeom>
        </p:spPr>
      </p:pic>
      <p:pic>
        <p:nvPicPr>
          <p:cNvPr id="22" name="그림 21" descr="차트이(가) 표시된 사진&#10;&#10;자동 생성된 설명">
            <a:extLst>
              <a:ext uri="{FF2B5EF4-FFF2-40B4-BE49-F238E27FC236}">
                <a16:creationId xmlns:a16="http://schemas.microsoft.com/office/drawing/2014/main" id="{A470FBBF-0ADD-E890-7C55-995DC5269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50" y="1483876"/>
            <a:ext cx="2708109" cy="2230876"/>
          </a:xfrm>
          <a:prstGeom prst="rect">
            <a:avLst/>
          </a:prstGeom>
        </p:spPr>
      </p:pic>
      <p:pic>
        <p:nvPicPr>
          <p:cNvPr id="23" name="그림 22" descr="차트이(가) 표시된 사진&#10;&#10;자동 생성된 설명">
            <a:extLst>
              <a:ext uri="{FF2B5EF4-FFF2-40B4-BE49-F238E27FC236}">
                <a16:creationId xmlns:a16="http://schemas.microsoft.com/office/drawing/2014/main" id="{B408192F-F0D2-75BA-D809-5029FD1BF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9" y="1483876"/>
            <a:ext cx="2708109" cy="2230876"/>
          </a:xfrm>
          <a:prstGeom prst="rect">
            <a:avLst/>
          </a:prstGeom>
        </p:spPr>
      </p:pic>
      <p:sp>
        <p:nvSpPr>
          <p:cNvPr id="15" name="평행 사변형 14"/>
          <p:cNvSpPr/>
          <p:nvPr/>
        </p:nvSpPr>
        <p:spPr>
          <a:xfrm flipH="1">
            <a:off x="595282" y="785794"/>
            <a:ext cx="2786082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종속변수의 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정규성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검정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8CD185F-5577-93E1-D025-C747C6F1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07871"/>
              </p:ext>
            </p:extLst>
          </p:nvPr>
        </p:nvGraphicFramePr>
        <p:xfrm>
          <a:off x="595281" y="3929066"/>
          <a:ext cx="87868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9">
                  <a:extLst>
                    <a:ext uri="{9D8B030D-6E8A-4147-A177-3AD203B41FA5}">
                      <a16:colId xmlns:a16="http://schemas.microsoft.com/office/drawing/2014/main" val="2815257638"/>
                    </a:ext>
                  </a:extLst>
                </a:gridCol>
                <a:gridCol w="2928959">
                  <a:extLst>
                    <a:ext uri="{9D8B030D-6E8A-4147-A177-3AD203B41FA5}">
                      <a16:colId xmlns:a16="http://schemas.microsoft.com/office/drawing/2014/main" val="2429937208"/>
                    </a:ext>
                  </a:extLst>
                </a:gridCol>
                <a:gridCol w="2928959">
                  <a:extLst>
                    <a:ext uri="{9D8B030D-6E8A-4147-A177-3AD203B41FA5}">
                      <a16:colId xmlns:a16="http://schemas.microsoft.com/office/drawing/2014/main" val="3761876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p-value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23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0.1672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0.0009225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0.1651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1467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8A62B9D-2CE2-9442-D4F1-B9AF0BFB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802" y="5002002"/>
            <a:ext cx="2726044" cy="10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D69232-3205-D5D2-3CAA-D5F6CD1210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21"/>
          <a:stretch/>
        </p:blipFill>
        <p:spPr>
          <a:xfrm>
            <a:off x="6310322" y="5002002"/>
            <a:ext cx="3105348" cy="100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813A4F-2BCD-5661-B3D3-2632E07F0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38" y="5002002"/>
            <a:ext cx="2709472" cy="1008000"/>
          </a:xfrm>
          <a:prstGeom prst="rect">
            <a:avLst/>
          </a:prstGeom>
        </p:spPr>
      </p:pic>
      <p:pic>
        <p:nvPicPr>
          <p:cNvPr id="3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9AF3C810-FF60-F389-12D1-B8A96083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 flipH="1">
            <a:off x="3031719" y="2290574"/>
            <a:ext cx="450997" cy="441835"/>
          </a:xfrm>
          <a:prstGeom prst="rect">
            <a:avLst/>
          </a:prstGeom>
          <a:noFill/>
        </p:spPr>
      </p:pic>
      <p:pic>
        <p:nvPicPr>
          <p:cNvPr id="10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23A52347-DC75-767F-8BD8-DF7C508B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200000">
            <a:off x="6091427" y="2290574"/>
            <a:ext cx="450997" cy="441835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1E5BC9-B1F7-606F-859B-3584094054EC}"/>
              </a:ext>
            </a:extLst>
          </p:cNvPr>
          <p:cNvSpPr txBox="1"/>
          <p:nvPr/>
        </p:nvSpPr>
        <p:spPr>
          <a:xfrm>
            <a:off x="7381892" y="2571744"/>
            <a:ext cx="17859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  <a:r>
              <a:rPr lang="ko-KR" altLang="en-US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-0.0369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8" name="그룹 20"/>
          <p:cNvGrpSpPr/>
          <p:nvPr/>
        </p:nvGrpSpPr>
        <p:grpSpPr>
          <a:xfrm>
            <a:off x="532897" y="4970186"/>
            <a:ext cx="2786082" cy="1071570"/>
            <a:chOff x="532897" y="5053968"/>
            <a:chExt cx="2786082" cy="107157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BE6265-C14F-A3E1-4F34-AAC6C323DCA4}"/>
                </a:ext>
              </a:extLst>
            </p:cNvPr>
            <p:cNvSpPr/>
            <p:nvPr/>
          </p:nvSpPr>
          <p:spPr>
            <a:xfrm>
              <a:off x="532897" y="5053968"/>
              <a:ext cx="2786082" cy="107157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1023910" y="5688843"/>
              <a:ext cx="1643074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1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추정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A0F6B-B924-622D-768F-B5F30BA8D17F}"/>
              </a:ext>
            </a:extLst>
          </p:cNvPr>
          <p:cNvSpPr txBox="1"/>
          <p:nvPr/>
        </p:nvSpPr>
        <p:spPr>
          <a:xfrm>
            <a:off x="2283067" y="5668055"/>
            <a:ext cx="1847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C53DE-5CC2-FC60-ADD6-1650D8B6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56" y="2277928"/>
            <a:ext cx="5270928" cy="4008592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595282" y="1277796"/>
            <a:ext cx="8572560" cy="857256"/>
            <a:chOff x="595282" y="1214422"/>
            <a:chExt cx="8572560" cy="8572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392393-22FE-3309-BDD3-BC742C624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034" y="1349537"/>
              <a:ext cx="7715304" cy="579265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595282" y="1214422"/>
              <a:ext cx="8572560" cy="8572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13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2554F1-0A89-98E6-5C19-CF9CD6DE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6014"/>
              </p:ext>
            </p:extLst>
          </p:nvPr>
        </p:nvGraphicFramePr>
        <p:xfrm>
          <a:off x="1595413" y="1643050"/>
          <a:ext cx="7643867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7">
                  <a:extLst>
                    <a:ext uri="{9D8B030D-6E8A-4147-A177-3AD203B41FA5}">
                      <a16:colId xmlns:a16="http://schemas.microsoft.com/office/drawing/2014/main" val="2247581367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1980049625"/>
                    </a:ext>
                  </a:extLst>
                </a:gridCol>
                <a:gridCol w="2097384">
                  <a:extLst>
                    <a:ext uri="{9D8B030D-6E8A-4147-A177-3AD203B41FA5}">
                      <a16:colId xmlns:a16="http://schemas.microsoft.com/office/drawing/2014/main" val="2179131891"/>
                    </a:ext>
                  </a:extLst>
                </a:gridCol>
                <a:gridCol w="2188896">
                  <a:extLst>
                    <a:ext uri="{9D8B030D-6E8A-4147-A177-3AD203B41FA5}">
                      <a16:colId xmlns:a16="http://schemas.microsoft.com/office/drawing/2014/main" val="524107243"/>
                    </a:ext>
                  </a:extLst>
                </a:gridCol>
              </a:tblGrid>
              <a:tr h="685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Forward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Backward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Both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14146"/>
                  </a:ext>
                </a:extLst>
              </a:tr>
              <a:tr h="798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독립변수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284175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AIC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62487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Radj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34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A864BD3-A541-B5F8-921D-745F0EFEE289}"/>
              </a:ext>
            </a:extLst>
          </p:cNvPr>
          <p:cNvSpPr/>
          <p:nvPr/>
        </p:nvSpPr>
        <p:spPr>
          <a:xfrm>
            <a:off x="2070400" y="5072073"/>
            <a:ext cx="6097310" cy="92869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모델 선택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75645" y="1643050"/>
            <a:ext cx="429890" cy="2571768"/>
            <a:chOff x="1381100" y="4500570"/>
            <a:chExt cx="357190" cy="2000264"/>
          </a:xfrm>
        </p:grpSpPr>
        <p:sp>
          <p:nvSpPr>
            <p:cNvPr id="14" name="대각선 방향의 모서리가 잘린 사각형 13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892" y="4665306"/>
              <a:ext cx="333245" cy="1777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E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P</a:t>
              </a:r>
            </a:p>
            <a:p>
              <a:pPr algn="ctr"/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방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법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F346B0-CA00-F9DA-58C7-07A352FAE700}"/>
              </a:ext>
            </a:extLst>
          </p:cNvPr>
          <p:cNvSpPr txBox="1"/>
          <p:nvPr/>
        </p:nvSpPr>
        <p:spPr>
          <a:xfrm>
            <a:off x="2220736" y="5341672"/>
            <a:ext cx="573266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Forward, Backward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Both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방법에서 독립변수를 전부 포함하는 모델 생성</a:t>
            </a:r>
          </a:p>
        </p:txBody>
      </p:sp>
    </p:spTree>
    <p:extLst>
      <p:ext uri="{BB962C8B-B14F-4D97-AF65-F5344CB8AC3E}">
        <p14:creationId xmlns:p14="http://schemas.microsoft.com/office/powerpoint/2010/main" val="286266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93FF9D6E-8414-04D9-1844-F76C774A2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6"/>
          <a:stretch/>
        </p:blipFill>
        <p:spPr>
          <a:xfrm>
            <a:off x="5451885" y="1652074"/>
            <a:ext cx="4143404" cy="34200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38E55B7F-6E11-20F6-1481-A4ABC500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5"/>
          <a:stretch/>
        </p:blipFill>
        <p:spPr>
          <a:xfrm>
            <a:off x="1238224" y="1652074"/>
            <a:ext cx="4143404" cy="34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8F26E-774E-E538-01C2-E96B8F07D8A4}"/>
              </a:ext>
            </a:extLst>
          </p:cNvPr>
          <p:cNvSpPr txBox="1"/>
          <p:nvPr/>
        </p:nvSpPr>
        <p:spPr>
          <a:xfrm>
            <a:off x="1928664" y="1241694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bic, Cp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87A64-8FE8-6B77-1DC9-1D5DC263ACF5}"/>
              </a:ext>
            </a:extLst>
          </p:cNvPr>
          <p:cNvSpPr txBox="1"/>
          <p:nvPr/>
        </p:nvSpPr>
        <p:spPr>
          <a:xfrm>
            <a:off x="6465168" y="1242940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adjr2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id="{9EB2EBE3-71AA-1870-5EE6-2FA32AAC0F22}"/>
              </a:ext>
            </a:extLst>
          </p:cNvPr>
          <p:cNvGrpSpPr/>
          <p:nvPr/>
        </p:nvGrpSpPr>
        <p:grpSpPr>
          <a:xfrm>
            <a:off x="1998961" y="5013176"/>
            <a:ext cx="6097311" cy="1416790"/>
            <a:chOff x="2024042" y="3429000"/>
            <a:chExt cx="7143800" cy="29289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7AD0B8-D20F-D3B2-BCAA-ED91120EF965}"/>
                </a:ext>
              </a:extLst>
            </p:cNvPr>
            <p:cNvSpPr/>
            <p:nvPr/>
          </p:nvSpPr>
          <p:spPr>
            <a:xfrm>
              <a:off x="2024042" y="3429000"/>
              <a:ext cx="7143800" cy="292895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B4FA74-86FD-37F3-73F9-999D7823F2B2}"/>
                    </a:ext>
                  </a:extLst>
                </p:cNvPr>
                <p:cNvSpPr txBox="1"/>
                <p:nvPr/>
              </p:nvSpPr>
              <p:spPr>
                <a:xfrm>
                  <a:off x="2280697" y="3453920"/>
                  <a:ext cx="6468650" cy="281431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1400" b="1" dirty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두 개의 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모델이 나옴</a:t>
                  </a:r>
                  <a:endPara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50" charset="-127"/>
                    <a:ea typeface="나눔고딕" pitchFamily="50" charset="-127"/>
                    <a:cs typeface="+mn-cs"/>
                  </a:endParaRPr>
                </a:p>
                <a:p>
                  <a:pPr marL="342900" indent="-342900">
                    <a:lnSpc>
                      <a:spcPct val="150000"/>
                    </a:lnSpc>
                    <a:buFontTx/>
                    <a:buAutoNum type="arabicPeriod"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itchFamily="50" charset="-127"/>
                      <a:ea typeface="나눔고딕" pitchFamily="50" charset="-127"/>
                      <a:cs typeface="+mn-cs"/>
                    </a:rPr>
                    <a:t>RAINDAY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를 포함하지 않는 </a:t>
                  </a:r>
                  <a:r>
                    <a:rPr kumimoji="0" lang="en-US" altLang="ko-KR" sz="1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Cp.model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  (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ea typeface="나눔고딕" panose="020D0604000000000000" pitchFamily="50" charset="-127"/>
                    </a:rPr>
                    <a:t>Adj.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0.9541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</a:p>
                <a:p>
                  <a:pPr marL="342900" indent="-342900">
                    <a:lnSpc>
                      <a:spcPct val="150000"/>
                    </a:lnSpc>
                    <a:buFontTx/>
                    <a:buAutoNum type="arabicPeriod"/>
                    <a:defRPr/>
                  </a:pP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모든 독립변수를 포함한 </a:t>
                  </a:r>
                  <a:r>
                    <a:rPr kumimoji="0" lang="en-US" altLang="ko-KR" sz="1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Radj.model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    (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ea typeface="나눔고딕" panose="020D0604000000000000" pitchFamily="50" charset="-127"/>
                    </a:rPr>
                    <a:t>Adj.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0.9547</a:t>
                  </a:r>
                  <a:r>
                    <a:rPr lang="en-US" altLang="ko-KR" sz="14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endPara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  <a:sym typeface="Wingdings" panose="05000000000000000000" pitchFamily="2" charset="2"/>
                    </a:rPr>
                    <a:t> 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  <a:sym typeface="Wingdings" panose="05000000000000000000" pitchFamily="2" charset="2"/>
                    </a:rPr>
                    <a:t>두 모델의 결정계수의 차이가 거의 없으므로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 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잔차분석을 통해서 결정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B4FA74-86FD-37F3-73F9-999D7823F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697" y="3453920"/>
                  <a:ext cx="6468650" cy="2814315"/>
                </a:xfrm>
                <a:prstGeom prst="rect">
                  <a:avLst/>
                </a:prstGeom>
                <a:blipFill>
                  <a:blip r:embed="rId4"/>
                  <a:stretch>
                    <a:fillRect l="-331" b="-40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52A638-14BD-F37F-75C9-20FBCD90D420}"/>
              </a:ext>
            </a:extLst>
          </p:cNvPr>
          <p:cNvSpPr/>
          <p:nvPr/>
        </p:nvSpPr>
        <p:spPr>
          <a:xfrm>
            <a:off x="1452538" y="1660404"/>
            <a:ext cx="3569620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5D8C1-7D69-DC78-518F-DB931981B8EE}"/>
              </a:ext>
            </a:extLst>
          </p:cNvPr>
          <p:cNvSpPr/>
          <p:nvPr/>
        </p:nvSpPr>
        <p:spPr>
          <a:xfrm>
            <a:off x="5671290" y="1660404"/>
            <a:ext cx="3602189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평행 사변형 1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모델 선택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775646" y="1641600"/>
            <a:ext cx="429890" cy="2653712"/>
            <a:chOff x="1381100" y="4500570"/>
            <a:chExt cx="357190" cy="2000264"/>
          </a:xfrm>
        </p:grpSpPr>
        <p:sp>
          <p:nvSpPr>
            <p:cNvPr id="19" name="대각선 방향의 모서리가 잘린 사각형 18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12806" y="4609357"/>
              <a:ext cx="273309" cy="187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a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endParaRPr lang="en-US" altLang="ko-KR" b="1" dirty="0">
                <a:solidFill>
                  <a:schemeClr val="bg1"/>
                </a:solidFill>
                <a:latin typeface="+mj-lt"/>
                <a:ea typeface="나눔고딕" pitchFamily="50" charset="-127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u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b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e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t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4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E740866B-6EC0-E890-8DBB-28214468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2"/>
          <a:stretch/>
        </p:blipFill>
        <p:spPr>
          <a:xfrm>
            <a:off x="452405" y="1485264"/>
            <a:ext cx="4643471" cy="1753653"/>
          </a:xfrm>
          <a:prstGeom prst="rect">
            <a:avLst/>
          </a:prstGeom>
        </p:spPr>
      </p:pic>
      <p:pic>
        <p:nvPicPr>
          <p:cNvPr id="13" name="그림 12" descr="차트이(가) 표시된 사진&#10;&#10;자동 생성된 설명">
            <a:extLst>
              <a:ext uri="{FF2B5EF4-FFF2-40B4-BE49-F238E27FC236}">
                <a16:creationId xmlns:a16="http://schemas.microsoft.com/office/drawing/2014/main" id="{CC8A0BAC-FC06-7573-EFA3-0798BF8D6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2"/>
          <a:stretch/>
        </p:blipFill>
        <p:spPr>
          <a:xfrm>
            <a:off x="5059854" y="1485264"/>
            <a:ext cx="4643472" cy="1753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AB8A7E-CCA8-F20F-11F4-7C7E81F8DC13}"/>
              </a:ext>
            </a:extLst>
          </p:cNvPr>
          <p:cNvSpPr txBox="1"/>
          <p:nvPr/>
        </p:nvSpPr>
        <p:spPr>
          <a:xfrm>
            <a:off x="1780764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B050-3D8F-0162-58C0-EF0D13DF6B87}"/>
              </a:ext>
            </a:extLst>
          </p:cNvPr>
          <p:cNvSpPr txBox="1"/>
          <p:nvPr/>
        </p:nvSpPr>
        <p:spPr>
          <a:xfrm>
            <a:off x="6385049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475F3-F385-713E-6431-D5F336C9D1DC}"/>
              </a:ext>
            </a:extLst>
          </p:cNvPr>
          <p:cNvSpPr/>
          <p:nvPr/>
        </p:nvSpPr>
        <p:spPr>
          <a:xfrm>
            <a:off x="812540" y="4953329"/>
            <a:ext cx="8280920" cy="14160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D461A-C782-8B47-A85C-E46CBB996494}"/>
              </a:ext>
            </a:extLst>
          </p:cNvPr>
          <p:cNvSpPr txBox="1"/>
          <p:nvPr/>
        </p:nvSpPr>
        <p:spPr>
          <a:xfrm>
            <a:off x="848544" y="4929198"/>
            <a:ext cx="3888432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모형의 선형성은 두 모델 모두 양호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등분산성은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 descr="차트이(가) 표시된 사진&#10;&#10;자동 생성된 설명">
            <a:extLst>
              <a:ext uri="{FF2B5EF4-FFF2-40B4-BE49-F238E27FC236}">
                <a16:creationId xmlns:a16="http://schemas.microsoft.com/office/drawing/2014/main" id="{5E355029-C1C7-CA32-F627-B5D45534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3"/>
          <a:stretch/>
        </p:blipFill>
        <p:spPr>
          <a:xfrm>
            <a:off x="452405" y="3429480"/>
            <a:ext cx="4643471" cy="1564605"/>
          </a:xfrm>
          <a:prstGeom prst="rect">
            <a:avLst/>
          </a:prstGeom>
        </p:spPr>
      </p:pic>
      <p:pic>
        <p:nvPicPr>
          <p:cNvPr id="19" name="그림 18" descr="차트이(가) 표시된 사진&#10;&#10;자동 생성된 설명">
            <a:extLst>
              <a:ext uri="{FF2B5EF4-FFF2-40B4-BE49-F238E27FC236}">
                <a16:creationId xmlns:a16="http://schemas.microsoft.com/office/drawing/2014/main" id="{E90AE2F6-DEE0-C59D-5D04-CEC25B38E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3"/>
          <a:stretch/>
        </p:blipFill>
        <p:spPr>
          <a:xfrm>
            <a:off x="5059854" y="3429481"/>
            <a:ext cx="4643472" cy="1564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C67980-4792-88DB-1EB9-3B6C6633B8A3}"/>
              </a:ext>
            </a:extLst>
          </p:cNvPr>
          <p:cNvSpPr/>
          <p:nvPr/>
        </p:nvSpPr>
        <p:spPr>
          <a:xfrm>
            <a:off x="452406" y="1857364"/>
            <a:ext cx="4499454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967E91-8279-CD9D-8372-07ACD32351F5}"/>
              </a:ext>
            </a:extLst>
          </p:cNvPr>
          <p:cNvSpPr/>
          <p:nvPr/>
        </p:nvSpPr>
        <p:spPr>
          <a:xfrm>
            <a:off x="5024438" y="1857364"/>
            <a:ext cx="4508337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DAA18-B36A-48A4-C6C6-0B4F8562CEC5}"/>
              </a:ext>
            </a:extLst>
          </p:cNvPr>
          <p:cNvSpPr txBox="1"/>
          <p:nvPr/>
        </p:nvSpPr>
        <p:spPr>
          <a:xfrm>
            <a:off x="4861147" y="4929198"/>
            <a:ext cx="4392949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정규성은 검증 필요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Check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이상치의 영향력도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76D01-2B88-AD9E-B34E-CF5E883C6BDA}"/>
              </a:ext>
            </a:extLst>
          </p:cNvPr>
          <p:cNvSpPr txBox="1"/>
          <p:nvPr/>
        </p:nvSpPr>
        <p:spPr>
          <a:xfrm>
            <a:off x="2612740" y="5842355"/>
            <a:ext cx="4284476" cy="458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정규성을 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Shapiro.test()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확인해야 함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58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70C6D074-4568-91F2-5792-D6453BCC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3" y="1112024"/>
            <a:ext cx="3890121" cy="3420000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C7E9583D-EECD-6FEA-6AFF-93B37AFB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2" y="1112024"/>
            <a:ext cx="3890120" cy="34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95D307-B1A3-95C4-DE81-9D4391318AB2}"/>
              </a:ext>
            </a:extLst>
          </p:cNvPr>
          <p:cNvSpPr txBox="1"/>
          <p:nvPr/>
        </p:nvSpPr>
        <p:spPr>
          <a:xfrm>
            <a:off x="2000842" y="1249274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EEBD6-15BB-09F6-1ED3-AA69DA24CB87}"/>
              </a:ext>
            </a:extLst>
          </p:cNvPr>
          <p:cNvSpPr txBox="1"/>
          <p:nvPr/>
        </p:nvSpPr>
        <p:spPr>
          <a:xfrm>
            <a:off x="6381760" y="1231429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4DD5F-C413-FE7D-CE34-190CC44D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06" y="4409952"/>
            <a:ext cx="4003618" cy="1088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7A2C9-9854-6616-50CF-FAF008F1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100" y="4418786"/>
            <a:ext cx="4003618" cy="1081916"/>
          </a:xfrm>
          <a:prstGeom prst="rect">
            <a:avLst/>
          </a:prstGeom>
        </p:spPr>
      </p:pic>
      <p:sp>
        <p:nvSpPr>
          <p:cNvPr id="16" name="평행 사변형 15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04345" y="5643578"/>
            <a:ext cx="6097310" cy="857256"/>
            <a:chOff x="1904345" y="5715016"/>
            <a:chExt cx="6097310" cy="8572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28A602-BE29-CC71-4FB3-C1F8DD512851}"/>
                </a:ext>
              </a:extLst>
            </p:cNvPr>
            <p:cNvSpPr/>
            <p:nvPr/>
          </p:nvSpPr>
          <p:spPr>
            <a:xfrm>
              <a:off x="1904345" y="5715016"/>
              <a:ext cx="6097310" cy="85725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352EBC-0C0A-9FBD-94EE-EC8154750932}"/>
                </a:ext>
              </a:extLst>
            </p:cNvPr>
            <p:cNvSpPr txBox="1"/>
            <p:nvPr/>
          </p:nvSpPr>
          <p:spPr>
            <a:xfrm>
              <a:off x="2600649" y="5758693"/>
              <a:ext cx="4833374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정규성 테스트 결과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p-value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&gt;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0.05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조건을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만 만족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                       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  <a:sym typeface="Wingdings" panose="05000000000000000000" pitchFamily="2" charset="2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을 최종 모델로 선택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7" name="Picture 2" descr="C:\Users\eva\AppData\Local\Microsoft\Windows\INetCache\IE\HWQNO4LY\arrow-24845_640[1].png">
              <a:extLst>
                <a:ext uri="{FF2B5EF4-FFF2-40B4-BE49-F238E27FC236}">
                  <a16:creationId xmlns:a16="http://schemas.microsoft.com/office/drawing/2014/main" id="{51489E34-ACC6-4C38-B910-9E984CE84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6200000">
              <a:off x="3352696" y="6142133"/>
              <a:ext cx="271652" cy="3571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0891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최종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221455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MSE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계산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800"/>
          <a:stretch>
            <a:fillRect/>
          </a:stretch>
        </p:blipFill>
        <p:spPr bwMode="auto">
          <a:xfrm>
            <a:off x="595283" y="1307578"/>
            <a:ext cx="8858311" cy="57362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6D65DB-B623-F4C0-7B95-60317D2B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46" y="2786058"/>
            <a:ext cx="2741059" cy="7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3E4735-3DC7-95D9-6E68-51FD42AC804B}"/>
              </a:ext>
            </a:extLst>
          </p:cNvPr>
          <p:cNvSpPr txBox="1"/>
          <p:nvPr/>
        </p:nvSpPr>
        <p:spPr>
          <a:xfrm>
            <a:off x="633150" y="3652825"/>
            <a:ext cx="112082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계산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C44AF-B609-8B26-6352-84B48458F84A}"/>
              </a:ext>
            </a:extLst>
          </p:cNvPr>
          <p:cNvSpPr txBox="1"/>
          <p:nvPr/>
        </p:nvSpPr>
        <p:spPr>
          <a:xfrm>
            <a:off x="633150" y="5085184"/>
            <a:ext cx="163859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mse()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이용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28A602-BE29-CC71-4FB3-C1F8DD512851}"/>
              </a:ext>
            </a:extLst>
          </p:cNvPr>
          <p:cNvSpPr/>
          <p:nvPr/>
        </p:nvSpPr>
        <p:spPr>
          <a:xfrm>
            <a:off x="2381232" y="2714620"/>
            <a:ext cx="3143272" cy="857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75FD80-9586-9362-82EC-EFA00C7B7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7" y="4092978"/>
            <a:ext cx="5184576" cy="8006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624DD4-2870-CDCD-EF27-5682F9B27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62" y="5544346"/>
            <a:ext cx="7205910" cy="8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95282" y="1285860"/>
            <a:ext cx="3857652" cy="3643338"/>
            <a:chOff x="595282" y="1428736"/>
            <a:chExt cx="3857652" cy="3643338"/>
          </a:xfrm>
        </p:grpSpPr>
        <p:sp>
          <p:nvSpPr>
            <p:cNvPr id="10" name="직사각형 9"/>
            <p:cNvSpPr/>
            <p:nvPr/>
          </p:nvSpPr>
          <p:spPr>
            <a:xfrm>
              <a:off x="595282" y="1428736"/>
              <a:ext cx="3857652" cy="364333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CF50AC-86BE-7C80-72F1-B80C540B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527" y="1566035"/>
              <a:ext cx="3680123" cy="3434601"/>
            </a:xfrm>
            <a:prstGeom prst="rect">
              <a:avLst/>
            </a:prstGeom>
            <a:ln w="19050">
              <a:noFill/>
            </a:ln>
          </p:spPr>
        </p:pic>
      </p:grpSp>
      <p:sp>
        <p:nvSpPr>
          <p:cNvPr id="9" name="평행 사변형 8"/>
          <p:cNvSpPr/>
          <p:nvPr/>
        </p:nvSpPr>
        <p:spPr>
          <a:xfrm flipH="1">
            <a:off x="595282" y="785794"/>
            <a:ext cx="306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설명변수의 중요도 분석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667248" y="1285860"/>
            <a:ext cx="4786346" cy="3730750"/>
            <a:chOff x="4667248" y="1357298"/>
            <a:chExt cx="4786346" cy="373075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48260AB-95D4-1439-688E-4BFEAD47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258" b="3794"/>
            <a:stretch>
              <a:fillRect/>
            </a:stretch>
          </p:blipFill>
          <p:spPr>
            <a:xfrm>
              <a:off x="4667248" y="1357298"/>
              <a:ext cx="4786346" cy="37307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6953264" y="1448665"/>
              <a:ext cx="92869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68.2%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5524504" y="2070143"/>
              <a:ext cx="785818" cy="377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20.1%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67C07-98BA-BE9C-AE0D-ECE564CF1F8B}"/>
              </a:ext>
            </a:extLst>
          </p:cNvPr>
          <p:cNvSpPr/>
          <p:nvPr/>
        </p:nvSpPr>
        <p:spPr>
          <a:xfrm>
            <a:off x="4800460" y="5181710"/>
            <a:ext cx="4653134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4800460" y="5339679"/>
            <a:ext cx="4761052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(SALES)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온도와 판매일수에 가장 크게 영향을 받는다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전략에 가장 중요하게 고려해야 함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5282" y="5054043"/>
            <a:ext cx="3857652" cy="1518229"/>
            <a:chOff x="595282" y="5125481"/>
            <a:chExt cx="3786214" cy="16158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136AAB-C4B1-3E84-5F0E-6C3E3A8D84CE}"/>
                </a:ext>
              </a:extLst>
            </p:cNvPr>
            <p:cNvSpPr/>
            <p:nvPr/>
          </p:nvSpPr>
          <p:spPr>
            <a:xfrm>
              <a:off x="595282" y="5125481"/>
              <a:ext cx="3786214" cy="161588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331424C-488B-E324-3144-CA111C06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345" y="5197488"/>
              <a:ext cx="3086841" cy="1471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4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2222" y="1447230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58" y="28759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배경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1015" y="287599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전처리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8797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8044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298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6767" y="344749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8573" y="3447494"/>
            <a:ext cx="1261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추정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41713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추가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9B416-9FE4-2757-5B59-87A1919A5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2035588"/>
            <a:ext cx="4495243" cy="3074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C76267-C9ED-D6C6-506D-9ADD3A38F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3" y="2037289"/>
            <a:ext cx="4139983" cy="3073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0BA8C-9B48-EBD7-70D9-E928965AB735}"/>
              </a:ext>
            </a:extLst>
          </p:cNvPr>
          <p:cNvSpPr/>
          <p:nvPr/>
        </p:nvSpPr>
        <p:spPr>
          <a:xfrm>
            <a:off x="1485647" y="5269620"/>
            <a:ext cx="6699823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CDB70-0EAF-9FF5-A3BB-D7C43259FF52}"/>
              </a:ext>
            </a:extLst>
          </p:cNvPr>
          <p:cNvSpPr txBox="1"/>
          <p:nvPr/>
        </p:nvSpPr>
        <p:spPr>
          <a:xfrm>
            <a:off x="2238710" y="5423831"/>
            <a:ext cx="5071744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RAINDAY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도 매출에 큰 영향을 주는 변수이므로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4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두가지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데이터도 고려한 매출 전략을 구성해야 함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38158" y="1285860"/>
            <a:ext cx="6786609" cy="428628"/>
            <a:chOff x="1238224" y="1285860"/>
            <a:chExt cx="7429551" cy="4286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E0BA8C-9B48-EBD7-70D9-E928965AB735}"/>
                </a:ext>
              </a:extLst>
            </p:cNvPr>
            <p:cNvSpPr/>
            <p:nvPr/>
          </p:nvSpPr>
          <p:spPr>
            <a:xfrm>
              <a:off x="1238224" y="1285860"/>
              <a:ext cx="7429551" cy="42862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52538" y="1329590"/>
              <a:ext cx="70009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다중공선성</a:t>
              </a:r>
              <a:r>
                <a:rPr lang="ko-KR" altLang="en-US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</a:t>
              </a:r>
              <a:r>
                <a:rPr lang="en-US" altLang="ko-KR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잔차의</a:t>
              </a:r>
              <a:r>
                <a:rPr lang="ko-KR" altLang="en-US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정규성</a:t>
              </a:r>
              <a:r>
                <a:rPr lang="ko-KR" altLang="en-US" sz="1400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ko-KR" altLang="en-US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통과하지 못해 제외된 변수를 포함해서 분석 진행</a:t>
              </a:r>
              <a:endParaRPr lang="ko-KR" altLang="en-US" sz="1400" dirty="0"/>
            </a:p>
          </p:txBody>
        </p:sp>
      </p:grpSp>
      <p:sp>
        <p:nvSpPr>
          <p:cNvPr id="12" name="사각형 설명선 11"/>
          <p:cNvSpPr/>
          <p:nvPr/>
        </p:nvSpPr>
        <p:spPr>
          <a:xfrm>
            <a:off x="2738422" y="2928934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ITEM_CNT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7096140" y="3214686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RAINDAY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1452538" y="2714620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22.9%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5810256" y="2981322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17.7%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61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69009" y="3429000"/>
            <a:ext cx="7358114" cy="29289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26199" y="3562585"/>
            <a:ext cx="47673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추정에 사용된 매출 자료는 명백한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데이터</a:t>
            </a:r>
          </a:p>
        </p:txBody>
      </p:sp>
      <p:pic>
        <p:nvPicPr>
          <p:cNvPr id="1026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4007760"/>
            <a:ext cx="357190" cy="349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26200" y="4429132"/>
            <a:ext cx="6715171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 algn="just"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잔차의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분포가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정규성을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띠지 않기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때문에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최소제곱법을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적용하는데 무리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자기상관성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내포함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추세성분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계절성분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9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5072074"/>
            <a:ext cx="357190" cy="34993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26199" y="5490649"/>
            <a:ext cx="4381008" cy="700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차분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통해 자기상관성을 제거한 후 회귀모형 적용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모형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적용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69009" y="1071546"/>
            <a:ext cx="7358114" cy="207170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6199" y="1214422"/>
            <a:ext cx="6572296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CU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의 주력품목인 음료의 매출을 예측하고 공급에 차질이 생기지 않도록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사전    대비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음료의 매출에 미치는 요인을 정확히 파악하여 요인에 대한 매출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기여도별 차별화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대응 전략 수립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이러한 요인들을 적절히 통제하고 조절함으로써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매출의 상승효과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기대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23910" y="1071546"/>
            <a:ext cx="430785" cy="2071704"/>
            <a:chOff x="1380359" y="4500570"/>
            <a:chExt cx="357931" cy="2000264"/>
          </a:xfrm>
        </p:grpSpPr>
        <p:sp>
          <p:nvSpPr>
            <p:cNvPr id="18" name="대각선 방향의 모서리가 잘린 사각형 17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0359" y="4665307"/>
              <a:ext cx="333243" cy="128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연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성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23910" y="3428998"/>
            <a:ext cx="430785" cy="2980317"/>
            <a:chOff x="1380359" y="4500570"/>
            <a:chExt cx="357931" cy="2035339"/>
          </a:xfrm>
        </p:grpSpPr>
        <p:sp>
          <p:nvSpPr>
            <p:cNvPr id="21" name="대각선 방향의 모서리가 잘린 사각형 20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0359" y="4842079"/>
              <a:ext cx="333242" cy="1693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향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후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8188" y="1629495"/>
            <a:ext cx="419704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 You </a:t>
            </a:r>
          </a:p>
          <a:p>
            <a:pPr algn="ctr"/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</a:t>
            </a:r>
          </a:p>
          <a:p>
            <a:pPr algn="ctr"/>
            <a:r>
              <a:rPr lang="en-US" altLang="ko-KR" sz="5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Cee</a:t>
            </a:r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You~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59603" y="4714884"/>
            <a:ext cx="8329671" cy="135732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F3E5F-295F-D747-FEB4-ADAD7637FEF4}"/>
              </a:ext>
            </a:extLst>
          </p:cNvPr>
          <p:cNvSpPr txBox="1"/>
          <p:nvPr/>
        </p:nvSpPr>
        <p:spPr>
          <a:xfrm>
            <a:off x="1496616" y="4801332"/>
            <a:ext cx="70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경영진은 이러한 무한 경쟁 하에서 점유율 선두를 탈환하기 위한 방안의 일환으로 대표 상품인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매출 예측 시스템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개발을 지시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스포츠 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이온 음료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타겟으로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분석함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95282" y="1061476"/>
            <a:ext cx="4572032" cy="3286148"/>
            <a:chOff x="595282" y="1061476"/>
            <a:chExt cx="4572032" cy="3286148"/>
          </a:xfrm>
        </p:grpSpPr>
        <p:sp>
          <p:nvSpPr>
            <p:cNvPr id="11" name="직사각형 10"/>
            <p:cNvSpPr/>
            <p:nvPr/>
          </p:nvSpPr>
          <p:spPr>
            <a:xfrm>
              <a:off x="595282" y="1061476"/>
              <a:ext cx="4572032" cy="328614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AC5F25-9556-4BEE-2F59-61E0CBE78643}"/>
                </a:ext>
              </a:extLst>
            </p:cNvPr>
            <p:cNvSpPr txBox="1"/>
            <p:nvPr/>
          </p:nvSpPr>
          <p:spPr>
            <a:xfrm>
              <a:off x="920552" y="1214422"/>
              <a:ext cx="396044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편의점 업계는 매출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및 점포 수 모두 증가세를 유지하고 있지만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성장율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년을 정점으로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하락세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보임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CAD2912-7F70-2AFD-3719-5C71421BFBAC}"/>
                </a:ext>
              </a:extLst>
            </p:cNvPr>
            <p:cNvGrpSpPr/>
            <p:nvPr/>
          </p:nvGrpSpPr>
          <p:grpSpPr>
            <a:xfrm>
              <a:off x="704526" y="2643182"/>
              <a:ext cx="4399685" cy="1494118"/>
              <a:chOff x="704527" y="2370012"/>
              <a:chExt cx="4104458" cy="1458161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340D8197-757B-A089-53F5-C6C72030F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11640" r="2854" b="53365"/>
              <a:stretch/>
            </p:blipFill>
            <p:spPr>
              <a:xfrm>
                <a:off x="704527" y="2370012"/>
                <a:ext cx="2016225" cy="1440161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B50FF556-10C3-27EE-9EA1-F9B466FD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58884" r="2854" b="4371"/>
              <a:stretch/>
            </p:blipFill>
            <p:spPr>
              <a:xfrm>
                <a:off x="2864769" y="2370012"/>
                <a:ext cx="1944216" cy="1458161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5381628" y="1061476"/>
            <a:ext cx="4071966" cy="32861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83908" y="1214422"/>
            <a:ext cx="3960440" cy="3000396"/>
            <a:chOff x="5383908" y="1214422"/>
            <a:chExt cx="3960440" cy="30003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96D36-E763-3756-FA0A-9DB4A17E4789}"/>
                </a:ext>
              </a:extLst>
            </p:cNvPr>
            <p:cNvSpPr txBox="1"/>
            <p:nvPr/>
          </p:nvSpPr>
          <p:spPr>
            <a:xfrm>
              <a:off x="5383908" y="1214422"/>
              <a:ext cx="39604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업체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사간의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해를 거듭할수록 치열해지는 상황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81667" y="2088626"/>
              <a:ext cx="3657613" cy="2126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3"/>
          <p:cNvGrpSpPr/>
          <p:nvPr/>
        </p:nvGrpSpPr>
        <p:grpSpPr>
          <a:xfrm>
            <a:off x="6381760" y="4643446"/>
            <a:ext cx="2571768" cy="1428760"/>
            <a:chOff x="6524636" y="4500570"/>
            <a:chExt cx="2714644" cy="1428760"/>
          </a:xfrm>
        </p:grpSpPr>
        <p:sp>
          <p:nvSpPr>
            <p:cNvPr id="66" name="직사각형 65"/>
            <p:cNvSpPr/>
            <p:nvPr/>
          </p:nvSpPr>
          <p:spPr>
            <a:xfrm>
              <a:off x="6524636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MAXTEMP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524636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최고기온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29517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RAINDAY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34399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429517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강우일수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4399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황사일수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524636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24636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429517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334399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float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29517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334399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</p:grpSp>
      <p:grpSp>
        <p:nvGrpSpPr>
          <p:cNvPr id="6" name="그룹 77"/>
          <p:cNvGrpSpPr/>
          <p:nvPr/>
        </p:nvGrpSpPr>
        <p:grpSpPr>
          <a:xfrm>
            <a:off x="1023910" y="4643446"/>
            <a:ext cx="857256" cy="1428760"/>
            <a:chOff x="1952604" y="4500570"/>
            <a:chExt cx="857256" cy="1428760"/>
          </a:xfrm>
        </p:grpSpPr>
        <p:sp>
          <p:nvSpPr>
            <p:cNvPr id="79" name="직사각형 78"/>
            <p:cNvSpPr/>
            <p:nvPr/>
          </p:nvSpPr>
          <p:spPr>
            <a:xfrm>
              <a:off x="1952604" y="4500570"/>
              <a:ext cx="857256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latin typeface="+mj-lt"/>
                  <a:ea typeface="나눔고딕" pitchFamily="50" charset="-127"/>
                </a:rPr>
                <a:t>변수명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52604" y="485776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정의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952604" y="521495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Type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52604" y="557214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설명</a:t>
              </a:r>
            </a:p>
          </p:txBody>
        </p:sp>
      </p:grpSp>
      <p:grpSp>
        <p:nvGrpSpPr>
          <p:cNvPr id="7" name="그룹 92"/>
          <p:cNvGrpSpPr/>
          <p:nvPr/>
        </p:nvGrpSpPr>
        <p:grpSpPr>
          <a:xfrm>
            <a:off x="1988323" y="4643446"/>
            <a:ext cx="4321999" cy="1428760"/>
            <a:chOff x="1916885" y="4500570"/>
            <a:chExt cx="4464875" cy="1428760"/>
          </a:xfrm>
        </p:grpSpPr>
        <p:sp>
          <p:nvSpPr>
            <p:cNvPr id="49" name="직사각형 48"/>
            <p:cNvSpPr/>
            <p:nvPr/>
          </p:nvSpPr>
          <p:spPr>
            <a:xfrm>
              <a:off x="280986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ITEM_CNT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0283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QTY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9581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PRICE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80986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품목수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0283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판매량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9581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가격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887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SALEDAY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887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0986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283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9581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0986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대분류내</a:t>
              </a:r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판매된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283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판매량 평균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9581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평균가격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887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887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영업일수 합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9168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CATEGORY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9168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 카테고리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9168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string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168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음료의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4" name="평행 사변형 113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수집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023910" y="1357298"/>
            <a:ext cx="3571900" cy="3000396"/>
            <a:chOff x="1309662" y="1357298"/>
            <a:chExt cx="3571900" cy="3000396"/>
          </a:xfrm>
        </p:grpSpPr>
        <p:sp>
          <p:nvSpPr>
            <p:cNvPr id="103" name="직사각형 102"/>
            <p:cNvSpPr/>
            <p:nvPr/>
          </p:nvSpPr>
          <p:spPr>
            <a:xfrm>
              <a:off x="1309662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110"/>
            <p:cNvGrpSpPr/>
            <p:nvPr/>
          </p:nvGrpSpPr>
          <p:grpSpPr>
            <a:xfrm>
              <a:off x="1860076" y="1571612"/>
              <a:ext cx="2235668" cy="2163473"/>
              <a:chOff x="2360142" y="1357298"/>
              <a:chExt cx="2235668" cy="216347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360142" y="2143116"/>
                <a:ext cx="849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상품품목수</a:t>
                </a:r>
                <a:endParaRPr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52868" y="2143116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판매량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15629" y="3256515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판매가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78947" y="3259161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영업일수</a:t>
                </a:r>
              </a:p>
            </p:txBody>
          </p:sp>
          <p:pic>
            <p:nvPicPr>
              <p:cNvPr id="9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" name="직사각형 77"/>
            <p:cNvSpPr/>
            <p:nvPr/>
          </p:nvSpPr>
          <p:spPr>
            <a:xfrm>
              <a:off x="130966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09561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형식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30966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BGF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리테일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본사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영업팀</a:t>
              </a:r>
              <a:endPara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9561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381628" y="1357298"/>
            <a:ext cx="3571900" cy="3000396"/>
            <a:chOff x="5667380" y="1357298"/>
            <a:chExt cx="3571900" cy="3000396"/>
          </a:xfrm>
        </p:grpSpPr>
        <p:sp>
          <p:nvSpPr>
            <p:cNvPr id="106" name="직사각형 105"/>
            <p:cNvSpPr/>
            <p:nvPr/>
          </p:nvSpPr>
          <p:spPr>
            <a:xfrm>
              <a:off x="5667380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111"/>
            <p:cNvGrpSpPr/>
            <p:nvPr/>
          </p:nvGrpSpPr>
          <p:grpSpPr>
            <a:xfrm>
              <a:off x="6368842" y="1571612"/>
              <a:ext cx="2227496" cy="2172210"/>
              <a:chOff x="6368842" y="1357298"/>
              <a:chExt cx="2227496" cy="217221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368842" y="2143116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최고 기온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79475" y="2143116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강우일수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8124" y="3267898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황사일수</a:t>
                </a:r>
              </a:p>
            </p:txBody>
          </p:sp>
          <p:pic>
            <p:nvPicPr>
              <p:cNvPr id="96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88195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641033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13900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" name="직사각형 86"/>
            <p:cNvSpPr/>
            <p:nvPr/>
          </p:nvSpPr>
          <p:spPr>
            <a:xfrm>
              <a:off x="566738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45333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형식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6738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기상자료 개방 포털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5333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095348" y="1219436"/>
            <a:ext cx="6858048" cy="461665"/>
            <a:chOff x="1738290" y="1093090"/>
            <a:chExt cx="6858048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113DBD-1E80-992A-AE11-7AAF33DC86B2}"/>
                </a:ext>
              </a:extLst>
            </p:cNvPr>
            <p:cNvSpPr txBox="1"/>
            <p:nvPr/>
          </p:nvSpPr>
          <p:spPr>
            <a:xfrm>
              <a:off x="1738290" y="1093090"/>
              <a:ext cx="68580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b="1" dirty="0" err="1">
                  <a:latin typeface="나눔고딕" pitchFamily="50" charset="-127"/>
                  <a:ea typeface="나눔고딕" pitchFamily="50" charset="-127"/>
                </a:rPr>
                <a:t>결측값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처리  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sum(is.na(</a:t>
              </a:r>
              <a:r>
                <a:rPr lang="en-US" altLang="ko-KR" sz="1600" dirty="0" err="1">
                  <a:latin typeface="나눔고딕" pitchFamily="50" charset="-127"/>
                  <a:ea typeface="나눔고딕" pitchFamily="50" charset="-127"/>
                </a:rPr>
                <a:t>df.sales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)) = 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0</a:t>
              </a:r>
            </a:p>
          </p:txBody>
        </p:sp>
        <p:pic>
          <p:nvPicPr>
            <p:cNvPr id="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20612" y="1163142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0" name="그룹 39"/>
          <p:cNvGrpSpPr/>
          <p:nvPr/>
        </p:nvGrpSpPr>
        <p:grpSpPr>
          <a:xfrm>
            <a:off x="1095348" y="1739385"/>
            <a:ext cx="7072362" cy="1332425"/>
            <a:chOff x="1452538" y="1643050"/>
            <a:chExt cx="7072362" cy="1332425"/>
          </a:xfrm>
        </p:grpSpPr>
        <p:grpSp>
          <p:nvGrpSpPr>
            <p:cNvPr id="33" name="그룹 32"/>
            <p:cNvGrpSpPr/>
            <p:nvPr/>
          </p:nvGrpSpPr>
          <p:grpSpPr>
            <a:xfrm>
              <a:off x="1452538" y="1643050"/>
              <a:ext cx="7072362" cy="1332425"/>
              <a:chOff x="1738290" y="1643050"/>
              <a:chExt cx="7072362" cy="133242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85141E-86D0-AC38-F58E-4702FA9B0ADC}"/>
                  </a:ext>
                </a:extLst>
              </p:cNvPr>
              <p:cNvSpPr txBox="1"/>
              <p:nvPr/>
            </p:nvSpPr>
            <p:spPr>
              <a:xfrm>
                <a:off x="1738290" y="2000240"/>
                <a:ext cx="6858048" cy="4185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이상치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확인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4218784" y="1714488"/>
                <a:ext cx="1956947" cy="1260987"/>
                <a:chOff x="3951258" y="2010823"/>
                <a:chExt cx="2246864" cy="1447800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188348" y="2010823"/>
                  <a:ext cx="2009774" cy="1447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3951258" y="2071677"/>
                  <a:ext cx="432881" cy="954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판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매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량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6861989" y="1643050"/>
                <a:ext cx="1948663" cy="1319059"/>
                <a:chOff x="6594464" y="1939385"/>
                <a:chExt cx="2237353" cy="1514475"/>
              </a:xfrm>
            </p:grpSpPr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917292" y="1939385"/>
                  <a:ext cx="1914525" cy="151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6594464" y="1942919"/>
                  <a:ext cx="432882" cy="1236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강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우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일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수</a:t>
                  </a:r>
                </a:p>
              </p:txBody>
            </p:sp>
          </p:grpSp>
        </p:grpSp>
        <p:pic>
          <p:nvPicPr>
            <p:cNvPr id="25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306298" y="2075306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4" name="그룹 33"/>
          <p:cNvGrpSpPr/>
          <p:nvPr/>
        </p:nvGrpSpPr>
        <p:grpSpPr>
          <a:xfrm>
            <a:off x="1095348" y="3181649"/>
            <a:ext cx="7715304" cy="461665"/>
            <a:chOff x="1738290" y="3093354"/>
            <a:chExt cx="7715304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F1D1B3-12F7-4C84-ADE2-910A1FBB0E0E}"/>
                </a:ext>
              </a:extLst>
            </p:cNvPr>
            <p:cNvSpPr txBox="1"/>
            <p:nvPr/>
          </p:nvSpPr>
          <p:spPr>
            <a:xfrm>
              <a:off x="1738290" y="3093354"/>
              <a:ext cx="77153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영업일수로부터 </a:t>
              </a:r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편의점 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추출                영업일수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편의점은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24x7)</a:t>
              </a:r>
            </a:p>
          </p:txBody>
        </p:sp>
        <p:pic>
          <p:nvPicPr>
            <p:cNvPr id="26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170942" y="3184633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2" name="그룹 41"/>
          <p:cNvGrpSpPr/>
          <p:nvPr/>
        </p:nvGrpSpPr>
        <p:grpSpPr>
          <a:xfrm>
            <a:off x="1095348" y="4459431"/>
            <a:ext cx="8001056" cy="707886"/>
            <a:chOff x="1095348" y="4429132"/>
            <a:chExt cx="8001056" cy="7078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07B63-7CEC-54B7-8BA2-231CECB0710E}"/>
                </a:ext>
              </a:extLst>
            </p:cNvPr>
            <p:cNvSpPr txBox="1"/>
            <p:nvPr/>
          </p:nvSpPr>
          <p:spPr>
            <a:xfrm>
              <a:off x="1095348" y="4429132"/>
              <a:ext cx="800105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황사일수 변수 생성                   황사일수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 =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황사일수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/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                                                                             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</a:t>
              </a:r>
              <a:r>
                <a:rPr lang="ko-KR" altLang="en-US" sz="1600" dirty="0" err="1">
                  <a:latin typeface="나눔고딕" pitchFamily="50" charset="-127"/>
                  <a:ea typeface="나눔고딕" pitchFamily="50" charset="-127"/>
                </a:rPr>
                <a:t>점포수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비율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99306" y="4504198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3" name="그룹 42"/>
          <p:cNvGrpSpPr/>
          <p:nvPr/>
        </p:nvGrpSpPr>
        <p:grpSpPr>
          <a:xfrm>
            <a:off x="3952868" y="4980949"/>
            <a:ext cx="5143536" cy="1448447"/>
            <a:chOff x="3952868" y="4950650"/>
            <a:chExt cx="5143536" cy="144844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68" y="4950650"/>
              <a:ext cx="1947843" cy="144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19852" y="5236402"/>
              <a:ext cx="2876552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" name="평행 사변형 38"/>
          <p:cNvSpPr/>
          <p:nvPr/>
        </p:nvSpPr>
        <p:spPr>
          <a:xfrm flipH="1">
            <a:off x="595282" y="785794"/>
            <a:ext cx="223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60851C-7175-2152-4634-6998FD5F3945}"/>
              </a:ext>
            </a:extLst>
          </p:cNvPr>
          <p:cNvGrpSpPr/>
          <p:nvPr/>
        </p:nvGrpSpPr>
        <p:grpSpPr>
          <a:xfrm>
            <a:off x="1095348" y="3824591"/>
            <a:ext cx="8358246" cy="485221"/>
            <a:chOff x="1095348" y="3824591"/>
            <a:chExt cx="8358246" cy="485221"/>
          </a:xfrm>
        </p:grpSpPr>
        <p:grpSp>
          <p:nvGrpSpPr>
            <p:cNvPr id="41" name="그룹 40"/>
            <p:cNvGrpSpPr/>
            <p:nvPr/>
          </p:nvGrpSpPr>
          <p:grpSpPr>
            <a:xfrm>
              <a:off x="1095348" y="3824591"/>
              <a:ext cx="8358246" cy="461665"/>
              <a:chOff x="1095348" y="3736296"/>
              <a:chExt cx="8358246" cy="46166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718640-E698-9946-2645-7E77075F053D}"/>
                  </a:ext>
                </a:extLst>
              </p:cNvPr>
              <p:cNvSpPr txBox="1"/>
              <p:nvPr/>
            </p:nvSpPr>
            <p:spPr>
              <a:xfrm>
                <a:off x="1095348" y="3736296"/>
                <a:ext cx="835824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월별 매출금액 변수 생성                  매출금액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en-US" altLang="ko-KR" sz="1600" b="1" dirty="0">
                    <a:latin typeface="나눔고딕" pitchFamily="50" charset="-127"/>
                    <a:ea typeface="나눔고딕" pitchFamily="50" charset="-127"/>
                  </a:rPr>
                  <a:t>SALES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) =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판매수량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(QTY)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X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가격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(PRICE)</a:t>
                </a:r>
              </a:p>
            </p:txBody>
          </p:sp>
          <p:pic>
            <p:nvPicPr>
              <p:cNvPr id="27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>
                <a:off x="4027934" y="3795526"/>
                <a:ext cx="357190" cy="349934"/>
              </a:xfrm>
              <a:prstGeom prst="rect">
                <a:avLst/>
              </a:prstGeom>
              <a:noFill/>
            </p:spPr>
          </p:pic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E9603A-105A-C093-567C-4C20C6C0FC8A}"/>
                </a:ext>
              </a:extLst>
            </p:cNvPr>
            <p:cNvSpPr/>
            <p:nvPr/>
          </p:nvSpPr>
          <p:spPr>
            <a:xfrm>
              <a:off x="4550803" y="3878100"/>
              <a:ext cx="1619990" cy="43171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2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23761" y="1096529"/>
            <a:ext cx="4886957" cy="2903975"/>
            <a:chOff x="4423761" y="928670"/>
            <a:chExt cx="4886957" cy="302667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53302A-D082-995D-78CE-842C6C7A2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424"/>
            <a:stretch>
              <a:fillRect/>
            </a:stretch>
          </p:blipFill>
          <p:spPr>
            <a:xfrm>
              <a:off x="4423761" y="1142984"/>
              <a:ext cx="4886957" cy="281236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485422" y="928670"/>
              <a:ext cx="1396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pc="100" dirty="0" err="1">
                  <a:latin typeface="나눔고딕" pitchFamily="50" charset="-127"/>
                  <a:ea typeface="나눔고딕" pitchFamily="50" charset="-127"/>
                </a:rPr>
                <a:t>년도별</a:t>
              </a:r>
              <a:r>
                <a:rPr lang="ko-KR" altLang="en-US" sz="1200" b="1" spc="100" dirty="0">
                  <a:latin typeface="나눔고딕" pitchFamily="50" charset="-127"/>
                  <a:ea typeface="나눔고딕" pitchFamily="50" charset="-127"/>
                </a:rPr>
                <a:t> 매출 현황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06407D-54BD-8D43-1789-CDDA98A6BBBD}"/>
              </a:ext>
            </a:extLst>
          </p:cNvPr>
          <p:cNvSpPr/>
          <p:nvPr/>
        </p:nvSpPr>
        <p:spPr>
          <a:xfrm>
            <a:off x="809596" y="1857364"/>
            <a:ext cx="3426420" cy="11287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676DED-8A7D-D639-1096-B5CB172999A2}"/>
              </a:ext>
            </a:extLst>
          </p:cNvPr>
          <p:cNvSpPr/>
          <p:nvPr/>
        </p:nvSpPr>
        <p:spPr>
          <a:xfrm>
            <a:off x="5738818" y="4286256"/>
            <a:ext cx="3545518" cy="171451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72FF2-E8F3-7467-3211-E1C9C353B6ED}"/>
              </a:ext>
            </a:extLst>
          </p:cNvPr>
          <p:cNvSpPr txBox="1"/>
          <p:nvPr/>
        </p:nvSpPr>
        <p:spPr>
          <a:xfrm>
            <a:off x="5953132" y="4438873"/>
            <a:ext cx="307183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봄부터 꾸준히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하다가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장마철에  잠깐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주춤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하고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한여름에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최고점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을 찍은 후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겨울까지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하락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하는 패턴을 보임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12332-AEBA-7B3F-E921-53C84296E8D9}"/>
              </a:ext>
            </a:extLst>
          </p:cNvPr>
          <p:cNvSpPr txBox="1"/>
          <p:nvPr/>
        </p:nvSpPr>
        <p:spPr>
          <a:xfrm>
            <a:off x="1012560" y="2159931"/>
            <a:ext cx="2880321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최근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5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년간 지속적인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증가세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를 보임</a:t>
            </a:r>
          </a:p>
        </p:txBody>
      </p:sp>
      <p:sp>
        <p:nvSpPr>
          <p:cNvPr id="11" name="평행 사변형 10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  <p:sp>
        <p:nvSpPr>
          <p:cNvPr id="12" name="타원 11"/>
          <p:cNvSpPr/>
          <p:nvPr/>
        </p:nvSpPr>
        <p:spPr>
          <a:xfrm>
            <a:off x="4810124" y="953652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연간 변동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A6CB88-4F02-6C0B-78DE-9D03F6B7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64"/>
          <a:stretch>
            <a:fillRect/>
          </a:stretch>
        </p:blipFill>
        <p:spPr>
          <a:xfrm>
            <a:off x="592432" y="3857629"/>
            <a:ext cx="4789196" cy="264320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881034" y="3500438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월간 변동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9112" y="3571876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100" dirty="0">
                <a:latin typeface="나눔고딕" pitchFamily="50" charset="-127"/>
                <a:ea typeface="나눔고딕" pitchFamily="50" charset="-127"/>
              </a:rPr>
              <a:t>월별 매출 현황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D1BE73F-3BA1-9CAA-281D-A189F802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6"/>
          <a:stretch>
            <a:fillRect/>
          </a:stretch>
        </p:blipFill>
        <p:spPr>
          <a:xfrm>
            <a:off x="5045880" y="1687249"/>
            <a:ext cx="4360058" cy="2728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EEF432-92AD-F693-E090-C83771FC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34"/>
          <a:stretch>
            <a:fillRect/>
          </a:stretch>
        </p:blipFill>
        <p:spPr>
          <a:xfrm>
            <a:off x="668999" y="1687249"/>
            <a:ext cx="4060164" cy="27288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BCFEE6-3143-33E8-8236-51BA9FA707D7}"/>
              </a:ext>
            </a:extLst>
          </p:cNvPr>
          <p:cNvSpPr/>
          <p:nvPr/>
        </p:nvSpPr>
        <p:spPr>
          <a:xfrm>
            <a:off x="5493452" y="4773333"/>
            <a:ext cx="3888704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9F64D4-6020-6805-DA4F-3831FC8B005B}"/>
              </a:ext>
            </a:extLst>
          </p:cNvPr>
          <p:cNvSpPr/>
          <p:nvPr/>
        </p:nvSpPr>
        <p:spPr>
          <a:xfrm>
            <a:off x="991420" y="4773333"/>
            <a:ext cx="3747266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2E4F7-7CDB-17D8-855E-D83367E395D1}"/>
              </a:ext>
            </a:extLst>
          </p:cNvPr>
          <p:cNvSpPr txBox="1"/>
          <p:nvPr/>
        </p:nvSpPr>
        <p:spPr>
          <a:xfrm>
            <a:off x="5631732" y="4950155"/>
            <a:ext cx="3680816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영업일수가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BC4CC-8477-F495-6E99-737B1211E8F5}"/>
              </a:ext>
            </a:extLst>
          </p:cNvPr>
          <p:cNvSpPr txBox="1"/>
          <p:nvPr/>
        </p:nvSpPr>
        <p:spPr>
          <a:xfrm>
            <a:off x="1206874" y="4950155"/>
            <a:ext cx="3294492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기온이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올라감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12" name="타원 11"/>
          <p:cNvSpPr/>
          <p:nvPr/>
        </p:nvSpPr>
        <p:spPr>
          <a:xfrm>
            <a:off x="595282" y="1506707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매출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기온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4881562" y="1506707"/>
            <a:ext cx="928694" cy="785818"/>
            <a:chOff x="5024438" y="1285860"/>
            <a:chExt cx="928694" cy="785818"/>
          </a:xfrm>
        </p:grpSpPr>
        <p:sp>
          <p:nvSpPr>
            <p:cNvPr id="13" name="타원 12"/>
            <p:cNvSpPr/>
            <p:nvPr/>
          </p:nvSpPr>
          <p:spPr>
            <a:xfrm>
              <a:off x="5095876" y="1285860"/>
              <a:ext cx="785818" cy="7858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24438" y="1312720"/>
              <a:ext cx="928694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매출</a:t>
              </a:r>
              <a:endPara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ko-KR" sz="1400" b="1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vs</a:t>
              </a:r>
              <a:endPara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</p:grpSp>
      <p:sp>
        <p:nvSpPr>
          <p:cNvPr id="18" name="평행 사변형 17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410903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66720" y="1285860"/>
            <a:ext cx="8643998" cy="3696233"/>
            <a:chOff x="666720" y="1285860"/>
            <a:chExt cx="8643998" cy="3696233"/>
          </a:xfrm>
        </p:grpSpPr>
        <p:grpSp>
          <p:nvGrpSpPr>
            <p:cNvPr id="19" name="그룹 29">
              <a:extLst>
                <a:ext uri="{FF2B5EF4-FFF2-40B4-BE49-F238E27FC236}">
                  <a16:creationId xmlns:a16="http://schemas.microsoft.com/office/drawing/2014/main" id="{7426E05F-F3D4-F1D6-1932-81C05403482D}"/>
                </a:ext>
              </a:extLst>
            </p:cNvPr>
            <p:cNvGrpSpPr/>
            <p:nvPr/>
          </p:nvGrpSpPr>
          <p:grpSpPr>
            <a:xfrm>
              <a:off x="766332" y="1285860"/>
              <a:ext cx="8444775" cy="3689663"/>
              <a:chOff x="487724" y="1124744"/>
              <a:chExt cx="9004594" cy="3879140"/>
            </a:xfrm>
          </p:grpSpPr>
          <p:grpSp>
            <p:nvGrpSpPr>
              <p:cNvPr id="21" name="그룹 26">
                <a:extLst>
                  <a:ext uri="{FF2B5EF4-FFF2-40B4-BE49-F238E27FC236}">
                    <a16:creationId xmlns:a16="http://schemas.microsoft.com/office/drawing/2014/main" id="{2C103DBC-824E-45CA-A012-F51784BFEE2A}"/>
                  </a:ext>
                </a:extLst>
              </p:cNvPr>
              <p:cNvGrpSpPr/>
              <p:nvPr/>
            </p:nvGrpSpPr>
            <p:grpSpPr>
              <a:xfrm>
                <a:off x="487724" y="1124744"/>
                <a:ext cx="8930552" cy="3879140"/>
                <a:chOff x="487724" y="1100128"/>
                <a:chExt cx="8930552" cy="3879140"/>
              </a:xfrm>
            </p:grpSpPr>
            <p:grpSp>
              <p:nvGrpSpPr>
                <p:cNvPr id="23" name="그룹 24">
                  <a:extLst>
                    <a:ext uri="{FF2B5EF4-FFF2-40B4-BE49-F238E27FC236}">
                      <a16:creationId xmlns:a16="http://schemas.microsoft.com/office/drawing/2014/main" id="{7D6F92B5-7471-C343-3DB2-035D79B7F193}"/>
                    </a:ext>
                  </a:extLst>
                </p:cNvPr>
                <p:cNvGrpSpPr/>
                <p:nvPr/>
              </p:nvGrpSpPr>
              <p:grpSpPr>
                <a:xfrm>
                  <a:off x="487724" y="1100128"/>
                  <a:ext cx="8930552" cy="3879140"/>
                  <a:chOff x="558952" y="1052736"/>
                  <a:chExt cx="8930552" cy="3879140"/>
                </a:xfrm>
              </p:grpSpPr>
              <p:sp>
                <p:nvSpPr>
                  <p:cNvPr id="25" name="직사각형 2">
                    <a:extLst>
                      <a:ext uri="{FF2B5EF4-FFF2-40B4-BE49-F238E27FC236}">
                        <a16:creationId xmlns:a16="http://schemas.microsoft.com/office/drawing/2014/main" id="{C346BAB6-1ED0-946F-D1B5-763FFB07B10C}"/>
                      </a:ext>
                    </a:extLst>
                  </p:cNvPr>
                  <p:cNvSpPr/>
                  <p:nvPr/>
                </p:nvSpPr>
                <p:spPr>
                  <a:xfrm>
                    <a:off x="920552" y="1241377"/>
                    <a:ext cx="864096" cy="99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40E6A790-17F0-0A45-6B5F-263FA68392B8}"/>
                      </a:ext>
                    </a:extLst>
                  </p:cNvPr>
                  <p:cNvSpPr/>
                  <p:nvPr/>
                </p:nvSpPr>
                <p:spPr>
                  <a:xfrm>
                    <a:off x="702968" y="1062028"/>
                    <a:ext cx="8786536" cy="38424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7" name="그룹 21">
                    <a:extLst>
                      <a:ext uri="{FF2B5EF4-FFF2-40B4-BE49-F238E27FC236}">
                        <a16:creationId xmlns:a16="http://schemas.microsoft.com/office/drawing/2014/main" id="{6D4D7CA0-7287-EDD4-9E65-4CA46750EB9C}"/>
                      </a:ext>
                    </a:extLst>
                  </p:cNvPr>
                  <p:cNvGrpSpPr/>
                  <p:nvPr/>
                </p:nvGrpSpPr>
                <p:grpSpPr>
                  <a:xfrm>
                    <a:off x="558952" y="1052736"/>
                    <a:ext cx="8930552" cy="3879140"/>
                    <a:chOff x="558952" y="1062028"/>
                    <a:chExt cx="8930552" cy="3879140"/>
                  </a:xfrm>
                </p:grpSpPr>
                <p:grpSp>
                  <p:nvGrpSpPr>
                    <p:cNvPr id="28" name="그룹 18">
                      <a:extLst>
                        <a:ext uri="{FF2B5EF4-FFF2-40B4-BE49-F238E27FC236}">
                          <a16:creationId xmlns:a16="http://schemas.microsoft.com/office/drawing/2014/main" id="{5D4FD273-AF4D-EC84-2AD8-836DCD944E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900" y="1230425"/>
                      <a:ext cx="8642520" cy="3685428"/>
                      <a:chOff x="702968" y="1212087"/>
                      <a:chExt cx="8642520" cy="3685428"/>
                    </a:xfrm>
                  </p:grpSpPr>
                  <p:pic>
                    <p:nvPicPr>
                      <p:cNvPr id="30" name="그림 29">
                        <a:extLst>
                          <a:ext uri="{FF2B5EF4-FFF2-40B4-BE49-F238E27FC236}">
                            <a16:creationId xmlns:a16="http://schemas.microsoft.com/office/drawing/2014/main" id="{5536A80D-27FA-7E5C-6642-C5A0BA58CC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968" y="1241377"/>
                        <a:ext cx="8642520" cy="3483767"/>
                      </a:xfrm>
                      <a:prstGeom prst="rect">
                        <a:avLst/>
                      </a:prstGeom>
                      <a:ln w="6350">
                        <a:noFill/>
                      </a:ln>
                    </p:spPr>
                  </p:pic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70BC35E-40A4-48E1-5AB0-49D49C417F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571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2009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2" name="TextBox 11">
                        <a:extLst>
                          <a:ext uri="{FF2B5EF4-FFF2-40B4-BE49-F238E27FC236}">
                            <a16:creationId xmlns:a16="http://schemas.microsoft.com/office/drawing/2014/main" id="{7F42432E-7B2C-07FA-CF37-AE09FBD1FB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42072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2010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63E983D1-A3C4-8915-5F0D-C6FE29CF6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56524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2011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D8B6B4CC-50C1-F065-0905-9EB822A8E0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66408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2012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F68EE90-FF51-C881-A4BB-FBE9AF4ED7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97316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2013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4C3CA81-C273-08CD-D863-051A4F41090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94389" y="2785986"/>
                        <a:ext cx="688386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SALES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64FCEDDF-DF98-677D-5B81-DEFB493DD2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11" y="4638650"/>
                        <a:ext cx="890110" cy="2588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1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rPr>
                          <a:t>MONTH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5B690FCE-11F9-F03D-C586-B03ED9CB1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952" y="1062028"/>
                      <a:ext cx="8930552" cy="3879140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39A2466-6C29-610E-AB04-55080977F144}"/>
                    </a:ext>
                  </a:extLst>
                </p:cNvPr>
                <p:cNvSpPr/>
                <p:nvPr/>
              </p:nvSpPr>
              <p:spPr>
                <a:xfrm>
                  <a:off x="776536" y="1206044"/>
                  <a:ext cx="864096" cy="2338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2CB3C4D-82D1-B606-AF13-78D6B76C8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2349" y="2497116"/>
                <a:ext cx="709969" cy="986068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A60207-3ED5-8EC0-8A88-ED0D9D1EA6F3}"/>
                </a:ext>
              </a:extLst>
            </p:cNvPr>
            <p:cNvSpPr/>
            <p:nvPr/>
          </p:nvSpPr>
          <p:spPr>
            <a:xfrm>
              <a:off x="666720" y="1357298"/>
              <a:ext cx="8643998" cy="3624795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EEFCE-CBDF-F8A8-B18F-57AC3C80D891}"/>
              </a:ext>
            </a:extLst>
          </p:cNvPr>
          <p:cNvSpPr/>
          <p:nvPr/>
        </p:nvSpPr>
        <p:spPr>
          <a:xfrm>
            <a:off x="1452538" y="5214950"/>
            <a:ext cx="7200800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55580-FCA1-5046-2FCE-1D07A6D58F0C}"/>
              </a:ext>
            </a:extLst>
          </p:cNvPr>
          <p:cNvSpPr txBox="1"/>
          <p:nvPr/>
        </p:nvSpPr>
        <p:spPr>
          <a:xfrm>
            <a:off x="1666853" y="5444228"/>
            <a:ext cx="6429420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“5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동안 매출은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지속적으로 성장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있으며</a:t>
            </a: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매출액이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</a:t>
            </a:r>
            <a:r>
              <a:rPr lang="en-US" altLang="ko-KR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r>
              <a:rPr lang="en-US" altLang="ko-KR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강한 상관성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갖는다</a:t>
            </a: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u="sng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평행 사변형 8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1952604" y="324498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452802" y="288779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4953000" y="2500306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453198" y="2285992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30℃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8239148" y="1500174"/>
            <a:ext cx="642942" cy="255458"/>
          </a:xfrm>
          <a:prstGeom prst="wedgeRectCallout">
            <a:avLst>
              <a:gd name="adj1" fmla="val -72979"/>
              <a:gd name="adj2" fmla="val 4724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변수 분석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80B8A9-5388-11DA-E39B-B02CE994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75" y="1317173"/>
            <a:ext cx="8660905" cy="496934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59306-8475-69F8-3FF4-B62D3AFC52EC}"/>
              </a:ext>
            </a:extLst>
          </p:cNvPr>
          <p:cNvSpPr/>
          <p:nvPr/>
        </p:nvSpPr>
        <p:spPr>
          <a:xfrm>
            <a:off x="3264343" y="2894009"/>
            <a:ext cx="1632700" cy="90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0D34DF-F47C-4883-68E5-0C839543AEBA}"/>
              </a:ext>
            </a:extLst>
          </p:cNvPr>
          <p:cNvSpPr/>
          <p:nvPr/>
        </p:nvSpPr>
        <p:spPr>
          <a:xfrm>
            <a:off x="8234474" y="5166143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9917C8-8737-38F7-F1FD-0B9DC14073DA}"/>
              </a:ext>
            </a:extLst>
          </p:cNvPr>
          <p:cNvSpPr/>
          <p:nvPr/>
        </p:nvSpPr>
        <p:spPr>
          <a:xfrm>
            <a:off x="7395778" y="5616994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D6DFF1-561D-6338-9883-B37B1E31E21E}"/>
              </a:ext>
            </a:extLst>
          </p:cNvPr>
          <p:cNvSpPr/>
          <p:nvPr/>
        </p:nvSpPr>
        <p:spPr>
          <a:xfrm>
            <a:off x="793398" y="2909337"/>
            <a:ext cx="809990" cy="8555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E459A7-B863-802D-6800-CB27664171C0}"/>
              </a:ext>
            </a:extLst>
          </p:cNvPr>
          <p:cNvSpPr/>
          <p:nvPr/>
        </p:nvSpPr>
        <p:spPr>
          <a:xfrm>
            <a:off x="3270703" y="1547029"/>
            <a:ext cx="1619990" cy="4317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0328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892</Words>
  <Application>Microsoft Office PowerPoint</Application>
  <PresentationFormat>A4 용지(210x297mm)</PresentationFormat>
  <Paragraphs>288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HY동녘B</vt:lpstr>
      <vt:lpstr>Spoqa Han Sans</vt:lpstr>
      <vt:lpstr>나눔고딕</vt:lpstr>
      <vt:lpstr>맑은 고딕</vt:lpstr>
      <vt:lpstr>한컴 윤체 L</vt:lpstr>
      <vt:lpstr>Arial</vt:lpstr>
      <vt:lpstr>Cambria Math</vt:lpstr>
      <vt:lpstr>Wingdings</vt:lpstr>
      <vt:lpstr>기본마스터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이동규(2017200026)</cp:lastModifiedBy>
  <cp:revision>166</cp:revision>
  <dcterms:created xsi:type="dcterms:W3CDTF">2023-04-13T08:15:34Z</dcterms:created>
  <dcterms:modified xsi:type="dcterms:W3CDTF">2023-04-24T09:35:57Z</dcterms:modified>
</cp:coreProperties>
</file>