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6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52649;&#51204;&#49548;&#52280;&#44256;&#51088;&#4730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/>
              <a:t>국내 전기차 충전기 보급 현황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누적</a:t>
            </a:r>
            <a:r>
              <a:rPr lang="en-US" altLang="ko-KR" sz="1400" b="1" dirty="0"/>
              <a:t>)</a:t>
            </a:r>
            <a:endParaRPr lang="ko-KR" altLang="en-US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'충전인프라 보급 현황'!$A$4</c:f>
              <c:strCache>
                <c:ptCount val="1"/>
                <c:pt idx="0">
                  <c:v>급속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현황'!$B$4:$G$4</c:f>
              <c:numCache>
                <c:formatCode>#,##0</c:formatCode>
                <c:ptCount val="6"/>
                <c:pt idx="0" formatCode="General">
                  <c:v>919</c:v>
                </c:pt>
                <c:pt idx="1">
                  <c:v>3343</c:v>
                </c:pt>
                <c:pt idx="2">
                  <c:v>5213</c:v>
                </c:pt>
                <c:pt idx="3">
                  <c:v>7396</c:v>
                </c:pt>
                <c:pt idx="4">
                  <c:v>9805</c:v>
                </c:pt>
                <c:pt idx="5">
                  <c:v>12789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C9-44D3-9EE4-72F0963962BE}"/>
            </c:ext>
          </c:extLst>
        </c:ser>
        <c:ser>
          <c:idx val="1"/>
          <c:order val="1"/>
          <c:tx>
            <c:strRef>
              <c:f>'충전인프라 보급 현황'!$A$5</c:f>
              <c:strCache>
                <c:ptCount val="1"/>
                <c:pt idx="0">
                  <c:v>완속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현황'!$B$5:$G$5</c:f>
              <c:numCache>
                <c:formatCode>#,##0</c:formatCode>
                <c:ptCount val="6"/>
                <c:pt idx="0">
                  <c:v>1095</c:v>
                </c:pt>
                <c:pt idx="1">
                  <c:v>10333</c:v>
                </c:pt>
                <c:pt idx="2">
                  <c:v>22139</c:v>
                </c:pt>
                <c:pt idx="3">
                  <c:v>37396</c:v>
                </c:pt>
                <c:pt idx="4">
                  <c:v>54383</c:v>
                </c:pt>
                <c:pt idx="5">
                  <c:v>59316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C9-44D3-9EE4-72F0963962BE}"/>
            </c:ext>
          </c:extLst>
        </c:ser>
        <c:ser>
          <c:idx val="2"/>
          <c:order val="2"/>
          <c:tx>
            <c:strRef>
              <c:f>'충전인프라 보급 현황'!$A$6</c:f>
              <c:strCache>
                <c:ptCount val="1"/>
                <c:pt idx="0">
                  <c:v>합계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'충전인프라 보급 현황'!$B$2:$G$3</c:f>
              <c:strCache>
                <c:ptCount val="6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2021.6월</c:v>
                </c:pt>
              </c:strCache>
            </c:strRef>
          </c:cat>
          <c:val>
            <c:numRef>
              <c:f>'충전인프라 보급 현황'!$B$6:$G$6</c:f>
              <c:numCache>
                <c:formatCode>#,##0</c:formatCode>
                <c:ptCount val="6"/>
                <c:pt idx="0">
                  <c:v>2014</c:v>
                </c:pt>
                <c:pt idx="1">
                  <c:v>13676</c:v>
                </c:pt>
                <c:pt idx="2">
                  <c:v>27352</c:v>
                </c:pt>
                <c:pt idx="3">
                  <c:v>44792</c:v>
                </c:pt>
                <c:pt idx="4">
                  <c:v>64188</c:v>
                </c:pt>
                <c:pt idx="5">
                  <c:v>72105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C9-44D3-9EE4-72F096396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598848"/>
        <c:axId val="194597184"/>
      </c:lineChart>
      <c:catAx>
        <c:axId val="19459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97184"/>
        <c:crosses val="autoZero"/>
        <c:auto val="1"/>
        <c:lblAlgn val="ctr"/>
        <c:lblOffset val="100"/>
        <c:noMultiLvlLbl val="0"/>
      </c:catAx>
      <c:valAx>
        <c:axId val="19459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98848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0.1177777777777778"/>
          <c:y val="0.25520778652668413"/>
          <c:w val="0.42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C29F6-D22A-25F3-04E3-A36A5C339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1D4CAF-66E2-E295-32BB-4944C3A52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245A9-F155-53CA-6C07-FCCAC89C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94A13-AABD-5BA7-23CD-AFA57035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5E494-2A35-ECC3-E509-5CA9ADD0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85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9EB6-3C36-7BBC-5898-11740217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C7C79-8CA6-0099-1011-482DE96B1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59B23-20ED-4242-49DB-1FA698F4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50051-A4CB-2D94-EFBC-7D9E331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02BE-7736-C0EC-6A4A-400E84A6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DE731D-7E27-DC4A-7724-AF3BEAB4E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98FCA6-2147-2B77-86D1-EDAEB6EE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0EDB4-5534-DEA0-F7E2-E180E146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7CCD9-2BE2-E112-9A8B-1EEB6703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5B5C-261F-0EA9-D7E6-2F30F072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80FB-AD20-88A3-FFFB-6ECA4844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EAC14-2ADB-ED5D-F70D-80A86788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54D2B-5FAD-E59B-245D-34FD3C5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5B1EE-0366-3D50-86F5-E03FCFE7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1B622-A101-CBF4-F51F-C3BC4EE1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4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10C55-BDC2-1FEA-2B2A-F2EBBEED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B27124-1125-3967-C15C-6D48CECA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EF7D9-8355-2E25-BC93-0866E3D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3348C-1128-4AF3-2B43-CB02CED2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0F7A-6B1E-0062-1564-1D129271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1538-87C2-CC48-38D8-0532D818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48B10-6274-B6D2-36BD-59E26C91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63D5C-46F3-86D0-73A5-0CEA1A0CB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81A59-0994-D6DE-D025-2A9C7AE2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3470E-975B-34CE-886C-1ABC1863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AB5A5-A687-2A55-71A8-9D77378E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7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128B-D31D-07C6-1323-371CEF51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5DBDC-1A6D-A9E4-2176-28C72925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D936B-F3EC-CCEF-35E7-F60789C36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8FC7A-2115-A5C1-DA94-E49EDA687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639F1-EE6F-F444-2E0E-BC6721143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47883-CD32-CC44-E76C-6B0A96C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E48A3-FB6F-5D1C-9B16-AA890F2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482064-C9B6-5E28-8ED1-ECEE297E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0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0EC62-C709-6096-A3C3-DA47BB15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1EBF82-3576-6C3A-81E1-1B531FCF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F0E65A-F371-541D-A60F-6C846DFE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FF825-1ADC-B2C3-43EF-858DD7EA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1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6F7481-8F5A-0DED-6CD1-E6307C7C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236E2A-691F-BA83-220B-2900A23D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E862B-ABEF-1F80-A962-9CB9A70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F166-1C24-CB08-11A7-256B9F72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BB0CF-D744-2C7E-B8C9-36DC0C1F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30E7C-1D08-2BD0-6FEC-281F7E78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625DD-C248-304D-CE43-F71745A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0F8D1-216F-EA0E-A86C-FA45F384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FB59C-E8AD-3177-A00D-1413E1A7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2C393-0C6B-0D67-6B46-444CF5A7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60924C-8D92-D6AF-17E9-54952DE7C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8594D1-19BF-E80C-1D87-0BD0FB61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1CCBE-026C-ED54-C36F-4A0724DE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87FDDA-F16A-4552-1374-387D660F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8851A-DD58-9FCA-A8FB-B5AF18BF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2441CD-80EA-F29E-5392-DB277927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EF86F-DA4F-4B78-516C-120BBDFE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12F12-EC9D-3314-AEE9-DD8F2C9BA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12C0-1FFD-4246-A866-AC55137AAA8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60E22-CA32-E95E-82CE-A52B5831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8CB50-CC2F-5932-7836-EE800665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DF08-A590-45E1-956F-4026DA623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20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1398" y="2011682"/>
            <a:ext cx="6088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2nd  </a:t>
            </a:r>
            <a:r>
              <a:rPr lang="ko-KR" altLang="en-US" sz="4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 발표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4442" y="4242755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1209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618796" y="1356444"/>
            <a:ext cx="9089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전기차 충전 수요와 유동인구를 고려한 급속 충전기 입지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2442782"/>
            <a:ext cx="205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3159" y="82503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명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419225" y="3044236"/>
            <a:ext cx="6705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 자동차는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화석연료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자동차의 한계를 극복하고 대기오염과 기후변화를 대처하는  확실한 수단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 순수전기자동차 보급률은 작년 말 기준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1.53%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인프라 부족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주행거리가 매년 줄어 들고 있음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(35km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정도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도시 내의 전기차 충전소의 효율적인 입지 선정 필요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759" y="3118948"/>
            <a:ext cx="3173333" cy="25770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34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467632"/>
            <a:ext cx="17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173078"/>
              </p:ext>
            </p:extLst>
          </p:nvPr>
        </p:nvGraphicFramePr>
        <p:xfrm>
          <a:off x="5607661" y="1130546"/>
          <a:ext cx="6202627" cy="5054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85012" y="1130545"/>
            <a:ext cx="4956110" cy="5054097"/>
            <a:chOff x="385012" y="1130545"/>
            <a:chExt cx="4956110" cy="5054097"/>
          </a:xfrm>
        </p:grpSpPr>
        <p:sp>
          <p:nvSpPr>
            <p:cNvPr id="11" name="직사각형 10"/>
            <p:cNvSpPr/>
            <p:nvPr/>
          </p:nvSpPr>
          <p:spPr>
            <a:xfrm>
              <a:off x="385012" y="1130545"/>
              <a:ext cx="4956110" cy="5054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52927" y="1194550"/>
              <a:ext cx="4820114" cy="4924311"/>
              <a:chOff x="452927" y="1194550"/>
              <a:chExt cx="4820114" cy="4924311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E31066C-F598-59D0-A4DB-73D87502DB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185" t="7307" r="2042" b="20226"/>
              <a:stretch/>
            </p:blipFill>
            <p:spPr>
              <a:xfrm>
                <a:off x="452927" y="1461331"/>
                <a:ext cx="4820114" cy="46575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658029" y="1194550"/>
                <a:ext cx="4160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충전소 한 개당 전기차 수</a:t>
                </a:r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전기차 한 대당 </a:t>
                </a:r>
                <a:r>
                  <a:rPr lang="en-US" altLang="ko-KR" sz="1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KW(2022)</a:t>
                </a:r>
                <a:endPara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899160" y="5425440"/>
            <a:ext cx="365760" cy="1371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7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467632"/>
            <a:ext cx="17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배경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FABE13-3489-9C7B-9356-D65E41AC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9" y="1088528"/>
            <a:ext cx="3698300" cy="5255122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836420" y="4396740"/>
            <a:ext cx="2407920" cy="297180"/>
          </a:xfrm>
          <a:prstGeom prst="roundRect">
            <a:avLst>
              <a:gd name="adj" fmla="val 50000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745976" y="921770"/>
            <a:ext cx="4506079" cy="5421880"/>
            <a:chOff x="6263376" y="921770"/>
            <a:chExt cx="4506079" cy="542188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F980BCA-4750-1B94-FF27-D60BF8DA7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3376" y="921770"/>
              <a:ext cx="3710742" cy="5421880"/>
            </a:xfrm>
            <a:prstGeom prst="rect">
              <a:avLst/>
            </a:prstGeom>
          </p:spPr>
        </p:pic>
        <p:sp>
          <p:nvSpPr>
            <p:cNvPr id="5" name="사각형 설명선 4"/>
            <p:cNvSpPr/>
            <p:nvPr/>
          </p:nvSpPr>
          <p:spPr>
            <a:xfrm>
              <a:off x="7148513" y="2271713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23.9</a:t>
              </a:r>
              <a:endPara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사각형 설명선 14"/>
            <p:cNvSpPr/>
            <p:nvPr/>
          </p:nvSpPr>
          <p:spPr>
            <a:xfrm>
              <a:off x="9974118" y="5448300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29.4</a:t>
              </a:r>
              <a:endPara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사각형 설명선 15"/>
            <p:cNvSpPr/>
            <p:nvPr/>
          </p:nvSpPr>
          <p:spPr>
            <a:xfrm>
              <a:off x="9974117" y="1547813"/>
              <a:ext cx="795337" cy="280987"/>
            </a:xfrm>
            <a:prstGeom prst="wedgeRectCallout">
              <a:avLst>
                <a:gd name="adj1" fmla="val -59543"/>
                <a:gd name="adj2" fmla="val -135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15.3</a:t>
              </a:r>
              <a:endParaRPr lang="ko-KR" altLang="en-US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43706" y="323264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‘21. 09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 기준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550065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내용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1618795" y="903869"/>
            <a:ext cx="93063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서울시의 자동차 등록 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전기차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 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충전소 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거주인구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유동인구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주변 인프라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충전소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이용률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제일 가까운 충전소까지의 거리 등을 기초 데이터로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 전기차 충전소의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현황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 구별로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500m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격자로 나누어 가장 효율적인 충전소 후보지 제시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1203159" y="3434790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역할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E0F604-D527-F4AB-A230-0DBBCA3D6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024"/>
              </p:ext>
            </p:extLst>
          </p:nvPr>
        </p:nvGraphicFramePr>
        <p:xfrm>
          <a:off x="1739818" y="4011287"/>
          <a:ext cx="4556208" cy="2308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8736">
                  <a:extLst>
                    <a:ext uri="{9D8B030D-6E8A-4147-A177-3AD203B41FA5}">
                      <a16:colId xmlns:a16="http://schemas.microsoft.com/office/drawing/2014/main" val="2866882721"/>
                    </a:ext>
                  </a:extLst>
                </a:gridCol>
                <a:gridCol w="1518736">
                  <a:extLst>
                    <a:ext uri="{9D8B030D-6E8A-4147-A177-3AD203B41FA5}">
                      <a16:colId xmlns:a16="http://schemas.microsoft.com/office/drawing/2014/main" val="3721905448"/>
                    </a:ext>
                  </a:extLst>
                </a:gridCol>
                <a:gridCol w="1518736">
                  <a:extLst>
                    <a:ext uri="{9D8B030D-6E8A-4147-A177-3AD203B41FA5}">
                      <a16:colId xmlns:a16="http://schemas.microsoft.com/office/drawing/2014/main" val="1174549698"/>
                    </a:ext>
                  </a:extLst>
                </a:gridCol>
              </a:tblGrid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45090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r>
                        <a:rPr lang="en-US" altLang="ko-KR" sz="1200" dirty="0" smtClean="0"/>
                        <a:t>.  2(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문제정의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75560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6.  9(</a:t>
                      </a:r>
                      <a:r>
                        <a:rPr lang="ko-KR" altLang="en-US" sz="1200" dirty="0" smtClean="0"/>
                        <a:t>금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smtClean="0"/>
                        <a:t>수집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정제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316022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</a:t>
                      </a:r>
                      <a:r>
                        <a:rPr lang="en-US" altLang="ko-KR" sz="1200" dirty="0" smtClean="0"/>
                        <a:t>19(</a:t>
                      </a:r>
                      <a:r>
                        <a:rPr lang="ko-KR" altLang="en-US" sz="1200" dirty="0" smtClean="0"/>
                        <a:t>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같이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144594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</a:t>
                      </a:r>
                      <a:r>
                        <a:rPr lang="en-US" altLang="ko-KR" sz="1200" dirty="0" smtClean="0"/>
                        <a:t>21(</a:t>
                      </a:r>
                      <a:r>
                        <a:rPr lang="ko-KR" altLang="en-US" sz="1200" dirty="0" smtClean="0"/>
                        <a:t>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Ppt </a:t>
                      </a:r>
                      <a:r>
                        <a:rPr lang="ko-KR" altLang="en-US" sz="12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212873"/>
                  </a:ext>
                </a:extLst>
              </a:tr>
              <a:tr h="3847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6. 22(</a:t>
                      </a:r>
                      <a:r>
                        <a:rPr lang="ko-KR" altLang="en-US" sz="1200" dirty="0"/>
                        <a:t>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발표준비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4604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C3CECA-F9AF-9085-3A30-B1F9928C433E}"/>
              </a:ext>
            </a:extLst>
          </p:cNvPr>
          <p:cNvSpPr txBox="1"/>
          <p:nvPr/>
        </p:nvSpPr>
        <p:spPr>
          <a:xfrm>
            <a:off x="6861009" y="3434790"/>
            <a:ext cx="217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기대 효과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28EE9-A80D-CC79-E58F-768592AE90BE}"/>
              </a:ext>
            </a:extLst>
          </p:cNvPr>
          <p:cNvSpPr txBox="1"/>
          <p:nvPr/>
        </p:nvSpPr>
        <p:spPr>
          <a:xfrm>
            <a:off x="7086146" y="4011287"/>
            <a:ext cx="433433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가장 가까운 충전소까지의 거리 단축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수요 차량의 분산 유도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충전 대기시간을 효율적으로 단축하여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전기차량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운전자의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driving life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질 향상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5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6048" y="2419350"/>
            <a:ext cx="3956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 사 합 </a:t>
            </a:r>
            <a:r>
              <a:rPr lang="ko-KR" altLang="en-US" sz="4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니</a:t>
            </a:r>
            <a:r>
              <a:rPr lang="ko-KR" altLang="en-US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다</a:t>
            </a:r>
            <a:r>
              <a:rPr lang="en-US" altLang="ko-KR" sz="4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9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229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이동규(2017200026)</dc:creator>
  <cp:lastModifiedBy>eva</cp:lastModifiedBy>
  <cp:revision>36</cp:revision>
  <dcterms:created xsi:type="dcterms:W3CDTF">2023-06-02T12:26:31Z</dcterms:created>
  <dcterms:modified xsi:type="dcterms:W3CDTF">2023-06-07T02:28:22Z</dcterms:modified>
</cp:coreProperties>
</file>