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52649;&#51204;&#49548;&#52280;&#44256;&#51088;&#4730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/>
              <a:t>국내 전기차 충전기 보급 현황</a:t>
            </a:r>
            <a:r>
              <a:rPr lang="en-US" altLang="ko-KR" sz="1200"/>
              <a:t>(</a:t>
            </a:r>
            <a:r>
              <a:rPr lang="ko-KR" altLang="en-US" sz="1200"/>
              <a:t>누적</a:t>
            </a:r>
            <a:r>
              <a:rPr lang="en-US" altLang="ko-KR" sz="1200"/>
              <a:t>)</a:t>
            </a:r>
            <a:endParaRPr lang="ko-KR" alt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'충전인프라 보급 현황'!$A$4</c:f>
              <c:strCache>
                <c:ptCount val="1"/>
                <c:pt idx="0">
                  <c:v>급속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현황'!$B$4:$G$4</c:f>
              <c:numCache>
                <c:formatCode>#,##0</c:formatCode>
                <c:ptCount val="6"/>
                <c:pt idx="0" formatCode="General">
                  <c:v>919</c:v>
                </c:pt>
                <c:pt idx="1">
                  <c:v>3343</c:v>
                </c:pt>
                <c:pt idx="2">
                  <c:v>5213</c:v>
                </c:pt>
                <c:pt idx="3">
                  <c:v>7396</c:v>
                </c:pt>
                <c:pt idx="4">
                  <c:v>9805</c:v>
                </c:pt>
                <c:pt idx="5">
                  <c:v>12789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5A-4BF3-8DF3-C61172C14FCB}"/>
            </c:ext>
          </c:extLst>
        </c:ser>
        <c:ser>
          <c:idx val="1"/>
          <c:order val="1"/>
          <c:tx>
            <c:strRef>
              <c:f>'충전인프라 보급 현황'!$A$5</c:f>
              <c:strCache>
                <c:ptCount val="1"/>
                <c:pt idx="0">
                  <c:v>완속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현황'!$B$5:$G$5</c:f>
              <c:numCache>
                <c:formatCode>#,##0</c:formatCode>
                <c:ptCount val="6"/>
                <c:pt idx="0">
                  <c:v>1095</c:v>
                </c:pt>
                <c:pt idx="1">
                  <c:v>10333</c:v>
                </c:pt>
                <c:pt idx="2">
                  <c:v>22139</c:v>
                </c:pt>
                <c:pt idx="3">
                  <c:v>37396</c:v>
                </c:pt>
                <c:pt idx="4">
                  <c:v>54383</c:v>
                </c:pt>
                <c:pt idx="5">
                  <c:v>59316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5A-4BF3-8DF3-C61172C14FCB}"/>
            </c:ext>
          </c:extLst>
        </c:ser>
        <c:ser>
          <c:idx val="2"/>
          <c:order val="2"/>
          <c:tx>
            <c:strRef>
              <c:f>'충전인프라 보급 현황'!$A$6</c:f>
              <c:strCache>
                <c:ptCount val="1"/>
                <c:pt idx="0">
                  <c:v>합계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현황'!$B$6:$G$6</c:f>
              <c:numCache>
                <c:formatCode>#,##0</c:formatCode>
                <c:ptCount val="6"/>
                <c:pt idx="0">
                  <c:v>2014</c:v>
                </c:pt>
                <c:pt idx="1">
                  <c:v>13676</c:v>
                </c:pt>
                <c:pt idx="2">
                  <c:v>27352</c:v>
                </c:pt>
                <c:pt idx="3">
                  <c:v>44792</c:v>
                </c:pt>
                <c:pt idx="4">
                  <c:v>64188</c:v>
                </c:pt>
                <c:pt idx="5">
                  <c:v>72105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5A-4BF3-8DF3-C61172C14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598848"/>
        <c:axId val="194597184"/>
      </c:lineChart>
      <c:catAx>
        <c:axId val="19459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97184"/>
        <c:crosses val="autoZero"/>
        <c:auto val="1"/>
        <c:lblAlgn val="ctr"/>
        <c:lblOffset val="100"/>
        <c:noMultiLvlLbl val="0"/>
      </c:catAx>
      <c:valAx>
        <c:axId val="19459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9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77777777777778"/>
          <c:y val="0.25520778652668413"/>
          <c:w val="0.4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C29F6-D22A-25F3-04E3-A36A5C339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1D4CAF-66E2-E295-32BB-4944C3A5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245A9-F155-53CA-6C07-FCCAC89C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94A13-AABD-5BA7-23CD-AFA57035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5E494-2A35-ECC3-E509-5CA9ADD0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9EB6-3C36-7BBC-5898-11740217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C7C79-8CA6-0099-1011-482DE96B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59B23-20ED-4242-49DB-1FA698F4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50051-A4CB-2D94-EFBC-7D9E331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02BE-7736-C0EC-6A4A-400E84A6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DE731D-7E27-DC4A-7724-AF3BEAB4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8FCA6-2147-2B77-86D1-EDAEB6EEC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0EDB4-5534-DEA0-F7E2-E180E146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7CCD9-2BE2-E112-9A8B-1EEB6703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5B5C-261F-0EA9-D7E6-2F30F072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9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80FB-AD20-88A3-FFFB-6ECA4844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EAC14-2ADB-ED5D-F70D-80A86788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54D2B-5FAD-E59B-245D-34FD3C5B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5B1EE-0366-3D50-86F5-E03FCFE7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1B622-A101-CBF4-F51F-C3BC4EE1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4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10C55-BDC2-1FEA-2B2A-F2EBBEED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27124-1125-3967-C15C-6D48CECA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EF7D9-8355-2E25-BC93-0866E3DF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3348C-1128-4AF3-2B43-CB02CED2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90F7A-6B1E-0062-1564-1D129271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4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91538-87C2-CC48-38D8-0532D818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48B10-6274-B6D2-36BD-59E26C91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63D5C-46F3-86D0-73A5-0CEA1A0CB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81A59-0994-D6DE-D025-2A9C7AE2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3470E-975B-34CE-886C-1ABC1863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AB5A5-A687-2A55-71A8-9D77378E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7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0128B-D31D-07C6-1323-371CEF51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5DBDC-1A6D-A9E4-2176-28C72925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D936B-F3EC-CCEF-35E7-F60789C3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8FC7A-2115-A5C1-DA94-E49EDA687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3639F1-EE6F-F444-2E0E-BC672114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47883-CD32-CC44-E76C-6B0A96C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9E48A3-FB6F-5D1C-9B16-AA890F2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482064-C9B6-5E28-8ED1-ECEE297E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0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0EC62-C709-6096-A3C3-DA47BB15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1EBF82-3576-6C3A-81E1-1B531FCF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F0E65A-F371-541D-A60F-6C846DFE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FF825-1ADC-B2C3-43EF-858DD7EA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1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6F7481-8F5A-0DED-6CD1-E6307C7C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236E2A-691F-BA83-220B-2900A23D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AE862B-ABEF-1F80-A962-9CB9A70E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9F166-1C24-CB08-11A7-256B9F72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BB0CF-D744-2C7E-B8C9-36DC0C1F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30E7C-1D08-2BD0-6FEC-281F7E78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625DD-C248-304D-CE43-F71745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0F8D1-216F-EA0E-A86C-FA45F384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FB59C-E8AD-3177-A00D-1413E1A7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2C393-0C6B-0D67-6B46-444CF5A7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60924C-8D92-D6AF-17E9-54952DE7C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8594D1-19BF-E80C-1D87-0BD0FB61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1CCBE-026C-ED54-C36F-4A0724DE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7FDDA-F16A-4552-1374-387D660F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8851A-DD58-9FCA-A8FB-B5AF18BF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2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2441CD-80EA-F29E-5392-DB277927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EF86F-DA4F-4B78-516C-120BBDFE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12F12-EC9D-3314-AEE9-DD8F2C9BA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12C0-1FFD-4246-A866-AC55137AAA8C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60E22-CA32-E95E-82CE-A52B5831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8CB50-CC2F-5932-7836-EE800665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1203159" y="629471"/>
            <a:ext cx="89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서울시 전기차 충전 수요와 유동인구를 고려한 급속 충전기 입지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930E2-2237-E805-46B5-38CB96A70C15}"/>
              </a:ext>
            </a:extLst>
          </p:cNvPr>
          <p:cNvSpPr txBox="1"/>
          <p:nvPr/>
        </p:nvSpPr>
        <p:spPr>
          <a:xfrm>
            <a:off x="1203159" y="2370038"/>
            <a:ext cx="8919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충전수요</a:t>
            </a:r>
            <a:r>
              <a:rPr lang="en-US" altLang="ko-KR" dirty="0"/>
              <a:t>, </a:t>
            </a:r>
            <a:r>
              <a:rPr lang="ko-KR" altLang="en-US" dirty="0"/>
              <a:t>고속충전기 필요성</a:t>
            </a:r>
            <a:r>
              <a:rPr lang="en-US" altLang="ko-KR" dirty="0"/>
              <a:t>(</a:t>
            </a:r>
            <a:r>
              <a:rPr lang="ko-KR" altLang="en-US" dirty="0"/>
              <a:t>비율</a:t>
            </a:r>
            <a:r>
              <a:rPr lang="en-US" altLang="ko-KR" dirty="0"/>
              <a:t>), </a:t>
            </a:r>
            <a:r>
              <a:rPr lang="ko-KR" altLang="en-US" dirty="0"/>
              <a:t>적절한 위치선정 필요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1169709"/>
            <a:ext cx="89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개요</a:t>
            </a:r>
            <a:r>
              <a:rPr lang="en-US" altLang="ko-KR" dirty="0"/>
              <a:t>: </a:t>
            </a:r>
            <a:r>
              <a:rPr lang="ko-KR" altLang="en-US" dirty="0" err="1"/>
              <a:t>ㅡㅡㅡㅡ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5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980BCA-4750-1B94-FF27-D60BF8DA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76" y="731982"/>
            <a:ext cx="3710742" cy="5421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ABE13-3489-9C7B-9356-D65E41AC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09" y="905165"/>
            <a:ext cx="3126550" cy="4442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3A7CE7-FEEC-5837-4C97-FF60F59FE09D}"/>
              </a:ext>
            </a:extLst>
          </p:cNvPr>
          <p:cNvSpPr txBox="1"/>
          <p:nvPr/>
        </p:nvSpPr>
        <p:spPr>
          <a:xfrm>
            <a:off x="228290" y="205738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350755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536387"/>
              </p:ext>
            </p:extLst>
          </p:nvPr>
        </p:nvGraphicFramePr>
        <p:xfrm>
          <a:off x="5607661" y="1529772"/>
          <a:ext cx="6460836" cy="3798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E31066C-F598-59D0-A4DB-73D87502D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92"/>
          <a:stretch/>
        </p:blipFill>
        <p:spPr>
          <a:xfrm>
            <a:off x="123503" y="575070"/>
            <a:ext cx="5326344" cy="50540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211CBC-430F-CE05-7FFE-C9768A0E5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0" y="5416732"/>
            <a:ext cx="6198636" cy="1377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BF678-9908-F3CC-DFB2-CC4F9D76F579}"/>
              </a:ext>
            </a:extLst>
          </p:cNvPr>
          <p:cNvSpPr txBox="1"/>
          <p:nvPr/>
        </p:nvSpPr>
        <p:spPr>
          <a:xfrm>
            <a:off x="228290" y="205738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220664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7EE0F604-D527-F4AB-A230-0DBBCA3D6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32582"/>
              </p:ext>
            </p:extLst>
          </p:nvPr>
        </p:nvGraphicFramePr>
        <p:xfrm>
          <a:off x="1011705" y="925838"/>
          <a:ext cx="5541495" cy="31251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7165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847165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847165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 31(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문제정의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 startAt="6"/>
                      </a:pPr>
                      <a:r>
                        <a:rPr lang="en-US" altLang="ko-KR" sz="1400" dirty="0"/>
                        <a:t>4(</a:t>
                      </a: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수집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정제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47001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 startAt="6"/>
                      </a:pPr>
                      <a:r>
                        <a:rPr lang="en-US" altLang="ko-KR" sz="1400" dirty="0"/>
                        <a:t>7(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적재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15(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19(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Ppt </a:t>
                      </a:r>
                      <a:r>
                        <a:rPr lang="ko-KR" altLang="en-US" sz="1400" dirty="0"/>
                        <a:t>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446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 22(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발표준비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7D63C0-B53B-B4BB-126E-16F89BCD69FA}"/>
              </a:ext>
            </a:extLst>
          </p:cNvPr>
          <p:cNvSpPr txBox="1"/>
          <p:nvPr/>
        </p:nvSpPr>
        <p:spPr>
          <a:xfrm>
            <a:off x="489527" y="387927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2A73B-389D-A1C0-2CCE-CC35FBAC7B53}"/>
              </a:ext>
            </a:extLst>
          </p:cNvPr>
          <p:cNvSpPr txBox="1"/>
          <p:nvPr/>
        </p:nvSpPr>
        <p:spPr>
          <a:xfrm>
            <a:off x="489527" y="4414982"/>
            <a:ext cx="17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분석 내용</a:t>
            </a:r>
          </a:p>
        </p:txBody>
      </p:sp>
    </p:spTree>
    <p:extLst>
      <p:ext uri="{BB962C8B-B14F-4D97-AF65-F5344CB8AC3E}">
        <p14:creationId xmlns:p14="http://schemas.microsoft.com/office/powerpoint/2010/main" val="118183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72D9C1-66EC-0217-6EBD-DA994D9B73A7}"/>
              </a:ext>
            </a:extLst>
          </p:cNvPr>
          <p:cNvSpPr txBox="1"/>
          <p:nvPr/>
        </p:nvSpPr>
        <p:spPr>
          <a:xfrm>
            <a:off x="267854" y="341745"/>
            <a:ext cx="17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319919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이동규(2017200026)</dc:creator>
  <cp:lastModifiedBy>이동규(2017200026)</cp:lastModifiedBy>
  <cp:revision>1</cp:revision>
  <dcterms:created xsi:type="dcterms:W3CDTF">2023-06-02T12:26:31Z</dcterms:created>
  <dcterms:modified xsi:type="dcterms:W3CDTF">2023-06-02T13:03:31Z</dcterms:modified>
</cp:coreProperties>
</file>