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40001-B2C1-2C88-2E48-04DAE54E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526304-580B-D4C1-A979-0673C182A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9B630-5992-B0CB-6C56-8BB77E91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D63F9-107C-DD2E-A46D-73E7F8E6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5BCE3-43E1-AC81-8D60-BC17170B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7BD2-DCC6-0363-5673-1866C37B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05493-366D-97B4-FB66-8BDB8B7B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BCC53-17BA-E2A0-F23A-CE42B7B6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943DF-1DC0-D119-E8FE-AB223188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69570-4032-2F57-BD3D-658ADB45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4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A5EDC4-8E88-570C-400E-3C41162C2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BF157-6089-70E1-C7AD-1686779E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E52E8-ADC4-8438-CC61-DA064193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02128-EF15-5962-D56B-EC5DE11E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67C7B-0E1F-895C-CE79-1B7B68F4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4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AB8B7-B856-EA6D-14BC-652A695B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3982F-732C-7C04-47FC-9B56F52C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2BA40-D95E-32AA-B9F2-51157126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2C1B8-6398-ACFC-8BAB-E40DE64D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90C5-1076-191D-88CA-E9E834F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21F97-DA6B-B14B-90E4-8B7177CD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47A5-D58B-DE33-B3A6-4B65A61A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483BA-E261-DC48-E413-4B74C53D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8CEB3-B345-9A56-5BFE-B681EC7A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4900F-AF56-B7C9-DA2C-1BA85903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0FEC1-B827-82DF-1882-BF01C26A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9834A-C0F4-4D50-6EAC-547169311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D3B5B-14DC-3580-F62B-CD79AE732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B44C0-7290-19EC-EF60-BE03C4AB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6BFF2-B80B-47A8-5D23-C9423009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4E68-F06B-7F95-2657-001A51AF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FE74-B6FF-6195-C4ED-CB26F1CE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66999-A394-D17D-BD32-F4448965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25D59-16E5-438A-062E-07FC3816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5C6E9-9739-1592-48BB-CAECA2FE2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6A9C22-EF81-548B-2DF6-C826B9C41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19EF5-35AA-54F8-0003-053FF8C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324D59-F92F-35EE-81BC-BA086E5A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A82CD5-585B-70AA-6AC0-20F42AF0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7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C343-4207-4B84-8202-2893AF8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6916D6-1B77-0F88-71BA-80CE4307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32D08-BF1F-6F2A-8753-D091B948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505DE-67AB-DCC8-1355-5AE97DC2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CA547-8A16-77E0-F06A-3F4416D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F7F016-3C23-F9C2-FD3D-B18B23EC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F8C4BB-56D9-750F-CF5E-6A6CB5B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7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C26B-05CF-B345-6A55-75FCEFB4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F7E88-F8F9-3750-173D-4E83BB97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63EE6-43CB-53E1-B09C-48CCBB4E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0AC89-05DA-C2AF-C5BC-7D08DA9F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B7AA8-A372-F8C8-C133-164EC204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82D98-DF91-2A8C-B455-2AA9AFB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5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F1A7-E29D-991D-0E46-B1081DBF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6DB082-1879-706F-DCC3-C19593EC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86E97-DEB6-C41C-BBD0-E29C341E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DF4EC-0094-00F0-291E-49E5A8EA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C8446-7559-561C-9446-AA08A53A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9B798-3EE3-B643-BBED-55BF918C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6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8FDB7E-E37F-CD85-7E3A-2ABD7B8E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B60A0-0A0A-049D-3160-F78D3D89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940E9-F70E-F768-67A8-A49F5FEB0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FED1-4164-4159-AC2F-F54FF112498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BD459-9EE5-9D6A-CB9F-E7DDA64A7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B5948-0315-654A-1BF3-FE3D1A8B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8446-A87B-4B94-AAA7-D542A68F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.go.kr/home/web/public_info/read.do?pagerOffset=0&amp;maxPageItems=10&amp;maxIndexPages=10&amp;searchKey=all&amp;searchValue=&amp;menuId=10123&amp;orgCd=&amp;condition.deleteYn=N&amp;publicInfoId=1209&amp;menuId=10123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8C2E17-2F9F-9342-0BAA-951B95E0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2" y="571771"/>
            <a:ext cx="4736081" cy="5406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D5181-F83B-E05D-0FAA-A559CBDC23E8}"/>
              </a:ext>
            </a:extLst>
          </p:cNvPr>
          <p:cNvSpPr txBox="1"/>
          <p:nvPr/>
        </p:nvSpPr>
        <p:spPr>
          <a:xfrm>
            <a:off x="895739" y="158620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전기창</a:t>
            </a:r>
            <a:r>
              <a:rPr lang="ko-KR" altLang="en-US" dirty="0"/>
              <a:t> 시장 세계 </a:t>
            </a:r>
            <a:r>
              <a:rPr lang="en-US" altLang="ko-KR" dirty="0"/>
              <a:t>&amp; </a:t>
            </a:r>
            <a:r>
              <a:rPr lang="ko-KR" altLang="en-US" dirty="0"/>
              <a:t>국내 규모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F22314-67E8-663E-4DB1-AE5E3D84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24" y="475202"/>
            <a:ext cx="6344535" cy="5477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4E1E2-43F9-2E6E-DDFF-EB5300BEAD9D}"/>
              </a:ext>
            </a:extLst>
          </p:cNvPr>
          <p:cNvSpPr txBox="1"/>
          <p:nvPr/>
        </p:nvSpPr>
        <p:spPr>
          <a:xfrm>
            <a:off x="912517" y="6075021"/>
            <a:ext cx="1025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ESG, </a:t>
            </a:r>
            <a:r>
              <a:rPr lang="ko-KR" altLang="en-US" sz="1400" dirty="0">
                <a:solidFill>
                  <a:srgbClr val="FF0000"/>
                </a:solidFill>
              </a:rPr>
              <a:t>탄소중립을 위해서 내연기관 규제 및 전기차를 장려하고 있고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그에 따른 충전 인프라 시장 규모 증가 및 증설계획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6042B-A09F-BFB1-A367-B24F854E170E}"/>
              </a:ext>
            </a:extLst>
          </p:cNvPr>
          <p:cNvSpPr txBox="1"/>
          <p:nvPr/>
        </p:nvSpPr>
        <p:spPr>
          <a:xfrm>
            <a:off x="2751589" y="6479371"/>
            <a:ext cx="6929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http://news.bizwatch.co.kr/article/industry/2023/05/26/0004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39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D5181-F83B-E05D-0FAA-A559CBDC23E8}"/>
              </a:ext>
            </a:extLst>
          </p:cNvPr>
          <p:cNvSpPr txBox="1"/>
          <p:nvPr/>
        </p:nvSpPr>
        <p:spPr>
          <a:xfrm>
            <a:off x="895739" y="158620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전기창</a:t>
            </a:r>
            <a:r>
              <a:rPr lang="ko-KR" altLang="en-US" dirty="0"/>
              <a:t> 시장 세계 </a:t>
            </a:r>
            <a:r>
              <a:rPr lang="en-US" altLang="ko-KR" dirty="0"/>
              <a:t>&amp; </a:t>
            </a:r>
            <a:r>
              <a:rPr lang="ko-KR" altLang="en-US" dirty="0"/>
              <a:t>국내 규모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4E1E2-43F9-2E6E-DDFF-EB5300BEAD9D}"/>
              </a:ext>
            </a:extLst>
          </p:cNvPr>
          <p:cNvSpPr txBox="1"/>
          <p:nvPr/>
        </p:nvSpPr>
        <p:spPr>
          <a:xfrm>
            <a:off x="912517" y="6075021"/>
            <a:ext cx="1025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환경부 관계자 말처럼 이제는 </a:t>
            </a:r>
            <a:r>
              <a:rPr lang="ko-KR" altLang="en-US" sz="1400" dirty="0" err="1">
                <a:solidFill>
                  <a:srgbClr val="FF0000"/>
                </a:solidFill>
              </a:rPr>
              <a:t>완속충전이</a:t>
            </a:r>
            <a:r>
              <a:rPr lang="ko-KR" altLang="en-US" sz="1400" dirty="0">
                <a:solidFill>
                  <a:srgbClr val="FF0000"/>
                </a:solidFill>
              </a:rPr>
              <a:t> 아니라 고속충전 비율을 늘려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충전시간을 단축해서 전기차 보급율을 </a:t>
            </a:r>
            <a:r>
              <a:rPr lang="ko-KR" altLang="en-US" sz="1400" dirty="0" err="1">
                <a:solidFill>
                  <a:srgbClr val="FF0000"/>
                </a:solidFill>
              </a:rPr>
              <a:t>늘려야됨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그렇다라면</a:t>
            </a:r>
            <a:r>
              <a:rPr lang="ko-KR" altLang="en-US" sz="1400" dirty="0">
                <a:solidFill>
                  <a:srgbClr val="FF0000"/>
                </a:solidFill>
              </a:rPr>
              <a:t> 나는 어떤 주제를 </a:t>
            </a:r>
            <a:r>
              <a:rPr lang="ko-KR" altLang="en-US" sz="1400" dirty="0" err="1">
                <a:solidFill>
                  <a:srgbClr val="FF0000"/>
                </a:solidFill>
              </a:rPr>
              <a:t>잡는게</a:t>
            </a:r>
            <a:r>
              <a:rPr lang="ko-KR" altLang="en-US" sz="1400" dirty="0">
                <a:solidFill>
                  <a:srgbClr val="FF0000"/>
                </a:solidFill>
              </a:rPr>
              <a:t> 좋을까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938A77-2FCB-8C63-F52B-465C8612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1" y="776188"/>
            <a:ext cx="7249537" cy="1419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6FBD61-DF40-8E63-07AE-1CA38844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5" y="2833335"/>
            <a:ext cx="8230749" cy="1829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1CA2E-06BD-DFE9-FE93-8EBF3DC00C87}"/>
              </a:ext>
            </a:extLst>
          </p:cNvPr>
          <p:cNvSpPr txBox="1"/>
          <p:nvPr/>
        </p:nvSpPr>
        <p:spPr>
          <a:xfrm>
            <a:off x="4099560" y="4754880"/>
            <a:ext cx="3649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https://www.electimes.com/news/articleView.html?idxno=305467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FB4A6-BEB0-4967-2469-1E7450B4E59A}"/>
              </a:ext>
            </a:extLst>
          </p:cNvPr>
          <p:cNvSpPr txBox="1"/>
          <p:nvPr/>
        </p:nvSpPr>
        <p:spPr>
          <a:xfrm>
            <a:off x="4099560" y="2288101"/>
            <a:ext cx="3649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https://economist.co.kr/article/view/ecn202305310068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2073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D5181-F83B-E05D-0FAA-A559CBDC23E8}"/>
              </a:ext>
            </a:extLst>
          </p:cNvPr>
          <p:cNvSpPr txBox="1"/>
          <p:nvPr/>
        </p:nvSpPr>
        <p:spPr>
          <a:xfrm>
            <a:off x="895739" y="158620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전기창</a:t>
            </a:r>
            <a:r>
              <a:rPr lang="ko-KR" altLang="en-US" dirty="0"/>
              <a:t> 시장 세계 </a:t>
            </a:r>
            <a:r>
              <a:rPr lang="en-US" altLang="ko-KR" dirty="0"/>
              <a:t>&amp; </a:t>
            </a:r>
            <a:r>
              <a:rPr lang="ko-KR" altLang="en-US" dirty="0"/>
              <a:t>국내 규모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4E1E2-43F9-2E6E-DDFF-EB5300BEAD9D}"/>
              </a:ext>
            </a:extLst>
          </p:cNvPr>
          <p:cNvSpPr txBox="1"/>
          <p:nvPr/>
        </p:nvSpPr>
        <p:spPr>
          <a:xfrm>
            <a:off x="912517" y="6075021"/>
            <a:ext cx="1025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환경부 관계자 말처럼 이제는 </a:t>
            </a:r>
            <a:r>
              <a:rPr lang="ko-KR" altLang="en-US" sz="1400" dirty="0" err="1">
                <a:solidFill>
                  <a:srgbClr val="FF0000"/>
                </a:solidFill>
              </a:rPr>
              <a:t>완속충전이</a:t>
            </a:r>
            <a:r>
              <a:rPr lang="ko-KR" altLang="en-US" sz="1400" dirty="0">
                <a:solidFill>
                  <a:srgbClr val="FF0000"/>
                </a:solidFill>
              </a:rPr>
              <a:t> 아니라 고속충전 비율을 늘려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충전시간을 단축해서 전기차 보급율을 </a:t>
            </a:r>
            <a:r>
              <a:rPr lang="ko-KR" altLang="en-US" sz="1400" dirty="0" err="1">
                <a:solidFill>
                  <a:srgbClr val="FF0000"/>
                </a:solidFill>
              </a:rPr>
              <a:t>늘려야됨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그렇다라면</a:t>
            </a:r>
            <a:r>
              <a:rPr lang="ko-KR" altLang="en-US" sz="1400" dirty="0">
                <a:solidFill>
                  <a:srgbClr val="FF0000"/>
                </a:solidFill>
              </a:rPr>
              <a:t> 나는 어떤 주제를 </a:t>
            </a:r>
            <a:r>
              <a:rPr lang="ko-KR" altLang="en-US" sz="1400" dirty="0" err="1">
                <a:solidFill>
                  <a:srgbClr val="FF0000"/>
                </a:solidFill>
              </a:rPr>
              <a:t>잡는게</a:t>
            </a:r>
            <a:r>
              <a:rPr lang="ko-KR" altLang="en-US" sz="1400" dirty="0">
                <a:solidFill>
                  <a:srgbClr val="FF0000"/>
                </a:solidFill>
              </a:rPr>
              <a:t> 좋을까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F93808-1FC9-F1F5-0066-D116F093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1" y="991364"/>
            <a:ext cx="9767479" cy="23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1FDBD0-97D7-9204-1B5A-83A8E7C7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31" y="206556"/>
            <a:ext cx="5436426" cy="2799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C6E5D8-0DAF-41B6-0754-64535E62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36" y="3078011"/>
            <a:ext cx="5202616" cy="2795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1D8C4-7B16-4B65-AA0E-88803EA0A549}"/>
              </a:ext>
            </a:extLst>
          </p:cNvPr>
          <p:cNvSpPr txBox="1"/>
          <p:nvPr/>
        </p:nvSpPr>
        <p:spPr>
          <a:xfrm>
            <a:off x="912517" y="5944992"/>
            <a:ext cx="1025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왼쪽</a:t>
            </a:r>
            <a:r>
              <a:rPr lang="en-US" altLang="ko-KR" sz="1400" dirty="0">
                <a:solidFill>
                  <a:srgbClr val="FF0000"/>
                </a:solidFill>
              </a:rPr>
              <a:t>) 2022</a:t>
            </a:r>
            <a:r>
              <a:rPr lang="ko-KR" altLang="en-US" sz="1400" dirty="0">
                <a:solidFill>
                  <a:srgbClr val="FF0000"/>
                </a:solidFill>
              </a:rPr>
              <a:t>년에 </a:t>
            </a:r>
            <a:r>
              <a:rPr lang="en-US" altLang="ko-KR" sz="1400" dirty="0">
                <a:solidFill>
                  <a:srgbClr val="FF0000"/>
                </a:solidFill>
              </a:rPr>
              <a:t>IEA </a:t>
            </a:r>
            <a:r>
              <a:rPr lang="ko-KR" altLang="en-US" sz="1400" dirty="0">
                <a:solidFill>
                  <a:srgbClr val="FF0000"/>
                </a:solidFill>
              </a:rPr>
              <a:t>국제전기차 전망 보고서에 따르면 한국은 충전기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개당 전기차 대수가 </a:t>
            </a:r>
            <a:r>
              <a:rPr lang="en-US" altLang="ko-KR" sz="1400" dirty="0">
                <a:solidFill>
                  <a:srgbClr val="FF0000"/>
                </a:solidFill>
              </a:rPr>
              <a:t>2.6</a:t>
            </a:r>
            <a:r>
              <a:rPr lang="ko-KR" altLang="en-US" sz="1400" dirty="0">
                <a:solidFill>
                  <a:srgbClr val="FF0000"/>
                </a:solidFill>
              </a:rPr>
              <a:t>으로 </a:t>
            </a:r>
            <a:r>
              <a:rPr lang="en-US" altLang="ko-KR" sz="1400" dirty="0">
                <a:solidFill>
                  <a:srgbClr val="FF0000"/>
                </a:solidFill>
              </a:rPr>
              <a:t>OECD</a:t>
            </a:r>
            <a:r>
              <a:rPr lang="ko-KR" altLang="en-US" sz="1400" dirty="0">
                <a:solidFill>
                  <a:srgbClr val="FF0000"/>
                </a:solidFill>
              </a:rPr>
              <a:t> 국가중 최고 수준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오른쪽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환경부에서 발표한 </a:t>
            </a:r>
            <a:r>
              <a:rPr lang="en-US" altLang="ko-KR" sz="1400" dirty="0">
                <a:solidFill>
                  <a:srgbClr val="FF0000"/>
                </a:solidFill>
              </a:rPr>
              <a:t>22</a:t>
            </a:r>
            <a:r>
              <a:rPr lang="ko-KR" altLang="en-US" sz="1400" dirty="0">
                <a:solidFill>
                  <a:srgbClr val="FF0000"/>
                </a:solidFill>
              </a:rPr>
              <a:t>년 전기차 </a:t>
            </a:r>
            <a:r>
              <a:rPr lang="en-US" altLang="ko-KR" sz="1400" dirty="0">
                <a:solidFill>
                  <a:srgbClr val="FF0000"/>
                </a:solidFill>
              </a:rPr>
              <a:t>40.2</a:t>
            </a:r>
            <a:r>
              <a:rPr lang="ko-KR" altLang="en-US" sz="1400" dirty="0">
                <a:solidFill>
                  <a:srgbClr val="FF0000"/>
                </a:solidFill>
              </a:rPr>
              <a:t>만대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수소차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만대로 </a:t>
            </a:r>
            <a:r>
              <a:rPr lang="en-US" altLang="ko-KR" sz="1400" dirty="0">
                <a:solidFill>
                  <a:srgbClr val="FF0000"/>
                </a:solidFill>
              </a:rPr>
              <a:t>18</a:t>
            </a:r>
            <a:r>
              <a:rPr lang="ko-KR" altLang="en-US" sz="1400" dirty="0">
                <a:solidFill>
                  <a:srgbClr val="FF0000"/>
                </a:solidFill>
              </a:rPr>
              <a:t>년부터 보급실적과 충전인프라 모두 지속적인 증가세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DD0788-C6F9-CB12-0581-4399A5809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43" y="490740"/>
            <a:ext cx="4665552" cy="5314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307450-F099-A41F-CF1D-E529986CA7AD}"/>
              </a:ext>
            </a:extLst>
          </p:cNvPr>
          <p:cNvSpPr txBox="1"/>
          <p:nvPr/>
        </p:nvSpPr>
        <p:spPr>
          <a:xfrm>
            <a:off x="1501788" y="6482167"/>
            <a:ext cx="406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https://www.iea.org/reports/global-ev-outlook-2023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99449-BC59-A246-7810-24D32FA4BCE4}"/>
              </a:ext>
            </a:extLst>
          </p:cNvPr>
          <p:cNvSpPr txBox="1"/>
          <p:nvPr/>
        </p:nvSpPr>
        <p:spPr>
          <a:xfrm>
            <a:off x="6551192" y="6528333"/>
            <a:ext cx="406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환경부 전기</a:t>
            </a:r>
            <a:r>
              <a:rPr lang="en-US" altLang="ko-KR" sz="1000" dirty="0">
                <a:hlinkClick r:id="rId5"/>
              </a:rPr>
              <a:t>·</a:t>
            </a:r>
            <a:r>
              <a:rPr lang="ko-KR" altLang="en-US" sz="1000" dirty="0" err="1">
                <a:hlinkClick r:id="rId5"/>
              </a:rPr>
              <a:t>수소차</a:t>
            </a:r>
            <a:r>
              <a:rPr lang="ko-KR" altLang="en-US" sz="1000" dirty="0">
                <a:hlinkClick r:id="rId5"/>
              </a:rPr>
              <a:t> 보급 및 충전인프라 구축 현황 </a:t>
            </a:r>
            <a:r>
              <a:rPr lang="en-US" altLang="ko-KR" sz="1000" dirty="0">
                <a:hlinkClick r:id="rId5"/>
              </a:rPr>
              <a:t>- </a:t>
            </a:r>
            <a:r>
              <a:rPr lang="ko-KR" altLang="en-US" sz="1000" dirty="0">
                <a:hlinkClick r:id="rId5"/>
              </a:rPr>
              <a:t>사전정보공표 </a:t>
            </a:r>
            <a:r>
              <a:rPr lang="en-US" altLang="ko-KR" sz="1000" dirty="0">
                <a:hlinkClick r:id="rId5"/>
              </a:rPr>
              <a:t>- </a:t>
            </a:r>
            <a:r>
              <a:rPr lang="ko-KR" altLang="en-US" sz="1000" dirty="0">
                <a:hlinkClick r:id="rId5"/>
              </a:rPr>
              <a:t>정보공개 </a:t>
            </a:r>
            <a:r>
              <a:rPr lang="en-US" altLang="ko-KR" sz="1000" dirty="0">
                <a:hlinkClick r:id="rId5"/>
              </a:rPr>
              <a:t>(me.go.kr)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079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E1D8C4-7B16-4B65-AA0E-88803EA0A549}"/>
              </a:ext>
            </a:extLst>
          </p:cNvPr>
          <p:cNvSpPr txBox="1"/>
          <p:nvPr/>
        </p:nvSpPr>
        <p:spPr>
          <a:xfrm>
            <a:off x="912516" y="6075021"/>
            <a:ext cx="1073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전기차의 수요 증가를 위해서는 충전인프라가 같이 발전해야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전기차 충전소의 입지선정을 위해서 장거리를 고려하는 것이 아닌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단거리</a:t>
            </a:r>
            <a:r>
              <a:rPr lang="en-US" altLang="ko-KR" sz="1400" dirty="0">
                <a:solidFill>
                  <a:srgbClr val="FF0000"/>
                </a:solidFill>
              </a:rPr>
              <a:t>(35km)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</a:rPr>
              <a:t> 도시 내 주행을 위한 충전소 입지선정 필요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3EE982-608C-7429-64A4-83B886BE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2" y="0"/>
            <a:ext cx="8668960" cy="3134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488473-2556-F210-9ECA-229BC8B3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6" y="3354922"/>
            <a:ext cx="5525271" cy="22625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4A0AA3-B232-BCFF-3B6C-3B8D763C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881" y="3881574"/>
            <a:ext cx="5441342" cy="12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1A79-24FA-7399-7C2D-DCBBB6F0DA67}"/>
              </a:ext>
            </a:extLst>
          </p:cNvPr>
          <p:cNvSpPr txBox="1"/>
          <p:nvPr/>
        </p:nvSpPr>
        <p:spPr>
          <a:xfrm>
            <a:off x="297180" y="283268"/>
            <a:ext cx="11704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TES</a:t>
            </a:r>
            <a:r>
              <a:rPr lang="ko-KR" altLang="en-US" dirty="0"/>
              <a:t>같은 기존 주유소 시설을 활용하는 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별도의 전기차 충전시설 입지선정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유동인구</a:t>
            </a:r>
            <a:r>
              <a:rPr lang="en-US" altLang="ko-KR" dirty="0"/>
              <a:t>, </a:t>
            </a:r>
            <a:r>
              <a:rPr lang="ko-KR" altLang="en-US" dirty="0"/>
              <a:t>차량</a:t>
            </a:r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주유소와 사용자의 이동성을 모두 고려한 입지선정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분석대상 지역</a:t>
            </a:r>
            <a:r>
              <a:rPr lang="en-US" altLang="ko-KR" dirty="0"/>
              <a:t>: </a:t>
            </a:r>
            <a:r>
              <a:rPr lang="ko-KR" altLang="en-US" dirty="0"/>
              <a:t>서울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분석방법</a:t>
            </a:r>
            <a:r>
              <a:rPr lang="en-US" altLang="ko-KR" dirty="0"/>
              <a:t>: </a:t>
            </a:r>
            <a:r>
              <a:rPr lang="ko-KR" altLang="en-US" dirty="0"/>
              <a:t>현 시점에서 어디에 인프라를 형성해야 가장 효율적인지</a:t>
            </a:r>
            <a:r>
              <a:rPr lang="en-US" altLang="ko-KR" dirty="0"/>
              <a:t>(</a:t>
            </a:r>
            <a:r>
              <a:rPr lang="ko-KR" altLang="en-US" dirty="0"/>
              <a:t>입지잠재력 평가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지역을 </a:t>
            </a:r>
            <a:r>
              <a:rPr lang="en-US" altLang="ko-KR" b="1" dirty="0"/>
              <a:t>500*500(</a:t>
            </a:r>
            <a:r>
              <a:rPr lang="ko-KR" altLang="en-US" b="1" dirty="0"/>
              <a:t>구역</a:t>
            </a:r>
            <a:r>
              <a:rPr lang="en-US" altLang="ko-KR" b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단위로 쪼개서 급속충전소 입지 선정</a:t>
            </a:r>
            <a:endParaRPr lang="en-US" altLang="ko-KR" dirty="0"/>
          </a:p>
          <a:p>
            <a:r>
              <a:rPr lang="ko-KR" altLang="en-US" dirty="0"/>
              <a:t>사업자 관점에서 충전소를 언제</a:t>
            </a:r>
            <a:r>
              <a:rPr lang="en-US" altLang="ko-KR" dirty="0"/>
              <a:t>, </a:t>
            </a:r>
            <a:r>
              <a:rPr lang="ko-KR" altLang="en-US" dirty="0"/>
              <a:t>어디에 운영해야 </a:t>
            </a:r>
            <a:r>
              <a:rPr lang="en-US" altLang="ko-KR" dirty="0"/>
              <a:t>ROI</a:t>
            </a:r>
            <a:r>
              <a:rPr lang="ko-KR" altLang="en-US" dirty="0"/>
              <a:t>가 가장 빨리 </a:t>
            </a:r>
            <a:r>
              <a:rPr lang="en-US" altLang="ko-KR" dirty="0"/>
              <a:t>+</a:t>
            </a:r>
            <a:r>
              <a:rPr lang="ko-KR" altLang="en-US" dirty="0"/>
              <a:t>가 될지</a:t>
            </a:r>
            <a:r>
              <a:rPr lang="en-US" altLang="ko-KR" dirty="0"/>
              <a:t> (</a:t>
            </a:r>
            <a:r>
              <a:rPr lang="ko-KR" altLang="en-US" dirty="0"/>
              <a:t>회전율</a:t>
            </a:r>
            <a:r>
              <a:rPr lang="en-US" altLang="ko-KR" dirty="0"/>
              <a:t>, </a:t>
            </a:r>
            <a:r>
              <a:rPr lang="ko-KR" altLang="en-US" dirty="0"/>
              <a:t>수요</a:t>
            </a:r>
            <a:r>
              <a:rPr lang="en-US" altLang="ko-KR" dirty="0"/>
              <a:t>, </a:t>
            </a:r>
            <a:r>
              <a:rPr lang="ko-KR" altLang="en-US" dirty="0"/>
              <a:t>정부보조금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전체자동차 수 </a:t>
            </a:r>
            <a:r>
              <a:rPr lang="en-US" altLang="ko-KR" dirty="0"/>
              <a:t>, </a:t>
            </a:r>
            <a:r>
              <a:rPr lang="ko-KR" altLang="en-US" dirty="0"/>
              <a:t>전기차 수</a:t>
            </a:r>
            <a:r>
              <a:rPr lang="en-US" altLang="ko-KR" dirty="0"/>
              <a:t>, </a:t>
            </a:r>
            <a:r>
              <a:rPr lang="ko-KR" altLang="en-US" dirty="0"/>
              <a:t>충전소 수</a:t>
            </a:r>
            <a:r>
              <a:rPr lang="en-US" altLang="ko-KR" dirty="0"/>
              <a:t>, </a:t>
            </a:r>
            <a:r>
              <a:rPr lang="ko-KR" altLang="en-US" dirty="0"/>
              <a:t>현 주유소 정보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), </a:t>
            </a:r>
            <a:r>
              <a:rPr lang="ko-KR" altLang="en-US" dirty="0"/>
              <a:t>거주인구</a:t>
            </a:r>
            <a:r>
              <a:rPr lang="en-US" altLang="ko-KR" dirty="0"/>
              <a:t>, </a:t>
            </a:r>
            <a:r>
              <a:rPr lang="ko-KR" altLang="en-US" dirty="0"/>
              <a:t>유동인구</a:t>
            </a:r>
            <a:r>
              <a:rPr lang="en-US" altLang="ko-KR" dirty="0"/>
              <a:t>, </a:t>
            </a:r>
            <a:r>
              <a:rPr lang="ko-KR" altLang="en-US" dirty="0"/>
              <a:t>주변인프라</a:t>
            </a:r>
            <a:r>
              <a:rPr lang="en-US" altLang="ko-KR" dirty="0"/>
              <a:t>(</a:t>
            </a:r>
            <a:r>
              <a:rPr lang="ko-KR" altLang="en-US" dirty="0"/>
              <a:t>카카오 </a:t>
            </a:r>
            <a:r>
              <a:rPr lang="en-US" altLang="ko-KR" dirty="0"/>
              <a:t>API, POI </a:t>
            </a:r>
            <a:r>
              <a:rPr lang="ko-KR" altLang="en-US" dirty="0"/>
              <a:t>개수</a:t>
            </a:r>
            <a:r>
              <a:rPr lang="en-US" altLang="ko-KR" dirty="0"/>
              <a:t>), </a:t>
            </a:r>
            <a:r>
              <a:rPr lang="ko-KR" altLang="en-US" dirty="0"/>
              <a:t>행정동</a:t>
            </a:r>
            <a:r>
              <a:rPr lang="en-US" altLang="ko-KR" dirty="0"/>
              <a:t>(or </a:t>
            </a:r>
            <a:r>
              <a:rPr lang="ko-KR" altLang="en-US" dirty="0"/>
              <a:t>구</a:t>
            </a:r>
            <a:r>
              <a:rPr lang="en-US" altLang="ko-KR" dirty="0"/>
              <a:t>), </a:t>
            </a:r>
            <a:r>
              <a:rPr lang="ko-KR" altLang="en-US" dirty="0"/>
              <a:t>충전소 이용률</a:t>
            </a:r>
            <a:r>
              <a:rPr lang="en-US" altLang="ko-KR" dirty="0"/>
              <a:t>(</a:t>
            </a:r>
            <a:r>
              <a:rPr lang="ko-KR" altLang="en-US" dirty="0"/>
              <a:t>환경부 </a:t>
            </a:r>
            <a:r>
              <a:rPr lang="en-US" altLang="ko-KR" dirty="0"/>
              <a:t>open API, </a:t>
            </a:r>
            <a:r>
              <a:rPr lang="ko-KR" altLang="en-US" dirty="0" err="1"/>
              <a:t>크롤링</a:t>
            </a:r>
            <a:r>
              <a:rPr lang="en-US" altLang="ko-KR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42689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1A79-24FA-7399-7C2D-DCBBB6F0DA67}"/>
              </a:ext>
            </a:extLst>
          </p:cNvPr>
          <p:cNvSpPr txBox="1"/>
          <p:nvPr/>
        </p:nvSpPr>
        <p:spPr>
          <a:xfrm>
            <a:off x="297180" y="283268"/>
            <a:ext cx="117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전체자동차 수 </a:t>
            </a:r>
            <a:r>
              <a:rPr lang="en-US" altLang="ko-KR" dirty="0"/>
              <a:t>, </a:t>
            </a:r>
            <a:r>
              <a:rPr lang="ko-KR" altLang="en-US" dirty="0"/>
              <a:t>전기차 수</a:t>
            </a:r>
            <a:r>
              <a:rPr lang="en-US" altLang="ko-KR" dirty="0"/>
              <a:t>, </a:t>
            </a:r>
            <a:r>
              <a:rPr lang="ko-KR" altLang="en-US" dirty="0"/>
              <a:t>충전소 수</a:t>
            </a:r>
            <a:r>
              <a:rPr lang="en-US" altLang="ko-KR" dirty="0"/>
              <a:t>, </a:t>
            </a:r>
            <a:r>
              <a:rPr lang="ko-KR" altLang="en-US" dirty="0"/>
              <a:t>현 주유소 정보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), </a:t>
            </a:r>
            <a:r>
              <a:rPr lang="ko-KR" altLang="en-US" dirty="0"/>
              <a:t>거주인구</a:t>
            </a:r>
            <a:r>
              <a:rPr lang="en-US" altLang="ko-KR" dirty="0"/>
              <a:t>, </a:t>
            </a:r>
            <a:r>
              <a:rPr lang="ko-KR" altLang="en-US" dirty="0"/>
              <a:t>유동인구</a:t>
            </a:r>
            <a:r>
              <a:rPr lang="en-US" altLang="ko-KR" dirty="0"/>
              <a:t>, </a:t>
            </a:r>
            <a:r>
              <a:rPr lang="ko-KR" altLang="en-US" dirty="0"/>
              <a:t>주변인프라</a:t>
            </a:r>
            <a:r>
              <a:rPr lang="en-US" altLang="ko-KR" dirty="0"/>
              <a:t>(</a:t>
            </a:r>
            <a:r>
              <a:rPr lang="ko-KR" altLang="en-US" dirty="0"/>
              <a:t>카카오 </a:t>
            </a:r>
            <a:r>
              <a:rPr lang="en-US" altLang="ko-KR" dirty="0"/>
              <a:t>API, POI </a:t>
            </a:r>
            <a:r>
              <a:rPr lang="ko-KR" altLang="en-US" dirty="0"/>
              <a:t>개수</a:t>
            </a:r>
            <a:r>
              <a:rPr lang="en-US" altLang="ko-KR" dirty="0"/>
              <a:t>), </a:t>
            </a:r>
            <a:r>
              <a:rPr lang="ko-KR" altLang="en-US" dirty="0"/>
              <a:t>행정동</a:t>
            </a:r>
            <a:r>
              <a:rPr lang="en-US" altLang="ko-KR" dirty="0"/>
              <a:t>(or </a:t>
            </a:r>
            <a:r>
              <a:rPr lang="ko-KR" altLang="en-US" dirty="0"/>
              <a:t>구</a:t>
            </a:r>
            <a:r>
              <a:rPr lang="en-US" altLang="ko-KR" dirty="0"/>
              <a:t>), </a:t>
            </a:r>
            <a:r>
              <a:rPr lang="ko-KR" altLang="en-US" dirty="0"/>
              <a:t>충전소 이용률</a:t>
            </a:r>
            <a:r>
              <a:rPr lang="en-US" altLang="ko-KR" dirty="0"/>
              <a:t>(</a:t>
            </a:r>
            <a:r>
              <a:rPr lang="ko-KR" altLang="en-US" dirty="0"/>
              <a:t>환경부 </a:t>
            </a:r>
            <a:r>
              <a:rPr lang="en-US" altLang="ko-KR" dirty="0"/>
              <a:t>open API, </a:t>
            </a:r>
            <a:r>
              <a:rPr lang="ko-KR" altLang="en-US" dirty="0" err="1"/>
              <a:t>크롤링</a:t>
            </a:r>
            <a:r>
              <a:rPr lang="en-US" altLang="ko-KR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980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386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이동규(2017200026)</cp:lastModifiedBy>
  <cp:revision>4</cp:revision>
  <dcterms:created xsi:type="dcterms:W3CDTF">2023-06-01T07:26:37Z</dcterms:created>
  <dcterms:modified xsi:type="dcterms:W3CDTF">2023-06-02T09:46:55Z</dcterms:modified>
</cp:coreProperties>
</file>