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343" r:id="rId4"/>
    <p:sldId id="344" r:id="rId6"/>
    <p:sldId id="345" r:id="rId7"/>
    <p:sldId id="342" r:id="rId8"/>
    <p:sldId id="347" r:id="rId9"/>
    <p:sldId id="3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011" autoAdjust="0"/>
  </p:normalViewPr>
  <p:slideViewPr>
    <p:cSldViewPr snapToGrid="0">
      <p:cViewPr varScale="1">
        <p:scale>
          <a:sx n="140" d="100"/>
          <a:sy n="140" d="100"/>
        </p:scale>
        <p:origin x="10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D938E9-93B4-418B-B96A-D678F5D9EC29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AA2F1E-B7A5-437D-BB05-143B15FCC1F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A2F1E-B7A5-437D-BB05-143B15FCC1F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A2F1E-B7A5-437D-BB05-143B15FCC1F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A2F1E-B7A5-437D-BB05-143B15FCC1F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A2F1E-B7A5-437D-BB05-143B15FCC1F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A2F1E-B7A5-437D-BB05-143B15FCC1F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AA2F1E-B7A5-437D-BB05-143B15FCC1F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E019-F63A-4B4E-A6F9-DDF3928DE3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8A1D-8D99-49DA-9D2B-F44B35D563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E019-F63A-4B4E-A6F9-DDF3928DE3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8A1D-8D99-49DA-9D2B-F44B35D563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E019-F63A-4B4E-A6F9-DDF3928DE3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8A1D-8D99-49DA-9D2B-F44B35D563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E019-F63A-4B4E-A6F9-DDF3928DE3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8A1D-8D99-49DA-9D2B-F44B35D563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E019-F63A-4B4E-A6F9-DDF3928DE3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8A1D-8D99-49DA-9D2B-F44B35D563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E019-F63A-4B4E-A6F9-DDF3928DE3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8A1D-8D99-49DA-9D2B-F44B35D563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E019-F63A-4B4E-A6F9-DDF3928DE3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8A1D-8D99-49DA-9D2B-F44B35D563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E019-F63A-4B4E-A6F9-DDF3928DE3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8A1D-8D99-49DA-9D2B-F44B35D563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E019-F63A-4B4E-A6F9-DDF3928DE3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8A1D-8D99-49DA-9D2B-F44B35D563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E019-F63A-4B4E-A6F9-DDF3928DE3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8A1D-8D99-49DA-9D2B-F44B35D563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E019-F63A-4B4E-A6F9-DDF3928DE3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8A1D-8D99-49DA-9D2B-F44B35D563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1E019-F63A-4B4E-A6F9-DDF3928DE3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D8A1D-8D99-49DA-9D2B-F44B35D563A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76899" y="4511544"/>
            <a:ext cx="9144000" cy="22066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参赛组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：Deep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Sleep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2025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20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日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52400" y="1928191"/>
            <a:ext cx="11887200" cy="170290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317500" dist="63500" dir="552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竞业达杯</a:t>
            </a: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RISCV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设计竞赛</a:t>
            </a:r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538" y="162205"/>
            <a:ext cx="4663462" cy="1422356"/>
          </a:xfrm>
          <a:prstGeom prst="rect">
            <a:avLst/>
          </a:prstGeom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835188" cy="192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0149016" cy="8945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竞业达杯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RISCV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设计竞赛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0" y="901753"/>
            <a:ext cx="10050162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zh-CN" altLang="en-US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赛题任务</a:t>
            </a:r>
            <a:endParaRPr lang="zh-CN" altLang="en-US" sz="28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914400" lvl="1" indent="-457200" algn="just"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在</a:t>
            </a:r>
            <a:r>
              <a: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FPGA</a:t>
            </a:r>
            <a:r>
              <a:rPr lang="zh-CN" alt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上设计和实现一款基于</a:t>
            </a:r>
            <a:r>
              <a: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RISCV</a:t>
            </a:r>
            <a:r>
              <a:rPr lang="zh-CN" alt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指令集的</a:t>
            </a:r>
            <a:r>
              <a: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CPU</a:t>
            </a:r>
            <a:r>
              <a:rPr lang="zh-CN" alt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，完成若干工业应用程序和操作系统的性能测评</a:t>
            </a:r>
            <a:endParaRPr lang="en-US" altLang="zh-CN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zh-CN" altLang="en-US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设计指标</a:t>
            </a:r>
            <a:endParaRPr lang="en-US" altLang="zh-CN" sz="28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914400" lvl="1" indent="-457200"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组委会指定实验平台； </a:t>
            </a:r>
            <a:endParaRPr lang="en-US" altLang="zh-CN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914400" lvl="1" indent="-457200"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至少支持</a:t>
            </a:r>
            <a:r>
              <a: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RISCV RV32I</a:t>
            </a:r>
            <a:r>
              <a:rPr lang="zh-CN" alt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指令集；</a:t>
            </a:r>
            <a:endParaRPr lang="en-US" altLang="zh-CN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914400" lvl="1" indent="-457200"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完成组委会提供的若干工业应用程序的性能测评；</a:t>
            </a:r>
            <a:endParaRPr lang="en-US" altLang="zh-CN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914400" lvl="1" indent="-457200"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完成</a:t>
            </a:r>
            <a:r>
              <a: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RT-Thread</a:t>
            </a:r>
            <a:r>
              <a:rPr lang="zh-CN" alt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的性能测评；</a:t>
            </a:r>
            <a:endParaRPr lang="en-US" altLang="zh-CN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zh-CN" altLang="en-US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进阶指标</a:t>
            </a:r>
            <a:endParaRPr lang="en-US" altLang="zh-CN" sz="2400" dirty="0">
              <a:latin typeface="Times New Roman" panose="02020503050405090304" pitchFamily="18" charset="0"/>
              <a:ea typeface="微软雅黑" panose="020B0503020204020204" pitchFamily="34" charset="-122"/>
              <a:cs typeface="Times New Roman" panose="02020503050405090304" pitchFamily="18" charset="0"/>
            </a:endParaRPr>
          </a:p>
          <a:p>
            <a:pPr marL="914400" lvl="1" indent="-457200"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性能优化（流水线、</a:t>
            </a:r>
            <a:r>
              <a: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Cache</a:t>
            </a:r>
            <a:r>
              <a:rPr lang="zh-CN" alt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、指令并行）等方式；</a:t>
            </a:r>
            <a:endParaRPr lang="en-US" altLang="zh-CN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914400" lvl="1" indent="-457200"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添加并支持浮点运算单元；</a:t>
            </a:r>
            <a:endParaRPr lang="en-US" altLang="zh-CN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914400" lvl="1" indent="-457200"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添加并支持</a:t>
            </a:r>
            <a:r>
              <a:rPr lang="en-US" altLang="zh-CN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AXI</a:t>
            </a:r>
            <a:r>
              <a:rPr lang="zh-CN" alt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总线；</a:t>
            </a:r>
            <a:endParaRPr lang="en-US" altLang="zh-CN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8107" y="408"/>
            <a:ext cx="2932854" cy="89452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0149016" cy="8945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0" y="901700"/>
            <a:ext cx="11222355" cy="660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zh-CN" altLang="en-US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五级流水</a:t>
            </a:r>
            <a:r>
              <a:rPr lang="en-US" altLang="zh-CN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CPU</a:t>
            </a:r>
            <a:r>
              <a:rPr lang="zh-CN" altLang="en-US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设计</a:t>
            </a:r>
            <a:r>
              <a:rPr lang="zh-CN" altLang="en-US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架构</a:t>
            </a:r>
            <a:endParaRPr lang="zh-CN" altLang="en-US" sz="28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914400" lvl="1" indent="-457200" algn="just">
              <a:spcAft>
                <a:spcPts val="600"/>
              </a:spcAft>
              <a:buFont typeface="Wingdings" panose="05000000000000000000" pitchFamily="2" charset="2"/>
              <a:buChar char="u"/>
            </a:pPr>
            <a:endParaRPr lang="en-US" altLang="zh-CN" sz="2400" dirty="0">
              <a:solidFill>
                <a:srgbClr val="C00000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8107" y="408"/>
            <a:ext cx="2932854" cy="894521"/>
          </a:xfrm>
          <a:prstGeom prst="rect">
            <a:avLst/>
          </a:prstGeom>
        </p:spPr>
      </p:pic>
      <p:pic>
        <p:nvPicPr>
          <p:cNvPr id="2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1562100"/>
            <a:ext cx="10594340" cy="483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0149016" cy="8945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细节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0" y="901753"/>
            <a:ext cx="11728502" cy="5954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zh-CN" altLang="en-US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五级流水线设计</a:t>
            </a:r>
            <a:endParaRPr lang="zh-CN" altLang="en-US" sz="28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914400" lvl="1" indent="-457200">
              <a:spcAft>
                <a:spcPts val="600"/>
              </a:spcAft>
              <a:buFont typeface="Wingdings" panose="05000000000000000000" charset="0"/>
              <a:buChar char=""/>
            </a:pPr>
            <a:r>
              <a:rPr lang="zh-CN" altLang="en-US" sz="2800" dirty="0"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分为</a:t>
            </a:r>
            <a:r>
              <a:rPr lang="en-US" altLang="zh-CN" sz="2800" dirty="0"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IF</a:t>
            </a:r>
            <a:r>
              <a:rPr lang="zh-CN" altLang="en-US" sz="2800" dirty="0"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（</a:t>
            </a:r>
            <a:r>
              <a:rPr lang="en-US" altLang="zh-CN" sz="2800" dirty="0"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Instruction Fetch</a:t>
            </a:r>
            <a:r>
              <a:rPr lang="zh-CN" altLang="en-US" sz="2800" dirty="0"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）</a:t>
            </a:r>
            <a:r>
              <a:rPr lang="en-US" altLang="zh-CN" sz="2800" dirty="0"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，ID</a:t>
            </a:r>
            <a:r>
              <a:rPr lang="zh-CN" altLang="en-US" sz="2800" dirty="0"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（</a:t>
            </a:r>
            <a:r>
              <a:rPr lang="en-US" altLang="zh-CN" sz="2800" dirty="0"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Instruction Decode</a:t>
            </a:r>
            <a:r>
              <a:rPr lang="zh-CN" altLang="en-US" sz="2800" dirty="0"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）</a:t>
            </a:r>
            <a:r>
              <a:rPr lang="en-US" altLang="zh-CN" sz="2800" dirty="0"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，EX</a:t>
            </a:r>
            <a:r>
              <a:rPr lang="zh-CN" altLang="en-US" sz="2800" dirty="0"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（</a:t>
            </a:r>
            <a:r>
              <a:rPr lang="en-US" altLang="zh-CN" sz="2800" dirty="0"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Execute</a:t>
            </a:r>
            <a:r>
              <a:rPr lang="zh-CN" altLang="en-US" sz="2800" dirty="0"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）</a:t>
            </a:r>
            <a:r>
              <a:rPr lang="en-US" altLang="zh-CN" sz="2800" dirty="0"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，MEM</a:t>
            </a:r>
            <a:r>
              <a:rPr lang="zh-CN" altLang="en-US" sz="2800" dirty="0"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（</a:t>
            </a:r>
            <a:r>
              <a:rPr lang="en-US" altLang="zh-CN" sz="2800" dirty="0"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Memory access</a:t>
            </a:r>
            <a:r>
              <a:rPr lang="zh-CN" altLang="en-US" sz="2800" dirty="0"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）</a:t>
            </a:r>
            <a:r>
              <a:rPr lang="en-US" altLang="zh-CN" sz="2800" dirty="0"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，WB</a:t>
            </a:r>
            <a:r>
              <a:rPr lang="zh-CN" altLang="en-US" sz="2800" dirty="0"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（</a:t>
            </a:r>
            <a:r>
              <a:rPr lang="en-US" altLang="zh-CN" sz="2800" dirty="0"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Write Back</a:t>
            </a:r>
            <a:r>
              <a:rPr lang="zh-CN" altLang="en-US" sz="2800" dirty="0"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）</a:t>
            </a:r>
            <a:endParaRPr lang="zh-CN" altLang="en-US" sz="28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US" altLang="zh-CN" sz="28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altLang="zh-CN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Forwarding </a:t>
            </a:r>
            <a:r>
              <a:rPr lang="zh-CN" altLang="en-US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操作</a:t>
            </a:r>
            <a:endParaRPr lang="zh-CN" altLang="en-US" sz="28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914400" lvl="1" indent="-457200">
              <a:spcAft>
                <a:spcPts val="600"/>
              </a:spcAft>
              <a:buFont typeface="Wingdings" panose="05000000000000000000" charset="0"/>
              <a:buChar char=""/>
            </a:pPr>
            <a:r>
              <a:rPr lang="en-US" altLang="zh-CN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EX</a:t>
            </a:r>
            <a:r>
              <a:rPr lang="zh-CN" altLang="en-US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阶段检测来自</a:t>
            </a:r>
            <a:r>
              <a:rPr lang="en-US" altLang="zh-CN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MEM/WB</a:t>
            </a:r>
            <a:r>
              <a:rPr lang="zh-CN" altLang="en-US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阶段的依赖</a:t>
            </a:r>
            <a:endParaRPr lang="zh-CN" altLang="en-US" sz="28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914400" lvl="1" indent="-457200">
              <a:spcAft>
                <a:spcPts val="600"/>
              </a:spcAft>
              <a:buFont typeface="Wingdings" panose="05000000000000000000" charset="0"/>
              <a:buChar char=""/>
            </a:pPr>
            <a:r>
              <a:rPr lang="en-US" altLang="zh-CN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Forward</a:t>
            </a:r>
            <a:r>
              <a:rPr lang="zh-CN" altLang="en-US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信号生成逻辑基于寄存器号比较</a:t>
            </a:r>
            <a:endParaRPr lang="zh-CN" altLang="en-US" sz="28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zh-CN" altLang="en-US" sz="28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zh-CN" altLang="en-US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简易</a:t>
            </a:r>
            <a:r>
              <a:rPr lang="en-US" altLang="zh-CN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Branch </a:t>
            </a:r>
            <a:r>
              <a:rPr lang="en-US" altLang="zh-CN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Prediction</a:t>
            </a:r>
            <a:endParaRPr lang="en-US" altLang="zh-CN" sz="28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914400" lvl="1" indent="-457200">
              <a:spcAft>
                <a:spcPts val="600"/>
              </a:spcAft>
              <a:buFont typeface="Wingdings" panose="05000000000000000000" charset="0"/>
              <a:buChar char=""/>
            </a:pPr>
            <a:r>
              <a:rPr lang="zh-CN" altLang="en-US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采用简单的</a:t>
            </a:r>
            <a:r>
              <a:rPr lang="en-US" altLang="zh-CN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branch prediction</a:t>
            </a:r>
            <a:r>
              <a:rPr lang="zh-CN" altLang="en-US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，默认向后执行指令，如果发生跳转则利用</a:t>
            </a:r>
            <a:r>
              <a:rPr lang="en-US" altLang="zh-CN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flush</a:t>
            </a:r>
            <a:r>
              <a:rPr lang="zh-CN" altLang="en-US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信号清空</a:t>
            </a:r>
            <a:r>
              <a:rPr lang="en-US" altLang="zh-CN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pipeline</a:t>
            </a:r>
            <a:r>
              <a:rPr lang="zh-CN" altLang="en-US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中的指令，再重新从跳转指令开始执行。</a:t>
            </a:r>
            <a:endParaRPr lang="zh-CN" altLang="en-US" sz="28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lvl="1" indent="0">
              <a:spcAft>
                <a:spcPts val="600"/>
              </a:spcAft>
              <a:buFont typeface="Wingdings" panose="05000000000000000000" charset="0"/>
              <a:buNone/>
            </a:pPr>
            <a:endParaRPr lang="en-US" altLang="zh-CN" sz="28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8107" y="408"/>
            <a:ext cx="2932854" cy="89452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0149016" cy="8945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Trace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仿真测试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8107" y="408"/>
            <a:ext cx="2932854" cy="89452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0" y="901700"/>
            <a:ext cx="11222355" cy="6604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zh-CN" altLang="en-US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采用哈工大</a:t>
            </a:r>
            <a:r>
              <a:rPr lang="en-US" altLang="zh-CN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cdp-test</a:t>
            </a:r>
            <a:r>
              <a:rPr lang="zh-CN" altLang="en-US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测试</a:t>
            </a:r>
            <a:r>
              <a:rPr lang="zh-CN" altLang="en-US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平台</a:t>
            </a:r>
            <a:endParaRPr lang="zh-CN" altLang="en-US" sz="28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914400" lvl="1" indent="-457200">
              <a:spcAft>
                <a:spcPts val="600"/>
              </a:spcAft>
              <a:buFont typeface="Wingdings" panose="05000000000000000000" charset="0"/>
              <a:buChar char=""/>
            </a:pPr>
            <a:r>
              <a:rPr lang="zh-CN" altLang="en-US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单指令</a:t>
            </a:r>
            <a:r>
              <a:rPr lang="zh-CN" altLang="en-US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测试</a:t>
            </a:r>
            <a:endParaRPr lang="zh-CN" altLang="en-US" sz="28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914400" lvl="1" indent="-457200">
              <a:spcAft>
                <a:spcPts val="600"/>
              </a:spcAft>
              <a:buFont typeface="Wingdings" panose="05000000000000000000" charset="0"/>
              <a:buChar char=""/>
            </a:pPr>
            <a:endParaRPr lang="zh-CN" altLang="en-US" sz="28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914400" lvl="1" indent="-457200">
              <a:spcAft>
                <a:spcPts val="600"/>
              </a:spcAft>
              <a:buFont typeface="Wingdings" panose="05000000000000000000" charset="0"/>
              <a:buChar char=""/>
            </a:pPr>
            <a:endParaRPr lang="zh-CN" altLang="en-US" sz="28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914400" lvl="1" indent="-457200">
              <a:spcAft>
                <a:spcPts val="600"/>
              </a:spcAft>
              <a:buFont typeface="Wingdings" panose="05000000000000000000" charset="0"/>
              <a:buChar char=""/>
            </a:pPr>
            <a:endParaRPr lang="zh-CN" altLang="en-US" sz="28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914400" lvl="1" indent="-457200">
              <a:spcAft>
                <a:spcPts val="600"/>
              </a:spcAft>
              <a:buFont typeface="Wingdings" panose="05000000000000000000" charset="0"/>
              <a:buChar char=""/>
            </a:pPr>
            <a:endParaRPr lang="zh-CN" altLang="en-US" sz="28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914400" lvl="1" indent="-457200">
              <a:spcAft>
                <a:spcPts val="600"/>
              </a:spcAft>
              <a:buFont typeface="Wingdings" panose="05000000000000000000" charset="0"/>
              <a:buChar char=""/>
            </a:pPr>
            <a:r>
              <a:rPr lang="zh-CN" altLang="en-US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全部指令</a:t>
            </a:r>
            <a:r>
              <a:rPr lang="zh-CN" altLang="en-US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测试</a:t>
            </a:r>
            <a:endParaRPr lang="zh-CN" altLang="en-US" sz="28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914400" lvl="1" indent="-457200" algn="just">
              <a:spcAft>
                <a:spcPts val="600"/>
              </a:spcAft>
              <a:buFont typeface="Wingdings" panose="05000000000000000000" pitchFamily="2" charset="2"/>
              <a:buChar char="u"/>
            </a:pPr>
            <a:endParaRPr lang="en-US" altLang="zh-CN" sz="2400" dirty="0">
              <a:solidFill>
                <a:srgbClr val="C00000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760" y="1953260"/>
            <a:ext cx="9148445" cy="1681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760" y="4417060"/>
            <a:ext cx="9149080" cy="2209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0149016" cy="8945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测试平台验证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2105" y="1838960"/>
            <a:ext cx="3538855" cy="41446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zh-CN" altLang="en-US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测试平台：</a:t>
            </a:r>
            <a:r>
              <a:rPr lang="en-US" altLang="zh-CN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JYD FPGA</a:t>
            </a:r>
            <a:r>
              <a:rPr lang="zh-CN" altLang="en-US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，赛方提供的测试平台和</a:t>
            </a:r>
            <a:r>
              <a:rPr lang="en-US" altLang="zh-CN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tb</a:t>
            </a:r>
            <a:r>
              <a:rPr lang="zh-CN" altLang="en-US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文件</a:t>
            </a:r>
            <a:endParaRPr lang="zh-CN" altLang="en-US" sz="28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zh-CN" altLang="en-US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时钟频率：</a:t>
            </a:r>
            <a:r>
              <a:rPr lang="en-US" altLang="zh-CN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85 MHz</a:t>
            </a:r>
            <a:endParaRPr lang="en-US" altLang="zh-CN" sz="28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US" altLang="zh-CN" sz="28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indent="0"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如图所示，</a:t>
            </a:r>
            <a:r>
              <a:rPr lang="en-US" altLang="zh-CN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37</a:t>
            </a:r>
            <a:r>
              <a:rPr lang="zh-CN" altLang="en-US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条指令全部通过，性能测试用时</a:t>
            </a:r>
            <a:r>
              <a:rPr lang="en-US" altLang="zh-CN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546 ms</a:t>
            </a:r>
            <a:r>
              <a:rPr lang="zh-CN" altLang="en-US" sz="2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。</a:t>
            </a:r>
            <a:endParaRPr lang="zh-CN" altLang="en-US" sz="28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pic>
        <p:nvPicPr>
          <p:cNvPr id="62" name="图片 6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8107" y="408"/>
            <a:ext cx="2932854" cy="894521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4465" y="1308735"/>
            <a:ext cx="7744460" cy="5205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0149016" cy="8945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赛题解析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3"/>
          <p:cNvSpPr/>
          <p:nvPr/>
        </p:nvSpPr>
        <p:spPr>
          <a:xfrm>
            <a:off x="3489774" y="2507016"/>
            <a:ext cx="5212451" cy="922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r>
              <a:rPr lang="zh-CN" altLang="en-US" sz="5400" b="1" cap="none" spc="0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大家</a:t>
            </a:r>
            <a:endParaRPr lang="zh-CN" altLang="en-US" sz="5400" b="1" cap="none" spc="0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8107" y="408"/>
            <a:ext cx="2932854" cy="894521"/>
          </a:xfrm>
          <a:prstGeom prst="rect">
            <a:avLst/>
          </a:prstGeom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76899" y="4511544"/>
            <a:ext cx="9144000" cy="2206650"/>
          </a:xfrm>
        </p:spPr>
        <p:txBody>
          <a:bodyPr>
            <a:noAutofit/>
          </a:bodyPr>
          <a:p>
            <a:pPr marL="0" indent="0" algn="ctr">
              <a:lnSpc>
                <a:spcPct val="150000"/>
              </a:lnSpc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参赛组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：Deep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Sleep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2025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20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日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640</Words>
  <Application>WPS 文字</Application>
  <PresentationFormat>宽屏</PresentationFormat>
  <Paragraphs>62</Paragraphs>
  <Slides>7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汉仪旗黑</vt:lpstr>
      <vt:lpstr>Arial Unicode MS</vt:lpstr>
      <vt:lpstr>Times New Roman</vt:lpstr>
      <vt:lpstr>Verdana</vt:lpstr>
      <vt:lpstr>Verdana</vt:lpstr>
      <vt:lpstr>Tahoma</vt:lpstr>
      <vt:lpstr>Cambria Math</vt:lpstr>
      <vt:lpstr>宋体</vt:lpstr>
      <vt:lpstr>汉仪书宋二KW</vt:lpstr>
      <vt:lpstr>Calibri Light</vt:lpstr>
      <vt:lpstr>Helvetica Neue</vt:lpstr>
      <vt:lpstr>Calibri</vt:lpstr>
      <vt:lpstr>等线</vt:lpstr>
      <vt:lpstr>汉仪中等线KW</vt:lpstr>
      <vt:lpstr>Kingsoft Math</vt:lpstr>
      <vt:lpstr>Wingdings</vt:lpstr>
      <vt:lpstr>微软雅黑</vt:lpstr>
      <vt:lpstr>DejaVu Math TeX Gyre</vt:lpstr>
      <vt:lpstr>MiSans Medium</vt:lpstr>
      <vt:lpstr>苹方-简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li,zonghui</dc:creator>
  <cp:lastModifiedBy>世界线</cp:lastModifiedBy>
  <cp:revision>432</cp:revision>
  <dcterms:created xsi:type="dcterms:W3CDTF">2025-05-19T08:49:59Z</dcterms:created>
  <dcterms:modified xsi:type="dcterms:W3CDTF">2025-05-19T08:49:59Z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2E1461B5DF7A79B0ECD02A6805AD73D8_43</vt:lpwstr>
  </property>
  <property fmtid="{D5CDD505-2E9C-101B-9397-08002B2CF9AE}" pid="3" name="KSOProductBuildVer">
    <vt:lpwstr>2052-7.4.1.8983</vt:lpwstr>
  </property>
</Properties>
</file>