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83" r:id="rId16"/>
    <p:sldId id="284" r:id="rId17"/>
    <p:sldId id="269" r:id="rId18"/>
    <p:sldId id="272" r:id="rId19"/>
    <p:sldId id="273" r:id="rId20"/>
    <p:sldId id="274"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9E6C52-12C3-4214-B84B-DC001CD24124}" type="datetimeFigureOut">
              <a:rPr lang="en-US" smtClean="0"/>
              <a:t>5/4/2024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E6C52-12C3-4214-B84B-DC001CD24124}" type="datetimeFigureOut">
              <a:rPr lang="en-US" smtClean="0"/>
              <a:t>5/4/2024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E6C52-12C3-4214-B84B-DC001CD24124}" type="datetimeFigureOut">
              <a:rPr lang="en-US" smtClean="0"/>
              <a:t>5/4/2024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9E6C52-12C3-4214-B84B-DC001CD24124}" type="datetimeFigureOut">
              <a:rPr lang="en-US" smtClean="0"/>
              <a:t>5/4/2024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E6C52-12C3-4214-B84B-DC001CD24124}" type="datetimeFigureOut">
              <a:rPr lang="en-US" smtClean="0"/>
              <a:t>5/4/2024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9E6C52-12C3-4214-B84B-DC001CD24124}" type="datetimeFigureOut">
              <a:rPr lang="en-US" smtClean="0"/>
              <a:t>5/4/2024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9E6C52-12C3-4214-B84B-DC001CD24124}" type="datetimeFigureOut">
              <a:rPr lang="en-US" smtClean="0"/>
              <a:t>5/4/2024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9E6C52-12C3-4214-B84B-DC001CD24124}" type="datetimeFigureOut">
              <a:rPr lang="en-US" smtClean="0"/>
              <a:t>5/4/2024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E6C52-12C3-4214-B84B-DC001CD24124}" type="datetimeFigureOut">
              <a:rPr lang="en-US" smtClean="0"/>
              <a:t>5/4/2024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E6C52-12C3-4214-B84B-DC001CD24124}" type="datetimeFigureOut">
              <a:rPr lang="en-US" smtClean="0"/>
              <a:t>5/4/2024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E6C52-12C3-4214-B84B-DC001CD24124}" type="datetimeFigureOut">
              <a:rPr lang="en-US" smtClean="0"/>
              <a:t>5/4/2024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E99F-AEB5-445C-BFE5-011534E8A6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E6C52-12C3-4214-B84B-DC001CD24124}" type="datetimeFigureOut">
              <a:rPr lang="en-US" smtClean="0"/>
              <a:t>5/4/2024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8E99F-AEB5-445C-BFE5-011534E8A6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41451"/>
          </a:xfrm>
        </p:spPr>
        <p:txBody>
          <a:bodyPr>
            <a:normAutofit/>
          </a:bodyPr>
          <a:lstStyle/>
          <a:p>
            <a:r>
              <a:rPr lang="en-US" sz="3800" dirty="0" smtClean="0">
                <a:effectLst>
                  <a:outerShdw blurRad="38100" dist="38100" dir="2700000" algn="tl">
                    <a:srgbClr val="000000">
                      <a:alpha val="43137"/>
                    </a:srgbClr>
                  </a:outerShdw>
                </a:effectLst>
                <a:latin typeface="Times New Roman" pitchFamily="18" charset="0"/>
                <a:cs typeface="Times New Roman" pitchFamily="18" charset="0"/>
              </a:rPr>
              <a:t>DEVELOP A SEO TOOL TO ANALYZE A LIVE WEB PAGE</a:t>
            </a:r>
            <a:endParaRPr lang="en-IN" sz="38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ARCHITECTURE DIAGRAM</a:t>
            </a:r>
            <a:endParaRPr lang="en-IN" sz="3200" dirty="0">
              <a:latin typeface="Times New Roman" pitchFamily="18" charset="0"/>
              <a:cs typeface="Times New Roman" pitchFamily="18" charset="0"/>
            </a:endParaRPr>
          </a:p>
        </p:txBody>
      </p:sp>
      <p:pic>
        <p:nvPicPr>
          <p:cNvPr id="4" name="Picture 3"/>
          <p:cNvPicPr/>
          <p:nvPr/>
        </p:nvPicPr>
        <p:blipFill>
          <a:blip r:embed="rId2"/>
          <a:srcRect l="12743" t="16265" r="19376" b="17103"/>
          <a:stretch>
            <a:fillRect/>
          </a:stretch>
        </p:blipFill>
        <p:spPr bwMode="auto">
          <a:xfrm>
            <a:off x="571472" y="1142984"/>
            <a:ext cx="7643865" cy="507209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USECASE DIAGRAM</a:t>
            </a:r>
            <a:endParaRPr lang="en-IN" sz="32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285984" y="1474076"/>
            <a:ext cx="4154186" cy="438381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MODULES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lvl="0" algn="just">
              <a:lnSpc>
                <a:spcPct val="150000"/>
              </a:lnSpc>
            </a:pPr>
            <a:r>
              <a:rPr lang="en-IN" sz="2200" dirty="0">
                <a:latin typeface="Times New Roman" pitchFamily="18" charset="0"/>
                <a:cs typeface="Times New Roman" pitchFamily="18" charset="0"/>
              </a:rPr>
              <a:t>Interface Creation</a:t>
            </a:r>
          </a:p>
          <a:p>
            <a:pPr lvl="0" algn="just">
              <a:lnSpc>
                <a:spcPct val="150000"/>
              </a:lnSpc>
            </a:pPr>
            <a:r>
              <a:rPr lang="en-IN" sz="2200" dirty="0">
                <a:latin typeface="Times New Roman" pitchFamily="18" charset="0"/>
                <a:cs typeface="Times New Roman" pitchFamily="18" charset="0"/>
              </a:rPr>
              <a:t>Web Scrapping</a:t>
            </a:r>
          </a:p>
          <a:p>
            <a:pPr lvl="0" algn="just">
              <a:lnSpc>
                <a:spcPct val="150000"/>
              </a:lnSpc>
            </a:pPr>
            <a:r>
              <a:rPr lang="en-IN" sz="2200" dirty="0">
                <a:latin typeface="Times New Roman" pitchFamily="18" charset="0"/>
                <a:cs typeface="Times New Roman" pitchFamily="18" charset="0"/>
              </a:rPr>
              <a:t>Data Analysis</a:t>
            </a:r>
          </a:p>
          <a:p>
            <a:pPr lvl="0" algn="just">
              <a:lnSpc>
                <a:spcPct val="150000"/>
              </a:lnSpc>
            </a:pPr>
            <a:r>
              <a:rPr lang="en-IN" sz="2200" dirty="0">
                <a:latin typeface="Times New Roman" pitchFamily="18" charset="0"/>
                <a:cs typeface="Times New Roman" pitchFamily="18" charset="0"/>
              </a:rPr>
              <a:t>Reporting and Visualization </a:t>
            </a:r>
          </a:p>
          <a:p>
            <a:pPr algn="just">
              <a:lnSpc>
                <a:spcPct val="150000"/>
              </a:lnSpc>
            </a:pPr>
            <a:endParaRPr lang="en-IN" sz="2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MODULE DESCRIPTION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60000"/>
              </a:lnSpc>
              <a:buNone/>
            </a:pPr>
            <a:r>
              <a:rPr lang="en-IN" sz="2200" b="1" dirty="0">
                <a:latin typeface="Times New Roman" pitchFamily="18" charset="0"/>
                <a:cs typeface="Times New Roman" pitchFamily="18" charset="0"/>
              </a:rPr>
              <a:t>Interface Creation</a:t>
            </a:r>
            <a:endParaRPr lang="en-IN" sz="2200" dirty="0">
              <a:latin typeface="Times New Roman" pitchFamily="18" charset="0"/>
              <a:cs typeface="Times New Roman" pitchFamily="18" charset="0"/>
            </a:endParaRPr>
          </a:p>
          <a:p>
            <a:pPr algn="just">
              <a:lnSpc>
                <a:spcPct val="160000"/>
              </a:lnSpc>
            </a:pPr>
            <a:r>
              <a:rPr lang="en-IN" sz="2200" dirty="0" smtClean="0">
                <a:latin typeface="Times New Roman" pitchFamily="18" charset="0"/>
                <a:cs typeface="Times New Roman" pitchFamily="18" charset="0"/>
              </a:rPr>
              <a:t>This </a:t>
            </a:r>
            <a:r>
              <a:rPr lang="en-IN" sz="2200" dirty="0">
                <a:latin typeface="Times New Roman" pitchFamily="18" charset="0"/>
                <a:cs typeface="Times New Roman" pitchFamily="18" charset="0"/>
              </a:rPr>
              <a:t>module refers that developing a user interface for visualizing the world's highest-paid celebrities using Python, import library such as </a:t>
            </a:r>
            <a:r>
              <a:rPr lang="en-IN" sz="2200" dirty="0" err="1">
                <a:latin typeface="Times New Roman" pitchFamily="18" charset="0"/>
                <a:cs typeface="Times New Roman" pitchFamily="18" charset="0"/>
              </a:rPr>
              <a:t>BeautifulSoup</a:t>
            </a:r>
            <a:r>
              <a:rPr lang="en-IN" sz="2200" dirty="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lgn="just">
              <a:lnSpc>
                <a:spcPct val="160000"/>
              </a:lnSpc>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system gathers data from Forbes' website and applies data analysis techniques to generate meaningful insights from the collected data. </a:t>
            </a:r>
            <a:endParaRPr lang="en-IN" sz="2200" dirty="0" smtClean="0">
              <a:latin typeface="Times New Roman" pitchFamily="18" charset="0"/>
              <a:cs typeface="Times New Roman" pitchFamily="18" charset="0"/>
            </a:endParaRPr>
          </a:p>
          <a:p>
            <a:pPr algn="just">
              <a:lnSpc>
                <a:spcPct val="160000"/>
              </a:lnSpc>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data including information about the highest paid celebrities such as their names, ranking, earnings, age and category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MODULE DESCRIPTION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buNone/>
            </a:pPr>
            <a:r>
              <a:rPr lang="en-IN" sz="2000" b="1" dirty="0">
                <a:latin typeface="Times New Roman" pitchFamily="18" charset="0"/>
                <a:cs typeface="Times New Roman" pitchFamily="18" charset="0"/>
              </a:rPr>
              <a:t>Web Scrapping</a:t>
            </a:r>
          </a:p>
          <a:p>
            <a:pPr algn="just">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"Web Scraping Module" serves as the foundational component responsible for extracting vital data from Forbes' website, particularly focusing on the highest-paid celebrities.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Leveraging </a:t>
            </a:r>
            <a:r>
              <a:rPr lang="en-IN" sz="2000" dirty="0">
                <a:latin typeface="Times New Roman" pitchFamily="18" charset="0"/>
                <a:cs typeface="Times New Roman" pitchFamily="18" charset="0"/>
              </a:rPr>
              <a:t>libraries like </a:t>
            </a:r>
            <a:r>
              <a:rPr lang="en-IN" sz="2000" dirty="0" err="1">
                <a:latin typeface="Times New Roman" pitchFamily="18" charset="0"/>
                <a:cs typeface="Times New Roman" pitchFamily="18" charset="0"/>
              </a:rPr>
              <a:t>BeautifulSoup</a:t>
            </a:r>
            <a:r>
              <a:rPr lang="en-IN" sz="2000" dirty="0">
                <a:latin typeface="Times New Roman" pitchFamily="18" charset="0"/>
                <a:cs typeface="Times New Roman" pitchFamily="18" charset="0"/>
              </a:rPr>
              <a:t> and requests, it navigates through webpage structures to parse HTML content and retrieve relevant information such as celebrity names, earnings, and rankings.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module meticulously handles dynamic webpage elements and anti-scraping measures, ensuring accurate and consistent data extraction </a:t>
            </a:r>
          </a:p>
          <a:p>
            <a:pPr algn="just">
              <a:lnSpc>
                <a:spcPct val="150000"/>
              </a:lnSpc>
              <a:buNone/>
            </a:pPr>
            <a:endParaRPr lang="en-IN"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MODULE DESCRIPTION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buNone/>
            </a:pPr>
            <a:r>
              <a:rPr lang="en-IN" sz="2200" b="1" dirty="0">
                <a:latin typeface="Times New Roman" pitchFamily="18" charset="0"/>
                <a:cs typeface="Times New Roman" pitchFamily="18" charset="0"/>
              </a:rPr>
              <a:t>Data Analysis</a:t>
            </a:r>
            <a:endParaRPr lang="en-IN" sz="2200" dirty="0">
              <a:latin typeface="Times New Roman" pitchFamily="18" charset="0"/>
              <a:cs typeface="Times New Roman" pitchFamily="18" charset="0"/>
            </a:endParaRPr>
          </a:p>
          <a:p>
            <a:pPr algn="just">
              <a:lnSpc>
                <a:spcPct val="150000"/>
              </a:lnSpc>
            </a:pPr>
            <a:r>
              <a:rPr lang="en-IN" sz="2200" dirty="0" smtClean="0">
                <a:latin typeface="Times New Roman" pitchFamily="18" charset="0"/>
                <a:cs typeface="Times New Roman" pitchFamily="18" charset="0"/>
              </a:rPr>
              <a:t>This </a:t>
            </a:r>
            <a:r>
              <a:rPr lang="en-IN" sz="2200" dirty="0">
                <a:latin typeface="Times New Roman" pitchFamily="18" charset="0"/>
                <a:cs typeface="Times New Roman" pitchFamily="18" charset="0"/>
              </a:rPr>
              <a:t>module conducts in-depth data analysis tasks to discern trends, patterns, and insights within the highest-paid celebrity data. </a:t>
            </a:r>
            <a:endParaRPr lang="en-IN" sz="2200" dirty="0" smtClean="0">
              <a:latin typeface="Times New Roman" pitchFamily="18" charset="0"/>
              <a:cs typeface="Times New Roman" pitchFamily="18" charset="0"/>
            </a:endParaRPr>
          </a:p>
          <a:p>
            <a:pPr algn="just">
              <a:lnSpc>
                <a:spcPct val="150000"/>
              </a:lnSpc>
            </a:pPr>
            <a:r>
              <a:rPr lang="en-IN" sz="2200" dirty="0" smtClean="0">
                <a:latin typeface="Times New Roman" pitchFamily="18" charset="0"/>
                <a:cs typeface="Times New Roman" pitchFamily="18" charset="0"/>
              </a:rPr>
              <a:t>Furthermore</a:t>
            </a:r>
            <a:r>
              <a:rPr lang="en-IN" sz="2200" dirty="0">
                <a:latin typeface="Times New Roman" pitchFamily="18" charset="0"/>
                <a:cs typeface="Times New Roman" pitchFamily="18" charset="0"/>
              </a:rPr>
              <a:t>, it calculates various SEO metrics, including keyword frequency, analysis, and content optimization scores, providing actionable insights to enhance website ranking and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MODULE DESCRIPTION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buNone/>
            </a:pPr>
            <a:r>
              <a:rPr lang="en-IN" sz="2000" b="1" dirty="0">
                <a:latin typeface="Times New Roman" pitchFamily="18" charset="0"/>
                <a:cs typeface="Times New Roman" pitchFamily="18" charset="0"/>
              </a:rPr>
              <a:t>Reporting and Visualization</a:t>
            </a:r>
            <a:endParaRPr lang="en-IN" sz="2000" dirty="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"Reporting and Visualization Module" plays a pivotal role in summarizing and presenting the analyzed data and SEO metrics in a visually comprehensible format.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generates comprehensive reports enriched with charts, graphs, and tables, facilitating easy interpretation of insights.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Moreover</a:t>
            </a:r>
            <a:r>
              <a:rPr lang="en-IN" sz="2000" dirty="0">
                <a:latin typeface="Times New Roman" pitchFamily="18" charset="0"/>
                <a:cs typeface="Times New Roman" pitchFamily="18" charset="0"/>
              </a:rPr>
              <a:t>, the module offers actionable recommendations for optimizing website content, refining keyword targeting strategies, and boosting overall SEO performance based on the analysis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SAMPLE SCREENSHOT</a:t>
            </a:r>
            <a:endParaRPr lang="en-IN" sz="3200" dirty="0">
              <a:latin typeface="Times New Roman" pitchFamily="18" charset="0"/>
              <a:cs typeface="Times New Roman" pitchFamily="18" charset="0"/>
            </a:endParaRPr>
          </a:p>
        </p:txBody>
      </p:sp>
      <p:pic>
        <p:nvPicPr>
          <p:cNvPr id="4" name="Image 6"/>
          <p:cNvPicPr/>
          <p:nvPr/>
        </p:nvPicPr>
        <p:blipFill>
          <a:blip r:embed="rId2" cstate="print"/>
          <a:stretch>
            <a:fillRect/>
          </a:stretch>
        </p:blipFill>
        <p:spPr>
          <a:xfrm>
            <a:off x="714348" y="1206062"/>
            <a:ext cx="7500990" cy="48661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7"/>
          <p:cNvPicPr/>
          <p:nvPr/>
        </p:nvPicPr>
        <p:blipFill>
          <a:blip r:embed="rId2" cstate="print"/>
          <a:stretch>
            <a:fillRect/>
          </a:stretch>
        </p:blipFill>
        <p:spPr>
          <a:xfrm>
            <a:off x="571472" y="642918"/>
            <a:ext cx="7858180" cy="52864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8"/>
          <p:cNvPicPr/>
          <p:nvPr/>
        </p:nvPicPr>
        <p:blipFill>
          <a:blip r:embed="rId2" cstate="print"/>
          <a:stretch>
            <a:fillRect/>
          </a:stretch>
        </p:blipFill>
        <p:spPr>
          <a:xfrm>
            <a:off x="357158" y="500042"/>
            <a:ext cx="8001055" cy="5214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ABSTRACT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000108"/>
            <a:ext cx="8643998" cy="5429288"/>
          </a:xfrm>
        </p:spPr>
        <p:txBody>
          <a:bodyPr>
            <a:normAutofit/>
          </a:bodyPr>
          <a:lstStyle/>
          <a:p>
            <a:pPr algn="just">
              <a:lnSpc>
                <a:spcPct val="170000"/>
              </a:lnSpc>
            </a:pPr>
            <a:r>
              <a:rPr lang="en-IN" sz="2000" dirty="0">
                <a:latin typeface="Times New Roman" pitchFamily="18" charset="0"/>
                <a:cs typeface="Times New Roman" pitchFamily="18" charset="0"/>
              </a:rPr>
              <a:t>This project aims to utilize web scraping techniques in Python to extract and analyze data from Forbes' annual list of the world's highest-paid celebrities. </a:t>
            </a:r>
            <a:endParaRPr lang="en-IN" sz="2000" dirty="0" smtClean="0">
              <a:latin typeface="Times New Roman" pitchFamily="18" charset="0"/>
              <a:cs typeface="Times New Roman" pitchFamily="18" charset="0"/>
            </a:endParaRPr>
          </a:p>
          <a:p>
            <a:pPr algn="just">
              <a:lnSpc>
                <a:spcPct val="170000"/>
              </a:lnSpc>
            </a:pPr>
            <a:r>
              <a:rPr lang="en-IN" sz="2000" dirty="0" smtClean="0">
                <a:latin typeface="Times New Roman" pitchFamily="18" charset="0"/>
                <a:cs typeface="Times New Roman" pitchFamily="18" charset="0"/>
              </a:rPr>
              <a:t>Forbes </a:t>
            </a:r>
            <a:r>
              <a:rPr lang="en-IN" sz="2000" dirty="0">
                <a:latin typeface="Times New Roman" pitchFamily="18" charset="0"/>
                <a:cs typeface="Times New Roman" pitchFamily="18" charset="0"/>
              </a:rPr>
              <a:t>publishes this list to showcase the earnings and influence of celebrities from various industries, providing valuable insights for fans, industry professionals, and marketers interested in understanding the financial aspects of the celebrity world</a:t>
            </a:r>
          </a:p>
          <a:p>
            <a:pPr algn="just">
              <a:lnSpc>
                <a:spcPct val="170000"/>
              </a:lnSpc>
            </a:pPr>
            <a:r>
              <a:rPr lang="en-IN" sz="2000" dirty="0">
                <a:latin typeface="Times New Roman" pitchFamily="18" charset="0"/>
                <a:cs typeface="Times New Roman" pitchFamily="18" charset="0"/>
              </a:rPr>
              <a:t>The extracted data will include the celebrity's name, earnings for the year, and their ranking on the list. </a:t>
            </a:r>
            <a:endParaRPr lang="en-IN" sz="2000" dirty="0" smtClean="0">
              <a:latin typeface="Times New Roman" pitchFamily="18" charset="0"/>
              <a:cs typeface="Times New Roman" pitchFamily="18" charset="0"/>
            </a:endParaRPr>
          </a:p>
          <a:p>
            <a:pPr algn="just">
              <a:lnSpc>
                <a:spcPct val="170000"/>
              </a:lnSpc>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data will be stored in a CSV file for further analysis</a:t>
            </a:r>
          </a:p>
          <a:p>
            <a:pPr algn="just">
              <a:lnSpc>
                <a:spcPct val="170000"/>
              </a:lnSpc>
            </a:pPr>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9"/>
          <p:cNvPicPr/>
          <p:nvPr/>
        </p:nvPicPr>
        <p:blipFill>
          <a:blip r:embed="rId2" cstate="print"/>
          <a:stretch>
            <a:fillRect/>
          </a:stretch>
        </p:blipFill>
        <p:spPr>
          <a:xfrm>
            <a:off x="357158" y="571480"/>
            <a:ext cx="8072494" cy="54292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CONCLUSION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lnSpcReduction="10000"/>
          </a:bodyPr>
          <a:lstStyle/>
          <a:p>
            <a:pPr algn="just">
              <a:lnSpc>
                <a:spcPct val="170000"/>
              </a:lnSpc>
            </a:pPr>
            <a:r>
              <a:rPr lang="en-IN" sz="2000" dirty="0">
                <a:latin typeface="Times New Roman" pitchFamily="18" charset="0"/>
                <a:cs typeface="Times New Roman" pitchFamily="18" charset="0"/>
              </a:rPr>
              <a:t>In conclusion, web scraping has emerged as a powerful tool for gathering valuable data from online sources, offering numerous applications across various industries. </a:t>
            </a:r>
            <a:endParaRPr lang="en-IN" sz="2000" dirty="0" smtClean="0">
              <a:latin typeface="Times New Roman" pitchFamily="18" charset="0"/>
              <a:cs typeface="Times New Roman" pitchFamily="18" charset="0"/>
            </a:endParaRPr>
          </a:p>
          <a:p>
            <a:pPr algn="just">
              <a:lnSpc>
                <a:spcPct val="170000"/>
              </a:lnSpc>
            </a:pPr>
            <a:r>
              <a:rPr lang="en-IN" sz="2000" dirty="0" smtClean="0">
                <a:latin typeface="Times New Roman" pitchFamily="18" charset="0"/>
                <a:cs typeface="Times New Roman" pitchFamily="18" charset="0"/>
              </a:rPr>
              <a:t>Through </a:t>
            </a:r>
            <a:r>
              <a:rPr lang="en-IN" sz="2000" dirty="0">
                <a:latin typeface="Times New Roman" pitchFamily="18" charset="0"/>
                <a:cs typeface="Times New Roman" pitchFamily="18" charset="0"/>
              </a:rPr>
              <a:t>the development of sophisticated scraping techniques and the utilization of robust libraries like </a:t>
            </a:r>
            <a:r>
              <a:rPr lang="en-IN" sz="2000" dirty="0" err="1">
                <a:latin typeface="Times New Roman" pitchFamily="18" charset="0"/>
                <a:cs typeface="Times New Roman" pitchFamily="18" charset="0"/>
              </a:rPr>
              <a:t>BeautifulSoup</a:t>
            </a:r>
            <a:r>
              <a:rPr lang="en-IN" sz="2000" dirty="0">
                <a:latin typeface="Times New Roman" pitchFamily="18" charset="0"/>
                <a:cs typeface="Times New Roman" pitchFamily="18" charset="0"/>
              </a:rPr>
              <a:t> and requests, researchers and businesses can access timely and relevant information for analysis, decision-making, and strategic planning. </a:t>
            </a:r>
            <a:endParaRPr lang="en-IN" sz="2000" dirty="0" smtClean="0">
              <a:latin typeface="Times New Roman" pitchFamily="18" charset="0"/>
              <a:cs typeface="Times New Roman" pitchFamily="18" charset="0"/>
            </a:endParaRPr>
          </a:p>
          <a:p>
            <a:pPr algn="just">
              <a:lnSpc>
                <a:spcPct val="170000"/>
              </a:lnSpc>
            </a:pPr>
            <a:r>
              <a:rPr lang="en-IN" sz="2000" dirty="0" smtClean="0">
                <a:latin typeface="Times New Roman" pitchFamily="18" charset="0"/>
                <a:cs typeface="Times New Roman" pitchFamily="18" charset="0"/>
              </a:rPr>
              <a:t>However</a:t>
            </a:r>
            <a:r>
              <a:rPr lang="en-IN" sz="2000" dirty="0">
                <a:latin typeface="Times New Roman" pitchFamily="18" charset="0"/>
                <a:cs typeface="Times New Roman" pitchFamily="18" charset="0"/>
              </a:rPr>
              <a:t>, as web content evolves and anti-scraping measures become more sophisticated, future enhancements in web scraping technology will be crucial to ensure its effectiveness and sustainability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FUTURE ENHANCEMENT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pPr>
            <a:r>
              <a:rPr lang="en-IN" sz="2000" dirty="0">
                <a:latin typeface="Times New Roman" pitchFamily="18" charset="0"/>
                <a:cs typeface="Times New Roman" pitchFamily="18" charset="0"/>
              </a:rPr>
              <a:t>In future web scraping can explore the integration of machine learning and natural language processing techniques to enhance data extraction and analysis capabilities.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By </a:t>
            </a:r>
            <a:r>
              <a:rPr lang="en-IN" sz="2000" dirty="0">
                <a:latin typeface="Times New Roman" pitchFamily="18" charset="0"/>
                <a:cs typeface="Times New Roman" pitchFamily="18" charset="0"/>
              </a:rPr>
              <a:t>leveraging these technologies, scraping tools can automatically identify relevant information, extract structured data from unstructured sources, and provide deeper insights into the collected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OBJECTIVE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pPr>
            <a:r>
              <a:rPr lang="en-IN" sz="2000" dirty="0">
                <a:latin typeface="Times New Roman" pitchFamily="18" charset="0"/>
                <a:cs typeface="Times New Roman" pitchFamily="18" charset="0"/>
              </a:rPr>
              <a:t>The project aims to develop a sophisticated SEO tool specifically tailored to analyze and optimize the online presence of the world's highest-paid celebrities.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tool will encompass a range of features designed to provide comprehensive insights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And </a:t>
            </a:r>
            <a:r>
              <a:rPr lang="en-IN" sz="2000" dirty="0">
                <a:latin typeface="Times New Roman" pitchFamily="18" charset="0"/>
                <a:cs typeface="Times New Roman" pitchFamily="18" charset="0"/>
              </a:rPr>
              <a:t>actionable recommendations for improving search engine rankings and visibility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INTRODUCTION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pPr>
            <a:r>
              <a:rPr lang="en-IN" sz="2200" dirty="0">
                <a:latin typeface="Times New Roman" pitchFamily="18" charset="0"/>
                <a:cs typeface="Times New Roman" pitchFamily="18" charset="0"/>
              </a:rPr>
              <a:t>In the era of digital media and entertainment, celebrity earnings serve as a significant indicator of their influence and success. </a:t>
            </a:r>
            <a:endParaRPr lang="en-IN" sz="2200" dirty="0" smtClean="0">
              <a:latin typeface="Times New Roman" pitchFamily="18" charset="0"/>
              <a:cs typeface="Times New Roman" pitchFamily="18" charset="0"/>
            </a:endParaRPr>
          </a:p>
          <a:p>
            <a:pPr algn="just">
              <a:lnSpc>
                <a:spcPct val="150000"/>
              </a:lnSpc>
            </a:pPr>
            <a:r>
              <a:rPr lang="en-IN" sz="2200" dirty="0" smtClean="0">
                <a:latin typeface="Times New Roman" pitchFamily="18" charset="0"/>
                <a:cs typeface="Times New Roman" pitchFamily="18" charset="0"/>
              </a:rPr>
              <a:t>Forbes</a:t>
            </a:r>
            <a:r>
              <a:rPr lang="en-IN" sz="2200" dirty="0">
                <a:latin typeface="Times New Roman" pitchFamily="18" charset="0"/>
                <a:cs typeface="Times New Roman" pitchFamily="18" charset="0"/>
              </a:rPr>
              <a:t>, renowned for its lists ranking the wealthiest individuals, annually publishes a list of the world's highest-paid celebrities. </a:t>
            </a:r>
            <a:endParaRPr lang="en-IN" sz="2200" dirty="0" smtClean="0">
              <a:latin typeface="Times New Roman" pitchFamily="18" charset="0"/>
              <a:cs typeface="Times New Roman" pitchFamily="18" charset="0"/>
            </a:endParaRPr>
          </a:p>
          <a:p>
            <a:pPr algn="just">
              <a:lnSpc>
                <a:spcPct val="150000"/>
              </a:lnSpc>
            </a:pPr>
            <a:r>
              <a:rPr lang="en-IN" sz="2200" dirty="0" smtClean="0">
                <a:latin typeface="Times New Roman" pitchFamily="18" charset="0"/>
                <a:cs typeface="Times New Roman" pitchFamily="18" charset="0"/>
              </a:rPr>
              <a:t>This </a:t>
            </a:r>
            <a:r>
              <a:rPr lang="en-IN" sz="2200" dirty="0">
                <a:latin typeface="Times New Roman" pitchFamily="18" charset="0"/>
                <a:cs typeface="Times New Roman" pitchFamily="18" charset="0"/>
              </a:rPr>
              <a:t>project aims to develop a robust web scraping tool using Python to automate </a:t>
            </a: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extraction of data from Forbes' website, specifically targeting the highest-paid celebrity 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EXISTING SYSTEM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60000"/>
              </a:lnSpc>
            </a:pPr>
            <a:r>
              <a:rPr lang="en-IN" sz="2000" dirty="0">
                <a:latin typeface="Times New Roman" pitchFamily="18" charset="0"/>
                <a:cs typeface="Times New Roman" pitchFamily="18" charset="0"/>
              </a:rPr>
              <a:t>This dynamic environment poses a challenge for web scraping projects, as it requires continuous monitoring and adaptation of scraping scripts to ensure their effectiveness. </a:t>
            </a:r>
            <a:endParaRPr lang="en-IN" sz="2000" dirty="0" smtClean="0">
              <a:latin typeface="Times New Roman" pitchFamily="18" charset="0"/>
              <a:cs typeface="Times New Roman" pitchFamily="18" charset="0"/>
            </a:endParaRPr>
          </a:p>
          <a:p>
            <a:pPr algn="just">
              <a:lnSpc>
                <a:spcPct val="160000"/>
              </a:lnSpc>
            </a:pPr>
            <a:r>
              <a:rPr lang="en-IN" sz="2000" dirty="0" smtClean="0">
                <a:latin typeface="Times New Roman" pitchFamily="18" charset="0"/>
                <a:cs typeface="Times New Roman" pitchFamily="18" charset="0"/>
              </a:rPr>
              <a:t>Furthermore</a:t>
            </a:r>
            <a:r>
              <a:rPr lang="en-IN" sz="2000" dirty="0">
                <a:latin typeface="Times New Roman" pitchFamily="18" charset="0"/>
                <a:cs typeface="Times New Roman" pitchFamily="18" charset="0"/>
              </a:rPr>
              <a:t>, some websites deploy measures such as CAPTCHAs, rate limiting, or IP blocking to hinder scraping activities, complicating the data retrieval process further. </a:t>
            </a:r>
            <a:endParaRPr lang="en-IN" sz="2000" dirty="0" smtClean="0">
              <a:latin typeface="Times New Roman" pitchFamily="18" charset="0"/>
              <a:cs typeface="Times New Roman" pitchFamily="18" charset="0"/>
            </a:endParaRPr>
          </a:p>
          <a:p>
            <a:pPr algn="just">
              <a:lnSpc>
                <a:spcPct val="160000"/>
              </a:lnSpc>
            </a:pPr>
            <a:r>
              <a:rPr lang="en-IN" sz="2000" dirty="0" smtClean="0">
                <a:latin typeface="Times New Roman" pitchFamily="18" charset="0"/>
                <a:cs typeface="Times New Roman" pitchFamily="18" charset="0"/>
              </a:rPr>
              <a:t>As </a:t>
            </a:r>
            <a:r>
              <a:rPr lang="en-IN" sz="2000" dirty="0">
                <a:latin typeface="Times New Roman" pitchFamily="18" charset="0"/>
                <a:cs typeface="Times New Roman" pitchFamily="18" charset="0"/>
              </a:rPr>
              <a:t>a result, web scrapers must implement robust error-handling mechanisms and employ techniques like rotating proxies, user-agent spoofing, or headless browsing to bypass these obstacles and maintain data integrity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DISADVANTAGE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lvl="0" algn="just">
              <a:lnSpc>
                <a:spcPct val="150000"/>
              </a:lnSpc>
            </a:pPr>
            <a:r>
              <a:rPr lang="en-IN" sz="2000" dirty="0">
                <a:latin typeface="Times New Roman" pitchFamily="18" charset="0"/>
                <a:cs typeface="Times New Roman" pitchFamily="18" charset="0"/>
              </a:rPr>
              <a:t>Frequent changes in website layout and anti-scraping defences</a:t>
            </a:r>
          </a:p>
          <a:p>
            <a:pPr lvl="0" algn="just">
              <a:lnSpc>
                <a:spcPct val="150000"/>
              </a:lnSpc>
            </a:pPr>
            <a:r>
              <a:rPr lang="en-IN" sz="2000" dirty="0">
                <a:latin typeface="Times New Roman" pitchFamily="18" charset="0"/>
                <a:cs typeface="Times New Roman" pitchFamily="18" charset="0"/>
              </a:rPr>
              <a:t>Maintaining data accuracy is challenging due to dynamic content and evolving scraping restrictions.</a:t>
            </a:r>
          </a:p>
          <a:p>
            <a:pPr algn="just">
              <a:lnSpc>
                <a:spcPct val="150000"/>
              </a:lnSpc>
            </a:pPr>
            <a:r>
              <a:rPr lang="en-IN" sz="2000" dirty="0">
                <a:latin typeface="Times New Roman" pitchFamily="18" charset="0"/>
                <a:cs typeface="Times New Roman" pitchFamily="18" charset="0"/>
              </a:rPr>
              <a:t>Legal and ethical considerations pose risks regarding compliance with website terms and potential consequences for unauthorized data extraction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PROPOSED SYSTEM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algn="just">
              <a:lnSpc>
                <a:spcPct val="150000"/>
              </a:lnSpc>
            </a:pPr>
            <a:r>
              <a:rPr lang="en-IN" sz="2200" dirty="0">
                <a:latin typeface="Times New Roman" pitchFamily="18" charset="0"/>
                <a:cs typeface="Times New Roman" pitchFamily="18" charset="0"/>
              </a:rPr>
              <a:t>The proposed system will feature a modular architecture designed for flexibility and scalability, allowing for seamless integration of additional functionalities and customization options.</a:t>
            </a:r>
          </a:p>
          <a:p>
            <a:pPr algn="just">
              <a:lnSpc>
                <a:spcPct val="150000"/>
              </a:lnSpc>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proposed system aims to set a new standard for web scraping solutions, offering unparalleled adaptability, reliability, and efficiency in data extraction from dynamic websites while ensuring compliance with legal and ethical standards.</a:t>
            </a:r>
          </a:p>
          <a:p>
            <a:pPr algn="just">
              <a:lnSpc>
                <a:spcPct val="150000"/>
              </a:lnSpc>
            </a:pPr>
            <a:endParaRPr lang="en-IN" sz="2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ADVANTAGE</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142984"/>
            <a:ext cx="8643998" cy="5286412"/>
          </a:xfrm>
        </p:spPr>
        <p:txBody>
          <a:bodyPr>
            <a:normAutofit/>
          </a:bodyPr>
          <a:lstStyle/>
          <a:p>
            <a:pPr lvl="0" algn="just">
              <a:lnSpc>
                <a:spcPct val="150000"/>
              </a:lnSpc>
            </a:pPr>
            <a:r>
              <a:rPr lang="en-IN" sz="2200" dirty="0">
                <a:latin typeface="Times New Roman" pitchFamily="18" charset="0"/>
                <a:cs typeface="Times New Roman" pitchFamily="18" charset="0"/>
              </a:rPr>
              <a:t>Improved data integrity maintenance through proactive error-handling mechanisms</a:t>
            </a:r>
          </a:p>
          <a:p>
            <a:pPr lvl="0" algn="just">
              <a:lnSpc>
                <a:spcPct val="150000"/>
              </a:lnSpc>
            </a:pPr>
            <a:r>
              <a:rPr lang="en-IN" sz="2200" dirty="0">
                <a:latin typeface="Times New Roman" pitchFamily="18" charset="0"/>
                <a:cs typeface="Times New Roman" pitchFamily="18" charset="0"/>
              </a:rPr>
              <a:t>Enhanced adaptability to changes in website structures and anti-scraping measures</a:t>
            </a:r>
          </a:p>
          <a:p>
            <a:pPr algn="just">
              <a:lnSpc>
                <a:spcPct val="150000"/>
              </a:lnSpc>
            </a:pPr>
            <a:r>
              <a:rPr lang="en-IN" sz="2200" dirty="0">
                <a:latin typeface="Times New Roman" pitchFamily="18" charset="0"/>
                <a:cs typeface="Times New Roman" pitchFamily="18" charset="0"/>
              </a:rPr>
              <a:t>Ensuring consistent data extraction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85794"/>
          </a:xfrm>
        </p:spPr>
        <p:txBody>
          <a:bodyPr>
            <a:normAutofit/>
          </a:bodyPr>
          <a:lstStyle/>
          <a:p>
            <a:r>
              <a:rPr lang="en-US" sz="3200" dirty="0" smtClean="0">
                <a:latin typeface="Times New Roman" pitchFamily="18" charset="0"/>
                <a:cs typeface="Times New Roman" pitchFamily="18" charset="0"/>
              </a:rPr>
              <a:t>SYSTEM REQUIREMENT</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214282" y="1000108"/>
            <a:ext cx="8715436" cy="5429288"/>
          </a:xfrm>
        </p:spPr>
        <p:txBody>
          <a:bodyPr>
            <a:normAutofit fontScale="92500" lnSpcReduction="10000"/>
          </a:bodyPr>
          <a:lstStyle/>
          <a:p>
            <a:pPr algn="just">
              <a:lnSpc>
                <a:spcPct val="160000"/>
              </a:lnSpc>
              <a:buNone/>
            </a:pPr>
            <a:r>
              <a:rPr lang="en-US" sz="1800" b="1" dirty="0" smtClean="0">
                <a:latin typeface="Times New Roman" pitchFamily="18" charset="0"/>
                <a:cs typeface="Times New Roman" pitchFamily="18" charset="0"/>
              </a:rPr>
              <a:t>HARDWARE REQUIREMENT</a:t>
            </a:r>
          </a:p>
          <a:p>
            <a:pPr lvl="0" algn="just">
              <a:lnSpc>
                <a:spcPct val="160000"/>
              </a:lnSpc>
            </a:pPr>
            <a:r>
              <a:rPr lang="en-IN" sz="1800" dirty="0">
                <a:latin typeface="Times New Roman" pitchFamily="18" charset="0"/>
                <a:cs typeface="Times New Roman" pitchFamily="18" charset="0"/>
              </a:rPr>
              <a:t>Processor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Dual core processor 2.6.0 GHZ</a:t>
            </a:r>
          </a:p>
          <a:p>
            <a:pPr lvl="0" algn="just">
              <a:lnSpc>
                <a:spcPct val="160000"/>
              </a:lnSpc>
            </a:pPr>
            <a:r>
              <a:rPr lang="en-IN" sz="1800" dirty="0">
                <a:latin typeface="Times New Roman" pitchFamily="18" charset="0"/>
                <a:cs typeface="Times New Roman" pitchFamily="18" charset="0"/>
              </a:rPr>
              <a:t>RAM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4 GB</a:t>
            </a:r>
          </a:p>
          <a:p>
            <a:pPr lvl="0" algn="just">
              <a:lnSpc>
                <a:spcPct val="160000"/>
              </a:lnSpc>
            </a:pPr>
            <a:r>
              <a:rPr lang="en-IN" sz="1800" dirty="0">
                <a:latin typeface="Times New Roman" pitchFamily="18" charset="0"/>
                <a:cs typeface="Times New Roman" pitchFamily="18" charset="0"/>
              </a:rPr>
              <a:t>Hard disk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320 GB</a:t>
            </a:r>
          </a:p>
          <a:p>
            <a:pPr lvl="0" algn="just">
              <a:lnSpc>
                <a:spcPct val="160000"/>
              </a:lnSpc>
            </a:pPr>
            <a:r>
              <a:rPr lang="en-IN" sz="1800" dirty="0">
                <a:latin typeface="Times New Roman" pitchFamily="18" charset="0"/>
                <a:cs typeface="Times New Roman" pitchFamily="18" charset="0"/>
              </a:rPr>
              <a:t>Compact Disk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650 Mb</a:t>
            </a:r>
          </a:p>
          <a:p>
            <a:pPr lvl="0" algn="just">
              <a:lnSpc>
                <a:spcPct val="160000"/>
              </a:lnSpc>
            </a:pPr>
            <a:r>
              <a:rPr lang="en-IN" sz="1800" dirty="0">
                <a:latin typeface="Times New Roman" pitchFamily="18" charset="0"/>
                <a:cs typeface="Times New Roman" pitchFamily="18" charset="0"/>
              </a:rPr>
              <a:t>Keyboard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Standard keyboard</a:t>
            </a:r>
          </a:p>
          <a:p>
            <a:pPr lvl="0" algn="just">
              <a:lnSpc>
                <a:spcPct val="160000"/>
              </a:lnSpc>
            </a:pPr>
            <a:r>
              <a:rPr lang="en-IN" sz="1800" dirty="0">
                <a:latin typeface="Times New Roman" pitchFamily="18" charset="0"/>
                <a:cs typeface="Times New Roman" pitchFamily="18" charset="0"/>
              </a:rPr>
              <a:t>Monitor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15 inch color </a:t>
            </a:r>
            <a:r>
              <a:rPr lang="en-IN" sz="1800" dirty="0" smtClean="0">
                <a:latin typeface="Times New Roman" pitchFamily="18" charset="0"/>
                <a:cs typeface="Times New Roman" pitchFamily="18" charset="0"/>
              </a:rPr>
              <a:t>monitor</a:t>
            </a:r>
          </a:p>
          <a:p>
            <a:pPr lvl="0" algn="just">
              <a:lnSpc>
                <a:spcPct val="160000"/>
              </a:lnSpc>
              <a:buNone/>
            </a:pPr>
            <a:r>
              <a:rPr lang="en-US" sz="1800" b="1" dirty="0" smtClean="0">
                <a:latin typeface="Times New Roman" pitchFamily="18" charset="0"/>
                <a:cs typeface="Times New Roman" pitchFamily="18" charset="0"/>
              </a:rPr>
              <a:t>SOFTWARE REQUIREMENT</a:t>
            </a:r>
            <a:endParaRPr lang="en-IN" sz="1800" b="1" dirty="0">
              <a:latin typeface="Times New Roman" pitchFamily="18" charset="0"/>
              <a:cs typeface="Times New Roman" pitchFamily="18" charset="0"/>
            </a:endParaRPr>
          </a:p>
          <a:p>
            <a:pPr algn="just">
              <a:lnSpc>
                <a:spcPct val="160000"/>
              </a:lnSpc>
            </a:pPr>
            <a:r>
              <a:rPr lang="en-IN" sz="1800" dirty="0" smtClean="0">
                <a:latin typeface="Times New Roman" pitchFamily="18" charset="0"/>
                <a:cs typeface="Times New Roman" pitchFamily="18" charset="0"/>
              </a:rPr>
              <a:t>Operating system	: Windows OS </a:t>
            </a:r>
          </a:p>
          <a:p>
            <a:pPr algn="just">
              <a:lnSpc>
                <a:spcPct val="160000"/>
              </a:lnSpc>
            </a:pPr>
            <a:r>
              <a:rPr lang="en-IN" sz="1800" dirty="0" smtClean="0">
                <a:latin typeface="Times New Roman" pitchFamily="18" charset="0"/>
                <a:cs typeface="Times New Roman" pitchFamily="18" charset="0"/>
              </a:rPr>
              <a:t>Front End          		: Python</a:t>
            </a:r>
          </a:p>
          <a:p>
            <a:pPr algn="just">
              <a:lnSpc>
                <a:spcPct val="160000"/>
              </a:lnSpc>
            </a:pPr>
            <a:r>
              <a:rPr lang="en-IN" sz="1800" dirty="0" smtClean="0">
                <a:latin typeface="Times New Roman" pitchFamily="18" charset="0"/>
                <a:cs typeface="Times New Roman" pitchFamily="18" charset="0"/>
              </a:rPr>
              <a:t>Back End           		: MySQL SERVER</a:t>
            </a:r>
          </a:p>
          <a:p>
            <a:pPr algn="just">
              <a:lnSpc>
                <a:spcPct val="160000"/>
              </a:lnSpc>
            </a:pPr>
            <a:r>
              <a:rPr lang="en-IN" sz="1800" dirty="0" smtClean="0">
                <a:latin typeface="Times New Roman" pitchFamily="18" charset="0"/>
                <a:cs typeface="Times New Roman" pitchFamily="18" charset="0"/>
              </a:rPr>
              <a:t>IDLE			: Python 2.7 IDLE</a:t>
            </a:r>
          </a:p>
          <a:p>
            <a:pPr algn="just">
              <a:lnSpc>
                <a:spcPct val="160000"/>
              </a:lnSpc>
              <a:buNone/>
            </a:pPr>
            <a:endParaRPr lang="en-IN"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891</Words>
  <Application>Microsoft Office PowerPoint</Application>
  <PresentationFormat>On-screen Show (4:3)</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DEVELOP A SEO TOOL TO ANALYZE A LIVE WEB PAGE</vt:lpstr>
      <vt:lpstr>ABSTRACT</vt:lpstr>
      <vt:lpstr>OBJECTIVE</vt:lpstr>
      <vt:lpstr>INTRODUCTION</vt:lpstr>
      <vt:lpstr>EXISTING SYSTEM</vt:lpstr>
      <vt:lpstr>DISADVANTAGE</vt:lpstr>
      <vt:lpstr>PROPOSED SYSTEM</vt:lpstr>
      <vt:lpstr>ADVANTAGE</vt:lpstr>
      <vt:lpstr>SYSTEM REQUIREMENT</vt:lpstr>
      <vt:lpstr>ARCHITECTURE DIAGRAM</vt:lpstr>
      <vt:lpstr>USECASE DIAGRAM</vt:lpstr>
      <vt:lpstr>MODULES</vt:lpstr>
      <vt:lpstr>MODULE DESCRIPTION</vt:lpstr>
      <vt:lpstr>MODULE DESCRIPTION</vt:lpstr>
      <vt:lpstr>MODULE DESCRIPTION</vt:lpstr>
      <vt:lpstr>MODULE DESCRIPTION</vt:lpstr>
      <vt:lpstr>SAMPLE SCREENSHOT</vt:lpstr>
      <vt:lpstr>Slide 18</vt:lpstr>
      <vt:lpstr>Slide 19</vt:lpstr>
      <vt:lpstr>Slide 20</vt:lpstr>
      <vt:lpstr>CONCLUSION</vt:lpstr>
      <vt:lpstr>FUTURE ENHANCEMENT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Fantasy</dc:creator>
  <cp:lastModifiedBy>Fantasy</cp:lastModifiedBy>
  <cp:revision>21</cp:revision>
  <dcterms:created xsi:type="dcterms:W3CDTF">2024-05-04T10:20:49Z</dcterms:created>
  <dcterms:modified xsi:type="dcterms:W3CDTF">2024-05-04T11:13:31Z</dcterms:modified>
</cp:coreProperties>
</file>