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27_8539A8FC.xml" ContentType="application/vnd.ms-powerpoint.comment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95" r:id="rId2"/>
    <p:sldId id="294" r:id="rId3"/>
    <p:sldId id="293" r:id="rId4"/>
    <p:sldId id="292" r:id="rId5"/>
    <p:sldId id="291" r:id="rId6"/>
    <p:sldId id="290" r:id="rId7"/>
    <p:sldId id="297" r:id="rId8"/>
    <p:sldId id="298" r:id="rId9"/>
    <p:sldId id="299" r:id="rId10"/>
    <p:sldId id="300" r:id="rId11"/>
    <p:sldId id="301" r:id="rId12"/>
    <p:sldId id="282" r:id="rId13"/>
    <p:sldId id="284" r:id="rId14"/>
    <p:sldId id="306" r:id="rId15"/>
    <p:sldId id="283" r:id="rId16"/>
  </p:sldIdLst>
  <p:sldSz cx="18288000" cy="10287000"/>
  <p:notesSz cx="6858000" cy="9144000"/>
  <p:embeddedFontLst>
    <p:embeddedFont>
      <p:font typeface="Malgun Gothic" panose="020B0503020000020004" pitchFamily="50" charset="-127"/>
      <p:regular r:id="rId18"/>
      <p:bold r:id="rId19"/>
    </p:embeddedFont>
    <p:embeddedFont>
      <p:font typeface="Malgun Gothic" panose="020B050302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3E5482-7A6F-797B-2EAC-9FED5CA0D240}" name="재영 김" initials="재김" userId="4168c4e521b19a69" providerId="Windows Live"/>
  <p188:author id="{42B3F0F6-482E-BDE2-9AE0-308BCA0B2C11}" name="진규 장" initials="진장" userId="ab6829d012f1ac64" providerId="Windows Live"/>
  <p188:author id="{19C505FE-71DE-AE85-D0F2-08AD815751B6}" name="준수 배" initials="준배" userId="334e65e67700c4b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ED"/>
    <a:srgbClr val="D6DFCC"/>
    <a:srgbClr val="B9BBDD"/>
    <a:srgbClr val="7C9070"/>
    <a:srgbClr val="FD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4A1CF-D04B-46C0-A155-165315122F20}" v="7" dt="2024-03-24T09:42:37.676"/>
    <p1510:client id="{3E378FB6-E5F2-40C3-8AF6-C9728B44A7AF}" v="128" dt="2024-03-24T12:08:55.502"/>
    <p1510:client id="{41370437-0B75-4014-9AAB-B10D19BE7E9A}" v="328" dt="2024-03-23T18:48:30.754"/>
    <p1510:client id="{53D9BFC1-2A5A-4CB5-A14C-125EB614BE3F}" v="1" dt="2024-03-23T18:51:21.859"/>
    <p1510:client id="{5BDEE0E7-C6F4-47DA-930E-A2CADC637FD9}" v="800" dt="2024-03-24T01:49:21.718"/>
    <p1510:client id="{61A68412-461B-4928-9026-9982B9592388}" v="10962" dt="2024-03-24T17:01:02.549"/>
    <p1510:client id="{9F61940A-AE1A-4E62-985C-FDEEDC07CFA9}" v="56" dt="2024-03-24T09:21:26.114"/>
    <p1510:client id="{AD4AC240-8A88-4DE0-BF80-D835CC0035F1}" v="4000" dt="2024-03-24T16:42:40.401"/>
    <p1510:client id="{D9FD687B-BF3F-4541-844E-116B40197A92}" v="480" dt="2024-03-24T09:03:21.036"/>
    <p1510:client id="{FDF83B23-2B28-49A5-8076-5E3ECDD3CA92}" v="1875" dt="2024-03-24T11:03:45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27_8539A8F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4BD3AB-B570-441D-AE28-410263C1F33A}" authorId="{19C505FE-71DE-AE85-D0F2-08AD815751B6}" created="2024-03-24T09:40:09.141">
    <pc:sldMkLst xmlns:pc="http://schemas.microsoft.com/office/powerpoint/2013/main/command">
      <pc:docMk/>
      <pc:sldMk cId="2235148540" sldId="295"/>
    </pc:sldMkLst>
    <p188:replyLst>
      <p188:reply id="{EDE521C9-9F38-42DE-8C88-D11C422F95C2}" authorId="{5E3E5482-7A6F-797B-2EAC-9FED5CA0D240}" created="2024-03-24T09:43:40.698">
        <p188:txBody>
          <a:bodyPr/>
          <a:lstStyle/>
          <a:p>
            <a:r>
              <a:rPr lang="en-US"/>
              <a:t>확인했습니다.</a:t>
            </a:r>
          </a:p>
        </p188:txBody>
      </p188:reply>
    </p188:replyLst>
    <p188:txBody>
      <a:bodyPr/>
      <a:lstStyle/>
      <a:p>
        <a:r>
          <a:rPr lang="ko-KR" altLang="en-US"/>
          <a:t>학번 확인 바랍니다.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59237-DE7C-4075-92A6-87E84731191A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BD5DB-3088-4D5C-8F1E-74159EA78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74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27_8539A8FC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86492" y="632775"/>
            <a:ext cx="16907652" cy="9015870"/>
          </a:xfrm>
          <a:custGeom>
            <a:avLst/>
            <a:gdLst/>
            <a:ahLst/>
            <a:cxnLst/>
            <a:rect l="l" t="t" r="r" b="b"/>
            <a:pathLst>
              <a:path w="126257871" h="67325995">
                <a:moveTo>
                  <a:pt x="0" y="0"/>
                </a:moveTo>
                <a:lnTo>
                  <a:pt x="126257871" y="0"/>
                </a:lnTo>
                <a:lnTo>
                  <a:pt x="126257871" y="67325995"/>
                </a:lnTo>
                <a:lnTo>
                  <a:pt x="0" y="67325995"/>
                </a:lnTo>
                <a:lnTo>
                  <a:pt x="0" y="0"/>
                </a:lnTo>
                <a:close/>
              </a:path>
            </a:pathLst>
          </a:custGeom>
          <a:solidFill>
            <a:srgbClr val="FFF5ED"/>
          </a:solidFill>
        </p:spPr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680480" y="625871"/>
            <a:ext cx="16927040" cy="9035258"/>
          </a:xfrm>
          <a:custGeom>
            <a:avLst/>
            <a:gdLst/>
            <a:ahLst/>
            <a:cxnLst/>
            <a:rect l="l" t="t" r="r" b="b"/>
            <a:pathLst>
              <a:path w="126402654" h="67470778">
                <a:moveTo>
                  <a:pt x="126257869" y="67325999"/>
                </a:moveTo>
                <a:lnTo>
                  <a:pt x="126402654" y="67325999"/>
                </a:lnTo>
                <a:lnTo>
                  <a:pt x="126402654" y="67470778"/>
                </a:lnTo>
                <a:lnTo>
                  <a:pt x="126257869" y="67470778"/>
                </a:lnTo>
                <a:lnTo>
                  <a:pt x="126257869" y="67325999"/>
                </a:lnTo>
                <a:close/>
                <a:moveTo>
                  <a:pt x="0" y="144780"/>
                </a:moveTo>
                <a:lnTo>
                  <a:pt x="144780" y="144780"/>
                </a:lnTo>
                <a:lnTo>
                  <a:pt x="144780" y="67325999"/>
                </a:lnTo>
                <a:lnTo>
                  <a:pt x="0" y="67325999"/>
                </a:lnTo>
                <a:lnTo>
                  <a:pt x="0" y="144780"/>
                </a:lnTo>
                <a:close/>
                <a:moveTo>
                  <a:pt x="0" y="67325999"/>
                </a:moveTo>
                <a:lnTo>
                  <a:pt x="144780" y="67325999"/>
                </a:lnTo>
                <a:lnTo>
                  <a:pt x="144780" y="67470778"/>
                </a:lnTo>
                <a:lnTo>
                  <a:pt x="0" y="67470778"/>
                </a:lnTo>
                <a:lnTo>
                  <a:pt x="0" y="67325999"/>
                </a:lnTo>
                <a:close/>
                <a:moveTo>
                  <a:pt x="126257869" y="144780"/>
                </a:moveTo>
                <a:lnTo>
                  <a:pt x="126402654" y="144780"/>
                </a:lnTo>
                <a:lnTo>
                  <a:pt x="126402654" y="67325999"/>
                </a:lnTo>
                <a:lnTo>
                  <a:pt x="126257869" y="67325999"/>
                </a:lnTo>
                <a:lnTo>
                  <a:pt x="126257869" y="144780"/>
                </a:lnTo>
                <a:close/>
                <a:moveTo>
                  <a:pt x="144780" y="67325999"/>
                </a:moveTo>
                <a:lnTo>
                  <a:pt x="126257869" y="67325999"/>
                </a:lnTo>
                <a:lnTo>
                  <a:pt x="126257869" y="67470778"/>
                </a:lnTo>
                <a:lnTo>
                  <a:pt x="144780" y="67470778"/>
                </a:lnTo>
                <a:lnTo>
                  <a:pt x="144780" y="67325999"/>
                </a:lnTo>
                <a:close/>
                <a:moveTo>
                  <a:pt x="126257869" y="0"/>
                </a:moveTo>
                <a:lnTo>
                  <a:pt x="126402654" y="0"/>
                </a:lnTo>
                <a:lnTo>
                  <a:pt x="126402654" y="144780"/>
                </a:lnTo>
                <a:lnTo>
                  <a:pt x="126257869" y="144780"/>
                </a:lnTo>
                <a:lnTo>
                  <a:pt x="126257869" y="0"/>
                </a:lnTo>
                <a:close/>
                <a:moveTo>
                  <a:pt x="0" y="0"/>
                </a:moveTo>
                <a:lnTo>
                  <a:pt x="144780" y="0"/>
                </a:lnTo>
                <a:lnTo>
                  <a:pt x="144780" y="144780"/>
                </a:lnTo>
                <a:lnTo>
                  <a:pt x="0" y="144780"/>
                </a:lnTo>
                <a:lnTo>
                  <a:pt x="0" y="0"/>
                </a:lnTo>
                <a:close/>
                <a:moveTo>
                  <a:pt x="144780" y="0"/>
                </a:moveTo>
                <a:lnTo>
                  <a:pt x="126257869" y="0"/>
                </a:lnTo>
                <a:lnTo>
                  <a:pt x="126257869" y="144780"/>
                </a:lnTo>
                <a:lnTo>
                  <a:pt x="144780" y="144780"/>
                </a:lnTo>
                <a:lnTo>
                  <a:pt x="144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280967" y="1243470"/>
            <a:ext cx="620290" cy="713722"/>
          </a:xfrm>
          <a:custGeom>
            <a:avLst/>
            <a:gdLst/>
            <a:ahLst/>
            <a:cxnLst/>
            <a:rect l="l" t="t" r="r" b="b"/>
            <a:pathLst>
              <a:path w="620290" h="713722">
                <a:moveTo>
                  <a:pt x="0" y="0"/>
                </a:moveTo>
                <a:lnTo>
                  <a:pt x="620290" y="0"/>
                </a:lnTo>
                <a:lnTo>
                  <a:pt x="620290" y="713722"/>
                </a:lnTo>
                <a:lnTo>
                  <a:pt x="0" y="7137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86000" y="1600331"/>
            <a:ext cx="3320584" cy="452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9"/>
              </a:lnSpc>
            </a:pPr>
            <a:r>
              <a:rPr lang="en-US" sz="6600">
                <a:solidFill>
                  <a:srgbClr val="000000"/>
                </a:solidFill>
                <a:latin typeface="+mj-ea"/>
                <a:ea typeface="+mj-ea"/>
              </a:rPr>
              <a:t>Traveler</a:t>
            </a:r>
          </a:p>
        </p:txBody>
      </p:sp>
      <p:sp>
        <p:nvSpPr>
          <p:cNvPr id="12" name="AutoShape 12"/>
          <p:cNvSpPr/>
          <p:nvPr/>
        </p:nvSpPr>
        <p:spPr>
          <a:xfrm rot="4836">
            <a:off x="680472" y="2535318"/>
            <a:ext cx="16927056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A1B37-ACE7-01DA-CC63-F00D0EBA6BAB}"/>
              </a:ext>
            </a:extLst>
          </p:cNvPr>
          <p:cNvSpPr txBox="1"/>
          <p:nvPr/>
        </p:nvSpPr>
        <p:spPr>
          <a:xfrm>
            <a:off x="13632874" y="7770323"/>
            <a:ext cx="366580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2500">
                <a:latin typeface="+mj-ea"/>
                <a:ea typeface="+mj-ea"/>
              </a:rPr>
              <a:t>1923729  </a:t>
            </a:r>
            <a:r>
              <a:rPr lang="ko-KR" altLang="en-US" sz="2500">
                <a:latin typeface="+mj-ea"/>
                <a:ea typeface="+mj-ea"/>
              </a:rPr>
              <a:t>김재영</a:t>
            </a:r>
            <a:endParaRPr lang="en-US" altLang="ko-KR" sz="2500">
              <a:latin typeface="+mj-ea"/>
              <a:ea typeface="+mj-ea"/>
            </a:endParaRPr>
          </a:p>
          <a:p>
            <a:pPr algn="r"/>
            <a:r>
              <a:rPr lang="en-US" altLang="ko-KR" sz="2500">
                <a:latin typeface="+mj-ea"/>
                <a:ea typeface="+mj-ea"/>
              </a:rPr>
              <a:t>1724386  </a:t>
            </a:r>
            <a:r>
              <a:rPr lang="ko-KR" altLang="en-US" sz="2500">
                <a:latin typeface="+mj-ea"/>
                <a:ea typeface="+mj-ea"/>
              </a:rPr>
              <a:t>장진규</a:t>
            </a:r>
            <a:endParaRPr lang="en-US" altLang="ko-KR" sz="2500">
              <a:latin typeface="+mj-ea"/>
              <a:ea typeface="+mj-ea"/>
            </a:endParaRPr>
          </a:p>
          <a:p>
            <a:pPr algn="r"/>
            <a:r>
              <a:rPr lang="en-US" altLang="ko-KR" sz="2500">
                <a:latin typeface="+mj-ea"/>
                <a:ea typeface="+mj-ea"/>
              </a:rPr>
              <a:t>1923941  </a:t>
            </a:r>
            <a:r>
              <a:rPr lang="ko-KR" altLang="en-US" sz="2500">
                <a:latin typeface="+mj-ea"/>
                <a:ea typeface="+mj-ea"/>
              </a:rPr>
              <a:t>배준수</a:t>
            </a:r>
            <a:endParaRPr lang="en-US" altLang="ko-KR" sz="2500">
              <a:latin typeface="+mj-ea"/>
              <a:ea typeface="+mj-ea"/>
            </a:endParaRPr>
          </a:p>
          <a:p>
            <a:pPr algn="r"/>
            <a:r>
              <a:rPr lang="en-US" altLang="ko-KR" sz="2500">
                <a:latin typeface="+mj-ea"/>
                <a:ea typeface="+mj-ea"/>
              </a:rPr>
              <a:t>2024494  </a:t>
            </a:r>
            <a:r>
              <a:rPr lang="ko-KR" altLang="en-US" sz="2500">
                <a:latin typeface="+mj-ea"/>
                <a:ea typeface="+mj-ea"/>
              </a:rPr>
              <a:t>조민서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A6CEA8-8CEB-35D4-3188-1ADFA3928688}"/>
              </a:ext>
            </a:extLst>
          </p:cNvPr>
          <p:cNvGrpSpPr/>
          <p:nvPr/>
        </p:nvGrpSpPr>
        <p:grpSpPr>
          <a:xfrm>
            <a:off x="4877243" y="6758880"/>
            <a:ext cx="7960998" cy="928201"/>
            <a:chOff x="4877244" y="6758880"/>
            <a:chExt cx="7960998" cy="928201"/>
          </a:xfrm>
        </p:grpSpPr>
        <p:sp>
          <p:nvSpPr>
            <p:cNvPr id="6" name="Freeform 6"/>
            <p:cNvSpPr/>
            <p:nvPr/>
          </p:nvSpPr>
          <p:spPr>
            <a:xfrm>
              <a:off x="4877244" y="6758880"/>
              <a:ext cx="7960998" cy="928201"/>
            </a:xfrm>
            <a:custGeom>
              <a:avLst/>
              <a:gdLst/>
              <a:ahLst/>
              <a:cxnLst/>
              <a:rect l="l" t="t" r="r" b="b"/>
              <a:pathLst>
                <a:path w="16415049" h="1913890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  <a:ln w="28575">
              <a:solidFill>
                <a:schemeClr val="tx1"/>
              </a:solidFill>
            </a:ln>
          </p:spPr>
          <p:txBody>
            <a:bodyPr/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endParaRPr lang="en-US" altLang="ko-KR" sz="180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EEE16E-A00F-5461-AF0C-27110BDA1ADF}"/>
                </a:ext>
              </a:extLst>
            </p:cNvPr>
            <p:cNvSpPr txBox="1"/>
            <p:nvPr/>
          </p:nvSpPr>
          <p:spPr>
            <a:xfrm>
              <a:off x="6003185" y="6945981"/>
              <a:ext cx="57091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>
                  <a:latin typeface="+mj-ea"/>
                  <a:ea typeface="+mj-ea"/>
                </a:rPr>
                <a:t>20240325 </a:t>
              </a:r>
              <a:r>
                <a:rPr lang="ko-KR" altLang="en-US" sz="3000">
                  <a:latin typeface="+mj-ea"/>
                  <a:ea typeface="+mj-ea"/>
                </a:rPr>
                <a:t>발표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12D9617-67D7-8476-944F-E2FB0FE7C0AA}"/>
              </a:ext>
            </a:extLst>
          </p:cNvPr>
          <p:cNvSpPr txBox="1"/>
          <p:nvPr/>
        </p:nvSpPr>
        <p:spPr>
          <a:xfrm>
            <a:off x="3794423" y="4102674"/>
            <a:ext cx="10126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+mj-ea"/>
                <a:ea typeface="+mj-ea"/>
              </a:rPr>
              <a:t>사용자 개인의 취향에 맞는</a:t>
            </a:r>
            <a:endParaRPr lang="en-US" altLang="ko-KR" sz="5000" dirty="0">
              <a:latin typeface="+mj-ea"/>
              <a:ea typeface="+mj-ea"/>
            </a:endParaRPr>
          </a:p>
          <a:p>
            <a:pPr algn="ctr"/>
            <a:r>
              <a:rPr lang="ko-KR" altLang="en-US" sz="5000" dirty="0">
                <a:solidFill>
                  <a:srgbClr val="C00000"/>
                </a:solidFill>
                <a:latin typeface="+mj-ea"/>
                <a:ea typeface="+mj-ea"/>
              </a:rPr>
              <a:t>부산 지역 관광지 추천</a:t>
            </a:r>
            <a:r>
              <a:rPr lang="ko-KR" altLang="en-US" sz="5000" dirty="0">
                <a:latin typeface="+mj-ea"/>
                <a:ea typeface="+mj-ea"/>
              </a:rPr>
              <a:t> 기술 개발</a:t>
            </a:r>
          </a:p>
        </p:txBody>
      </p:sp>
    </p:spTree>
    <p:extLst>
      <p:ext uri="{BB962C8B-B14F-4D97-AF65-F5344CB8AC3E}">
        <p14:creationId xmlns:p14="http://schemas.microsoft.com/office/powerpoint/2010/main" val="22351485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A5A934-D32B-EA69-EEA7-FAAC09FE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7" y="1225965"/>
            <a:ext cx="7467600" cy="8332945"/>
          </a:xfrm>
          <a:prstGeom prst="rect">
            <a:avLst/>
          </a:prstGeom>
          <a:ln w="38100">
            <a:noFill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9198FE9-44A8-9696-5E59-9FC21AB3B4EC}"/>
              </a:ext>
            </a:extLst>
          </p:cNvPr>
          <p:cNvGrpSpPr/>
          <p:nvPr/>
        </p:nvGrpSpPr>
        <p:grpSpPr>
          <a:xfrm>
            <a:off x="8220187" y="331659"/>
            <a:ext cx="9504346" cy="9227251"/>
            <a:chOff x="8220187" y="136975"/>
            <a:chExt cx="9504346" cy="4384046"/>
          </a:xfrm>
        </p:grpSpPr>
        <p:sp>
          <p:nvSpPr>
            <p:cNvPr id="3" name="Freeform 3"/>
            <p:cNvSpPr/>
            <p:nvPr/>
          </p:nvSpPr>
          <p:spPr>
            <a:xfrm>
              <a:off x="8220187" y="136975"/>
              <a:ext cx="9504346" cy="4384046"/>
            </a:xfrm>
            <a:custGeom>
              <a:avLst/>
              <a:gdLst/>
              <a:ahLst/>
              <a:cxnLst/>
              <a:rect l="l" t="t" r="r" b="b"/>
              <a:pathLst>
                <a:path w="66624016" h="24642875">
                  <a:moveTo>
                    <a:pt x="0" y="0"/>
                  </a:moveTo>
                  <a:lnTo>
                    <a:pt x="66624016" y="0"/>
                  </a:lnTo>
                  <a:lnTo>
                    <a:pt x="66624016" y="24642875"/>
                  </a:lnTo>
                  <a:lnTo>
                    <a:pt x="0" y="246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 w="28575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133288-37C8-8D73-1E43-8FCA26F8C512}"/>
                </a:ext>
              </a:extLst>
            </p:cNvPr>
            <p:cNvSpPr txBox="1"/>
            <p:nvPr/>
          </p:nvSpPr>
          <p:spPr>
            <a:xfrm>
              <a:off x="8222912" y="875226"/>
              <a:ext cx="9498897" cy="250054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800">
                  <a:latin typeface="+mn-ea"/>
                  <a:cs typeface="Calibri"/>
                </a:rPr>
                <a:t>평점</a:t>
              </a:r>
              <a:r>
                <a:rPr lang="en-US" altLang="ko-KR" sz="2800">
                  <a:latin typeface="+mn-ea"/>
                  <a:cs typeface="Calibri"/>
                </a:rPr>
                <a:t>, </a:t>
              </a:r>
              <a:r>
                <a:rPr lang="ko-KR" altLang="en-US" sz="2800">
                  <a:latin typeface="+mn-ea"/>
                  <a:cs typeface="Calibri"/>
                </a:rPr>
                <a:t>위치 기반 추천 시스템을 구현</a:t>
              </a:r>
              <a:br>
                <a:rPr lang="en-US" altLang="ko-KR" sz="2800">
                  <a:latin typeface="+mn-ea"/>
                  <a:cs typeface="Calibri"/>
                </a:rPr>
              </a:br>
              <a:endParaRPr lang="en-US" altLang="ko-KR" sz="2800">
                <a:latin typeface="+mn-ea"/>
                <a:cs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800">
                  <a:latin typeface="+mn-ea"/>
                  <a:cs typeface="Calibri"/>
                </a:rPr>
                <a:t>구현 방법으로 </a:t>
              </a:r>
              <a:r>
                <a:rPr lang="en-US" altLang="ko-KR" sz="2800">
                  <a:latin typeface="+mn-ea"/>
                  <a:cs typeface="Calibri"/>
                </a:rPr>
                <a:t>MF</a:t>
              </a:r>
              <a:r>
                <a:rPr lang="ko-KR" altLang="en-US" sz="2800">
                  <a:latin typeface="+mn-ea"/>
                  <a:cs typeface="Calibri"/>
                </a:rPr>
                <a:t>를 사용</a:t>
              </a:r>
              <a:br>
                <a:rPr lang="en-US" altLang="ko-KR" sz="2800">
                  <a:latin typeface="+mn-ea"/>
                  <a:cs typeface="Calibri"/>
                </a:rPr>
              </a:br>
              <a:endParaRPr lang="en-US" altLang="ko-KR" sz="2800">
                <a:latin typeface="+mn-ea"/>
                <a:cs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800">
                  <a:latin typeface="+mn-ea"/>
                  <a:cs typeface="Calibri"/>
                </a:rPr>
                <a:t>유명 </a:t>
              </a:r>
              <a:r>
                <a:rPr lang="en-US" altLang="ko-KR" sz="2800" err="1">
                  <a:latin typeface="+mn-ea"/>
                  <a:cs typeface="Calibri"/>
                </a:rPr>
                <a:t>DataSet</a:t>
              </a:r>
              <a:r>
                <a:rPr lang="ko-KR" altLang="en-US" sz="2800">
                  <a:latin typeface="+mn-ea"/>
                  <a:cs typeface="Calibri"/>
                </a:rPr>
                <a:t>으로 먼저 추천 모델을 만들고 </a:t>
              </a:r>
              <a:endParaRPr lang="en-US" altLang="ko-KR" sz="2800">
                <a:latin typeface="+mn-ea"/>
                <a:cs typeface="Calibri"/>
              </a:endParaRPr>
            </a:p>
            <a:p>
              <a:pPr lvl="1"/>
              <a:r>
                <a:rPr lang="ko-KR" altLang="en-US" sz="2800">
                  <a:latin typeface="+mn-ea"/>
                  <a:cs typeface="Calibri"/>
                </a:rPr>
                <a:t>그 다음 부산의 추천 모델을 구현</a:t>
              </a:r>
              <a:endParaRPr lang="en-US" altLang="ko-KR" sz="2800">
                <a:latin typeface="+mn-ea"/>
                <a:cs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altLang="ko-KR" sz="2800">
                <a:latin typeface="+mn-ea"/>
                <a:cs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ko-KR" sz="2800" err="1">
                  <a:latin typeface="+mn-ea"/>
                  <a:cs typeface="Calibri"/>
                </a:rPr>
                <a:t>DataSet</a:t>
              </a:r>
              <a:r>
                <a:rPr lang="ko-KR" altLang="en-US" sz="2800">
                  <a:latin typeface="+mn-ea"/>
                  <a:cs typeface="Calibri"/>
                </a:rPr>
                <a:t>으로 </a:t>
              </a:r>
              <a:r>
                <a:rPr lang="en-US" altLang="ko-KR" sz="2800">
                  <a:latin typeface="+mn-ea"/>
                  <a:cs typeface="Calibri"/>
                </a:rPr>
                <a:t>Yelp </a:t>
              </a:r>
              <a:r>
                <a:rPr lang="en-US" altLang="ko-KR" sz="2800" err="1">
                  <a:latin typeface="+mn-ea"/>
                  <a:cs typeface="Calibri"/>
                </a:rPr>
                <a:t>DataSet</a:t>
              </a:r>
              <a:r>
                <a:rPr lang="ko-KR" altLang="en-US" sz="2800">
                  <a:latin typeface="+mn-ea"/>
                  <a:cs typeface="Calibri"/>
                </a:rPr>
                <a:t>을 사용</a:t>
              </a:r>
              <a:endParaRPr lang="en-US" altLang="ko-KR" sz="2800">
                <a:latin typeface="+mn-ea"/>
                <a:cs typeface="Calibri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altLang="ko-KR" sz="2800" err="1">
                  <a:latin typeface="+mn-ea"/>
                  <a:cs typeface="Calibri"/>
                </a:rPr>
                <a:t>추천도시</a:t>
              </a:r>
              <a:r>
                <a:rPr lang="en-US" altLang="ko-KR" sz="2800">
                  <a:latin typeface="+mn-ea"/>
                  <a:cs typeface="Calibri"/>
                </a:rPr>
                <a:t>: "</a:t>
              </a:r>
              <a:r>
                <a:rPr lang="en-US" altLang="ko-KR" sz="2800" err="1">
                  <a:latin typeface="+mn-ea"/>
                  <a:cs typeface="Calibri"/>
                </a:rPr>
                <a:t>필라데피아</a:t>
              </a:r>
              <a:r>
                <a:rPr lang="en-US" altLang="ko-KR" sz="2800">
                  <a:latin typeface="+mn-ea"/>
                  <a:cs typeface="Calibri"/>
                </a:rPr>
                <a:t>(</a:t>
              </a:r>
              <a:r>
                <a:rPr lang="en-US" altLang="ko-KR" sz="2800">
                  <a:latin typeface="+mn-ea"/>
                </a:rPr>
                <a:t>Philadelphia</a:t>
              </a:r>
              <a:r>
                <a:rPr lang="en-US" altLang="ko-KR" sz="2800">
                  <a:latin typeface="+mn-ea"/>
                  <a:cs typeface="Calibri"/>
                </a:rPr>
                <a:t>)"(</a:t>
              </a:r>
              <a:r>
                <a:rPr lang="en-US" altLang="ko-KR" sz="2800" err="1">
                  <a:latin typeface="+mn-ea"/>
                  <a:cs typeface="Calibri"/>
                </a:rPr>
                <a:t>정보가</a:t>
              </a:r>
              <a:r>
                <a:rPr lang="en-US" altLang="ko-KR" sz="2800">
                  <a:latin typeface="+mn-ea"/>
                  <a:cs typeface="Calibri"/>
                </a:rPr>
                <a:t> </a:t>
              </a:r>
              <a:r>
                <a:rPr lang="en-US" altLang="ko-KR" sz="2800" err="1">
                  <a:latin typeface="+mn-ea"/>
                  <a:cs typeface="Calibri"/>
                </a:rPr>
                <a:t>많음</a:t>
              </a:r>
              <a:r>
                <a:rPr lang="en-US" altLang="ko-KR" sz="2800">
                  <a:latin typeface="+mn-ea"/>
                  <a:cs typeface="Calibri"/>
                </a:rPr>
                <a:t>)</a:t>
              </a:r>
              <a:br>
                <a:rPr lang="en-US" altLang="ko-KR" sz="2800">
                  <a:latin typeface="+mn-ea"/>
                  <a:cs typeface="Calibri"/>
                </a:rPr>
              </a:br>
              <a:endParaRPr lang="en-US" altLang="ko-KR" sz="2800">
                <a:latin typeface="+mn-ea"/>
                <a:cs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800">
                  <a:latin typeface="+mn-ea"/>
                  <a:cs typeface="Calibri"/>
                </a:rPr>
                <a:t>정확도로 </a:t>
              </a:r>
              <a:r>
                <a:rPr lang="en-US" altLang="ko-KR" sz="2800">
                  <a:latin typeface="+mn-ea"/>
                  <a:cs typeface="Calibri"/>
                </a:rPr>
                <a:t>Precision/Recall</a:t>
              </a:r>
              <a:r>
                <a:rPr lang="ko-KR" altLang="en-US" sz="2800">
                  <a:latin typeface="+mn-ea"/>
                  <a:cs typeface="Calibri"/>
                </a:rPr>
                <a:t>을 사용</a:t>
              </a:r>
              <a:endParaRPr lang="en-US" altLang="ko-KR" sz="2800">
                <a:latin typeface="+mn-ea"/>
                <a:cs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ko-KR" sz="2800" err="1">
                  <a:latin typeface="+mn-ea"/>
                  <a:cs typeface="Calibri"/>
                </a:rPr>
                <a:t>DataSet</a:t>
              </a:r>
              <a:r>
                <a:rPr lang="ko-KR" altLang="en-US" sz="2800">
                  <a:latin typeface="+mn-ea"/>
                  <a:cs typeface="Calibri"/>
                </a:rPr>
                <a:t>을 </a:t>
              </a:r>
              <a:r>
                <a:rPr lang="en-US" altLang="ko-KR" sz="2800" err="1">
                  <a:latin typeface="+mn-ea"/>
                  <a:cs typeface="Calibri"/>
                </a:rPr>
                <a:t>TrainSet</a:t>
              </a:r>
              <a:r>
                <a:rPr lang="ko-KR" altLang="en-US" sz="2800">
                  <a:latin typeface="+mn-ea"/>
                  <a:cs typeface="Calibri"/>
                </a:rPr>
                <a:t>과 </a:t>
              </a:r>
              <a:r>
                <a:rPr lang="en-US" altLang="ko-KR" sz="2800" err="1">
                  <a:latin typeface="+mn-ea"/>
                  <a:cs typeface="Calibri"/>
                </a:rPr>
                <a:t>TestSet</a:t>
              </a:r>
              <a:r>
                <a:rPr lang="ko-KR" altLang="en-US" sz="2800">
                  <a:latin typeface="+mn-ea"/>
                  <a:cs typeface="Calibri"/>
                </a:rPr>
                <a:t>으로 분리해 평가</a:t>
              </a:r>
              <a:endParaRPr lang="en-US" altLang="ko-KR" sz="2800">
                <a:latin typeface="+mn-ea"/>
                <a:cs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FD179B-023F-0BE7-DA80-FE4096C6CE18}"/>
                </a:ext>
              </a:extLst>
            </p:cNvPr>
            <p:cNvSpPr txBox="1"/>
            <p:nvPr/>
          </p:nvSpPr>
          <p:spPr>
            <a:xfrm>
              <a:off x="10214220" y="331661"/>
              <a:ext cx="5516281" cy="36557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4400" b="1">
                  <a:latin typeface="+mn-ea"/>
                </a:rPr>
                <a:t>멘토링 토의 결론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5BD0BB-5D3B-92C1-357C-5F4C278B4136}"/>
              </a:ext>
            </a:extLst>
          </p:cNvPr>
          <p:cNvSpPr txBox="1"/>
          <p:nvPr/>
        </p:nvSpPr>
        <p:spPr>
          <a:xfrm>
            <a:off x="260648" y="331660"/>
            <a:ext cx="7254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solidFill>
                  <a:srgbClr val="000000"/>
                </a:solidFill>
                <a:latin typeface="+mn-ea"/>
              </a:rPr>
              <a:t>5</a:t>
            </a:r>
            <a:r>
              <a:rPr lang="en-US" altLang="ko-KR" sz="3000" b="1" u="none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3000" b="1">
                <a:solidFill>
                  <a:srgbClr val="000000"/>
                </a:solidFill>
                <a:latin typeface="+mn-ea"/>
              </a:rPr>
              <a:t>멘토링 토의 결론</a:t>
            </a:r>
            <a:endParaRPr lang="ko-KR" altLang="en-US" sz="30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563B-27D5-FF69-5459-82FCB256E781}"/>
              </a:ext>
            </a:extLst>
          </p:cNvPr>
          <p:cNvSpPr txBox="1"/>
          <p:nvPr/>
        </p:nvSpPr>
        <p:spPr>
          <a:xfrm>
            <a:off x="260648" y="9599977"/>
            <a:ext cx="184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n-ea"/>
              </a:rPr>
              <a:t>그림</a:t>
            </a:r>
            <a:r>
              <a:rPr lang="en-US" altLang="ko-KR" sz="1200" b="1">
                <a:latin typeface="+mn-ea"/>
              </a:rPr>
              <a:t>6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멘토링 회의록</a:t>
            </a:r>
          </a:p>
        </p:txBody>
      </p:sp>
    </p:spTree>
    <p:extLst>
      <p:ext uri="{BB962C8B-B14F-4D97-AF65-F5344CB8AC3E}">
        <p14:creationId xmlns:p14="http://schemas.microsoft.com/office/powerpoint/2010/main" val="290028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929727" y="329002"/>
            <a:ext cx="14427636" cy="101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ko-KR" altLang="en-US" sz="6000" b="1" u="none">
                <a:solidFill>
                  <a:srgbClr val="000000"/>
                </a:solidFill>
                <a:latin typeface="+mn-ea"/>
              </a:rPr>
              <a:t>관련 기술 조사</a:t>
            </a:r>
            <a:endParaRPr lang="en-US" sz="6000" b="1" u="none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609150" y="6080143"/>
            <a:ext cx="5163841" cy="3860465"/>
            <a:chOff x="0" y="0"/>
            <a:chExt cx="38560973" cy="44117016"/>
          </a:xfrm>
        </p:grpSpPr>
        <p:sp>
          <p:nvSpPr>
            <p:cNvPr id="10" name="Freeform 10"/>
            <p:cNvSpPr/>
            <p:nvPr/>
          </p:nvSpPr>
          <p:spPr>
            <a:xfrm>
              <a:off x="72390" y="72390"/>
              <a:ext cx="38416194" cy="43972236"/>
            </a:xfrm>
            <a:custGeom>
              <a:avLst/>
              <a:gdLst/>
              <a:ahLst/>
              <a:cxnLst/>
              <a:rect l="l" t="t" r="r" b="b"/>
              <a:pathLst>
                <a:path w="38416194" h="43972236">
                  <a:moveTo>
                    <a:pt x="0" y="0"/>
                  </a:moveTo>
                  <a:lnTo>
                    <a:pt x="38416194" y="0"/>
                  </a:lnTo>
                  <a:lnTo>
                    <a:pt x="38416194" y="43972236"/>
                  </a:lnTo>
                  <a:lnTo>
                    <a:pt x="0" y="43972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38560973" cy="44117016"/>
            </a:xfrm>
            <a:custGeom>
              <a:avLst/>
              <a:gdLst/>
              <a:ahLst/>
              <a:cxnLst/>
              <a:rect l="l" t="t" r="r" b="b"/>
              <a:pathLst>
                <a:path w="38560973" h="44117016">
                  <a:moveTo>
                    <a:pt x="38416195" y="43972237"/>
                  </a:moveTo>
                  <a:lnTo>
                    <a:pt x="38560973" y="43972237"/>
                  </a:lnTo>
                  <a:lnTo>
                    <a:pt x="38560973" y="44117016"/>
                  </a:lnTo>
                  <a:lnTo>
                    <a:pt x="38416195" y="44117016"/>
                  </a:lnTo>
                  <a:lnTo>
                    <a:pt x="38416195" y="4397223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3972237"/>
                  </a:lnTo>
                  <a:lnTo>
                    <a:pt x="0" y="43972237"/>
                  </a:lnTo>
                  <a:lnTo>
                    <a:pt x="0" y="144780"/>
                  </a:lnTo>
                  <a:close/>
                  <a:moveTo>
                    <a:pt x="0" y="43972237"/>
                  </a:moveTo>
                  <a:lnTo>
                    <a:pt x="144780" y="43972237"/>
                  </a:lnTo>
                  <a:lnTo>
                    <a:pt x="144780" y="44117016"/>
                  </a:lnTo>
                  <a:lnTo>
                    <a:pt x="0" y="44117016"/>
                  </a:lnTo>
                  <a:lnTo>
                    <a:pt x="0" y="43972237"/>
                  </a:lnTo>
                  <a:close/>
                  <a:moveTo>
                    <a:pt x="38416195" y="144780"/>
                  </a:moveTo>
                  <a:lnTo>
                    <a:pt x="38560973" y="144780"/>
                  </a:lnTo>
                  <a:lnTo>
                    <a:pt x="38560973" y="43972237"/>
                  </a:lnTo>
                  <a:lnTo>
                    <a:pt x="38416195" y="43972237"/>
                  </a:lnTo>
                  <a:lnTo>
                    <a:pt x="38416195" y="144780"/>
                  </a:lnTo>
                  <a:close/>
                  <a:moveTo>
                    <a:pt x="144780" y="43972237"/>
                  </a:moveTo>
                  <a:lnTo>
                    <a:pt x="38416195" y="43972237"/>
                  </a:lnTo>
                  <a:lnTo>
                    <a:pt x="38416195" y="44117016"/>
                  </a:lnTo>
                  <a:lnTo>
                    <a:pt x="144780" y="44117016"/>
                  </a:lnTo>
                  <a:lnTo>
                    <a:pt x="144780" y="43972237"/>
                  </a:lnTo>
                  <a:close/>
                  <a:moveTo>
                    <a:pt x="38416195" y="0"/>
                  </a:moveTo>
                  <a:lnTo>
                    <a:pt x="38560973" y="0"/>
                  </a:lnTo>
                  <a:lnTo>
                    <a:pt x="38560973" y="144780"/>
                  </a:lnTo>
                  <a:lnTo>
                    <a:pt x="38416195" y="144780"/>
                  </a:lnTo>
                  <a:lnTo>
                    <a:pt x="3841619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8416195" y="0"/>
                  </a:lnTo>
                  <a:lnTo>
                    <a:pt x="3841619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83917" y="9254471"/>
            <a:ext cx="3947215" cy="43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latinLnBrk="0"/>
            <a:r>
              <a:rPr lang="en-US" altLang="ko-KR" sz="2800" b="0" i="0">
                <a:effectLst/>
                <a:latin typeface="+mn-ea"/>
              </a:rPr>
              <a:t>Collaborative Filtering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388846" y="6087336"/>
            <a:ext cx="5163841" cy="3813399"/>
            <a:chOff x="0" y="0"/>
            <a:chExt cx="38560973" cy="44117016"/>
          </a:xfrm>
        </p:grpSpPr>
        <p:sp>
          <p:nvSpPr>
            <p:cNvPr id="16" name="Freeform 16"/>
            <p:cNvSpPr/>
            <p:nvPr/>
          </p:nvSpPr>
          <p:spPr>
            <a:xfrm>
              <a:off x="72390" y="72390"/>
              <a:ext cx="38416194" cy="43972236"/>
            </a:xfrm>
            <a:custGeom>
              <a:avLst/>
              <a:gdLst/>
              <a:ahLst/>
              <a:cxnLst/>
              <a:rect l="l" t="t" r="r" b="b"/>
              <a:pathLst>
                <a:path w="38416194" h="43972236">
                  <a:moveTo>
                    <a:pt x="0" y="0"/>
                  </a:moveTo>
                  <a:lnTo>
                    <a:pt x="38416194" y="0"/>
                  </a:lnTo>
                  <a:lnTo>
                    <a:pt x="38416194" y="43972236"/>
                  </a:lnTo>
                  <a:lnTo>
                    <a:pt x="0" y="43972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38560973" cy="44117016"/>
            </a:xfrm>
            <a:custGeom>
              <a:avLst/>
              <a:gdLst/>
              <a:ahLst/>
              <a:cxnLst/>
              <a:rect l="l" t="t" r="r" b="b"/>
              <a:pathLst>
                <a:path w="38560973" h="44117016">
                  <a:moveTo>
                    <a:pt x="38416195" y="43972237"/>
                  </a:moveTo>
                  <a:lnTo>
                    <a:pt x="38560973" y="43972237"/>
                  </a:lnTo>
                  <a:lnTo>
                    <a:pt x="38560973" y="44117016"/>
                  </a:lnTo>
                  <a:lnTo>
                    <a:pt x="38416195" y="44117016"/>
                  </a:lnTo>
                  <a:lnTo>
                    <a:pt x="38416195" y="4397223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3972237"/>
                  </a:lnTo>
                  <a:lnTo>
                    <a:pt x="0" y="43972237"/>
                  </a:lnTo>
                  <a:lnTo>
                    <a:pt x="0" y="144780"/>
                  </a:lnTo>
                  <a:close/>
                  <a:moveTo>
                    <a:pt x="0" y="43972237"/>
                  </a:moveTo>
                  <a:lnTo>
                    <a:pt x="144780" y="43972237"/>
                  </a:lnTo>
                  <a:lnTo>
                    <a:pt x="144780" y="44117016"/>
                  </a:lnTo>
                  <a:lnTo>
                    <a:pt x="0" y="44117016"/>
                  </a:lnTo>
                  <a:lnTo>
                    <a:pt x="0" y="43972237"/>
                  </a:lnTo>
                  <a:close/>
                  <a:moveTo>
                    <a:pt x="38416195" y="144780"/>
                  </a:moveTo>
                  <a:lnTo>
                    <a:pt x="38560973" y="144780"/>
                  </a:lnTo>
                  <a:lnTo>
                    <a:pt x="38560973" y="43972237"/>
                  </a:lnTo>
                  <a:lnTo>
                    <a:pt x="38416195" y="43972237"/>
                  </a:lnTo>
                  <a:lnTo>
                    <a:pt x="38416195" y="144780"/>
                  </a:lnTo>
                  <a:close/>
                  <a:moveTo>
                    <a:pt x="144780" y="43972237"/>
                  </a:moveTo>
                  <a:lnTo>
                    <a:pt x="38416195" y="43972237"/>
                  </a:lnTo>
                  <a:lnTo>
                    <a:pt x="38416195" y="44117016"/>
                  </a:lnTo>
                  <a:lnTo>
                    <a:pt x="144780" y="44117016"/>
                  </a:lnTo>
                  <a:lnTo>
                    <a:pt x="144780" y="43972237"/>
                  </a:lnTo>
                  <a:close/>
                  <a:moveTo>
                    <a:pt x="38416195" y="0"/>
                  </a:moveTo>
                  <a:lnTo>
                    <a:pt x="38560973" y="0"/>
                  </a:lnTo>
                  <a:lnTo>
                    <a:pt x="38560973" y="144780"/>
                  </a:lnTo>
                  <a:lnTo>
                    <a:pt x="38416195" y="144780"/>
                  </a:lnTo>
                  <a:lnTo>
                    <a:pt x="3841619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8416195" y="0"/>
                  </a:lnTo>
                  <a:lnTo>
                    <a:pt x="3841619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784505" y="9261477"/>
            <a:ext cx="4319354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base"/>
            <a:r>
              <a:rPr lang="en-US" altLang="ko-KR" sz="2800">
                <a:latin typeface="맑은 고딕"/>
                <a:ea typeface="맑은 고딕"/>
              </a:rPr>
              <a:t> Content-based Filtering</a:t>
            </a:r>
            <a:endParaRPr lang="en-US" altLang="ko-KR" sz="2800" i="0" err="1">
              <a:effectLst/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95F8211-75E3-3ED5-2C27-EFB972FC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43" y="6387420"/>
            <a:ext cx="4344042" cy="26499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845CD70-57F0-EA6D-1F4B-0BB449FC7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0" y="6470052"/>
            <a:ext cx="4260679" cy="25721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5" name="Group 15">
            <a:extLst>
              <a:ext uri="{FF2B5EF4-FFF2-40B4-BE49-F238E27FC236}">
                <a16:creationId xmlns:a16="http://schemas.microsoft.com/office/drawing/2014/main" id="{A4989AD9-B152-EBB2-0F55-3D7A29AD9C30}"/>
              </a:ext>
            </a:extLst>
          </p:cNvPr>
          <p:cNvGrpSpPr/>
          <p:nvPr/>
        </p:nvGrpSpPr>
        <p:grpSpPr>
          <a:xfrm>
            <a:off x="12157007" y="6074044"/>
            <a:ext cx="5163841" cy="3813399"/>
            <a:chOff x="0" y="0"/>
            <a:chExt cx="38560973" cy="44117016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CE32D2F-596A-D96D-8379-B06FD3F7F8C4}"/>
                </a:ext>
              </a:extLst>
            </p:cNvPr>
            <p:cNvSpPr/>
            <p:nvPr/>
          </p:nvSpPr>
          <p:spPr>
            <a:xfrm>
              <a:off x="0" y="0"/>
              <a:ext cx="38560973" cy="44117016"/>
            </a:xfrm>
            <a:custGeom>
              <a:avLst/>
              <a:gdLst/>
              <a:ahLst/>
              <a:cxnLst/>
              <a:rect l="l" t="t" r="r" b="b"/>
              <a:pathLst>
                <a:path w="38560973" h="44117016">
                  <a:moveTo>
                    <a:pt x="38416195" y="43972237"/>
                  </a:moveTo>
                  <a:lnTo>
                    <a:pt x="38560973" y="43972237"/>
                  </a:lnTo>
                  <a:lnTo>
                    <a:pt x="38560973" y="44117016"/>
                  </a:lnTo>
                  <a:lnTo>
                    <a:pt x="38416195" y="44117016"/>
                  </a:lnTo>
                  <a:lnTo>
                    <a:pt x="38416195" y="4397223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3972237"/>
                  </a:lnTo>
                  <a:lnTo>
                    <a:pt x="0" y="43972237"/>
                  </a:lnTo>
                  <a:lnTo>
                    <a:pt x="0" y="144780"/>
                  </a:lnTo>
                  <a:close/>
                  <a:moveTo>
                    <a:pt x="0" y="43972237"/>
                  </a:moveTo>
                  <a:lnTo>
                    <a:pt x="144780" y="43972237"/>
                  </a:lnTo>
                  <a:lnTo>
                    <a:pt x="144780" y="44117016"/>
                  </a:lnTo>
                  <a:lnTo>
                    <a:pt x="0" y="44117016"/>
                  </a:lnTo>
                  <a:lnTo>
                    <a:pt x="0" y="43972237"/>
                  </a:lnTo>
                  <a:close/>
                  <a:moveTo>
                    <a:pt x="38416195" y="144780"/>
                  </a:moveTo>
                  <a:lnTo>
                    <a:pt x="38560973" y="144780"/>
                  </a:lnTo>
                  <a:lnTo>
                    <a:pt x="38560973" y="43972237"/>
                  </a:lnTo>
                  <a:lnTo>
                    <a:pt x="38416195" y="43972237"/>
                  </a:lnTo>
                  <a:lnTo>
                    <a:pt x="38416195" y="144780"/>
                  </a:lnTo>
                  <a:close/>
                  <a:moveTo>
                    <a:pt x="144780" y="43972237"/>
                  </a:moveTo>
                  <a:lnTo>
                    <a:pt x="38416195" y="43972237"/>
                  </a:lnTo>
                  <a:lnTo>
                    <a:pt x="38416195" y="44117016"/>
                  </a:lnTo>
                  <a:lnTo>
                    <a:pt x="144780" y="44117016"/>
                  </a:lnTo>
                  <a:lnTo>
                    <a:pt x="144780" y="43972237"/>
                  </a:lnTo>
                  <a:close/>
                  <a:moveTo>
                    <a:pt x="38416195" y="0"/>
                  </a:moveTo>
                  <a:lnTo>
                    <a:pt x="38560973" y="0"/>
                  </a:lnTo>
                  <a:lnTo>
                    <a:pt x="38560973" y="144780"/>
                  </a:lnTo>
                  <a:lnTo>
                    <a:pt x="38416195" y="144780"/>
                  </a:lnTo>
                  <a:lnTo>
                    <a:pt x="3841619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8416195" y="0"/>
                  </a:lnTo>
                  <a:lnTo>
                    <a:pt x="3841619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F57D7E41-B1FD-04E9-F807-EEDDA97F3967}"/>
                </a:ext>
              </a:extLst>
            </p:cNvPr>
            <p:cNvSpPr/>
            <p:nvPr/>
          </p:nvSpPr>
          <p:spPr>
            <a:xfrm>
              <a:off x="72390" y="72390"/>
              <a:ext cx="38416194" cy="43972236"/>
            </a:xfrm>
            <a:custGeom>
              <a:avLst/>
              <a:gdLst/>
              <a:ahLst/>
              <a:cxnLst/>
              <a:rect l="l" t="t" r="r" b="b"/>
              <a:pathLst>
                <a:path w="38416194" h="43972236">
                  <a:moveTo>
                    <a:pt x="0" y="0"/>
                  </a:moveTo>
                  <a:lnTo>
                    <a:pt x="38416194" y="0"/>
                  </a:lnTo>
                  <a:lnTo>
                    <a:pt x="38416194" y="43972236"/>
                  </a:lnTo>
                  <a:lnTo>
                    <a:pt x="0" y="43972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4" name="TextBox 19">
            <a:extLst>
              <a:ext uri="{FF2B5EF4-FFF2-40B4-BE49-F238E27FC236}">
                <a16:creationId xmlns:a16="http://schemas.microsoft.com/office/drawing/2014/main" id="{60A28004-40D2-ABF8-F5E4-E2777C8387FC}"/>
              </a:ext>
            </a:extLst>
          </p:cNvPr>
          <p:cNvSpPr txBox="1"/>
          <p:nvPr/>
        </p:nvSpPr>
        <p:spPr>
          <a:xfrm>
            <a:off x="12579249" y="9261476"/>
            <a:ext cx="4319354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2800">
                <a:latin typeface="맑은 고딕"/>
                <a:ea typeface="맑은 고딕"/>
              </a:rPr>
              <a:t>Matrix Factorization</a:t>
            </a:r>
            <a:endParaRPr lang="en-US" altLang="ko-KR" sz="2800" i="0">
              <a:effectLst/>
              <a:latin typeface="맑은 고딕"/>
              <a:ea typeface="맑은 고딕"/>
            </a:endParaRPr>
          </a:p>
        </p:txBody>
      </p:sp>
      <p:pic>
        <p:nvPicPr>
          <p:cNvPr id="25" name="그림 2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381F1B-8C3C-3440-891F-3F3D76CB6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7816" y="6345644"/>
            <a:ext cx="4668383" cy="26370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48CA3-3877-5A46-4374-6E1B69B682EC}"/>
              </a:ext>
            </a:extLst>
          </p:cNvPr>
          <p:cNvSpPr txBox="1"/>
          <p:nvPr/>
        </p:nvSpPr>
        <p:spPr>
          <a:xfrm>
            <a:off x="781929" y="1383055"/>
            <a:ext cx="3991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주요 추천 알고리즘</a:t>
            </a:r>
          </a:p>
        </p:txBody>
      </p:sp>
      <p:pic>
        <p:nvPicPr>
          <p:cNvPr id="29" name="그림 2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C5FBB13-9373-C877-24CD-25B4485A3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302" y="2284896"/>
            <a:ext cx="14786583" cy="33071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471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A4C2AA2-9536-7636-78D6-5EC61F493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39" y="1459213"/>
            <a:ext cx="8830819" cy="25083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788700-AF4D-DFA6-B12C-5C4F921E0B82}"/>
              </a:ext>
            </a:extLst>
          </p:cNvPr>
          <p:cNvSpPr txBox="1"/>
          <p:nvPr/>
        </p:nvSpPr>
        <p:spPr>
          <a:xfrm>
            <a:off x="1929727" y="329002"/>
            <a:ext cx="14427636" cy="101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ko-KR" altLang="en-US" sz="6000" b="1" u="none">
                <a:solidFill>
                  <a:srgbClr val="000000"/>
                </a:solidFill>
                <a:latin typeface="맑은 고딕"/>
                <a:ea typeface="맑은 고딕"/>
              </a:rPr>
              <a:t>관련 기술 조사</a:t>
            </a:r>
            <a:r>
              <a:rPr lang="ko-KR" altLang="en-US" sz="6000" b="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altLang="ko-KR" sz="6000" b="1" u="none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327CAC7-DC39-7FE0-76EE-8394465ACAA3}"/>
              </a:ext>
            </a:extLst>
          </p:cNvPr>
          <p:cNvGrpSpPr/>
          <p:nvPr/>
        </p:nvGrpSpPr>
        <p:grpSpPr>
          <a:xfrm>
            <a:off x="9957166" y="1459213"/>
            <a:ext cx="7719251" cy="7755770"/>
            <a:chOff x="9935623" y="1560739"/>
            <a:chExt cx="7719251" cy="7755770"/>
          </a:xfrm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167DF257-9394-9BC8-D26D-351B9D9FC056}"/>
                </a:ext>
              </a:extLst>
            </p:cNvPr>
            <p:cNvGrpSpPr/>
            <p:nvPr/>
          </p:nvGrpSpPr>
          <p:grpSpPr>
            <a:xfrm>
              <a:off x="9935623" y="1560739"/>
              <a:ext cx="7719251" cy="7755770"/>
              <a:chOff x="-26853" y="-3220"/>
              <a:chExt cx="57643492" cy="44123450"/>
            </a:xfrm>
          </p:grpSpPr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810FF565-8130-9743-E926-BAA5BC2C8563}"/>
                  </a:ext>
                </a:extLst>
              </p:cNvPr>
              <p:cNvSpPr/>
              <p:nvPr/>
            </p:nvSpPr>
            <p:spPr>
              <a:xfrm>
                <a:off x="-26853" y="-3220"/>
                <a:ext cx="57471852" cy="44123450"/>
              </a:xfrm>
              <a:custGeom>
                <a:avLst/>
                <a:gdLst/>
                <a:ahLst/>
                <a:cxnLst/>
                <a:rect l="l" t="t" r="r" b="b"/>
                <a:pathLst>
                  <a:path w="38416194" h="43972236">
                    <a:moveTo>
                      <a:pt x="0" y="0"/>
                    </a:moveTo>
                    <a:lnTo>
                      <a:pt x="38416194" y="0"/>
                    </a:lnTo>
                    <a:lnTo>
                      <a:pt x="38416194" y="43972236"/>
                    </a:lnTo>
                    <a:lnTo>
                      <a:pt x="0" y="439722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4CA49A89-D536-AAEC-8149-2BA0358FA414}"/>
                  </a:ext>
                </a:extLst>
              </p:cNvPr>
              <p:cNvSpPr/>
              <p:nvPr/>
            </p:nvSpPr>
            <p:spPr>
              <a:xfrm>
                <a:off x="0" y="0"/>
                <a:ext cx="57616639" cy="44117016"/>
              </a:xfrm>
              <a:custGeom>
                <a:avLst/>
                <a:gdLst/>
                <a:ahLst/>
                <a:cxnLst/>
                <a:rect l="l" t="t" r="r" b="b"/>
                <a:pathLst>
                  <a:path w="38560973" h="44117016">
                    <a:moveTo>
                      <a:pt x="38416195" y="43972237"/>
                    </a:moveTo>
                    <a:lnTo>
                      <a:pt x="38560973" y="43972237"/>
                    </a:lnTo>
                    <a:lnTo>
                      <a:pt x="38560973" y="44117016"/>
                    </a:lnTo>
                    <a:lnTo>
                      <a:pt x="38416195" y="44117016"/>
                    </a:lnTo>
                    <a:lnTo>
                      <a:pt x="38416195" y="43972237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3972237"/>
                    </a:lnTo>
                    <a:lnTo>
                      <a:pt x="0" y="43972237"/>
                    </a:lnTo>
                    <a:lnTo>
                      <a:pt x="0" y="144780"/>
                    </a:lnTo>
                    <a:close/>
                    <a:moveTo>
                      <a:pt x="0" y="43972237"/>
                    </a:moveTo>
                    <a:lnTo>
                      <a:pt x="144780" y="43972237"/>
                    </a:lnTo>
                    <a:lnTo>
                      <a:pt x="144780" y="44117016"/>
                    </a:lnTo>
                    <a:lnTo>
                      <a:pt x="0" y="44117016"/>
                    </a:lnTo>
                    <a:lnTo>
                      <a:pt x="0" y="43972237"/>
                    </a:lnTo>
                    <a:close/>
                    <a:moveTo>
                      <a:pt x="38416195" y="144780"/>
                    </a:moveTo>
                    <a:lnTo>
                      <a:pt x="38560973" y="144780"/>
                    </a:lnTo>
                    <a:lnTo>
                      <a:pt x="38560973" y="43972237"/>
                    </a:lnTo>
                    <a:lnTo>
                      <a:pt x="38416195" y="43972237"/>
                    </a:lnTo>
                    <a:lnTo>
                      <a:pt x="38416195" y="144780"/>
                    </a:lnTo>
                    <a:close/>
                    <a:moveTo>
                      <a:pt x="144780" y="43972237"/>
                    </a:moveTo>
                    <a:lnTo>
                      <a:pt x="38416195" y="43972237"/>
                    </a:lnTo>
                    <a:lnTo>
                      <a:pt x="38416195" y="44117016"/>
                    </a:lnTo>
                    <a:lnTo>
                      <a:pt x="144780" y="44117016"/>
                    </a:lnTo>
                    <a:lnTo>
                      <a:pt x="144780" y="43972237"/>
                    </a:lnTo>
                    <a:close/>
                    <a:moveTo>
                      <a:pt x="38416195" y="0"/>
                    </a:moveTo>
                    <a:lnTo>
                      <a:pt x="38560973" y="0"/>
                    </a:lnTo>
                    <a:lnTo>
                      <a:pt x="38560973" y="144780"/>
                    </a:lnTo>
                    <a:lnTo>
                      <a:pt x="38416195" y="144780"/>
                    </a:lnTo>
                    <a:lnTo>
                      <a:pt x="3841619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8416195" y="0"/>
                    </a:lnTo>
                    <a:lnTo>
                      <a:pt x="3841619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5AEA01-63C4-D8DA-EB9F-C6A6A82D2D53}"/>
                </a:ext>
              </a:extLst>
            </p:cNvPr>
            <p:cNvSpPr txBox="1"/>
            <p:nvPr/>
          </p:nvSpPr>
          <p:spPr>
            <a:xfrm>
              <a:off x="12986061" y="1784100"/>
              <a:ext cx="226221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800" b="1">
                  <a:ea typeface="맑은 고딕"/>
                  <a:cs typeface="Calibri"/>
                </a:rPr>
                <a:t>MF</a:t>
              </a:r>
              <a:r>
                <a:rPr lang="ko-KR" altLang="en-US" sz="2800" b="1">
                  <a:ea typeface="맑은 고딕"/>
                  <a:cs typeface="Calibri"/>
                </a:rPr>
                <a:t>의 장점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27CF44-75BD-432E-0EA1-596DD8D0D097}"/>
                </a:ext>
              </a:extLst>
            </p:cNvPr>
            <p:cNvSpPr txBox="1"/>
            <p:nvPr/>
          </p:nvSpPr>
          <p:spPr>
            <a:xfrm>
              <a:off x="10164725" y="2416249"/>
              <a:ext cx="7341781" cy="64961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2000" b="1" dirty="0">
                  <a:latin typeface="+mn-ea"/>
                  <a:cs typeface="Calibri"/>
                </a:rPr>
                <a:t>개인화된 추천</a:t>
              </a:r>
              <a:endParaRPr lang="en-US" altLang="ko-KR" sz="2000" b="1" dirty="0">
                <a:latin typeface="+mn-ea"/>
                <a:cs typeface="Calibri"/>
              </a:endParaRPr>
            </a:p>
            <a:p>
              <a:pPr marL="800100" lvl="1" indent="-342900">
                <a:lnSpc>
                  <a:spcPct val="150000"/>
                </a:lnSpc>
                <a:buFont typeface="Courier New"/>
                <a:buChar char="o"/>
              </a:pPr>
              <a:r>
                <a:rPr lang="ko-KR" altLang="en-US" sz="2000" dirty="0">
                  <a:latin typeface="+mn-ea"/>
                  <a:cs typeface="Calibri"/>
                </a:rPr>
                <a:t>각 사용자와 항목을 잠재요인의 벡터로 제공</a:t>
              </a:r>
              <a:endParaRPr lang="en-US" altLang="ko-KR" sz="2000" dirty="0">
                <a:latin typeface="+mn-ea"/>
                <a:cs typeface="Calibri"/>
              </a:endParaRPr>
            </a:p>
            <a:p>
              <a:pPr marL="800100" lvl="1" indent="-342900">
                <a:lnSpc>
                  <a:spcPct val="150000"/>
                </a:lnSpc>
                <a:buFont typeface="Courier New"/>
                <a:buChar char="o"/>
              </a:pPr>
              <a:r>
                <a:rPr lang="ko-KR" altLang="en-US" sz="2000" dirty="0">
                  <a:latin typeface="+mn-ea"/>
                  <a:cs typeface="Calibri"/>
                </a:rPr>
                <a:t>벡터로 사용자 고유의 선호도를 반영한 추천이 가능</a:t>
              </a:r>
              <a:endParaRPr lang="en-US" altLang="ko-KR" sz="2000" dirty="0">
                <a:latin typeface="+mn-ea"/>
                <a:cs typeface="Calibri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2000" b="1" dirty="0">
                  <a:latin typeface="+mn-ea"/>
                  <a:cs typeface="Calibri"/>
                </a:rPr>
                <a:t>평가하지 않은 항목에 대해 예측 가능</a:t>
              </a:r>
              <a:endParaRPr lang="en-US" altLang="ko-KR" sz="2000" b="1" dirty="0">
                <a:latin typeface="+mn-ea"/>
                <a:cs typeface="Calibri"/>
              </a:endParaRPr>
            </a:p>
            <a:p>
              <a:pPr marL="800100" lvl="1" indent="-342900">
                <a:lnSpc>
                  <a:spcPct val="150000"/>
                </a:lnSpc>
                <a:buFont typeface="Courier New"/>
                <a:buChar char="o"/>
              </a:pPr>
              <a:r>
                <a:rPr lang="ko-KR" altLang="en-US" sz="2000" dirty="0">
                  <a:solidFill>
                    <a:srgbClr val="0D0D0D"/>
                  </a:solidFill>
                  <a:latin typeface="+mn-ea"/>
                  <a:cs typeface="Calibri"/>
                </a:rPr>
                <a:t>사용자</a:t>
              </a:r>
              <a:r>
                <a:rPr lang="en-US" altLang="ko-KR" sz="2000" dirty="0">
                  <a:solidFill>
                    <a:srgbClr val="0D0D0D"/>
                  </a:solidFill>
                  <a:latin typeface="+mn-ea"/>
                  <a:cs typeface="Calibri"/>
                </a:rPr>
                <a:t>-</a:t>
              </a:r>
              <a:r>
                <a:rPr lang="ko-KR" altLang="en-US" sz="2000" dirty="0">
                  <a:solidFill>
                    <a:srgbClr val="0D0D0D"/>
                  </a:solidFill>
                  <a:latin typeface="+mn-ea"/>
                  <a:cs typeface="Calibri"/>
                </a:rPr>
                <a:t>아이템 두 행렬의 내적으로</a:t>
              </a:r>
              <a:br>
                <a:rPr lang="en-US" altLang="ko-KR" sz="2000" dirty="0">
                  <a:solidFill>
                    <a:srgbClr val="0D0D0D"/>
                  </a:solidFill>
                  <a:latin typeface="+mn-ea"/>
                  <a:cs typeface="Calibri"/>
                </a:rPr>
              </a:br>
              <a:r>
                <a:rPr lang="ko-KR" altLang="en-US" sz="2000" dirty="0">
                  <a:solidFill>
                    <a:srgbClr val="0D0D0D"/>
                  </a:solidFill>
                  <a:latin typeface="+mn-ea"/>
                  <a:cs typeface="Calibri"/>
                </a:rPr>
                <a:t>사용자가 평가하지 않은 항목의 선호도를 예측가능</a:t>
              </a:r>
              <a:endParaRPr lang="en-US" altLang="ko-KR" sz="2000" dirty="0">
                <a:solidFill>
                  <a:srgbClr val="0D0D0D"/>
                </a:solidFill>
                <a:latin typeface="+mn-ea"/>
                <a:cs typeface="Calibri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srgbClr val="000000"/>
                  </a:solidFill>
                  <a:latin typeface="+mn-ea"/>
                  <a:cs typeface="Calibri"/>
                </a:rPr>
                <a:t>약한신호를 잘 찾음</a:t>
              </a:r>
              <a:endParaRPr lang="en-US" altLang="ko-KR" sz="2000" b="1" dirty="0">
                <a:solidFill>
                  <a:srgbClr val="000000"/>
                </a:solidFill>
                <a:latin typeface="+mn-ea"/>
                <a:cs typeface="Calibri"/>
              </a:endParaRPr>
            </a:p>
            <a:p>
              <a:pPr marL="800100" lvl="1" indent="-342900">
                <a:lnSpc>
                  <a:spcPct val="150000"/>
                </a:lnSpc>
                <a:buFont typeface="Courier New"/>
                <a:buChar char="o"/>
              </a:pPr>
              <a:r>
                <a:rPr lang="ko-KR" altLang="en-US" sz="2000" dirty="0">
                  <a:latin typeface="+mn-ea"/>
                  <a:cs typeface="Calibri"/>
                </a:rPr>
                <a:t>개별 사용자에게 나타나지 않는 소비패턴을 찾기 쉬움</a:t>
              </a:r>
              <a:endParaRPr lang="en-US" altLang="ko-KR" sz="2000" dirty="0">
                <a:latin typeface="+mn-ea"/>
                <a:cs typeface="Calibri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2000" b="1" dirty="0">
                  <a:latin typeface="+mn-ea"/>
                  <a:cs typeface="Calibri"/>
                </a:rPr>
                <a:t>구현의 용이성</a:t>
              </a:r>
              <a:endParaRPr lang="en-US" altLang="ko-KR" sz="2000" b="1" dirty="0">
                <a:latin typeface="+mn-ea"/>
                <a:cs typeface="Calibri"/>
              </a:endParaRPr>
            </a:p>
            <a:p>
              <a:pPr marL="800100" lvl="1" indent="-342900">
                <a:lnSpc>
                  <a:spcPct val="150000"/>
                </a:lnSpc>
                <a:buFont typeface="Courier New"/>
                <a:buChar char="o"/>
              </a:pPr>
              <a:r>
                <a:rPr lang="ko-KR" altLang="en-US" sz="2000" dirty="0">
                  <a:latin typeface="+mn-ea"/>
                  <a:cs typeface="Calibri"/>
                </a:rPr>
                <a:t>비교적 간단한 행렬 분해 모델</a:t>
              </a:r>
              <a:endParaRPr lang="en-US" altLang="ko-KR" sz="2000" dirty="0">
                <a:latin typeface="+mn-ea"/>
                <a:cs typeface="Calibri"/>
              </a:endParaRPr>
            </a:p>
            <a:p>
              <a:pPr marL="800100" lvl="1" indent="-342900">
                <a:lnSpc>
                  <a:spcPct val="150000"/>
                </a:lnSpc>
                <a:buFont typeface="Courier New"/>
                <a:buChar char="o"/>
              </a:pPr>
              <a:r>
                <a:rPr lang="ko-KR" altLang="en-US" sz="2000" dirty="0">
                  <a:latin typeface="+mn-ea"/>
                  <a:cs typeface="Calibri"/>
                </a:rPr>
                <a:t>모델에 사용되는 파라미터가 적음</a:t>
              </a:r>
              <a:endParaRPr lang="en-US" altLang="ko-KR" sz="2000" dirty="0">
                <a:latin typeface="+mn-ea"/>
                <a:cs typeface="Calibri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000" b="1" dirty="0">
                  <a:solidFill>
                    <a:srgbClr val="0D0D0D"/>
                  </a:solidFill>
                  <a:latin typeface="+mn-ea"/>
                  <a:cs typeface="Calibri"/>
                </a:rPr>
                <a:t>계산 효율성</a:t>
              </a:r>
            </a:p>
            <a:p>
              <a:pPr marL="800100" lvl="1" indent="-342900">
                <a:lnSpc>
                  <a:spcPct val="150000"/>
                </a:lnSpc>
                <a:buFont typeface="Courier New"/>
                <a:buChar char="o"/>
              </a:pPr>
              <a:r>
                <a:rPr lang="ko-KR" altLang="en-US" sz="2000" dirty="0">
                  <a:solidFill>
                    <a:srgbClr val="0D0D0D"/>
                  </a:solidFill>
                  <a:latin typeface="+mn-ea"/>
                  <a:cs typeface="Calibri"/>
                </a:rPr>
                <a:t>행렬 분해로 모델을 만들어 계산 효율성이 높음</a:t>
              </a:r>
              <a:endParaRPr lang="en-US" altLang="ko-KR" sz="2000" dirty="0">
                <a:solidFill>
                  <a:srgbClr val="0D0D0D"/>
                </a:solidFill>
                <a:latin typeface="+mn-ea"/>
                <a:cs typeface="Calibri"/>
              </a:endParaRPr>
            </a:p>
            <a:p>
              <a:pPr marL="800100" lvl="1" indent="-342900">
                <a:lnSpc>
                  <a:spcPct val="150000"/>
                </a:lnSpc>
                <a:buFont typeface="Courier New"/>
                <a:buChar char="o"/>
              </a:pPr>
              <a:r>
                <a:rPr lang="ko-KR" altLang="en-US" sz="2000" dirty="0">
                  <a:solidFill>
                    <a:srgbClr val="0D0D0D"/>
                  </a:solidFill>
                  <a:latin typeface="+mn-ea"/>
                  <a:cs typeface="Calibri"/>
                </a:rPr>
                <a:t>대규모 데이터셋에 적합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0585EC6-991D-60C6-9414-6E8A40FAEED8}"/>
              </a:ext>
            </a:extLst>
          </p:cNvPr>
          <p:cNvGrpSpPr/>
          <p:nvPr/>
        </p:nvGrpSpPr>
        <p:grpSpPr>
          <a:xfrm>
            <a:off x="233413" y="6414990"/>
            <a:ext cx="8901438" cy="3738831"/>
            <a:chOff x="233413" y="6414990"/>
            <a:chExt cx="8901438" cy="3738831"/>
          </a:xfrm>
        </p:grpSpPr>
        <p:grpSp>
          <p:nvGrpSpPr>
            <p:cNvPr id="29" name="Group 9">
              <a:extLst>
                <a:ext uri="{FF2B5EF4-FFF2-40B4-BE49-F238E27FC236}">
                  <a16:creationId xmlns:a16="http://schemas.microsoft.com/office/drawing/2014/main" id="{51935D32-A47B-96FF-00CF-BBA610E64E3B}"/>
                </a:ext>
              </a:extLst>
            </p:cNvPr>
            <p:cNvGrpSpPr/>
            <p:nvPr/>
          </p:nvGrpSpPr>
          <p:grpSpPr>
            <a:xfrm>
              <a:off x="233413" y="6414990"/>
              <a:ext cx="8901438" cy="3738831"/>
              <a:chOff x="-26853" y="-3220"/>
              <a:chExt cx="57643492" cy="44123450"/>
            </a:xfrm>
          </p:grpSpPr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681AEC9-0F60-FD44-D8EC-2A54FE7C6499}"/>
                  </a:ext>
                </a:extLst>
              </p:cNvPr>
              <p:cNvSpPr/>
              <p:nvPr/>
            </p:nvSpPr>
            <p:spPr>
              <a:xfrm>
                <a:off x="-26853" y="-3220"/>
                <a:ext cx="57471852" cy="44123450"/>
              </a:xfrm>
              <a:custGeom>
                <a:avLst/>
                <a:gdLst/>
                <a:ahLst/>
                <a:cxnLst/>
                <a:rect l="l" t="t" r="r" b="b"/>
                <a:pathLst>
                  <a:path w="38416194" h="43972236">
                    <a:moveTo>
                      <a:pt x="0" y="0"/>
                    </a:moveTo>
                    <a:lnTo>
                      <a:pt x="38416194" y="0"/>
                    </a:lnTo>
                    <a:lnTo>
                      <a:pt x="38416194" y="43972236"/>
                    </a:lnTo>
                    <a:lnTo>
                      <a:pt x="0" y="439722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4FCCC761-A8AB-52D3-6013-3DBC5A5FE85B}"/>
                  </a:ext>
                </a:extLst>
              </p:cNvPr>
              <p:cNvSpPr/>
              <p:nvPr/>
            </p:nvSpPr>
            <p:spPr>
              <a:xfrm>
                <a:off x="2" y="6"/>
                <a:ext cx="57616637" cy="44117021"/>
              </a:xfrm>
              <a:custGeom>
                <a:avLst/>
                <a:gdLst/>
                <a:ahLst/>
                <a:cxnLst/>
                <a:rect l="l" t="t" r="r" b="b"/>
                <a:pathLst>
                  <a:path w="38560973" h="44117016">
                    <a:moveTo>
                      <a:pt x="38416195" y="43972237"/>
                    </a:moveTo>
                    <a:lnTo>
                      <a:pt x="38560973" y="43972237"/>
                    </a:lnTo>
                    <a:lnTo>
                      <a:pt x="38560973" y="44117016"/>
                    </a:lnTo>
                    <a:lnTo>
                      <a:pt x="38416195" y="44117016"/>
                    </a:lnTo>
                    <a:lnTo>
                      <a:pt x="38416195" y="43972237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3972237"/>
                    </a:lnTo>
                    <a:lnTo>
                      <a:pt x="0" y="43972237"/>
                    </a:lnTo>
                    <a:lnTo>
                      <a:pt x="0" y="144780"/>
                    </a:lnTo>
                    <a:close/>
                    <a:moveTo>
                      <a:pt x="0" y="43972237"/>
                    </a:moveTo>
                    <a:lnTo>
                      <a:pt x="144780" y="43972237"/>
                    </a:lnTo>
                    <a:lnTo>
                      <a:pt x="144780" y="44117016"/>
                    </a:lnTo>
                    <a:lnTo>
                      <a:pt x="0" y="44117016"/>
                    </a:lnTo>
                    <a:lnTo>
                      <a:pt x="0" y="43972237"/>
                    </a:lnTo>
                    <a:close/>
                    <a:moveTo>
                      <a:pt x="38416195" y="144780"/>
                    </a:moveTo>
                    <a:lnTo>
                      <a:pt x="38560973" y="144780"/>
                    </a:lnTo>
                    <a:lnTo>
                      <a:pt x="38560973" y="43972237"/>
                    </a:lnTo>
                    <a:lnTo>
                      <a:pt x="38416195" y="43972237"/>
                    </a:lnTo>
                    <a:lnTo>
                      <a:pt x="38416195" y="144780"/>
                    </a:lnTo>
                    <a:close/>
                    <a:moveTo>
                      <a:pt x="144780" y="43972237"/>
                    </a:moveTo>
                    <a:lnTo>
                      <a:pt x="38416195" y="43972237"/>
                    </a:lnTo>
                    <a:lnTo>
                      <a:pt x="38416195" y="44117016"/>
                    </a:lnTo>
                    <a:lnTo>
                      <a:pt x="144780" y="44117016"/>
                    </a:lnTo>
                    <a:lnTo>
                      <a:pt x="144780" y="43972237"/>
                    </a:lnTo>
                    <a:close/>
                    <a:moveTo>
                      <a:pt x="38416195" y="0"/>
                    </a:moveTo>
                    <a:lnTo>
                      <a:pt x="38560973" y="0"/>
                    </a:lnTo>
                    <a:lnTo>
                      <a:pt x="38560973" y="144780"/>
                    </a:lnTo>
                    <a:lnTo>
                      <a:pt x="38416195" y="144780"/>
                    </a:lnTo>
                    <a:lnTo>
                      <a:pt x="3841619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8416195" y="0"/>
                    </a:lnTo>
                    <a:lnTo>
                      <a:pt x="3841619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712386-631A-EB7A-6C9F-753E8B5F8B2C}"/>
                </a:ext>
              </a:extLst>
            </p:cNvPr>
            <p:cNvSpPr txBox="1"/>
            <p:nvPr/>
          </p:nvSpPr>
          <p:spPr>
            <a:xfrm>
              <a:off x="3256086" y="6524673"/>
              <a:ext cx="292632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800" b="1" dirty="0">
                  <a:ea typeface="맑은 고딕"/>
                  <a:cs typeface="Calibri"/>
                </a:rPr>
                <a:t>MF 주요한 특징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798343-86DA-57BA-44CE-EE514851A5E5}"/>
                </a:ext>
              </a:extLst>
            </p:cNvPr>
            <p:cNvSpPr txBox="1"/>
            <p:nvPr/>
          </p:nvSpPr>
          <p:spPr>
            <a:xfrm>
              <a:off x="957903" y="7067837"/>
              <a:ext cx="7452457" cy="286232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ko-KR" altLang="en-US" sz="2000" b="1" dirty="0">
                  <a:latin typeface="+mn-ea"/>
                  <a:cs typeface="Calibri"/>
                </a:rPr>
                <a:t>개인화된 추천 기능</a:t>
              </a:r>
              <a:endParaRPr lang="en-US" altLang="ko-KR" sz="2000" b="1" dirty="0">
                <a:latin typeface="+mn-ea"/>
                <a:cs typeface="Calibri"/>
              </a:endParaRPr>
            </a:p>
            <a:p>
              <a:pPr marL="800100" lvl="1" indent="-342900">
                <a:buFont typeface="Courier New"/>
                <a:buChar char="o"/>
              </a:pPr>
              <a:r>
                <a:rPr lang="ko-KR" altLang="en-US" sz="2000" dirty="0">
                  <a:latin typeface="+mn-ea"/>
                  <a:cs typeface="Calibri"/>
                </a:rPr>
                <a:t>잠재요인을 통해 개인화된 추천 제공</a:t>
              </a:r>
              <a:br>
                <a:rPr lang="en-US" altLang="ko-KR" sz="2000" dirty="0">
                  <a:latin typeface="+mn-ea"/>
                  <a:cs typeface="Calibri"/>
                </a:rPr>
              </a:br>
              <a:endParaRPr lang="en-US" altLang="ko-KR" sz="2000" dirty="0">
                <a:latin typeface="+mn-ea"/>
                <a:cs typeface="Calibri"/>
              </a:endParaRPr>
            </a:p>
            <a:p>
              <a:pPr marL="342900" indent="-342900">
                <a:buAutoNum type="arabicPeriod"/>
              </a:pPr>
              <a:r>
                <a:rPr lang="ko-KR" altLang="en-US" sz="2000" b="1" dirty="0">
                  <a:latin typeface="+mn-ea"/>
                  <a:cs typeface="Calibri"/>
                </a:rPr>
                <a:t>희소성 처리</a:t>
              </a:r>
              <a:endParaRPr lang="en-US" altLang="ko-KR" sz="2000" b="1" dirty="0">
                <a:latin typeface="+mn-ea"/>
                <a:cs typeface="Calibri"/>
              </a:endParaRPr>
            </a:p>
            <a:p>
              <a:pPr marL="800100" lvl="1" indent="-342900">
                <a:buFont typeface="Courier New"/>
                <a:buChar char="o"/>
              </a:pPr>
              <a:r>
                <a:rPr lang="ko-KR" altLang="en-US" sz="2000" dirty="0">
                  <a:solidFill>
                    <a:srgbClr val="0D0D0D"/>
                  </a:solidFill>
                  <a:latin typeface="+mn-ea"/>
                  <a:cs typeface="+mn-lt"/>
                </a:rPr>
                <a:t>사용자</a:t>
              </a:r>
              <a:r>
                <a:rPr lang="en-US" altLang="ko-KR" sz="2000" dirty="0">
                  <a:solidFill>
                    <a:srgbClr val="0D0D0D"/>
                  </a:solidFill>
                  <a:latin typeface="+mn-ea"/>
                  <a:cs typeface="+mn-lt"/>
                </a:rPr>
                <a:t>-</a:t>
              </a:r>
              <a:r>
                <a:rPr lang="ko-KR" altLang="en-US" sz="2000" dirty="0">
                  <a:solidFill>
                    <a:srgbClr val="0D0D0D"/>
                  </a:solidFill>
                  <a:latin typeface="+mn-ea"/>
                  <a:cs typeface="+mn-lt"/>
                </a:rPr>
                <a:t>항목 평가 행렬이 희소한 경우에도 잠재적인 요인을 학습해 추천을 수행</a:t>
              </a:r>
              <a:br>
                <a:rPr lang="ko-KR" altLang="en-US" sz="2000" dirty="0">
                  <a:solidFill>
                    <a:srgbClr val="0D0D0D"/>
                  </a:solidFill>
                  <a:latin typeface="+mn-ea"/>
                  <a:cs typeface="+mn-lt"/>
                </a:rPr>
              </a:br>
              <a:endParaRPr lang="en-US" altLang="ko-KR" sz="2000" b="1" dirty="0">
                <a:solidFill>
                  <a:srgbClr val="000000"/>
                </a:solidFill>
                <a:latin typeface="+mn-ea"/>
                <a:cs typeface="+mn-lt"/>
              </a:endParaRPr>
            </a:p>
            <a:p>
              <a:pPr marL="342900" indent="-342900">
                <a:buAutoNum type="arabicPeriod"/>
              </a:pPr>
              <a:r>
                <a:rPr lang="ko-KR" altLang="ko-KR" sz="2000" b="1" dirty="0">
                  <a:solidFill>
                    <a:srgbClr val="000000"/>
                  </a:solidFill>
                  <a:latin typeface="+mn-ea"/>
                  <a:cs typeface="+mn-lt"/>
                </a:rPr>
                <a:t>구현의</a:t>
              </a:r>
              <a:r>
                <a:rPr lang="en-US" altLang="ko-KR" sz="2000" b="1" dirty="0">
                  <a:latin typeface="+mn-ea"/>
                  <a:cs typeface="Calibri"/>
                </a:rPr>
                <a:t> </a:t>
              </a:r>
              <a:r>
                <a:rPr lang="ko-KR" altLang="en-US" sz="2000" b="1" dirty="0">
                  <a:latin typeface="+mn-ea"/>
                  <a:cs typeface="Calibri"/>
                </a:rPr>
                <a:t>용이성</a:t>
              </a:r>
              <a:endParaRPr lang="en-US" altLang="ko-KR" sz="2000" b="1" dirty="0">
                <a:latin typeface="+mn-ea"/>
                <a:cs typeface="Calibri"/>
              </a:endParaRPr>
            </a:p>
            <a:p>
              <a:pPr marL="800100" lvl="1" indent="-342900">
                <a:buFont typeface="Courier New"/>
                <a:buChar char="o"/>
              </a:pPr>
              <a:r>
                <a:rPr lang="ko-KR" altLang="en-US" sz="2000" dirty="0">
                  <a:latin typeface="+mn-ea"/>
                  <a:cs typeface="Calibri"/>
                </a:rPr>
                <a:t>상대적으로 간단한 구조</a:t>
              </a:r>
              <a:endParaRPr lang="en-US" altLang="ko-KR" sz="2000" dirty="0">
                <a:latin typeface="+mn-ea"/>
                <a:cs typeface="Calibri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7E0309-A5F9-2270-C4B2-0481CE7BB6B6}"/>
              </a:ext>
            </a:extLst>
          </p:cNvPr>
          <p:cNvGrpSpPr/>
          <p:nvPr/>
        </p:nvGrpSpPr>
        <p:grpSpPr>
          <a:xfrm>
            <a:off x="239709" y="4158142"/>
            <a:ext cx="8895142" cy="2099528"/>
            <a:chOff x="239709" y="4062892"/>
            <a:chExt cx="8895142" cy="209952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C2771A3-2177-9825-2B02-08923C6EEF7A}"/>
                </a:ext>
              </a:extLst>
            </p:cNvPr>
            <p:cNvGrpSpPr/>
            <p:nvPr/>
          </p:nvGrpSpPr>
          <p:grpSpPr>
            <a:xfrm>
              <a:off x="239709" y="4062892"/>
              <a:ext cx="8895142" cy="2099528"/>
              <a:chOff x="239709" y="4179004"/>
              <a:chExt cx="8895142" cy="2099528"/>
            </a:xfrm>
          </p:grpSpPr>
          <p:grpSp>
            <p:nvGrpSpPr>
              <p:cNvPr id="37" name="Group 9">
                <a:extLst>
                  <a:ext uri="{FF2B5EF4-FFF2-40B4-BE49-F238E27FC236}">
                    <a16:creationId xmlns:a16="http://schemas.microsoft.com/office/drawing/2014/main" id="{AE829647-1892-1000-81F9-179C7D6AC366}"/>
                  </a:ext>
                </a:extLst>
              </p:cNvPr>
              <p:cNvGrpSpPr/>
              <p:nvPr/>
            </p:nvGrpSpPr>
            <p:grpSpPr>
              <a:xfrm>
                <a:off x="239709" y="4179004"/>
                <a:ext cx="8895142" cy="2099528"/>
                <a:chOff x="-26853" y="-3219"/>
                <a:chExt cx="57643487" cy="44123449"/>
              </a:xfrm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431BACBB-F75E-7B42-72C9-467438D7ADC1}"/>
                    </a:ext>
                  </a:extLst>
                </p:cNvPr>
                <p:cNvSpPr/>
                <p:nvPr/>
              </p:nvSpPr>
              <p:spPr>
                <a:xfrm>
                  <a:off x="-26853" y="-3219"/>
                  <a:ext cx="57471852" cy="44123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16194" h="43972236">
                      <a:moveTo>
                        <a:pt x="0" y="0"/>
                      </a:moveTo>
                      <a:lnTo>
                        <a:pt x="38416194" y="0"/>
                      </a:lnTo>
                      <a:lnTo>
                        <a:pt x="38416194" y="43972236"/>
                      </a:lnTo>
                      <a:lnTo>
                        <a:pt x="0" y="439722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5ED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89B84B80-9A97-7C23-4015-C4ECE6181542}"/>
                    </a:ext>
                  </a:extLst>
                </p:cNvPr>
                <p:cNvSpPr/>
                <p:nvPr/>
              </p:nvSpPr>
              <p:spPr>
                <a:xfrm>
                  <a:off x="-4" y="9"/>
                  <a:ext cx="57616638" cy="441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60973" h="44117016">
                      <a:moveTo>
                        <a:pt x="38416195" y="43972237"/>
                      </a:moveTo>
                      <a:lnTo>
                        <a:pt x="38560973" y="43972237"/>
                      </a:lnTo>
                      <a:lnTo>
                        <a:pt x="38560973" y="44117016"/>
                      </a:lnTo>
                      <a:lnTo>
                        <a:pt x="38416195" y="44117016"/>
                      </a:lnTo>
                      <a:lnTo>
                        <a:pt x="38416195" y="43972237"/>
                      </a:lnTo>
                      <a:close/>
                      <a:moveTo>
                        <a:pt x="0" y="144780"/>
                      </a:moveTo>
                      <a:lnTo>
                        <a:pt x="144780" y="144780"/>
                      </a:lnTo>
                      <a:lnTo>
                        <a:pt x="144780" y="43972237"/>
                      </a:lnTo>
                      <a:lnTo>
                        <a:pt x="0" y="43972237"/>
                      </a:lnTo>
                      <a:lnTo>
                        <a:pt x="0" y="144780"/>
                      </a:lnTo>
                      <a:close/>
                      <a:moveTo>
                        <a:pt x="0" y="43972237"/>
                      </a:moveTo>
                      <a:lnTo>
                        <a:pt x="144780" y="43972237"/>
                      </a:lnTo>
                      <a:lnTo>
                        <a:pt x="144780" y="44117016"/>
                      </a:lnTo>
                      <a:lnTo>
                        <a:pt x="0" y="44117016"/>
                      </a:lnTo>
                      <a:lnTo>
                        <a:pt x="0" y="43972237"/>
                      </a:lnTo>
                      <a:close/>
                      <a:moveTo>
                        <a:pt x="38416195" y="144780"/>
                      </a:moveTo>
                      <a:lnTo>
                        <a:pt x="38560973" y="144780"/>
                      </a:lnTo>
                      <a:lnTo>
                        <a:pt x="38560973" y="43972237"/>
                      </a:lnTo>
                      <a:lnTo>
                        <a:pt x="38416195" y="43972237"/>
                      </a:lnTo>
                      <a:lnTo>
                        <a:pt x="38416195" y="144780"/>
                      </a:lnTo>
                      <a:close/>
                      <a:moveTo>
                        <a:pt x="144780" y="43972237"/>
                      </a:moveTo>
                      <a:lnTo>
                        <a:pt x="38416195" y="43972237"/>
                      </a:lnTo>
                      <a:lnTo>
                        <a:pt x="38416195" y="44117016"/>
                      </a:lnTo>
                      <a:lnTo>
                        <a:pt x="144780" y="44117016"/>
                      </a:lnTo>
                      <a:lnTo>
                        <a:pt x="144780" y="43972237"/>
                      </a:lnTo>
                      <a:close/>
                      <a:moveTo>
                        <a:pt x="38416195" y="0"/>
                      </a:moveTo>
                      <a:lnTo>
                        <a:pt x="38560973" y="0"/>
                      </a:lnTo>
                      <a:lnTo>
                        <a:pt x="38560973" y="144780"/>
                      </a:lnTo>
                      <a:lnTo>
                        <a:pt x="38416195" y="144780"/>
                      </a:lnTo>
                      <a:lnTo>
                        <a:pt x="38416195" y="0"/>
                      </a:lnTo>
                      <a:close/>
                      <a:moveTo>
                        <a:pt x="0" y="0"/>
                      </a:moveTo>
                      <a:lnTo>
                        <a:pt x="144780" y="0"/>
                      </a:lnTo>
                      <a:lnTo>
                        <a:pt x="144780" y="144780"/>
                      </a:lnTo>
                      <a:lnTo>
                        <a:pt x="0" y="144780"/>
                      </a:lnTo>
                      <a:lnTo>
                        <a:pt x="0" y="0"/>
                      </a:lnTo>
                      <a:close/>
                      <a:moveTo>
                        <a:pt x="144780" y="0"/>
                      </a:moveTo>
                      <a:lnTo>
                        <a:pt x="38416195" y="0"/>
                      </a:lnTo>
                      <a:lnTo>
                        <a:pt x="38416195" y="144780"/>
                      </a:lnTo>
                      <a:lnTo>
                        <a:pt x="144780" y="144780"/>
                      </a:lnTo>
                      <a:lnTo>
                        <a:pt x="14478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A661256-948B-E5D5-5547-CF1581926288}"/>
                  </a:ext>
                </a:extLst>
              </p:cNvPr>
              <p:cNvSpPr txBox="1"/>
              <p:nvPr/>
            </p:nvSpPr>
            <p:spPr>
              <a:xfrm>
                <a:off x="611583" y="4773109"/>
                <a:ext cx="8151394" cy="101566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2000" dirty="0">
                    <a:latin typeface="Malgun Gothic"/>
                    <a:ea typeface="Malgun Gothic"/>
                    <a:cs typeface="noto"/>
                  </a:rPr>
                  <a:t>행렬 인수분해는 추천 시스템에서 사용되는 협업 필터링 알고리즘의 한 종류입니다 행렬 인수분해 알고리즘은 사용자</a:t>
                </a:r>
                <a:r>
                  <a:rPr lang="en-US" altLang="ko-KR" sz="2000" dirty="0">
                    <a:latin typeface="Malgun Gothic"/>
                    <a:ea typeface="noto"/>
                    <a:cs typeface="noto"/>
                  </a:rPr>
                  <a:t>-</a:t>
                </a:r>
                <a:r>
                  <a:rPr lang="ko-KR" altLang="en-US" sz="2000" dirty="0">
                    <a:latin typeface="Malgun Gothic"/>
                    <a:ea typeface="Malgun Gothic"/>
                    <a:cs typeface="noto"/>
                  </a:rPr>
                  <a:t>아이템 행렬을 두 개의 낮은 차원 직사각형 행렬의 곱으로 분해하여 작동합니다</a:t>
                </a:r>
                <a:r>
                  <a:rPr lang="en-US" altLang="ko-KR" sz="2000" dirty="0">
                    <a:latin typeface="Malgun Gothic"/>
                    <a:ea typeface="noto"/>
                    <a:cs typeface="noto"/>
                  </a:rPr>
                  <a:t>.</a:t>
                </a:r>
                <a:endParaRPr lang="ko-KR" altLang="en-US" sz="2000" dirty="0">
                  <a:latin typeface="Malgun Gothic"/>
                  <a:ea typeface="Malgun Gothic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ADD8C-8FF3-EEBB-F0E4-3E9616518C86}"/>
                  </a:ext>
                </a:extLst>
              </p:cNvPr>
              <p:cNvSpPr txBox="1"/>
              <p:nvPr/>
            </p:nvSpPr>
            <p:spPr>
              <a:xfrm>
                <a:off x="3777392" y="4301289"/>
                <a:ext cx="1819776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800" b="1">
                    <a:ea typeface="맑은 고딕"/>
                    <a:cs typeface="Calibri"/>
                  </a:rPr>
                  <a:t>MF 소개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84BF52-D45D-EF5D-7CA3-E74DD799A98F}"/>
                </a:ext>
              </a:extLst>
            </p:cNvPr>
            <p:cNvSpPr txBox="1"/>
            <p:nvPr/>
          </p:nvSpPr>
          <p:spPr>
            <a:xfrm>
              <a:off x="611583" y="5875122"/>
              <a:ext cx="585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latin typeface="+mn-ea"/>
                </a:rPr>
                <a:t>출처</a:t>
              </a:r>
              <a:r>
                <a:rPr lang="en-US" altLang="ko-KR" sz="1200">
                  <a:latin typeface="+mn-ea"/>
                </a:rPr>
                <a:t>: https://en.wikipedia.org/wiki/Matrix_factorization_(recommender_systems)</a:t>
              </a:r>
              <a:endParaRPr lang="ko-KR" altLang="en-US" sz="12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982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116BB9-CE4A-C13F-A5B9-236EDA03E6CE}"/>
              </a:ext>
            </a:extLst>
          </p:cNvPr>
          <p:cNvSpPr txBox="1"/>
          <p:nvPr/>
        </p:nvSpPr>
        <p:spPr>
          <a:xfrm>
            <a:off x="1929727" y="329002"/>
            <a:ext cx="14427636" cy="101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ko-KR" altLang="en-US" sz="6000" b="1" u="none">
                <a:solidFill>
                  <a:srgbClr val="000000"/>
                </a:solidFill>
                <a:latin typeface="+mn-ea"/>
              </a:rPr>
              <a:t>관련 기술 조사</a:t>
            </a:r>
            <a:endParaRPr lang="en-US" sz="6000" b="1" u="none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FB544-3C60-9CD8-E5C3-BC95DAE0AC32}"/>
              </a:ext>
            </a:extLst>
          </p:cNvPr>
          <p:cNvSpPr txBox="1"/>
          <p:nvPr/>
        </p:nvSpPr>
        <p:spPr>
          <a:xfrm>
            <a:off x="781929" y="1383055"/>
            <a:ext cx="3991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+mj-ea"/>
                <a:ea typeface="+mj-ea"/>
              </a:rPr>
              <a:t>Yelp </a:t>
            </a:r>
            <a:r>
              <a:rPr lang="en-US" altLang="ko-KR" sz="3000" b="1" err="1">
                <a:latin typeface="+mj-ea"/>
                <a:ea typeface="+mj-ea"/>
              </a:rPr>
              <a:t>DataSet</a:t>
            </a:r>
            <a:endParaRPr lang="ko-KR" altLang="en-US" sz="3000" b="1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28549-5586-4A91-E268-A9E22ED2202F}"/>
              </a:ext>
            </a:extLst>
          </p:cNvPr>
          <p:cNvSpPr txBox="1"/>
          <p:nvPr/>
        </p:nvSpPr>
        <p:spPr>
          <a:xfrm>
            <a:off x="9724292" y="4378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04D9CE-6FE9-7B45-920A-24CCB6E87215}"/>
              </a:ext>
            </a:extLst>
          </p:cNvPr>
          <p:cNvGrpSpPr/>
          <p:nvPr/>
        </p:nvGrpSpPr>
        <p:grpSpPr>
          <a:xfrm>
            <a:off x="8428471" y="2185280"/>
            <a:ext cx="9504346" cy="7222489"/>
            <a:chOff x="8220187" y="136975"/>
            <a:chExt cx="9504346" cy="4384046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342EFF5-CAED-E64A-179A-AE78FE591BA6}"/>
                </a:ext>
              </a:extLst>
            </p:cNvPr>
            <p:cNvSpPr/>
            <p:nvPr/>
          </p:nvSpPr>
          <p:spPr>
            <a:xfrm>
              <a:off x="8220187" y="136975"/>
              <a:ext cx="9504346" cy="4384046"/>
            </a:xfrm>
            <a:custGeom>
              <a:avLst/>
              <a:gdLst/>
              <a:ahLst/>
              <a:cxnLst/>
              <a:rect l="l" t="t" r="r" b="b"/>
              <a:pathLst>
                <a:path w="66624016" h="24642875">
                  <a:moveTo>
                    <a:pt x="0" y="0"/>
                  </a:moveTo>
                  <a:lnTo>
                    <a:pt x="66624016" y="0"/>
                  </a:lnTo>
                  <a:lnTo>
                    <a:pt x="66624016" y="24642875"/>
                  </a:lnTo>
                  <a:lnTo>
                    <a:pt x="0" y="246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 w="28575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DEF2FB-0859-D96B-1135-F9CA99FA009C}"/>
                </a:ext>
              </a:extLst>
            </p:cNvPr>
            <p:cNvSpPr txBox="1"/>
            <p:nvPr/>
          </p:nvSpPr>
          <p:spPr>
            <a:xfrm>
              <a:off x="8225636" y="418197"/>
              <a:ext cx="9498897" cy="29330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ko-KR" sz="2800">
                  <a:latin typeface="맑은 고딕"/>
                  <a:ea typeface="맑은 고딕"/>
                  <a:cs typeface="Calibri"/>
                </a:rPr>
                <a:t>Yelp </a:t>
              </a:r>
              <a:r>
                <a:rPr lang="ko-KR" altLang="en-US" sz="2800">
                  <a:latin typeface="맑은 고딕"/>
                  <a:ea typeface="맑은 고딕"/>
                  <a:cs typeface="Calibri"/>
                </a:rPr>
                <a:t>사에서 제공하는 학술적 목적의 </a:t>
              </a:r>
              <a:endParaRPr lang="en-US" altLang="ko-KR" sz="2800">
                <a:latin typeface="+mn-ea"/>
                <a:cs typeface="Calibri"/>
              </a:endParaRPr>
            </a:p>
            <a:p>
              <a:pPr lvl="1"/>
              <a:r>
                <a:rPr lang="ko-KR" altLang="en-US" sz="2800">
                  <a:latin typeface="맑은 고딕"/>
                  <a:ea typeface="맑은 고딕"/>
                  <a:cs typeface="Calibri"/>
                </a:rPr>
                <a:t>비즈니스</a:t>
              </a:r>
              <a:r>
                <a:rPr lang="en-US" altLang="ko-KR" sz="2800">
                  <a:latin typeface="맑은 고딕"/>
                  <a:ea typeface="맑은 고딕"/>
                  <a:cs typeface="Calibri"/>
                </a:rPr>
                <a:t>, </a:t>
              </a:r>
              <a:r>
                <a:rPr lang="ko-KR" altLang="en-US" sz="2800">
                  <a:latin typeface="맑은 고딕"/>
                  <a:ea typeface="맑은 고딕"/>
                  <a:cs typeface="Calibri"/>
                </a:rPr>
                <a:t>리뷰</a:t>
              </a:r>
              <a:r>
                <a:rPr lang="en-US" altLang="ko-KR" sz="2800">
                  <a:latin typeface="맑은 고딕"/>
                  <a:ea typeface="맑은 고딕"/>
                  <a:cs typeface="Calibri"/>
                </a:rPr>
                <a:t>, </a:t>
              </a:r>
              <a:r>
                <a:rPr lang="ko-KR" altLang="en-US" sz="2800">
                  <a:latin typeface="맑은 고딕"/>
                  <a:ea typeface="맑은 고딕"/>
                  <a:cs typeface="Calibri"/>
                </a:rPr>
                <a:t>사용자 데이터 집합</a:t>
              </a:r>
              <a:endParaRPr lang="en-US" altLang="ko-KR" sz="2800">
                <a:latin typeface="맑은 고딕"/>
                <a:ea typeface="맑은 고딕"/>
                <a:cs typeface="Calibri"/>
              </a:endParaRPr>
            </a:p>
            <a:p>
              <a:pPr lvl="1"/>
              <a:endParaRPr lang="en-US" altLang="ko-KR" sz="2800">
                <a:latin typeface="+mn-ea"/>
                <a:cs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800">
                  <a:latin typeface="맑은 고딕"/>
                  <a:ea typeface="맑은 고딕"/>
                  <a:cs typeface="Calibri"/>
                </a:rPr>
                <a:t>미국</a:t>
              </a:r>
              <a:r>
                <a:rPr lang="en-US" altLang="ko-KR" sz="2800">
                  <a:latin typeface="맑은 고딕"/>
                  <a:ea typeface="맑은 고딕"/>
                  <a:cs typeface="Calibri"/>
                </a:rPr>
                <a:t>/</a:t>
              </a:r>
              <a:r>
                <a:rPr lang="ko-KR" altLang="en-US" sz="2800">
                  <a:latin typeface="맑은 고딕"/>
                  <a:ea typeface="맑은 고딕"/>
                  <a:cs typeface="Calibri"/>
                </a:rPr>
                <a:t>캐나다 지역의 레스토랑에 대한 리뷰 정보를 제공</a:t>
              </a:r>
              <a:endParaRPr lang="en-US" altLang="ko-KR" sz="2800">
                <a:latin typeface="맑은 고딕"/>
                <a:ea typeface="맑은 고딕"/>
                <a:cs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altLang="ko-KR" sz="2800">
                <a:latin typeface="+mn-ea"/>
                <a:cs typeface="Calibri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800">
                  <a:latin typeface="맑은 고딕"/>
                  <a:ea typeface="맑은 고딕"/>
                  <a:cs typeface="Calibri"/>
                </a:rPr>
                <a:t>대규모 </a:t>
              </a:r>
              <a:r>
                <a:rPr lang="en-US" altLang="ko-KR" sz="2800" err="1">
                  <a:latin typeface="맑은 고딕"/>
                  <a:ea typeface="맑은 고딕"/>
                  <a:cs typeface="Calibri"/>
                </a:rPr>
                <a:t>DataSet</a:t>
              </a:r>
              <a:r>
                <a:rPr lang="ko-KR" altLang="en-US" sz="2800" err="1">
                  <a:latin typeface="맑은 고딕"/>
                  <a:ea typeface="맑은 고딕"/>
                  <a:cs typeface="Calibri"/>
                </a:rPr>
                <a:t>으로</a:t>
              </a:r>
              <a:r>
                <a:rPr lang="ko-KR" altLang="en-US" sz="2800">
                  <a:latin typeface="맑은 고딕"/>
                  <a:ea typeface="맑은 고딕"/>
                  <a:cs typeface="Calibri"/>
                </a:rPr>
                <a:t> 음식점과 관련한 </a:t>
              </a:r>
              <a:br>
                <a:rPr lang="en-US" altLang="ko-KR" sz="2800">
                  <a:latin typeface="+mn-ea"/>
                  <a:cs typeface="Calibri"/>
                </a:rPr>
              </a:br>
              <a:r>
                <a:rPr lang="ko-KR" altLang="en-US" sz="2800">
                  <a:latin typeface="맑은 고딕"/>
                  <a:ea typeface="맑은 고딕"/>
                  <a:cs typeface="Calibri"/>
                </a:rPr>
                <a:t>추천 시스템 개발에 이용하기 적합</a:t>
              </a:r>
              <a:br>
                <a:rPr lang="ko-KR" altLang="en-US" sz="2800">
                  <a:latin typeface="맑은 고딕"/>
                  <a:ea typeface="맑은 고딕"/>
                  <a:cs typeface="Calibri"/>
                </a:rPr>
              </a:br>
              <a:br>
                <a:rPr lang="ko-KR" altLang="en-US" sz="2800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</a:br>
              <a:endParaRPr lang="ko-KR" sz="2800">
                <a:solidFill>
                  <a:srgbClr val="0D0D0D"/>
                </a:solidFill>
                <a:latin typeface="Malgun Gothic"/>
                <a:ea typeface="Malgun Gothic"/>
                <a:cs typeface="+mn-lt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800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지리 정보를 활용하여 지역별 비즈니스 추천 시스템을 구축가능</a:t>
              </a:r>
              <a:endParaRPr lang="ko-KR" sz="2800">
                <a:solidFill>
                  <a:srgbClr val="0D0D0D"/>
                </a:solidFill>
                <a:latin typeface="Malgun Gothic"/>
                <a:ea typeface="Malgun Gothic"/>
                <a:cs typeface="Calibri"/>
              </a:endParaRPr>
            </a:p>
          </p:txBody>
        </p:sp>
      </p:grpSp>
      <p:pic>
        <p:nvPicPr>
          <p:cNvPr id="28" name="그림 27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E3C71E68-F63E-6375-EF65-811BD784B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9" y="2185279"/>
            <a:ext cx="7236656" cy="37789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3D05C39-4075-3A77-47F0-0D8E7DC39BAB}"/>
              </a:ext>
            </a:extLst>
          </p:cNvPr>
          <p:cNvSpPr txBox="1"/>
          <p:nvPr/>
        </p:nvSpPr>
        <p:spPr>
          <a:xfrm>
            <a:off x="781929" y="5969199"/>
            <a:ext cx="2648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n-ea"/>
              </a:rPr>
              <a:t>출처</a:t>
            </a:r>
            <a:r>
              <a:rPr lang="en-US" altLang="ko-KR" sz="1200">
                <a:latin typeface="+mn-ea"/>
              </a:rPr>
              <a:t>: https://www.yelp.com/dataset</a:t>
            </a:r>
            <a:endParaRPr lang="ko-KR" altLang="en-US" sz="120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BDC63EA-65B9-BF45-7F1A-FDFEFB1DB60F}"/>
              </a:ext>
            </a:extLst>
          </p:cNvPr>
          <p:cNvGrpSpPr/>
          <p:nvPr/>
        </p:nvGrpSpPr>
        <p:grpSpPr>
          <a:xfrm>
            <a:off x="781929" y="6662486"/>
            <a:ext cx="7236656" cy="2745283"/>
            <a:chOff x="781929" y="6662485"/>
            <a:chExt cx="6967218" cy="2745283"/>
          </a:xfrm>
        </p:grpSpPr>
        <p:grpSp>
          <p:nvGrpSpPr>
            <p:cNvPr id="39" name="Group 9">
              <a:extLst>
                <a:ext uri="{FF2B5EF4-FFF2-40B4-BE49-F238E27FC236}">
                  <a16:creationId xmlns:a16="http://schemas.microsoft.com/office/drawing/2014/main" id="{034C9DA1-3BEB-A44E-9A8F-809FFD16F6BB}"/>
                </a:ext>
              </a:extLst>
            </p:cNvPr>
            <p:cNvGrpSpPr/>
            <p:nvPr/>
          </p:nvGrpSpPr>
          <p:grpSpPr>
            <a:xfrm>
              <a:off x="781929" y="6662485"/>
              <a:ext cx="6967218" cy="2745283"/>
              <a:chOff x="-26853" y="-3220"/>
              <a:chExt cx="57643492" cy="44123450"/>
            </a:xfrm>
          </p:grpSpPr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D672C66B-D4E1-4625-83C8-8E5193FF6CCE}"/>
                  </a:ext>
                </a:extLst>
              </p:cNvPr>
              <p:cNvSpPr/>
              <p:nvPr/>
            </p:nvSpPr>
            <p:spPr>
              <a:xfrm>
                <a:off x="-26853" y="-3220"/>
                <a:ext cx="57471849" cy="44123450"/>
              </a:xfrm>
              <a:custGeom>
                <a:avLst/>
                <a:gdLst/>
                <a:ahLst/>
                <a:cxnLst/>
                <a:rect l="l" t="t" r="r" b="b"/>
                <a:pathLst>
                  <a:path w="38416194" h="43972236">
                    <a:moveTo>
                      <a:pt x="0" y="0"/>
                    </a:moveTo>
                    <a:lnTo>
                      <a:pt x="38416194" y="0"/>
                    </a:lnTo>
                    <a:lnTo>
                      <a:pt x="38416194" y="43972236"/>
                    </a:lnTo>
                    <a:lnTo>
                      <a:pt x="0" y="439722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276A1EB6-9C3D-4600-AEB0-2150E291E188}"/>
                  </a:ext>
                </a:extLst>
              </p:cNvPr>
              <p:cNvSpPr/>
              <p:nvPr/>
            </p:nvSpPr>
            <p:spPr>
              <a:xfrm>
                <a:off x="3" y="-6"/>
                <a:ext cx="57616636" cy="44117021"/>
              </a:xfrm>
              <a:custGeom>
                <a:avLst/>
                <a:gdLst/>
                <a:ahLst/>
                <a:cxnLst/>
                <a:rect l="l" t="t" r="r" b="b"/>
                <a:pathLst>
                  <a:path w="38560973" h="44117016">
                    <a:moveTo>
                      <a:pt x="38416195" y="43972237"/>
                    </a:moveTo>
                    <a:lnTo>
                      <a:pt x="38560973" y="43972237"/>
                    </a:lnTo>
                    <a:lnTo>
                      <a:pt x="38560973" y="44117016"/>
                    </a:lnTo>
                    <a:lnTo>
                      <a:pt x="38416195" y="44117016"/>
                    </a:lnTo>
                    <a:lnTo>
                      <a:pt x="38416195" y="43972237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3972237"/>
                    </a:lnTo>
                    <a:lnTo>
                      <a:pt x="0" y="43972237"/>
                    </a:lnTo>
                    <a:lnTo>
                      <a:pt x="0" y="144780"/>
                    </a:lnTo>
                    <a:close/>
                    <a:moveTo>
                      <a:pt x="0" y="43972237"/>
                    </a:moveTo>
                    <a:lnTo>
                      <a:pt x="144780" y="43972237"/>
                    </a:lnTo>
                    <a:lnTo>
                      <a:pt x="144780" y="44117016"/>
                    </a:lnTo>
                    <a:lnTo>
                      <a:pt x="0" y="44117016"/>
                    </a:lnTo>
                    <a:lnTo>
                      <a:pt x="0" y="43972237"/>
                    </a:lnTo>
                    <a:close/>
                    <a:moveTo>
                      <a:pt x="38416195" y="144780"/>
                    </a:moveTo>
                    <a:lnTo>
                      <a:pt x="38560973" y="144780"/>
                    </a:lnTo>
                    <a:lnTo>
                      <a:pt x="38560973" y="43972237"/>
                    </a:lnTo>
                    <a:lnTo>
                      <a:pt x="38416195" y="43972237"/>
                    </a:lnTo>
                    <a:lnTo>
                      <a:pt x="38416195" y="144780"/>
                    </a:lnTo>
                    <a:close/>
                    <a:moveTo>
                      <a:pt x="144780" y="43972237"/>
                    </a:moveTo>
                    <a:lnTo>
                      <a:pt x="38416195" y="43972237"/>
                    </a:lnTo>
                    <a:lnTo>
                      <a:pt x="38416195" y="44117016"/>
                    </a:lnTo>
                    <a:lnTo>
                      <a:pt x="144780" y="44117016"/>
                    </a:lnTo>
                    <a:lnTo>
                      <a:pt x="144780" y="43972237"/>
                    </a:lnTo>
                    <a:close/>
                    <a:moveTo>
                      <a:pt x="38416195" y="0"/>
                    </a:moveTo>
                    <a:lnTo>
                      <a:pt x="38560973" y="0"/>
                    </a:lnTo>
                    <a:lnTo>
                      <a:pt x="38560973" y="144780"/>
                    </a:lnTo>
                    <a:lnTo>
                      <a:pt x="38416195" y="144780"/>
                    </a:lnTo>
                    <a:lnTo>
                      <a:pt x="3841619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8416195" y="0"/>
                    </a:lnTo>
                    <a:lnTo>
                      <a:pt x="3841619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7E51A1-9954-094C-D29E-98DEE5DDB114}"/>
                </a:ext>
              </a:extLst>
            </p:cNvPr>
            <p:cNvSpPr txBox="1"/>
            <p:nvPr/>
          </p:nvSpPr>
          <p:spPr>
            <a:xfrm>
              <a:off x="793925" y="7184733"/>
              <a:ext cx="6946472" cy="1700787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Business</a:t>
              </a:r>
              <a:r>
                <a:rPr lang="ko-KR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: 비즈니스의 이름, 주소, 카테고리, 평균 평점 </a:t>
              </a:r>
              <a:r>
                <a:rPr lang="ko-KR" altLang="en-US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등의</a:t>
              </a:r>
              <a:r>
                <a:rPr lang="ko-KR" altLang="ko-KR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 </a:t>
              </a:r>
              <a:r>
                <a:rPr lang="ko-KR" altLang="en-US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정보</a:t>
              </a:r>
              <a:endParaRPr lang="en-US" altLang="ko-KR">
                <a:solidFill>
                  <a:srgbClr val="0D0D0D"/>
                </a:solidFill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User</a:t>
              </a:r>
              <a:r>
                <a:rPr lang="ko-KR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: 사용자의 식별자, 이름, 리뷰 수, 평균 평점</a:t>
              </a:r>
              <a:r>
                <a:rPr lang="en-US" altLang="ko-KR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 </a:t>
              </a:r>
              <a:r>
                <a:rPr lang="ko-KR" altLang="en-US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등의</a:t>
              </a:r>
              <a:r>
                <a:rPr lang="ko-KR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 </a:t>
              </a:r>
              <a:r>
                <a:rPr lang="ko-KR" altLang="en-US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정보</a:t>
              </a:r>
              <a:endParaRPr lang="en-US" altLang="ko-KR">
                <a:solidFill>
                  <a:srgbClr val="0D0D0D"/>
                </a:solidFill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Review</a:t>
              </a:r>
              <a:r>
                <a:rPr lang="ko-KR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: 사용자가 비즈니스에 대해 남긴 리뷰와 평점</a:t>
              </a:r>
              <a:r>
                <a:rPr lang="en-US" altLang="ko-KR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 </a:t>
              </a:r>
              <a:r>
                <a:rPr lang="ko-KR" altLang="en-US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정보</a:t>
              </a:r>
              <a:endParaRPr lang="en-US" altLang="ko-KR">
                <a:solidFill>
                  <a:srgbClr val="0D0D0D"/>
                </a:solidFill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Photos</a:t>
              </a:r>
              <a:r>
                <a:rPr lang="ko-KR">
                  <a:solidFill>
                    <a:srgbClr val="0D0D0D"/>
                  </a:solidFill>
                  <a:latin typeface="Malgun Gothic"/>
                  <a:ea typeface="Malgun Gothic"/>
                  <a:cs typeface="+mn-lt"/>
                </a:rPr>
                <a:t>: 사용자가 올린 비즈니스 관련 사진 데이터</a:t>
              </a:r>
              <a:endParaRPr lang="ko-KR" altLang="en-US">
                <a:latin typeface="Malgun Gothic"/>
                <a:ea typeface="Malgun Gothic"/>
                <a:cs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362C99-C1DB-A16C-0635-496DC9E19AA2}"/>
                </a:ext>
              </a:extLst>
            </p:cNvPr>
            <p:cNvSpPr txBox="1"/>
            <p:nvPr/>
          </p:nvSpPr>
          <p:spPr>
            <a:xfrm>
              <a:off x="2627859" y="6815301"/>
              <a:ext cx="327860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b="1" err="1">
                  <a:ea typeface="맑은 고딕"/>
                  <a:cs typeface="Calibri"/>
                </a:rPr>
                <a:t>Yelp</a:t>
              </a:r>
              <a:r>
                <a:rPr lang="ko-KR" altLang="en-US" b="1">
                  <a:ea typeface="맑은 고딕"/>
                  <a:cs typeface="Calibri"/>
                </a:rPr>
                <a:t> </a:t>
              </a:r>
              <a:r>
                <a:rPr lang="ko-KR" altLang="en-US" b="1" err="1">
                  <a:ea typeface="맑은 고딕"/>
                  <a:cs typeface="Calibri"/>
                </a:rPr>
                <a:t>DataSet</a:t>
              </a:r>
              <a:r>
                <a:rPr lang="ko-KR" altLang="en-US" b="1">
                  <a:ea typeface="맑은 고딕"/>
                  <a:cs typeface="Calibri"/>
                </a:rPr>
                <a:t> </a:t>
              </a:r>
              <a:r>
                <a:rPr lang="ko-KR" b="1">
                  <a:solidFill>
                    <a:srgbClr val="0D0D0D"/>
                  </a:solidFill>
                  <a:latin typeface="Malgun Gothic"/>
                  <a:ea typeface="Malgun Gothic"/>
                  <a:cs typeface="Calibri"/>
                </a:rPr>
                <a:t>주요 컴포넌트</a:t>
              </a:r>
              <a:endParaRPr lang="ko-KR" altLang="en-US" b="1">
                <a:ea typeface="맑은 고딕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41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EA6692A9-4469-E7AE-DA1C-FDC900288A19}"/>
              </a:ext>
            </a:extLst>
          </p:cNvPr>
          <p:cNvSpPr txBox="1"/>
          <p:nvPr/>
        </p:nvSpPr>
        <p:spPr>
          <a:xfrm>
            <a:off x="4235165" y="294674"/>
            <a:ext cx="9817670" cy="1002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ko-KR" altLang="en-US" sz="695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1학기 과제 계획</a:t>
            </a:r>
            <a:endParaRPr lang="ko-KR" altLang="en-US" sz="6950" u="none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3AA5DB9-A075-A640-72DC-68E533EDD198}"/>
              </a:ext>
            </a:extLst>
          </p:cNvPr>
          <p:cNvGrpSpPr/>
          <p:nvPr/>
        </p:nvGrpSpPr>
        <p:grpSpPr>
          <a:xfrm>
            <a:off x="594061" y="1879934"/>
            <a:ext cx="3444792" cy="3983872"/>
            <a:chOff x="135355" y="1564105"/>
            <a:chExt cx="2151398" cy="3021346"/>
          </a:xfrm>
        </p:grpSpPr>
        <p:pic>
          <p:nvPicPr>
            <p:cNvPr id="17" name="그림 16" descr="상징, 원, 로고, 폰트이(가) 표시된 사진&#10;&#10;자동 생성된 설명">
              <a:extLst>
                <a:ext uri="{FF2B5EF4-FFF2-40B4-BE49-F238E27FC236}">
                  <a16:creationId xmlns:a16="http://schemas.microsoft.com/office/drawing/2014/main" id="{FA3053C6-9D1D-1F17-3257-6BEFE94B3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617" y="2476417"/>
              <a:ext cx="2147136" cy="21090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2C838B-8719-0431-CF07-3EB0A54C497B}"/>
                </a:ext>
              </a:extLst>
            </p:cNvPr>
            <p:cNvSpPr txBox="1"/>
            <p:nvPr/>
          </p:nvSpPr>
          <p:spPr>
            <a:xfrm>
              <a:off x="135355" y="1564105"/>
              <a:ext cx="2150645" cy="105037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800" b="1">
                  <a:ea typeface="맑은 고딕"/>
                  <a:cs typeface="Calibri"/>
                </a:rPr>
                <a:t>평점, 검색위치를 </a:t>
              </a:r>
            </a:p>
            <a:p>
              <a:pPr algn="ctr"/>
              <a:r>
                <a:rPr lang="ko-KR" altLang="en-US" sz="2800" b="1">
                  <a:ea typeface="맑은 고딕"/>
                  <a:cs typeface="Calibri"/>
                </a:rPr>
                <a:t>포함한 </a:t>
              </a:r>
              <a:r>
                <a:rPr lang="ko-KR" altLang="en-US" sz="2800" b="1" err="1">
                  <a:ea typeface="맑은 고딕"/>
                  <a:cs typeface="Calibri"/>
                </a:rPr>
                <a:t>Yelp</a:t>
              </a:r>
              <a:endParaRPr lang="ko-KR" altLang="en-US" sz="2800" b="1">
                <a:ea typeface="맑은 고딕"/>
                <a:cs typeface="Calibri"/>
              </a:endParaRPr>
            </a:p>
            <a:p>
              <a:pPr algn="ctr"/>
              <a:r>
                <a:rPr lang="ko-KR" altLang="en-US" sz="2800" b="1">
                  <a:ea typeface="맑은 고딕"/>
                  <a:cs typeface="Calibri"/>
                </a:rPr>
                <a:t>데이터 </a:t>
              </a:r>
              <a:r>
                <a:rPr lang="ko-KR" altLang="en-US" sz="2800" b="1" err="1">
                  <a:ea typeface="맑은 고딕"/>
                  <a:cs typeface="Calibri"/>
                </a:rPr>
                <a:t>전처리</a:t>
              </a:r>
              <a:endParaRPr lang="ko-KR" altLang="en-US" sz="2800" b="1">
                <a:ea typeface="맑은 고딕"/>
                <a:cs typeface="Calibri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618D94C-3A37-7D5B-6DA0-9D2EAE8C516F}"/>
              </a:ext>
            </a:extLst>
          </p:cNvPr>
          <p:cNvGrpSpPr/>
          <p:nvPr/>
        </p:nvGrpSpPr>
        <p:grpSpPr>
          <a:xfrm>
            <a:off x="7269498" y="1879933"/>
            <a:ext cx="3761955" cy="4962276"/>
            <a:chOff x="4434556" y="1036184"/>
            <a:chExt cx="2919745" cy="4106564"/>
          </a:xfrm>
        </p:grpSpPr>
        <p:pic>
          <p:nvPicPr>
            <p:cNvPr id="15" name="그림 14" descr="상징, 폰트, 로고, 그래픽이(가) 표시된 사진&#10;&#10;자동 생성된 설명">
              <a:extLst>
                <a:ext uri="{FF2B5EF4-FFF2-40B4-BE49-F238E27FC236}">
                  <a16:creationId xmlns:a16="http://schemas.microsoft.com/office/drawing/2014/main" id="{2EC93CAD-2A45-937F-64DF-31CC1137F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4556" y="2174636"/>
              <a:ext cx="2912890" cy="296811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4170B0-2875-A579-CF82-5F331D39E4B4}"/>
                </a:ext>
              </a:extLst>
            </p:cNvPr>
            <p:cNvSpPr txBox="1"/>
            <p:nvPr/>
          </p:nvSpPr>
          <p:spPr>
            <a:xfrm>
              <a:off x="4437672" y="1036184"/>
              <a:ext cx="2916629" cy="114616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800" b="1">
                  <a:latin typeface="Malgun Gothic"/>
                  <a:ea typeface="+mn-lt"/>
                  <a:cs typeface="Calibri"/>
                </a:rPr>
                <a:t>Philadelphia </a:t>
              </a:r>
              <a:endParaRPr lang="en-US" altLang="ko-KR" sz="2800" b="1">
                <a:latin typeface="Malgun Gothic"/>
                <a:ea typeface="맑은 고딕"/>
                <a:cs typeface="Calibri"/>
              </a:endParaRPr>
            </a:p>
            <a:p>
              <a:pPr algn="ctr"/>
              <a:r>
                <a:rPr lang="en-US" altLang="ko-KR" sz="2800" b="1" err="1">
                  <a:latin typeface="Malgun Gothic"/>
                  <a:ea typeface="+mn-lt"/>
                  <a:cs typeface="Calibri"/>
                </a:rPr>
                <a:t>레스토랑</a:t>
              </a:r>
              <a:r>
                <a:rPr lang="en-US" altLang="ko-KR" sz="2800" b="1">
                  <a:latin typeface="Malgun Gothic"/>
                  <a:ea typeface="+mn-lt"/>
                  <a:cs typeface="Calibri"/>
                </a:rPr>
                <a:t> </a:t>
              </a:r>
              <a:r>
                <a:rPr lang="en-US" altLang="ko-KR" sz="2800" b="1" err="1">
                  <a:latin typeface="Malgun Gothic"/>
                  <a:ea typeface="+mn-lt"/>
                  <a:cs typeface="Calibri"/>
                </a:rPr>
                <a:t>추천모델</a:t>
              </a:r>
              <a:r>
                <a:rPr lang="en-US" altLang="ko-KR" sz="2800" b="1">
                  <a:latin typeface="Malgun Gothic"/>
                  <a:ea typeface="+mn-lt"/>
                  <a:cs typeface="Calibri"/>
                </a:rPr>
                <a:t> </a:t>
              </a:r>
              <a:br>
                <a:rPr lang="en-US" altLang="ko-KR" sz="2800" b="1">
                  <a:latin typeface="Malgun Gothic"/>
                  <a:ea typeface="+mn-lt"/>
                  <a:cs typeface="Calibri"/>
                </a:rPr>
              </a:br>
              <a:r>
                <a:rPr lang="en-US" altLang="ko-KR" sz="2800" b="1" err="1">
                  <a:latin typeface="Malgun Gothic"/>
                  <a:ea typeface="+mn-lt"/>
                  <a:cs typeface="Calibri"/>
                </a:rPr>
                <a:t>구축</a:t>
              </a:r>
              <a:endParaRPr lang="en-US" altLang="ko-KR" sz="2800" b="1">
                <a:latin typeface="Malgun Gothic"/>
                <a:ea typeface="맑은 고딕"/>
                <a:cs typeface="Calibri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173846B-25C4-ED5C-FF31-08EEECC7B2ED}"/>
              </a:ext>
            </a:extLst>
          </p:cNvPr>
          <p:cNvGrpSpPr/>
          <p:nvPr/>
        </p:nvGrpSpPr>
        <p:grpSpPr>
          <a:xfrm>
            <a:off x="13919033" y="1879933"/>
            <a:ext cx="2818647" cy="4293771"/>
            <a:chOff x="12730915" y="2000249"/>
            <a:chExt cx="2818647" cy="429377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983547-4280-9480-76AB-12965E70AE7B}"/>
                </a:ext>
              </a:extLst>
            </p:cNvPr>
            <p:cNvSpPr txBox="1"/>
            <p:nvPr/>
          </p:nvSpPr>
          <p:spPr>
            <a:xfrm>
              <a:off x="12730915" y="2000249"/>
              <a:ext cx="2812381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800" b="1">
                  <a:latin typeface="Malgun Gothic"/>
                  <a:ea typeface="+mn-lt"/>
                  <a:cs typeface="Calibri"/>
                </a:rPr>
                <a:t>Philadelphia </a:t>
              </a:r>
              <a:endParaRPr lang="en-US" altLang="ko-KR" sz="2800" b="1">
                <a:latin typeface="Calibri"/>
                <a:ea typeface="+mn-lt"/>
                <a:cs typeface="Calibri"/>
              </a:endParaRPr>
            </a:p>
            <a:p>
              <a:pPr algn="ctr"/>
              <a:r>
                <a:rPr lang="en-US" altLang="ko-KR" sz="2800" b="1" err="1">
                  <a:latin typeface="Malgun Gothic"/>
                  <a:ea typeface="+mn-lt"/>
                  <a:cs typeface="Calibri"/>
                </a:rPr>
                <a:t>레스토랑</a:t>
              </a:r>
              <a:r>
                <a:rPr lang="en-US" altLang="ko-KR" sz="2800" b="1">
                  <a:latin typeface="Malgun Gothic"/>
                  <a:ea typeface="+mn-lt"/>
                  <a:cs typeface="Calibri"/>
                </a:rPr>
                <a:t> </a:t>
              </a:r>
              <a:br>
                <a:rPr lang="en-US" altLang="ko-KR" sz="2800" b="1">
                  <a:latin typeface="Malgun Gothic"/>
                  <a:ea typeface="+mn-lt"/>
                  <a:cs typeface="Calibri"/>
                </a:rPr>
              </a:br>
              <a:r>
                <a:rPr lang="en-US" altLang="ko-KR" sz="2800" b="1" err="1">
                  <a:latin typeface="Malgun Gothic"/>
                  <a:ea typeface="+mn-lt"/>
                  <a:cs typeface="Calibri"/>
                </a:rPr>
                <a:t>추천</a:t>
              </a:r>
              <a:r>
                <a:rPr lang="en-US" altLang="ko-KR" sz="2800" b="1">
                  <a:latin typeface="Malgun Gothic"/>
                  <a:ea typeface="+mn-lt"/>
                  <a:cs typeface="Calibri"/>
                </a:rPr>
                <a:t> </a:t>
              </a:r>
              <a:r>
                <a:rPr lang="en-US" altLang="ko-KR" sz="2800" b="1" err="1">
                  <a:latin typeface="Malgun Gothic"/>
                  <a:ea typeface="+mn-lt"/>
                  <a:cs typeface="Calibri"/>
                </a:rPr>
                <a:t>모델</a:t>
              </a:r>
              <a:r>
                <a:rPr lang="en-US" altLang="ko-KR" sz="2800" b="1">
                  <a:latin typeface="Malgun Gothic"/>
                  <a:ea typeface="+mn-lt"/>
                  <a:cs typeface="Calibri"/>
                </a:rPr>
                <a:t> </a:t>
              </a:r>
              <a:r>
                <a:rPr lang="en-US" altLang="ko-KR" sz="2800" b="1" err="1">
                  <a:latin typeface="Malgun Gothic"/>
                  <a:ea typeface="+mn-lt"/>
                  <a:cs typeface="Calibri"/>
                </a:rPr>
                <a:t>평가</a:t>
              </a:r>
              <a:endParaRPr lang="en-US" altLang="ko-KR" sz="2800" b="1">
                <a:ea typeface="+mn-lt"/>
                <a:cs typeface="Calibri"/>
              </a:endParaRPr>
            </a:p>
          </p:txBody>
        </p:sp>
        <p:pic>
          <p:nvPicPr>
            <p:cNvPr id="37" name="그림 36" descr="상징, 폰트, 직사각형, 번호이(가) 표시된 사진&#10;&#10;자동 생성된 설명">
              <a:extLst>
                <a:ext uri="{FF2B5EF4-FFF2-40B4-BE49-F238E27FC236}">
                  <a16:creationId xmlns:a16="http://schemas.microsoft.com/office/drawing/2014/main" id="{847E34DD-45FD-E2A8-52A4-779FBF572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34675" y="3386389"/>
              <a:ext cx="2814887" cy="2907631"/>
            </a:xfrm>
            <a:prstGeom prst="rect">
              <a:avLst/>
            </a:prstGeom>
          </p:spPr>
        </p:pic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A766688-3B5D-274A-EF4B-6891DA22D81B}"/>
              </a:ext>
            </a:extLst>
          </p:cNvPr>
          <p:cNvCxnSpPr/>
          <p:nvPr/>
        </p:nvCxnSpPr>
        <p:spPr>
          <a:xfrm>
            <a:off x="4032083" y="3941846"/>
            <a:ext cx="3230478" cy="120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132D543-B0B9-E8D1-CD90-843E875D92C7}"/>
              </a:ext>
            </a:extLst>
          </p:cNvPr>
          <p:cNvCxnSpPr>
            <a:cxnSpLocks/>
          </p:cNvCxnSpPr>
          <p:nvPr/>
        </p:nvCxnSpPr>
        <p:spPr>
          <a:xfrm>
            <a:off x="11025438" y="3941845"/>
            <a:ext cx="2884571" cy="120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0480" y="595765"/>
            <a:ext cx="16927040" cy="9097327"/>
            <a:chOff x="0" y="0"/>
            <a:chExt cx="126402654" cy="67934284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126257871" cy="67789508"/>
            </a:xfrm>
            <a:custGeom>
              <a:avLst/>
              <a:gdLst/>
              <a:ahLst/>
              <a:cxnLst/>
              <a:rect l="l" t="t" r="r" b="b"/>
              <a:pathLst>
                <a:path w="126257871" h="67789508">
                  <a:moveTo>
                    <a:pt x="0" y="0"/>
                  </a:moveTo>
                  <a:lnTo>
                    <a:pt x="126257871" y="0"/>
                  </a:lnTo>
                  <a:lnTo>
                    <a:pt x="126257871" y="67789508"/>
                  </a:lnTo>
                  <a:lnTo>
                    <a:pt x="0" y="67789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26402654" cy="67934284"/>
            </a:xfrm>
            <a:custGeom>
              <a:avLst/>
              <a:gdLst/>
              <a:ahLst/>
              <a:cxnLst/>
              <a:rect l="l" t="t" r="r" b="b"/>
              <a:pathLst>
                <a:path w="126402654" h="67934284">
                  <a:moveTo>
                    <a:pt x="126257869" y="67789506"/>
                  </a:moveTo>
                  <a:lnTo>
                    <a:pt x="126402654" y="67789506"/>
                  </a:lnTo>
                  <a:lnTo>
                    <a:pt x="126402654" y="67934284"/>
                  </a:lnTo>
                  <a:lnTo>
                    <a:pt x="126257869" y="67934284"/>
                  </a:lnTo>
                  <a:lnTo>
                    <a:pt x="126257869" y="6778950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789506"/>
                  </a:lnTo>
                  <a:lnTo>
                    <a:pt x="0" y="67789506"/>
                  </a:lnTo>
                  <a:lnTo>
                    <a:pt x="0" y="144780"/>
                  </a:lnTo>
                  <a:close/>
                  <a:moveTo>
                    <a:pt x="0" y="67789506"/>
                  </a:moveTo>
                  <a:lnTo>
                    <a:pt x="144780" y="67789506"/>
                  </a:lnTo>
                  <a:lnTo>
                    <a:pt x="144780" y="67934284"/>
                  </a:lnTo>
                  <a:lnTo>
                    <a:pt x="0" y="67934284"/>
                  </a:lnTo>
                  <a:lnTo>
                    <a:pt x="0" y="67789506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789506"/>
                  </a:lnTo>
                  <a:lnTo>
                    <a:pt x="126257869" y="67789506"/>
                  </a:lnTo>
                  <a:lnTo>
                    <a:pt x="126257869" y="144780"/>
                  </a:lnTo>
                  <a:close/>
                  <a:moveTo>
                    <a:pt x="144780" y="67789506"/>
                  </a:moveTo>
                  <a:lnTo>
                    <a:pt x="126257869" y="67789506"/>
                  </a:lnTo>
                  <a:lnTo>
                    <a:pt x="126257869" y="67934284"/>
                  </a:lnTo>
                  <a:lnTo>
                    <a:pt x="144780" y="67934284"/>
                  </a:lnTo>
                  <a:lnTo>
                    <a:pt x="144780" y="67789506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05090" y="7447217"/>
            <a:ext cx="8568308" cy="101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9"/>
              </a:lnSpc>
              <a:spcBef>
                <a:spcPct val="0"/>
              </a:spcBef>
            </a:pPr>
            <a:r>
              <a:rPr lang="en-US" sz="6999" u="none" err="1">
                <a:solidFill>
                  <a:srgbClr val="000000"/>
                </a:solidFill>
                <a:latin typeface="+mn-ea"/>
              </a:rPr>
              <a:t>감사합니다</a:t>
            </a:r>
            <a:r>
              <a:rPr lang="en-US" sz="6999" u="none">
                <a:solidFill>
                  <a:srgbClr val="000000"/>
                </a:solidFill>
                <a:latin typeface="+mn-ea"/>
              </a:rPr>
              <a:t>!</a:t>
            </a:r>
          </a:p>
        </p:txBody>
      </p:sp>
      <p:sp>
        <p:nvSpPr>
          <p:cNvPr id="10" name="AutoShape 10"/>
          <p:cNvSpPr/>
          <p:nvPr/>
        </p:nvSpPr>
        <p:spPr>
          <a:xfrm rot="4836">
            <a:off x="680472" y="6209727"/>
            <a:ext cx="16927056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4D519-6308-366C-F319-4D785084CF4C}"/>
              </a:ext>
            </a:extLst>
          </p:cNvPr>
          <p:cNvSpPr txBox="1"/>
          <p:nvPr/>
        </p:nvSpPr>
        <p:spPr>
          <a:xfrm>
            <a:off x="391885" y="2981183"/>
            <a:ext cx="175042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+mn-ea"/>
              </a:rPr>
              <a:t>이상으로 </a:t>
            </a:r>
            <a:r>
              <a:rPr lang="en-US" altLang="ko-KR" sz="6600">
                <a:latin typeface="+mn-ea"/>
              </a:rPr>
              <a:t>Traveler </a:t>
            </a:r>
            <a:r>
              <a:rPr lang="ko-KR" altLang="en-US" sz="6600">
                <a:latin typeface="+mn-ea"/>
              </a:rPr>
              <a:t>발표를 마치겠습니다</a:t>
            </a:r>
            <a:r>
              <a:rPr lang="en-US" altLang="ko-KR" sz="6600">
                <a:latin typeface="+mn-ea"/>
              </a:rPr>
              <a:t>.</a:t>
            </a:r>
            <a:endParaRPr lang="ko-KR" altLang="en-US" sz="6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238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265286"/>
            <a:ext cx="4999779" cy="101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ko-KR" altLang="en-US" sz="6999" b="1" u="none">
                <a:solidFill>
                  <a:srgbClr val="000000"/>
                </a:solidFill>
                <a:latin typeface="+mj-ea"/>
                <a:ea typeface="+mj-ea"/>
              </a:rPr>
              <a:t>목차</a:t>
            </a:r>
            <a:endParaRPr lang="en-US" sz="6999" b="1" u="none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0" name="AutoShape 40"/>
          <p:cNvSpPr/>
          <p:nvPr/>
        </p:nvSpPr>
        <p:spPr>
          <a:xfrm rot="-5407957">
            <a:off x="1990930" y="5133975"/>
            <a:ext cx="1028702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C0780C4-6D52-A76D-4655-9F28B6A9F8BA}"/>
              </a:ext>
            </a:extLst>
          </p:cNvPr>
          <p:cNvGrpSpPr/>
          <p:nvPr/>
        </p:nvGrpSpPr>
        <p:grpSpPr>
          <a:xfrm>
            <a:off x="8708959" y="2075476"/>
            <a:ext cx="8183628" cy="6068550"/>
            <a:chOff x="8708959" y="2075476"/>
            <a:chExt cx="8183628" cy="6068550"/>
          </a:xfrm>
        </p:grpSpPr>
        <p:grpSp>
          <p:nvGrpSpPr>
            <p:cNvPr id="4" name="Group 4"/>
            <p:cNvGrpSpPr/>
            <p:nvPr/>
          </p:nvGrpSpPr>
          <p:grpSpPr>
            <a:xfrm>
              <a:off x="8728974" y="2075476"/>
              <a:ext cx="7973317" cy="940520"/>
              <a:chOff x="0" y="0"/>
              <a:chExt cx="10631089" cy="1254027"/>
            </a:xfrm>
          </p:grpSpPr>
          <p:grpSp>
            <p:nvGrpSpPr>
              <p:cNvPr id="5" name="Group 5"/>
              <p:cNvGrpSpPr/>
              <p:nvPr/>
            </p:nvGrpSpPr>
            <p:grpSpPr>
              <a:xfrm>
                <a:off x="0" y="0"/>
                <a:ext cx="10631089" cy="1254027"/>
                <a:chOff x="0" y="0"/>
                <a:chExt cx="16440449" cy="1939290"/>
              </a:xfrm>
            </p:grpSpPr>
            <p:sp>
              <p:nvSpPr>
                <p:cNvPr id="6" name="Freeform 6"/>
                <p:cNvSpPr/>
                <p:nvPr/>
              </p:nvSpPr>
              <p:spPr>
                <a:xfrm>
                  <a:off x="12700" y="12700"/>
                  <a:ext cx="16415049" cy="191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5049" h="1913890">
                      <a:moveTo>
                        <a:pt x="15458105" y="1913890"/>
                      </a:moveTo>
                      <a:lnTo>
                        <a:pt x="956945" y="1913890"/>
                      </a:lnTo>
                      <a:cubicBezTo>
                        <a:pt x="428371" y="1913890"/>
                        <a:pt x="0" y="1485392"/>
                        <a:pt x="0" y="956945"/>
                      </a:cubicBezTo>
                      <a:cubicBezTo>
                        <a:pt x="0" y="428371"/>
                        <a:pt x="428371" y="0"/>
                        <a:pt x="956945" y="0"/>
                      </a:cubicBezTo>
                      <a:lnTo>
                        <a:pt x="15458105" y="0"/>
                      </a:lnTo>
                      <a:cubicBezTo>
                        <a:pt x="15986551" y="0"/>
                        <a:pt x="16415049" y="428371"/>
                        <a:pt x="16415049" y="956945"/>
                      </a:cubicBezTo>
                      <a:cubicBezTo>
                        <a:pt x="16415049" y="1485392"/>
                        <a:pt x="15986551" y="1913890"/>
                        <a:pt x="15458105" y="1913890"/>
                      </a:cubicBezTo>
                      <a:close/>
                    </a:path>
                  </a:pathLst>
                </a:custGeom>
                <a:solidFill>
                  <a:srgbClr val="FFF5ED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7" name="Freeform 7"/>
                <p:cNvSpPr/>
                <p:nvPr/>
              </p:nvSpPr>
              <p:spPr>
                <a:xfrm>
                  <a:off x="0" y="0"/>
                  <a:ext cx="16440449" cy="193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0449" h="1939290">
                      <a:moveTo>
                        <a:pt x="15470805" y="0"/>
                      </a:moveTo>
                      <a:lnTo>
                        <a:pt x="969645" y="0"/>
                      </a:lnTo>
                      <a:cubicBezTo>
                        <a:pt x="434975" y="0"/>
                        <a:pt x="0" y="434975"/>
                        <a:pt x="0" y="969645"/>
                      </a:cubicBezTo>
                      <a:cubicBezTo>
                        <a:pt x="0" y="1504315"/>
                        <a:pt x="434975" y="1939290"/>
                        <a:pt x="969645" y="1939290"/>
                      </a:cubicBezTo>
                      <a:lnTo>
                        <a:pt x="15470805" y="1939290"/>
                      </a:lnTo>
                      <a:cubicBezTo>
                        <a:pt x="16005474" y="1939290"/>
                        <a:pt x="16440449" y="1504315"/>
                        <a:pt x="16440449" y="969645"/>
                      </a:cubicBezTo>
                      <a:cubicBezTo>
                        <a:pt x="16440449" y="434975"/>
                        <a:pt x="16005474" y="0"/>
                        <a:pt x="15470805" y="0"/>
                      </a:cubicBezTo>
                      <a:close/>
                      <a:moveTo>
                        <a:pt x="15470805" y="1913890"/>
                      </a:moveTo>
                      <a:lnTo>
                        <a:pt x="969645" y="1913890"/>
                      </a:lnTo>
                      <a:cubicBezTo>
                        <a:pt x="448945" y="1913890"/>
                        <a:pt x="25400" y="1490345"/>
                        <a:pt x="25400" y="969645"/>
                      </a:cubicBezTo>
                      <a:cubicBezTo>
                        <a:pt x="25400" y="448945"/>
                        <a:pt x="448945" y="25400"/>
                        <a:pt x="969645" y="25400"/>
                      </a:cubicBezTo>
                      <a:lnTo>
                        <a:pt x="15470805" y="25400"/>
                      </a:lnTo>
                      <a:cubicBezTo>
                        <a:pt x="15991505" y="25400"/>
                        <a:pt x="16415049" y="448945"/>
                        <a:pt x="16415049" y="969645"/>
                      </a:cubicBezTo>
                      <a:cubicBezTo>
                        <a:pt x="16415049" y="1490345"/>
                        <a:pt x="15991505" y="1913890"/>
                        <a:pt x="15470805" y="19138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8" name="Group 8"/>
              <p:cNvGrpSpPr/>
              <p:nvPr/>
            </p:nvGrpSpPr>
            <p:grpSpPr>
              <a:xfrm>
                <a:off x="0" y="0"/>
                <a:ext cx="2444873" cy="1254027"/>
                <a:chOff x="0" y="0"/>
                <a:chExt cx="3780875" cy="1939290"/>
              </a:xfrm>
            </p:grpSpPr>
            <p:sp>
              <p:nvSpPr>
                <p:cNvPr id="9" name="Freeform 9"/>
                <p:cNvSpPr/>
                <p:nvPr/>
              </p:nvSpPr>
              <p:spPr>
                <a:xfrm>
                  <a:off x="12700" y="12700"/>
                  <a:ext cx="3755475" cy="191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5475" h="1913890">
                      <a:moveTo>
                        <a:pt x="2798530" y="1913890"/>
                      </a:moveTo>
                      <a:lnTo>
                        <a:pt x="956945" y="1913890"/>
                      </a:lnTo>
                      <a:cubicBezTo>
                        <a:pt x="428371" y="1913890"/>
                        <a:pt x="0" y="1485392"/>
                        <a:pt x="0" y="956945"/>
                      </a:cubicBezTo>
                      <a:cubicBezTo>
                        <a:pt x="0" y="428371"/>
                        <a:pt x="428371" y="0"/>
                        <a:pt x="956945" y="0"/>
                      </a:cubicBezTo>
                      <a:lnTo>
                        <a:pt x="2798530" y="0"/>
                      </a:lnTo>
                      <a:cubicBezTo>
                        <a:pt x="3326976" y="0"/>
                        <a:pt x="3755475" y="428371"/>
                        <a:pt x="3755475" y="956945"/>
                      </a:cubicBezTo>
                      <a:cubicBezTo>
                        <a:pt x="3755475" y="1485392"/>
                        <a:pt x="3326977" y="1913890"/>
                        <a:pt x="2798530" y="1913890"/>
                      </a:cubicBezTo>
                      <a:close/>
                    </a:path>
                  </a:pathLst>
                </a:custGeom>
                <a:solidFill>
                  <a:srgbClr val="B9BBDD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" name="Freeform 10"/>
                <p:cNvSpPr/>
                <p:nvPr/>
              </p:nvSpPr>
              <p:spPr>
                <a:xfrm>
                  <a:off x="0" y="0"/>
                  <a:ext cx="3780875" cy="193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0875" h="1939290">
                      <a:moveTo>
                        <a:pt x="2811230" y="0"/>
                      </a:moveTo>
                      <a:lnTo>
                        <a:pt x="969645" y="0"/>
                      </a:lnTo>
                      <a:cubicBezTo>
                        <a:pt x="434975" y="0"/>
                        <a:pt x="0" y="434975"/>
                        <a:pt x="0" y="969645"/>
                      </a:cubicBezTo>
                      <a:cubicBezTo>
                        <a:pt x="0" y="1504315"/>
                        <a:pt x="434975" y="1939290"/>
                        <a:pt x="969645" y="1939290"/>
                      </a:cubicBezTo>
                      <a:lnTo>
                        <a:pt x="2811230" y="1939290"/>
                      </a:lnTo>
                      <a:cubicBezTo>
                        <a:pt x="3345900" y="1939290"/>
                        <a:pt x="3780875" y="1504315"/>
                        <a:pt x="3780875" y="969645"/>
                      </a:cubicBezTo>
                      <a:cubicBezTo>
                        <a:pt x="3780875" y="434975"/>
                        <a:pt x="3345900" y="0"/>
                        <a:pt x="2811230" y="0"/>
                      </a:cubicBezTo>
                      <a:close/>
                      <a:moveTo>
                        <a:pt x="2811230" y="1913890"/>
                      </a:moveTo>
                      <a:lnTo>
                        <a:pt x="969645" y="1913890"/>
                      </a:lnTo>
                      <a:cubicBezTo>
                        <a:pt x="448945" y="1913890"/>
                        <a:pt x="25400" y="1490345"/>
                        <a:pt x="25400" y="969645"/>
                      </a:cubicBezTo>
                      <a:cubicBezTo>
                        <a:pt x="25400" y="448945"/>
                        <a:pt x="448945" y="25400"/>
                        <a:pt x="969645" y="25400"/>
                      </a:cubicBezTo>
                      <a:lnTo>
                        <a:pt x="2811230" y="25400"/>
                      </a:lnTo>
                      <a:cubicBezTo>
                        <a:pt x="3331930" y="25400"/>
                        <a:pt x="3755475" y="448945"/>
                        <a:pt x="3755475" y="969645"/>
                      </a:cubicBezTo>
                      <a:cubicBezTo>
                        <a:pt x="3755475" y="1490345"/>
                        <a:pt x="3331930" y="1913890"/>
                        <a:pt x="2811230" y="19138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1" name="TextBox 11"/>
              <p:cNvSpPr txBox="1"/>
              <p:nvPr/>
            </p:nvSpPr>
            <p:spPr>
              <a:xfrm>
                <a:off x="1011624" y="329622"/>
                <a:ext cx="421625" cy="54715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000000"/>
                    </a:solidFill>
                    <a:latin typeface="+mj-ea"/>
                    <a:ea typeface="+mj-ea"/>
                  </a:rPr>
                  <a:t>1</a:t>
                </a:r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3055873" y="322213"/>
                <a:ext cx="6954893" cy="67847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4199"/>
                  </a:lnSpc>
                </a:pPr>
                <a:endParaRPr lang="en-US" sz="2999" u="sng">
                  <a:solidFill>
                    <a:srgbClr val="000000"/>
                  </a:solidFill>
                  <a:latin typeface="+mj-ea"/>
                  <a:ea typeface="+mj-ea"/>
                  <a:hlinkClick r:id="rId2" action="ppaction://hlinksldjump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ED95A59-911D-4994-8EFE-5E571A3510E8}"/>
                </a:ext>
              </a:extLst>
            </p:cNvPr>
            <p:cNvSpPr txBox="1"/>
            <p:nvPr/>
          </p:nvSpPr>
          <p:spPr>
            <a:xfrm>
              <a:off x="10993937" y="2338345"/>
              <a:ext cx="5125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>
                  <a:latin typeface="+mj-ea"/>
                  <a:ea typeface="+mj-ea"/>
                </a:rPr>
                <a:t>문제 정의서 해석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AE7834D3-1D8A-2EF3-0C0E-2431A86C3E95}"/>
                </a:ext>
              </a:extLst>
            </p:cNvPr>
            <p:cNvGrpSpPr/>
            <p:nvPr/>
          </p:nvGrpSpPr>
          <p:grpSpPr>
            <a:xfrm>
              <a:off x="8728974" y="3795026"/>
              <a:ext cx="7973317" cy="940520"/>
              <a:chOff x="0" y="0"/>
              <a:chExt cx="10631089" cy="1254027"/>
            </a:xfrm>
          </p:grpSpPr>
          <p:grpSp>
            <p:nvGrpSpPr>
              <p:cNvPr id="50" name="Group 5">
                <a:extLst>
                  <a:ext uri="{FF2B5EF4-FFF2-40B4-BE49-F238E27FC236}">
                    <a16:creationId xmlns:a16="http://schemas.microsoft.com/office/drawing/2014/main" id="{1D60329D-66B5-21D2-BFE6-016E3F4B31EE}"/>
                  </a:ext>
                </a:extLst>
              </p:cNvPr>
              <p:cNvGrpSpPr/>
              <p:nvPr/>
            </p:nvGrpSpPr>
            <p:grpSpPr>
              <a:xfrm>
                <a:off x="0" y="0"/>
                <a:ext cx="10631089" cy="1254027"/>
                <a:chOff x="0" y="0"/>
                <a:chExt cx="16440449" cy="1939290"/>
              </a:xfrm>
            </p:grpSpPr>
            <p:sp>
              <p:nvSpPr>
                <p:cNvPr id="56" name="Freeform 6">
                  <a:extLst>
                    <a:ext uri="{FF2B5EF4-FFF2-40B4-BE49-F238E27FC236}">
                      <a16:creationId xmlns:a16="http://schemas.microsoft.com/office/drawing/2014/main" id="{3571C1D8-9920-631A-AF66-1393B9A5C3DD}"/>
                    </a:ext>
                  </a:extLst>
                </p:cNvPr>
                <p:cNvSpPr/>
                <p:nvPr/>
              </p:nvSpPr>
              <p:spPr>
                <a:xfrm>
                  <a:off x="12700" y="12700"/>
                  <a:ext cx="16415049" cy="191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5049" h="1913890">
                      <a:moveTo>
                        <a:pt x="15458105" y="1913890"/>
                      </a:moveTo>
                      <a:lnTo>
                        <a:pt x="956945" y="1913890"/>
                      </a:lnTo>
                      <a:cubicBezTo>
                        <a:pt x="428371" y="1913890"/>
                        <a:pt x="0" y="1485392"/>
                        <a:pt x="0" y="956945"/>
                      </a:cubicBezTo>
                      <a:cubicBezTo>
                        <a:pt x="0" y="428371"/>
                        <a:pt x="428371" y="0"/>
                        <a:pt x="956945" y="0"/>
                      </a:cubicBezTo>
                      <a:lnTo>
                        <a:pt x="15458105" y="0"/>
                      </a:lnTo>
                      <a:cubicBezTo>
                        <a:pt x="15986551" y="0"/>
                        <a:pt x="16415049" y="428371"/>
                        <a:pt x="16415049" y="956945"/>
                      </a:cubicBezTo>
                      <a:cubicBezTo>
                        <a:pt x="16415049" y="1485392"/>
                        <a:pt x="15986551" y="1913890"/>
                        <a:pt x="15458105" y="1913890"/>
                      </a:cubicBezTo>
                      <a:close/>
                    </a:path>
                  </a:pathLst>
                </a:custGeom>
                <a:solidFill>
                  <a:srgbClr val="FFF5ED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Freeform 7">
                  <a:extLst>
                    <a:ext uri="{FF2B5EF4-FFF2-40B4-BE49-F238E27FC236}">
                      <a16:creationId xmlns:a16="http://schemas.microsoft.com/office/drawing/2014/main" id="{C00B3C08-7B04-4C8D-766D-128C144CD5C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6440449" cy="193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0449" h="1939290">
                      <a:moveTo>
                        <a:pt x="15470805" y="0"/>
                      </a:moveTo>
                      <a:lnTo>
                        <a:pt x="969645" y="0"/>
                      </a:lnTo>
                      <a:cubicBezTo>
                        <a:pt x="434975" y="0"/>
                        <a:pt x="0" y="434975"/>
                        <a:pt x="0" y="969645"/>
                      </a:cubicBezTo>
                      <a:cubicBezTo>
                        <a:pt x="0" y="1504315"/>
                        <a:pt x="434975" y="1939290"/>
                        <a:pt x="969645" y="1939290"/>
                      </a:cubicBezTo>
                      <a:lnTo>
                        <a:pt x="15470805" y="1939290"/>
                      </a:lnTo>
                      <a:cubicBezTo>
                        <a:pt x="16005474" y="1939290"/>
                        <a:pt x="16440449" y="1504315"/>
                        <a:pt x="16440449" y="969645"/>
                      </a:cubicBezTo>
                      <a:cubicBezTo>
                        <a:pt x="16440449" y="434975"/>
                        <a:pt x="16005474" y="0"/>
                        <a:pt x="15470805" y="0"/>
                      </a:cubicBezTo>
                      <a:close/>
                      <a:moveTo>
                        <a:pt x="15470805" y="1913890"/>
                      </a:moveTo>
                      <a:lnTo>
                        <a:pt x="969645" y="1913890"/>
                      </a:lnTo>
                      <a:cubicBezTo>
                        <a:pt x="448945" y="1913890"/>
                        <a:pt x="25400" y="1490345"/>
                        <a:pt x="25400" y="969645"/>
                      </a:cubicBezTo>
                      <a:cubicBezTo>
                        <a:pt x="25400" y="448945"/>
                        <a:pt x="448945" y="25400"/>
                        <a:pt x="969645" y="25400"/>
                      </a:cubicBezTo>
                      <a:lnTo>
                        <a:pt x="15470805" y="25400"/>
                      </a:lnTo>
                      <a:cubicBezTo>
                        <a:pt x="15991505" y="25400"/>
                        <a:pt x="16415049" y="448945"/>
                        <a:pt x="16415049" y="969645"/>
                      </a:cubicBezTo>
                      <a:cubicBezTo>
                        <a:pt x="16415049" y="1490345"/>
                        <a:pt x="15991505" y="1913890"/>
                        <a:pt x="15470805" y="19138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1" name="Group 8">
                <a:extLst>
                  <a:ext uri="{FF2B5EF4-FFF2-40B4-BE49-F238E27FC236}">
                    <a16:creationId xmlns:a16="http://schemas.microsoft.com/office/drawing/2014/main" id="{76220723-1D8A-423F-60E7-525624734B5D}"/>
                  </a:ext>
                </a:extLst>
              </p:cNvPr>
              <p:cNvGrpSpPr/>
              <p:nvPr/>
            </p:nvGrpSpPr>
            <p:grpSpPr>
              <a:xfrm>
                <a:off x="0" y="0"/>
                <a:ext cx="2444873" cy="1254027"/>
                <a:chOff x="0" y="0"/>
                <a:chExt cx="3780875" cy="1939290"/>
              </a:xfrm>
            </p:grpSpPr>
            <p:sp>
              <p:nvSpPr>
                <p:cNvPr id="54" name="Freeform 9">
                  <a:extLst>
                    <a:ext uri="{FF2B5EF4-FFF2-40B4-BE49-F238E27FC236}">
                      <a16:creationId xmlns:a16="http://schemas.microsoft.com/office/drawing/2014/main" id="{E74CAB2C-6EF6-585D-4F86-A943579CBEE6}"/>
                    </a:ext>
                  </a:extLst>
                </p:cNvPr>
                <p:cNvSpPr/>
                <p:nvPr/>
              </p:nvSpPr>
              <p:spPr>
                <a:xfrm>
                  <a:off x="12700" y="12700"/>
                  <a:ext cx="3755475" cy="191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5475" h="1913890">
                      <a:moveTo>
                        <a:pt x="2798530" y="1913890"/>
                      </a:moveTo>
                      <a:lnTo>
                        <a:pt x="956945" y="1913890"/>
                      </a:lnTo>
                      <a:cubicBezTo>
                        <a:pt x="428371" y="1913890"/>
                        <a:pt x="0" y="1485392"/>
                        <a:pt x="0" y="956945"/>
                      </a:cubicBezTo>
                      <a:cubicBezTo>
                        <a:pt x="0" y="428371"/>
                        <a:pt x="428371" y="0"/>
                        <a:pt x="956945" y="0"/>
                      </a:cubicBezTo>
                      <a:lnTo>
                        <a:pt x="2798530" y="0"/>
                      </a:lnTo>
                      <a:cubicBezTo>
                        <a:pt x="3326976" y="0"/>
                        <a:pt x="3755475" y="428371"/>
                        <a:pt x="3755475" y="956945"/>
                      </a:cubicBezTo>
                      <a:cubicBezTo>
                        <a:pt x="3755475" y="1485392"/>
                        <a:pt x="3326977" y="1913890"/>
                        <a:pt x="2798530" y="1913890"/>
                      </a:cubicBezTo>
                      <a:close/>
                    </a:path>
                  </a:pathLst>
                </a:custGeom>
                <a:solidFill>
                  <a:srgbClr val="B9BBDD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5" name="Freeform 10">
                  <a:extLst>
                    <a:ext uri="{FF2B5EF4-FFF2-40B4-BE49-F238E27FC236}">
                      <a16:creationId xmlns:a16="http://schemas.microsoft.com/office/drawing/2014/main" id="{2AB58F25-6300-9977-F87C-41058F4E564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780875" cy="193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0875" h="1939290">
                      <a:moveTo>
                        <a:pt x="2811230" y="0"/>
                      </a:moveTo>
                      <a:lnTo>
                        <a:pt x="969645" y="0"/>
                      </a:lnTo>
                      <a:cubicBezTo>
                        <a:pt x="434975" y="0"/>
                        <a:pt x="0" y="434975"/>
                        <a:pt x="0" y="969645"/>
                      </a:cubicBezTo>
                      <a:cubicBezTo>
                        <a:pt x="0" y="1504315"/>
                        <a:pt x="434975" y="1939290"/>
                        <a:pt x="969645" y="1939290"/>
                      </a:cubicBezTo>
                      <a:lnTo>
                        <a:pt x="2811230" y="1939290"/>
                      </a:lnTo>
                      <a:cubicBezTo>
                        <a:pt x="3345900" y="1939290"/>
                        <a:pt x="3780875" y="1504315"/>
                        <a:pt x="3780875" y="969645"/>
                      </a:cubicBezTo>
                      <a:cubicBezTo>
                        <a:pt x="3780875" y="434975"/>
                        <a:pt x="3345900" y="0"/>
                        <a:pt x="2811230" y="0"/>
                      </a:cubicBezTo>
                      <a:close/>
                      <a:moveTo>
                        <a:pt x="2811230" y="1913890"/>
                      </a:moveTo>
                      <a:lnTo>
                        <a:pt x="969645" y="1913890"/>
                      </a:lnTo>
                      <a:cubicBezTo>
                        <a:pt x="448945" y="1913890"/>
                        <a:pt x="25400" y="1490345"/>
                        <a:pt x="25400" y="969645"/>
                      </a:cubicBezTo>
                      <a:cubicBezTo>
                        <a:pt x="25400" y="448945"/>
                        <a:pt x="448945" y="25400"/>
                        <a:pt x="969645" y="25400"/>
                      </a:cubicBezTo>
                      <a:lnTo>
                        <a:pt x="2811230" y="25400"/>
                      </a:lnTo>
                      <a:cubicBezTo>
                        <a:pt x="3331930" y="25400"/>
                        <a:pt x="3755475" y="448945"/>
                        <a:pt x="3755475" y="969645"/>
                      </a:cubicBezTo>
                      <a:cubicBezTo>
                        <a:pt x="3755475" y="1490345"/>
                        <a:pt x="3331930" y="1913890"/>
                        <a:pt x="2811230" y="19138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52" name="TextBox 11">
                <a:extLst>
                  <a:ext uri="{FF2B5EF4-FFF2-40B4-BE49-F238E27FC236}">
                    <a16:creationId xmlns:a16="http://schemas.microsoft.com/office/drawing/2014/main" id="{41107EA0-2B5F-24FC-D0A6-37AA4EA8660B}"/>
                  </a:ext>
                </a:extLst>
              </p:cNvPr>
              <p:cNvSpPr txBox="1"/>
              <p:nvPr/>
            </p:nvSpPr>
            <p:spPr>
              <a:xfrm>
                <a:off x="1011624" y="329621"/>
                <a:ext cx="421625" cy="5461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000000"/>
                    </a:solidFill>
                    <a:latin typeface="+mj-ea"/>
                    <a:ea typeface="+mj-ea"/>
                  </a:rPr>
                  <a:t>2</a:t>
                </a:r>
              </a:p>
            </p:txBody>
          </p:sp>
          <p:sp>
            <p:nvSpPr>
              <p:cNvPr id="53" name="TextBox 12">
                <a:extLst>
                  <a:ext uri="{FF2B5EF4-FFF2-40B4-BE49-F238E27FC236}">
                    <a16:creationId xmlns:a16="http://schemas.microsoft.com/office/drawing/2014/main" id="{9A38F9AC-10D3-CFDD-DC9C-C4086A19A135}"/>
                  </a:ext>
                </a:extLst>
              </p:cNvPr>
              <p:cNvSpPr txBox="1"/>
              <p:nvPr/>
            </p:nvSpPr>
            <p:spPr>
              <a:xfrm>
                <a:off x="3055873" y="322213"/>
                <a:ext cx="6954893" cy="67847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4199"/>
                  </a:lnSpc>
                </a:pPr>
                <a:endParaRPr lang="en-US" sz="2999" u="sng">
                  <a:solidFill>
                    <a:srgbClr val="000000"/>
                  </a:solidFill>
                  <a:latin typeface="+mj-ea"/>
                  <a:ea typeface="+mj-ea"/>
                  <a:hlinkClick r:id="rId2" action="ppaction://hlinksldjump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7786028-DACA-0EAA-985C-C5CE2CF07F46}"/>
                </a:ext>
              </a:extLst>
            </p:cNvPr>
            <p:cNvSpPr txBox="1"/>
            <p:nvPr/>
          </p:nvSpPr>
          <p:spPr>
            <a:xfrm>
              <a:off x="10993937" y="3998726"/>
              <a:ext cx="5389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>
                  <a:latin typeface="+mj-ea"/>
                  <a:ea typeface="+mj-ea"/>
                </a:rPr>
                <a:t>문제 정의서 해결방안</a:t>
              </a:r>
            </a:p>
          </p:txBody>
        </p:sp>
        <p:grpSp>
          <p:nvGrpSpPr>
            <p:cNvPr id="59" name="Group 4">
              <a:extLst>
                <a:ext uri="{FF2B5EF4-FFF2-40B4-BE49-F238E27FC236}">
                  <a16:creationId xmlns:a16="http://schemas.microsoft.com/office/drawing/2014/main" id="{2F483C50-D70A-A26E-9A27-A98AB472548C}"/>
                </a:ext>
              </a:extLst>
            </p:cNvPr>
            <p:cNvGrpSpPr/>
            <p:nvPr/>
          </p:nvGrpSpPr>
          <p:grpSpPr>
            <a:xfrm>
              <a:off x="8708959" y="5499266"/>
              <a:ext cx="7973317" cy="940520"/>
              <a:chOff x="0" y="0"/>
              <a:chExt cx="10631089" cy="1254027"/>
            </a:xfrm>
          </p:grpSpPr>
          <p:grpSp>
            <p:nvGrpSpPr>
              <p:cNvPr id="60" name="Group 5">
                <a:extLst>
                  <a:ext uri="{FF2B5EF4-FFF2-40B4-BE49-F238E27FC236}">
                    <a16:creationId xmlns:a16="http://schemas.microsoft.com/office/drawing/2014/main" id="{0DA2D11B-B684-FDF7-9199-DE364D4D5E19}"/>
                  </a:ext>
                </a:extLst>
              </p:cNvPr>
              <p:cNvGrpSpPr/>
              <p:nvPr/>
            </p:nvGrpSpPr>
            <p:grpSpPr>
              <a:xfrm>
                <a:off x="0" y="0"/>
                <a:ext cx="10631089" cy="1254027"/>
                <a:chOff x="0" y="0"/>
                <a:chExt cx="16440449" cy="1939290"/>
              </a:xfrm>
            </p:grpSpPr>
            <p:sp>
              <p:nvSpPr>
                <p:cNvPr id="66" name="Freeform 6">
                  <a:extLst>
                    <a:ext uri="{FF2B5EF4-FFF2-40B4-BE49-F238E27FC236}">
                      <a16:creationId xmlns:a16="http://schemas.microsoft.com/office/drawing/2014/main" id="{73BB72D1-F0F0-2341-09B6-C85DE45AE205}"/>
                    </a:ext>
                  </a:extLst>
                </p:cNvPr>
                <p:cNvSpPr/>
                <p:nvPr/>
              </p:nvSpPr>
              <p:spPr>
                <a:xfrm>
                  <a:off x="12700" y="12700"/>
                  <a:ext cx="16415049" cy="191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5049" h="1913890">
                      <a:moveTo>
                        <a:pt x="15458105" y="1913890"/>
                      </a:moveTo>
                      <a:lnTo>
                        <a:pt x="956945" y="1913890"/>
                      </a:lnTo>
                      <a:cubicBezTo>
                        <a:pt x="428371" y="1913890"/>
                        <a:pt x="0" y="1485392"/>
                        <a:pt x="0" y="956945"/>
                      </a:cubicBezTo>
                      <a:cubicBezTo>
                        <a:pt x="0" y="428371"/>
                        <a:pt x="428371" y="0"/>
                        <a:pt x="956945" y="0"/>
                      </a:cubicBezTo>
                      <a:lnTo>
                        <a:pt x="15458105" y="0"/>
                      </a:lnTo>
                      <a:cubicBezTo>
                        <a:pt x="15986551" y="0"/>
                        <a:pt x="16415049" y="428371"/>
                        <a:pt x="16415049" y="956945"/>
                      </a:cubicBezTo>
                      <a:cubicBezTo>
                        <a:pt x="16415049" y="1485392"/>
                        <a:pt x="15986551" y="1913890"/>
                        <a:pt x="15458105" y="1913890"/>
                      </a:cubicBezTo>
                      <a:close/>
                    </a:path>
                  </a:pathLst>
                </a:custGeom>
                <a:solidFill>
                  <a:srgbClr val="FFF5ED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7" name="Freeform 7">
                  <a:extLst>
                    <a:ext uri="{FF2B5EF4-FFF2-40B4-BE49-F238E27FC236}">
                      <a16:creationId xmlns:a16="http://schemas.microsoft.com/office/drawing/2014/main" id="{97375CC7-76D4-95A0-899D-CF565D968E8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6440449" cy="193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0449" h="1939290">
                      <a:moveTo>
                        <a:pt x="15470805" y="0"/>
                      </a:moveTo>
                      <a:lnTo>
                        <a:pt x="969645" y="0"/>
                      </a:lnTo>
                      <a:cubicBezTo>
                        <a:pt x="434975" y="0"/>
                        <a:pt x="0" y="434975"/>
                        <a:pt x="0" y="969645"/>
                      </a:cubicBezTo>
                      <a:cubicBezTo>
                        <a:pt x="0" y="1504315"/>
                        <a:pt x="434975" y="1939290"/>
                        <a:pt x="969645" y="1939290"/>
                      </a:cubicBezTo>
                      <a:lnTo>
                        <a:pt x="15470805" y="1939290"/>
                      </a:lnTo>
                      <a:cubicBezTo>
                        <a:pt x="16005474" y="1939290"/>
                        <a:pt x="16440449" y="1504315"/>
                        <a:pt x="16440449" y="969645"/>
                      </a:cubicBezTo>
                      <a:cubicBezTo>
                        <a:pt x="16440449" y="434975"/>
                        <a:pt x="16005474" y="0"/>
                        <a:pt x="15470805" y="0"/>
                      </a:cubicBezTo>
                      <a:close/>
                      <a:moveTo>
                        <a:pt x="15470805" y="1913890"/>
                      </a:moveTo>
                      <a:lnTo>
                        <a:pt x="969645" y="1913890"/>
                      </a:lnTo>
                      <a:cubicBezTo>
                        <a:pt x="448945" y="1913890"/>
                        <a:pt x="25400" y="1490345"/>
                        <a:pt x="25400" y="969645"/>
                      </a:cubicBezTo>
                      <a:cubicBezTo>
                        <a:pt x="25400" y="448945"/>
                        <a:pt x="448945" y="25400"/>
                        <a:pt x="969645" y="25400"/>
                      </a:cubicBezTo>
                      <a:lnTo>
                        <a:pt x="15470805" y="25400"/>
                      </a:lnTo>
                      <a:cubicBezTo>
                        <a:pt x="15991505" y="25400"/>
                        <a:pt x="16415049" y="448945"/>
                        <a:pt x="16415049" y="969645"/>
                      </a:cubicBezTo>
                      <a:cubicBezTo>
                        <a:pt x="16415049" y="1490345"/>
                        <a:pt x="15991505" y="1913890"/>
                        <a:pt x="15470805" y="19138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1" name="Group 8">
                <a:extLst>
                  <a:ext uri="{FF2B5EF4-FFF2-40B4-BE49-F238E27FC236}">
                    <a16:creationId xmlns:a16="http://schemas.microsoft.com/office/drawing/2014/main" id="{E6F42194-8284-00B2-B0F3-A871380457CB}"/>
                  </a:ext>
                </a:extLst>
              </p:cNvPr>
              <p:cNvGrpSpPr/>
              <p:nvPr/>
            </p:nvGrpSpPr>
            <p:grpSpPr>
              <a:xfrm>
                <a:off x="0" y="0"/>
                <a:ext cx="2444873" cy="1254027"/>
                <a:chOff x="0" y="0"/>
                <a:chExt cx="3780875" cy="1939290"/>
              </a:xfrm>
            </p:grpSpPr>
            <p:sp>
              <p:nvSpPr>
                <p:cNvPr id="64" name="Freeform 9">
                  <a:extLst>
                    <a:ext uri="{FF2B5EF4-FFF2-40B4-BE49-F238E27FC236}">
                      <a16:creationId xmlns:a16="http://schemas.microsoft.com/office/drawing/2014/main" id="{D2490758-9865-7DEF-17FE-387F306F23EC}"/>
                    </a:ext>
                  </a:extLst>
                </p:cNvPr>
                <p:cNvSpPr/>
                <p:nvPr/>
              </p:nvSpPr>
              <p:spPr>
                <a:xfrm>
                  <a:off x="12700" y="12700"/>
                  <a:ext cx="3755475" cy="191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5475" h="1913890">
                      <a:moveTo>
                        <a:pt x="2798530" y="1913890"/>
                      </a:moveTo>
                      <a:lnTo>
                        <a:pt x="956945" y="1913890"/>
                      </a:lnTo>
                      <a:cubicBezTo>
                        <a:pt x="428371" y="1913890"/>
                        <a:pt x="0" y="1485392"/>
                        <a:pt x="0" y="956945"/>
                      </a:cubicBezTo>
                      <a:cubicBezTo>
                        <a:pt x="0" y="428371"/>
                        <a:pt x="428371" y="0"/>
                        <a:pt x="956945" y="0"/>
                      </a:cubicBezTo>
                      <a:lnTo>
                        <a:pt x="2798530" y="0"/>
                      </a:lnTo>
                      <a:cubicBezTo>
                        <a:pt x="3326976" y="0"/>
                        <a:pt x="3755475" y="428371"/>
                        <a:pt x="3755475" y="956945"/>
                      </a:cubicBezTo>
                      <a:cubicBezTo>
                        <a:pt x="3755475" y="1485392"/>
                        <a:pt x="3326977" y="1913890"/>
                        <a:pt x="2798530" y="1913890"/>
                      </a:cubicBezTo>
                      <a:close/>
                    </a:path>
                  </a:pathLst>
                </a:custGeom>
                <a:solidFill>
                  <a:srgbClr val="B9BBDD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5" name="Freeform 10">
                  <a:extLst>
                    <a:ext uri="{FF2B5EF4-FFF2-40B4-BE49-F238E27FC236}">
                      <a16:creationId xmlns:a16="http://schemas.microsoft.com/office/drawing/2014/main" id="{A679D975-85C0-276B-EAED-04D39A0A0AB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780875" cy="193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0875" h="1939290">
                      <a:moveTo>
                        <a:pt x="2811230" y="0"/>
                      </a:moveTo>
                      <a:lnTo>
                        <a:pt x="969645" y="0"/>
                      </a:lnTo>
                      <a:cubicBezTo>
                        <a:pt x="434975" y="0"/>
                        <a:pt x="0" y="434975"/>
                        <a:pt x="0" y="969645"/>
                      </a:cubicBezTo>
                      <a:cubicBezTo>
                        <a:pt x="0" y="1504315"/>
                        <a:pt x="434975" y="1939290"/>
                        <a:pt x="969645" y="1939290"/>
                      </a:cubicBezTo>
                      <a:lnTo>
                        <a:pt x="2811230" y="1939290"/>
                      </a:lnTo>
                      <a:cubicBezTo>
                        <a:pt x="3345900" y="1939290"/>
                        <a:pt x="3780875" y="1504315"/>
                        <a:pt x="3780875" y="969645"/>
                      </a:cubicBezTo>
                      <a:cubicBezTo>
                        <a:pt x="3780875" y="434975"/>
                        <a:pt x="3345900" y="0"/>
                        <a:pt x="2811230" y="0"/>
                      </a:cubicBezTo>
                      <a:close/>
                      <a:moveTo>
                        <a:pt x="2811230" y="1913890"/>
                      </a:moveTo>
                      <a:lnTo>
                        <a:pt x="969645" y="1913890"/>
                      </a:lnTo>
                      <a:cubicBezTo>
                        <a:pt x="448945" y="1913890"/>
                        <a:pt x="25400" y="1490345"/>
                        <a:pt x="25400" y="969645"/>
                      </a:cubicBezTo>
                      <a:cubicBezTo>
                        <a:pt x="25400" y="448945"/>
                        <a:pt x="448945" y="25400"/>
                        <a:pt x="969645" y="25400"/>
                      </a:cubicBezTo>
                      <a:lnTo>
                        <a:pt x="2811230" y="25400"/>
                      </a:lnTo>
                      <a:cubicBezTo>
                        <a:pt x="3331930" y="25400"/>
                        <a:pt x="3755475" y="448945"/>
                        <a:pt x="3755475" y="969645"/>
                      </a:cubicBezTo>
                      <a:cubicBezTo>
                        <a:pt x="3755475" y="1490345"/>
                        <a:pt x="3331930" y="1913890"/>
                        <a:pt x="2811230" y="19138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62" name="TextBox 11">
                <a:extLst>
                  <a:ext uri="{FF2B5EF4-FFF2-40B4-BE49-F238E27FC236}">
                    <a16:creationId xmlns:a16="http://schemas.microsoft.com/office/drawing/2014/main" id="{B53F738F-1E8C-CD0A-E724-E4F707972477}"/>
                  </a:ext>
                </a:extLst>
              </p:cNvPr>
              <p:cNvSpPr txBox="1"/>
              <p:nvPr/>
            </p:nvSpPr>
            <p:spPr>
              <a:xfrm>
                <a:off x="1011624" y="329621"/>
                <a:ext cx="421625" cy="5461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000000"/>
                    </a:solidFill>
                    <a:latin typeface="+mj-ea"/>
                    <a:ea typeface="+mj-ea"/>
                  </a:rPr>
                  <a:t>3</a:t>
                </a:r>
              </a:p>
            </p:txBody>
          </p:sp>
          <p:sp>
            <p:nvSpPr>
              <p:cNvPr id="63" name="TextBox 12">
                <a:extLst>
                  <a:ext uri="{FF2B5EF4-FFF2-40B4-BE49-F238E27FC236}">
                    <a16:creationId xmlns:a16="http://schemas.microsoft.com/office/drawing/2014/main" id="{AA252F2B-3885-04AC-2BED-2C31D6DF11DB}"/>
                  </a:ext>
                </a:extLst>
              </p:cNvPr>
              <p:cNvSpPr txBox="1"/>
              <p:nvPr/>
            </p:nvSpPr>
            <p:spPr>
              <a:xfrm>
                <a:off x="3055873" y="322213"/>
                <a:ext cx="6954893" cy="67847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4199"/>
                  </a:lnSpc>
                </a:pPr>
                <a:endParaRPr lang="en-US" sz="2999" u="sng">
                  <a:solidFill>
                    <a:srgbClr val="000000"/>
                  </a:solidFill>
                  <a:latin typeface="+mj-ea"/>
                  <a:ea typeface="+mj-ea"/>
                  <a:hlinkClick r:id="rId2" action="ppaction://hlinksldjump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136E48D-39C5-2F8A-1CDE-8BB8545E8A43}"/>
                </a:ext>
              </a:extLst>
            </p:cNvPr>
            <p:cNvSpPr txBox="1"/>
            <p:nvPr/>
          </p:nvSpPr>
          <p:spPr>
            <a:xfrm>
              <a:off x="10973922" y="5702966"/>
              <a:ext cx="5125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>
                  <a:latin typeface="+mj-ea"/>
                  <a:ea typeface="+mj-ea"/>
                </a:rPr>
                <a:t>멘토링 보고</a:t>
              </a:r>
            </a:p>
          </p:txBody>
        </p:sp>
        <p:grpSp>
          <p:nvGrpSpPr>
            <p:cNvPr id="69" name="Group 4">
              <a:extLst>
                <a:ext uri="{FF2B5EF4-FFF2-40B4-BE49-F238E27FC236}">
                  <a16:creationId xmlns:a16="http://schemas.microsoft.com/office/drawing/2014/main" id="{5EE2251F-13C4-9203-76E7-BD419ED9399F}"/>
                </a:ext>
              </a:extLst>
            </p:cNvPr>
            <p:cNvGrpSpPr/>
            <p:nvPr/>
          </p:nvGrpSpPr>
          <p:grpSpPr>
            <a:xfrm>
              <a:off x="8728974" y="7203506"/>
              <a:ext cx="7973317" cy="940520"/>
              <a:chOff x="0" y="0"/>
              <a:chExt cx="10631089" cy="1254027"/>
            </a:xfrm>
          </p:grpSpPr>
          <p:grpSp>
            <p:nvGrpSpPr>
              <p:cNvPr id="70" name="Group 5">
                <a:extLst>
                  <a:ext uri="{FF2B5EF4-FFF2-40B4-BE49-F238E27FC236}">
                    <a16:creationId xmlns:a16="http://schemas.microsoft.com/office/drawing/2014/main" id="{D8511532-AC7A-9F1B-B70E-2D2CC1981427}"/>
                  </a:ext>
                </a:extLst>
              </p:cNvPr>
              <p:cNvGrpSpPr/>
              <p:nvPr/>
            </p:nvGrpSpPr>
            <p:grpSpPr>
              <a:xfrm>
                <a:off x="0" y="0"/>
                <a:ext cx="10631089" cy="1254027"/>
                <a:chOff x="0" y="0"/>
                <a:chExt cx="16440449" cy="1939290"/>
              </a:xfrm>
            </p:grpSpPr>
            <p:sp>
              <p:nvSpPr>
                <p:cNvPr id="76" name="Freeform 6">
                  <a:extLst>
                    <a:ext uri="{FF2B5EF4-FFF2-40B4-BE49-F238E27FC236}">
                      <a16:creationId xmlns:a16="http://schemas.microsoft.com/office/drawing/2014/main" id="{9CC1147D-B493-59AD-4080-EEB27A3BC4AE}"/>
                    </a:ext>
                  </a:extLst>
                </p:cNvPr>
                <p:cNvSpPr/>
                <p:nvPr/>
              </p:nvSpPr>
              <p:spPr>
                <a:xfrm>
                  <a:off x="12700" y="12700"/>
                  <a:ext cx="16415049" cy="191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5049" h="1913890">
                      <a:moveTo>
                        <a:pt x="15458105" y="1913890"/>
                      </a:moveTo>
                      <a:lnTo>
                        <a:pt x="956945" y="1913890"/>
                      </a:lnTo>
                      <a:cubicBezTo>
                        <a:pt x="428371" y="1913890"/>
                        <a:pt x="0" y="1485392"/>
                        <a:pt x="0" y="956945"/>
                      </a:cubicBezTo>
                      <a:cubicBezTo>
                        <a:pt x="0" y="428371"/>
                        <a:pt x="428371" y="0"/>
                        <a:pt x="956945" y="0"/>
                      </a:cubicBezTo>
                      <a:lnTo>
                        <a:pt x="15458105" y="0"/>
                      </a:lnTo>
                      <a:cubicBezTo>
                        <a:pt x="15986551" y="0"/>
                        <a:pt x="16415049" y="428371"/>
                        <a:pt x="16415049" y="956945"/>
                      </a:cubicBezTo>
                      <a:cubicBezTo>
                        <a:pt x="16415049" y="1485392"/>
                        <a:pt x="15986551" y="1913890"/>
                        <a:pt x="15458105" y="1913890"/>
                      </a:cubicBezTo>
                      <a:close/>
                    </a:path>
                  </a:pathLst>
                </a:custGeom>
                <a:solidFill>
                  <a:srgbClr val="FFF5ED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77" name="Freeform 7">
                  <a:extLst>
                    <a:ext uri="{FF2B5EF4-FFF2-40B4-BE49-F238E27FC236}">
                      <a16:creationId xmlns:a16="http://schemas.microsoft.com/office/drawing/2014/main" id="{92FB91C4-DD28-ED12-C920-2D2C5C967C0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6440449" cy="193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0449" h="1939290">
                      <a:moveTo>
                        <a:pt x="15470805" y="0"/>
                      </a:moveTo>
                      <a:lnTo>
                        <a:pt x="969645" y="0"/>
                      </a:lnTo>
                      <a:cubicBezTo>
                        <a:pt x="434975" y="0"/>
                        <a:pt x="0" y="434975"/>
                        <a:pt x="0" y="969645"/>
                      </a:cubicBezTo>
                      <a:cubicBezTo>
                        <a:pt x="0" y="1504315"/>
                        <a:pt x="434975" y="1939290"/>
                        <a:pt x="969645" y="1939290"/>
                      </a:cubicBezTo>
                      <a:lnTo>
                        <a:pt x="15470805" y="1939290"/>
                      </a:lnTo>
                      <a:cubicBezTo>
                        <a:pt x="16005474" y="1939290"/>
                        <a:pt x="16440449" y="1504315"/>
                        <a:pt x="16440449" y="969645"/>
                      </a:cubicBezTo>
                      <a:cubicBezTo>
                        <a:pt x="16440449" y="434975"/>
                        <a:pt x="16005474" y="0"/>
                        <a:pt x="15470805" y="0"/>
                      </a:cubicBezTo>
                      <a:close/>
                      <a:moveTo>
                        <a:pt x="15470805" y="1913890"/>
                      </a:moveTo>
                      <a:lnTo>
                        <a:pt x="969645" y="1913890"/>
                      </a:lnTo>
                      <a:cubicBezTo>
                        <a:pt x="448945" y="1913890"/>
                        <a:pt x="25400" y="1490345"/>
                        <a:pt x="25400" y="969645"/>
                      </a:cubicBezTo>
                      <a:cubicBezTo>
                        <a:pt x="25400" y="448945"/>
                        <a:pt x="448945" y="25400"/>
                        <a:pt x="969645" y="25400"/>
                      </a:cubicBezTo>
                      <a:lnTo>
                        <a:pt x="15470805" y="25400"/>
                      </a:lnTo>
                      <a:cubicBezTo>
                        <a:pt x="15991505" y="25400"/>
                        <a:pt x="16415049" y="448945"/>
                        <a:pt x="16415049" y="969645"/>
                      </a:cubicBezTo>
                      <a:cubicBezTo>
                        <a:pt x="16415049" y="1490345"/>
                        <a:pt x="15991505" y="1913890"/>
                        <a:pt x="15470805" y="19138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71" name="Group 8">
                <a:extLst>
                  <a:ext uri="{FF2B5EF4-FFF2-40B4-BE49-F238E27FC236}">
                    <a16:creationId xmlns:a16="http://schemas.microsoft.com/office/drawing/2014/main" id="{89CCE73F-13CB-8124-3E74-96F4C46D198B}"/>
                  </a:ext>
                </a:extLst>
              </p:cNvPr>
              <p:cNvGrpSpPr/>
              <p:nvPr/>
            </p:nvGrpSpPr>
            <p:grpSpPr>
              <a:xfrm>
                <a:off x="0" y="0"/>
                <a:ext cx="2446734" cy="1254027"/>
                <a:chOff x="0" y="0"/>
                <a:chExt cx="3783753" cy="1939290"/>
              </a:xfrm>
            </p:grpSpPr>
            <p:sp>
              <p:nvSpPr>
                <p:cNvPr id="74" name="Freeform 9">
                  <a:extLst>
                    <a:ext uri="{FF2B5EF4-FFF2-40B4-BE49-F238E27FC236}">
                      <a16:creationId xmlns:a16="http://schemas.microsoft.com/office/drawing/2014/main" id="{E2B8450E-A052-EB8C-8EA7-3604BA3B6938}"/>
                    </a:ext>
                  </a:extLst>
                </p:cNvPr>
                <p:cNvSpPr/>
                <p:nvPr/>
              </p:nvSpPr>
              <p:spPr>
                <a:xfrm>
                  <a:off x="28279" y="12697"/>
                  <a:ext cx="3755474" cy="1913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5475" h="1913890">
                      <a:moveTo>
                        <a:pt x="2798530" y="1913890"/>
                      </a:moveTo>
                      <a:lnTo>
                        <a:pt x="956945" y="1913890"/>
                      </a:lnTo>
                      <a:cubicBezTo>
                        <a:pt x="428371" y="1913890"/>
                        <a:pt x="0" y="1485392"/>
                        <a:pt x="0" y="956945"/>
                      </a:cubicBezTo>
                      <a:cubicBezTo>
                        <a:pt x="0" y="428371"/>
                        <a:pt x="428371" y="0"/>
                        <a:pt x="956945" y="0"/>
                      </a:cubicBezTo>
                      <a:lnTo>
                        <a:pt x="2798530" y="0"/>
                      </a:lnTo>
                      <a:cubicBezTo>
                        <a:pt x="3326976" y="0"/>
                        <a:pt x="3755475" y="428371"/>
                        <a:pt x="3755475" y="956945"/>
                      </a:cubicBezTo>
                      <a:cubicBezTo>
                        <a:pt x="3755475" y="1485392"/>
                        <a:pt x="3326977" y="1913890"/>
                        <a:pt x="2798530" y="1913890"/>
                      </a:cubicBezTo>
                      <a:close/>
                    </a:path>
                  </a:pathLst>
                </a:custGeom>
                <a:solidFill>
                  <a:srgbClr val="B9BBDD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75" name="Freeform 10">
                  <a:extLst>
                    <a:ext uri="{FF2B5EF4-FFF2-40B4-BE49-F238E27FC236}">
                      <a16:creationId xmlns:a16="http://schemas.microsoft.com/office/drawing/2014/main" id="{CE691C5C-F1AB-D69C-7C13-B9E9A1E35E7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780875" cy="193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0875" h="1939290">
                      <a:moveTo>
                        <a:pt x="2811230" y="0"/>
                      </a:moveTo>
                      <a:lnTo>
                        <a:pt x="969645" y="0"/>
                      </a:lnTo>
                      <a:cubicBezTo>
                        <a:pt x="434975" y="0"/>
                        <a:pt x="0" y="434975"/>
                        <a:pt x="0" y="969645"/>
                      </a:cubicBezTo>
                      <a:cubicBezTo>
                        <a:pt x="0" y="1504315"/>
                        <a:pt x="434975" y="1939290"/>
                        <a:pt x="969645" y="1939290"/>
                      </a:cubicBezTo>
                      <a:lnTo>
                        <a:pt x="2811230" y="1939290"/>
                      </a:lnTo>
                      <a:cubicBezTo>
                        <a:pt x="3345900" y="1939290"/>
                        <a:pt x="3780875" y="1504315"/>
                        <a:pt x="3780875" y="969645"/>
                      </a:cubicBezTo>
                      <a:cubicBezTo>
                        <a:pt x="3780875" y="434975"/>
                        <a:pt x="3345900" y="0"/>
                        <a:pt x="2811230" y="0"/>
                      </a:cubicBezTo>
                      <a:close/>
                      <a:moveTo>
                        <a:pt x="2811230" y="1913890"/>
                      </a:moveTo>
                      <a:lnTo>
                        <a:pt x="969645" y="1913890"/>
                      </a:lnTo>
                      <a:cubicBezTo>
                        <a:pt x="448945" y="1913890"/>
                        <a:pt x="25400" y="1490345"/>
                        <a:pt x="25400" y="969645"/>
                      </a:cubicBezTo>
                      <a:cubicBezTo>
                        <a:pt x="25400" y="448945"/>
                        <a:pt x="448945" y="25400"/>
                        <a:pt x="969645" y="25400"/>
                      </a:cubicBezTo>
                      <a:lnTo>
                        <a:pt x="2811230" y="25400"/>
                      </a:lnTo>
                      <a:cubicBezTo>
                        <a:pt x="3331930" y="25400"/>
                        <a:pt x="3755475" y="448945"/>
                        <a:pt x="3755475" y="969645"/>
                      </a:cubicBezTo>
                      <a:cubicBezTo>
                        <a:pt x="3755475" y="1490345"/>
                        <a:pt x="3331930" y="1913890"/>
                        <a:pt x="2811230" y="19138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/>
                <a:lstStyle/>
                <a:p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72" name="TextBox 11">
                <a:extLst>
                  <a:ext uri="{FF2B5EF4-FFF2-40B4-BE49-F238E27FC236}">
                    <a16:creationId xmlns:a16="http://schemas.microsoft.com/office/drawing/2014/main" id="{E0DCBBDF-9A9E-B1C1-FB90-F458A1540C64}"/>
                  </a:ext>
                </a:extLst>
              </p:cNvPr>
              <p:cNvSpPr txBox="1"/>
              <p:nvPr/>
            </p:nvSpPr>
            <p:spPr>
              <a:xfrm>
                <a:off x="1011624" y="329621"/>
                <a:ext cx="421625" cy="5461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000000"/>
                    </a:solidFill>
                    <a:latin typeface="+mj-ea"/>
                    <a:ea typeface="+mj-ea"/>
                  </a:rPr>
                  <a:t>4</a:t>
                </a:r>
              </a:p>
            </p:txBody>
          </p:sp>
          <p:sp>
            <p:nvSpPr>
              <p:cNvPr id="73" name="TextBox 12">
                <a:extLst>
                  <a:ext uri="{FF2B5EF4-FFF2-40B4-BE49-F238E27FC236}">
                    <a16:creationId xmlns:a16="http://schemas.microsoft.com/office/drawing/2014/main" id="{8A9791C0-3EB1-C2EA-F358-EF7D7660B188}"/>
                  </a:ext>
                </a:extLst>
              </p:cNvPr>
              <p:cNvSpPr txBox="1"/>
              <p:nvPr/>
            </p:nvSpPr>
            <p:spPr>
              <a:xfrm>
                <a:off x="3055873" y="322213"/>
                <a:ext cx="6954893" cy="67847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4199"/>
                  </a:lnSpc>
                </a:pPr>
                <a:endParaRPr lang="en-US" sz="2999" u="sng">
                  <a:solidFill>
                    <a:srgbClr val="000000"/>
                  </a:solidFill>
                  <a:latin typeface="+mj-ea"/>
                  <a:ea typeface="+mj-ea"/>
                  <a:hlinkClick r:id="rId2" action="ppaction://hlinksldjump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3DD8583-2C02-91A0-1601-2B97D442997B}"/>
                </a:ext>
              </a:extLst>
            </p:cNvPr>
            <p:cNvSpPr txBox="1"/>
            <p:nvPr/>
          </p:nvSpPr>
          <p:spPr>
            <a:xfrm>
              <a:off x="10993937" y="7407206"/>
              <a:ext cx="5898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>
                  <a:latin typeface="+mj-ea"/>
                  <a:ea typeface="+mj-ea"/>
                </a:rPr>
                <a:t>관련기술 조사 및 과제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16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D6C7C453-3475-0DAF-AC1A-C537B99E7BD0}"/>
              </a:ext>
            </a:extLst>
          </p:cNvPr>
          <p:cNvGrpSpPr/>
          <p:nvPr/>
        </p:nvGrpSpPr>
        <p:grpSpPr>
          <a:xfrm>
            <a:off x="1006258" y="1028700"/>
            <a:ext cx="10385504" cy="8210212"/>
            <a:chOff x="1006258" y="1038394"/>
            <a:chExt cx="10385504" cy="8210212"/>
          </a:xfrm>
        </p:grpSpPr>
        <p:sp>
          <p:nvSpPr>
            <p:cNvPr id="7" name="Freeform 7"/>
            <p:cNvSpPr/>
            <p:nvPr/>
          </p:nvSpPr>
          <p:spPr>
            <a:xfrm>
              <a:off x="1006258" y="1038394"/>
              <a:ext cx="10385504" cy="8210212"/>
            </a:xfrm>
            <a:custGeom>
              <a:avLst/>
              <a:gdLst/>
              <a:ahLst/>
              <a:cxnLst/>
              <a:rect l="l" t="t" r="r" b="b"/>
              <a:pathLst>
                <a:path w="58879565" h="61309749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 w="28575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912063" y="1326657"/>
              <a:ext cx="4520737" cy="9816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8399"/>
                </a:lnSpc>
                <a:spcBef>
                  <a:spcPct val="0"/>
                </a:spcBef>
              </a:pPr>
              <a:r>
                <a:rPr lang="ko-KR" altLang="en-US" sz="6000" b="1" u="none">
                  <a:solidFill>
                    <a:srgbClr val="000000"/>
                  </a:solidFill>
                  <a:latin typeface="+mj-ea"/>
                  <a:ea typeface="+mj-ea"/>
                </a:rPr>
                <a:t>문제 </a:t>
              </a:r>
              <a:r>
                <a:rPr lang="ko-KR" altLang="en-US" sz="6000" b="1">
                  <a:solidFill>
                    <a:srgbClr val="000000"/>
                  </a:solidFill>
                  <a:latin typeface="+mj-ea"/>
                  <a:ea typeface="+mj-ea"/>
                </a:rPr>
                <a:t>이해</a:t>
              </a:r>
              <a:endParaRPr lang="en-US" sz="6000" b="1" u="none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72708" y="2487615"/>
              <a:ext cx="10052604" cy="50356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dirty="0">
                  <a:solidFill>
                    <a:srgbClr val="1F2328"/>
                  </a:solidFill>
                  <a:latin typeface="+mn-ea"/>
                </a:rPr>
                <a:t>기존의 관광지 추천 서비스의 문제점</a:t>
              </a:r>
              <a:endParaRPr lang="en-US" altLang="ko-KR" sz="2500" dirty="0">
                <a:solidFill>
                  <a:srgbClr val="1F2328"/>
                </a:solidFill>
                <a:latin typeface="+mn-ea"/>
              </a:endParaRPr>
            </a:p>
            <a:p>
              <a:pPr marL="914400" lvl="1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dirty="0">
                  <a:solidFill>
                    <a:srgbClr val="1F2328"/>
                  </a:solidFill>
                  <a:latin typeface="+mn-ea"/>
                </a:rPr>
                <a:t>관광지 추천 서비스는 관광지 정보만 제공</a:t>
              </a:r>
              <a:endParaRPr lang="en-US" altLang="ko-KR" sz="2500" dirty="0">
                <a:solidFill>
                  <a:srgbClr val="1F2328"/>
                </a:solidFill>
                <a:latin typeface="+mn-ea"/>
              </a:endParaRPr>
            </a:p>
            <a:p>
              <a:pPr marL="914400" lvl="1" indent="-457200">
                <a:lnSpc>
                  <a:spcPts val="364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ko-KR" altLang="en-US" sz="2500" dirty="0">
                  <a:solidFill>
                    <a:srgbClr val="C00000"/>
                  </a:solidFill>
                  <a:latin typeface="+mn-ea"/>
                  <a:cs typeface="+mn-lt"/>
                </a:rPr>
                <a:t>주변 먹거리/</a:t>
              </a:r>
              <a:r>
                <a:rPr lang="ko-KR" altLang="en-US" sz="2500" dirty="0" err="1">
                  <a:solidFill>
                    <a:srgbClr val="C00000"/>
                  </a:solidFill>
                  <a:latin typeface="+mn-ea"/>
                  <a:cs typeface="+mn-lt"/>
                </a:rPr>
                <a:t>즐길거리에</a:t>
              </a:r>
              <a:r>
                <a:rPr lang="ko-KR" altLang="en-US" sz="2500" dirty="0">
                  <a:solidFill>
                    <a:srgbClr val="C00000"/>
                  </a:solidFill>
                  <a:latin typeface="+mn-ea"/>
                  <a:cs typeface="+mn-lt"/>
                </a:rPr>
                <a:t> 대한 정보제공이 부족</a:t>
              </a:r>
              <a:endParaRPr lang="en-US" altLang="ko-KR" sz="2500" dirty="0">
                <a:solidFill>
                  <a:srgbClr val="C00000"/>
                </a:solidFill>
                <a:latin typeface="+mn-ea"/>
                <a:cs typeface="+mn-lt"/>
              </a:endParaRPr>
            </a:p>
            <a:p>
              <a:pPr>
                <a:lnSpc>
                  <a:spcPts val="3640"/>
                </a:lnSpc>
              </a:pPr>
              <a:endParaRPr lang="en-US" altLang="ko-KR" sz="2500" u="none" dirty="0">
                <a:solidFill>
                  <a:srgbClr val="C00000"/>
                </a:solidFill>
                <a:latin typeface="+mn-ea"/>
                <a:cs typeface="+mn-lt"/>
              </a:endParaRPr>
            </a:p>
            <a:p>
              <a:pPr marL="457200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dirty="0">
                  <a:solidFill>
                    <a:srgbClr val="1F2328"/>
                  </a:solidFill>
                  <a:latin typeface="+mn-ea"/>
                </a:rPr>
                <a:t>부산 관광시장 회복이 전망</a:t>
              </a:r>
              <a:endParaRPr lang="en-US" altLang="ko-KR" sz="2500" b="0" i="0" dirty="0">
                <a:solidFill>
                  <a:srgbClr val="1F2328"/>
                </a:solidFill>
                <a:effectLst/>
                <a:latin typeface="+mn-ea"/>
              </a:endParaRPr>
            </a:p>
            <a:p>
              <a:pPr marL="914400" lvl="1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dirty="0">
                  <a:solidFill>
                    <a:srgbClr val="1F2328"/>
                  </a:solidFill>
                  <a:latin typeface="+mn-ea"/>
                </a:rPr>
                <a:t>부</a:t>
              </a:r>
              <a:r>
                <a:rPr lang="ko-KR" altLang="en-US" sz="2500" b="0" i="0" dirty="0">
                  <a:solidFill>
                    <a:srgbClr val="1F2328"/>
                  </a:solidFill>
                  <a:effectLst/>
                  <a:latin typeface="+mn-ea"/>
                </a:rPr>
                <a:t>산의 </a:t>
              </a:r>
              <a:r>
                <a:rPr lang="en-US" altLang="ko-KR" sz="2500" dirty="0" err="1">
                  <a:solidFill>
                    <a:srgbClr val="C00000"/>
                  </a:solidFill>
                  <a:latin typeface="+mn-ea"/>
                </a:rPr>
                <a:t>내년</a:t>
              </a:r>
              <a:r>
                <a:rPr lang="en-US" altLang="ko-KR" sz="25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ko-KR" altLang="en-US" sz="2500" b="0" i="0" dirty="0">
                  <a:solidFill>
                    <a:srgbClr val="C00000"/>
                  </a:solidFill>
                  <a:effectLst/>
                  <a:latin typeface="+mn-ea"/>
                </a:rPr>
                <a:t>관광객 수가</a:t>
              </a:r>
              <a:r>
                <a:rPr lang="en-US" altLang="ko-KR" sz="2500" dirty="0">
                  <a:solidFill>
                    <a:srgbClr val="C00000"/>
                  </a:solidFill>
                  <a:latin typeface="+mn-ea"/>
                </a:rPr>
                <a:t> </a:t>
              </a:r>
              <a:r>
                <a:rPr lang="ko-KR" altLang="en-US" sz="2500" b="0" i="0" dirty="0">
                  <a:solidFill>
                    <a:srgbClr val="C00000"/>
                  </a:solidFill>
                  <a:effectLst/>
                  <a:latin typeface="+mn-ea"/>
                </a:rPr>
                <a:t>확대</a:t>
              </a:r>
              <a:r>
                <a:rPr lang="ko-KR" altLang="en-US" sz="2500" b="0" i="0" dirty="0">
                  <a:effectLst/>
                  <a:latin typeface="+mn-ea"/>
                </a:rPr>
                <a:t>될 것으로 예측</a:t>
              </a:r>
              <a:r>
                <a:rPr lang="en-US" altLang="ko-KR" sz="1000" b="0" i="0" dirty="0">
                  <a:effectLst/>
                  <a:latin typeface="+mn-ea"/>
                </a:rPr>
                <a:t>(2023</a:t>
              </a:r>
              <a:r>
                <a:rPr lang="ko-KR" altLang="en-US" sz="1000" b="0" i="0" dirty="0">
                  <a:effectLst/>
                  <a:latin typeface="+mn-ea"/>
                </a:rPr>
                <a:t>년 부산관광기업 모니터링 조사</a:t>
              </a:r>
              <a:r>
                <a:rPr lang="en-US" altLang="ko-KR" sz="1000" dirty="0">
                  <a:latin typeface="+mn-ea"/>
                </a:rPr>
                <a:t>)</a:t>
              </a:r>
              <a:endParaRPr lang="en-US" altLang="ko-KR" sz="2500" dirty="0">
                <a:solidFill>
                  <a:srgbClr val="C00000"/>
                </a:solidFill>
                <a:latin typeface="+mn-ea"/>
              </a:endParaRPr>
            </a:p>
            <a:p>
              <a:pPr marL="914400" lvl="1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dirty="0">
                  <a:solidFill>
                    <a:srgbClr val="1F2328"/>
                  </a:solidFill>
                  <a:latin typeface="+mn-ea"/>
                </a:rPr>
                <a:t>지자체들은 지역 </a:t>
              </a:r>
              <a:r>
                <a:rPr lang="ko-KR" altLang="en-US" sz="2500" dirty="0">
                  <a:latin typeface="+mn-ea"/>
                </a:rPr>
                <a:t>경제의 활성화를 위해</a:t>
              </a:r>
              <a:r>
                <a:rPr lang="en-US" altLang="ko-KR" sz="25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ko-KR" altLang="en-US" sz="2500" dirty="0">
                  <a:solidFill>
                    <a:srgbClr val="C00000"/>
                  </a:solidFill>
                  <a:latin typeface="+mn-ea"/>
                </a:rPr>
                <a:t>관광산업 지원에 적극적</a:t>
              </a:r>
              <a:endParaRPr lang="en-US" altLang="ko-KR" sz="2500" dirty="0">
                <a:solidFill>
                  <a:srgbClr val="C00000"/>
                </a:solidFill>
                <a:latin typeface="+mn-ea"/>
              </a:endParaRPr>
            </a:p>
            <a:p>
              <a:pPr lvl="1">
                <a:lnSpc>
                  <a:spcPts val="3640"/>
                </a:lnSpc>
              </a:pPr>
              <a:endParaRPr lang="en-US" altLang="ko-KR" sz="2500" dirty="0">
                <a:latin typeface="+mn-ea"/>
              </a:endParaRPr>
            </a:p>
            <a:p>
              <a:pPr marL="457200" indent="-457200">
                <a:lnSpc>
                  <a:spcPts val="364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ko-KR" altLang="en-US" sz="2500" b="0" i="0" dirty="0">
                  <a:solidFill>
                    <a:srgbClr val="C00000"/>
                  </a:solidFill>
                  <a:effectLst/>
                  <a:latin typeface="+mn-ea"/>
                </a:rPr>
                <a:t>부산 지역의 개인화된 관광지 추천 시스템</a:t>
              </a:r>
              <a:r>
                <a:rPr lang="ko-KR" altLang="en-US" sz="2500" b="0" i="0" dirty="0">
                  <a:effectLst/>
                  <a:latin typeface="+mn-ea"/>
                </a:rPr>
                <a:t>이 필요</a:t>
              </a:r>
              <a:endParaRPr lang="en-US" altLang="ko-KR" sz="2500" u="none" dirty="0">
                <a:latin typeface="+mn-ea"/>
              </a:endParaRPr>
            </a:p>
            <a:p>
              <a:pPr lvl="0" algn="l">
                <a:lnSpc>
                  <a:spcPts val="3640"/>
                </a:lnSpc>
              </a:pPr>
              <a:endParaRPr lang="en-US" altLang="ko-KR" sz="2600" dirty="0">
                <a:latin typeface="+mn-ea"/>
              </a:endParaRPr>
            </a:p>
            <a:p>
              <a:pPr>
                <a:lnSpc>
                  <a:spcPts val="3640"/>
                </a:lnSpc>
              </a:pPr>
              <a:endParaRPr lang="ko-KR" altLang="en-US" sz="2600" u="none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CDADF0-E58E-D8AC-21E7-F053E2B329FC}"/>
              </a:ext>
            </a:extLst>
          </p:cNvPr>
          <p:cNvGrpSpPr/>
          <p:nvPr/>
        </p:nvGrpSpPr>
        <p:grpSpPr>
          <a:xfrm>
            <a:off x="11585792" y="1028700"/>
            <a:ext cx="5695950" cy="8506599"/>
            <a:chOff x="11585792" y="1028700"/>
            <a:chExt cx="5695950" cy="8506599"/>
          </a:xfrm>
        </p:grpSpPr>
        <p:pic>
          <p:nvPicPr>
            <p:cNvPr id="11" name="그림 10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69EF5AEC-DC90-B570-05E2-D2C62632D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5792" y="1028700"/>
              <a:ext cx="5695950" cy="818197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20C4BB-2E36-7D43-4E99-83DE90112776}"/>
                </a:ext>
              </a:extLst>
            </p:cNvPr>
            <p:cNvSpPr txBox="1"/>
            <p:nvPr/>
          </p:nvSpPr>
          <p:spPr>
            <a:xfrm>
              <a:off x="11585792" y="9258300"/>
              <a:ext cx="1625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latin typeface="+mn-ea"/>
                </a:rPr>
                <a:t>그림</a:t>
              </a:r>
              <a:r>
                <a:rPr lang="en-US" altLang="ko-KR" sz="1200" b="1">
                  <a:latin typeface="+mn-ea"/>
                </a:rPr>
                <a:t>1</a:t>
              </a:r>
              <a:r>
                <a:rPr lang="en-US" altLang="ko-KR" sz="1200">
                  <a:latin typeface="+mn-ea"/>
                </a:rPr>
                <a:t> </a:t>
              </a:r>
              <a:r>
                <a:rPr lang="ko-KR" altLang="en-US" sz="1200">
                  <a:latin typeface="+mn-ea"/>
                </a:rPr>
                <a:t>문제정의서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029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D10F35A7-FD86-5B65-8386-47900B104449}"/>
              </a:ext>
            </a:extLst>
          </p:cNvPr>
          <p:cNvGrpSpPr/>
          <p:nvPr/>
        </p:nvGrpSpPr>
        <p:grpSpPr>
          <a:xfrm>
            <a:off x="1006258" y="1028700"/>
            <a:ext cx="10385504" cy="8210212"/>
            <a:chOff x="1006258" y="1038394"/>
            <a:chExt cx="10385504" cy="8210212"/>
          </a:xfrm>
        </p:grpSpPr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7D8145E5-C04F-1A87-689B-759DB3EC4620}"/>
                </a:ext>
              </a:extLst>
            </p:cNvPr>
            <p:cNvSpPr/>
            <p:nvPr/>
          </p:nvSpPr>
          <p:spPr>
            <a:xfrm>
              <a:off x="1006258" y="1038394"/>
              <a:ext cx="10385504" cy="8210212"/>
            </a:xfrm>
            <a:custGeom>
              <a:avLst/>
              <a:gdLst/>
              <a:ahLst/>
              <a:cxnLst/>
              <a:rect l="l" t="t" r="r" b="b"/>
              <a:pathLst>
                <a:path w="58879565" h="61309749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 w="28575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3BD182CE-9F89-ECE8-D096-402960793EDB}"/>
                </a:ext>
              </a:extLst>
            </p:cNvPr>
            <p:cNvSpPr txBox="1"/>
            <p:nvPr/>
          </p:nvSpPr>
          <p:spPr>
            <a:xfrm>
              <a:off x="3912063" y="1326657"/>
              <a:ext cx="4520737" cy="9816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8399"/>
                </a:lnSpc>
                <a:spcBef>
                  <a:spcPct val="0"/>
                </a:spcBef>
              </a:pPr>
              <a:r>
                <a:rPr lang="ko-KR" altLang="en-US" sz="6000" b="1" u="none">
                  <a:solidFill>
                    <a:srgbClr val="000000"/>
                  </a:solidFill>
                  <a:latin typeface="+mj-ea"/>
                  <a:ea typeface="+mj-ea"/>
                </a:rPr>
                <a:t>문제 해결</a:t>
              </a:r>
              <a:endParaRPr lang="en-US" sz="6000" b="1" u="none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162DE92E-D5F6-7AB9-A4F9-DD8C3B2E0F1D}"/>
                </a:ext>
              </a:extLst>
            </p:cNvPr>
            <p:cNvSpPr txBox="1"/>
            <p:nvPr/>
          </p:nvSpPr>
          <p:spPr>
            <a:xfrm>
              <a:off x="1172708" y="2487615"/>
              <a:ext cx="10052604" cy="54944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dirty="0">
                  <a:latin typeface="+mn-ea"/>
                </a:rPr>
                <a:t>개인화 관광지 추천 시스템의 </a:t>
              </a:r>
              <a:r>
                <a:rPr lang="ko-KR" altLang="en-US" sz="2500" dirty="0">
                  <a:solidFill>
                    <a:srgbClr val="C00000"/>
                  </a:solidFill>
                  <a:latin typeface="+mn-ea"/>
                </a:rPr>
                <a:t>기능</a:t>
              </a:r>
              <a:r>
                <a:rPr lang="ko-KR" altLang="en-US" sz="2500" dirty="0">
                  <a:latin typeface="+mn-ea"/>
                </a:rPr>
                <a:t> 정의</a:t>
              </a:r>
            </a:p>
            <a:p>
              <a:pPr marL="742950" indent="-285750">
                <a:lnSpc>
                  <a:spcPts val="3640"/>
                </a:lnSpc>
                <a:buClr>
                  <a:schemeClr val="tx1"/>
                </a:buClr>
                <a:buFont typeface="Arial"/>
                <a:buChar char="•"/>
              </a:pPr>
              <a:r>
                <a:rPr lang="ko-KR" altLang="ko-KR" sz="2500" dirty="0">
                  <a:latin typeface="+mn-ea"/>
                </a:rPr>
                <a:t>평점</a:t>
              </a:r>
              <a:r>
                <a:rPr lang="en-US" altLang="ko-KR" sz="2500" dirty="0">
                  <a:latin typeface="+mn-ea"/>
                </a:rPr>
                <a:t>·</a:t>
              </a:r>
              <a:r>
                <a:rPr lang="ko-KR" altLang="ko-KR" sz="2500" dirty="0">
                  <a:latin typeface="+mn-ea"/>
                </a:rPr>
                <a:t>위치</a:t>
              </a:r>
              <a:r>
                <a:rPr lang="en-US" altLang="ko-KR" sz="2500" dirty="0">
                  <a:latin typeface="+mn-ea"/>
                </a:rPr>
                <a:t> </a:t>
              </a:r>
              <a:r>
                <a:rPr lang="ko-KR" altLang="ko-KR" sz="2500" dirty="0">
                  <a:latin typeface="+mn-ea"/>
                </a:rPr>
                <a:t>기반 추천</a:t>
              </a:r>
              <a:r>
                <a:rPr lang="en-US" altLang="ko-KR" sz="2500" dirty="0">
                  <a:latin typeface="+mn-ea"/>
                </a:rPr>
                <a:t>, </a:t>
              </a:r>
              <a:r>
                <a:rPr lang="ko-KR" altLang="ko-KR" sz="2500" dirty="0">
                  <a:latin typeface="+mn-ea"/>
                </a:rPr>
                <a:t>추천 장소 시각화</a:t>
              </a:r>
              <a:endParaRPr lang="en-US" altLang="ko-KR" sz="2500" dirty="0">
                <a:latin typeface="+mn-ea"/>
                <a:cs typeface="Calibri"/>
              </a:endParaRPr>
            </a:p>
            <a:p>
              <a:pPr marL="742950" indent="-285750">
                <a:lnSpc>
                  <a:spcPts val="3640"/>
                </a:lnSpc>
                <a:buClr>
                  <a:schemeClr val="tx1"/>
                </a:buClr>
                <a:buFont typeface="Arial"/>
                <a:buChar char="•"/>
              </a:pPr>
              <a:r>
                <a:rPr lang="ko-KR" altLang="ko-KR" sz="2500" dirty="0">
                  <a:latin typeface="+mn-ea"/>
                </a:rPr>
                <a:t>SNS 기반 추천</a:t>
              </a:r>
              <a:r>
                <a:rPr lang="en-US" altLang="ko-KR" sz="2500" dirty="0">
                  <a:latin typeface="+mn-ea"/>
                </a:rPr>
                <a:t>, </a:t>
              </a:r>
              <a:r>
                <a:rPr lang="ko-KR" altLang="ko-KR" sz="2500" dirty="0">
                  <a:latin typeface="+mn-ea"/>
                </a:rPr>
                <a:t>웹</a:t>
              </a:r>
              <a:r>
                <a:rPr lang="en-US" altLang="ko-KR" sz="2500" dirty="0">
                  <a:latin typeface="+mn-ea"/>
                </a:rPr>
                <a:t>/</a:t>
              </a:r>
              <a:r>
                <a:rPr lang="ko-KR" altLang="ko-KR" sz="2500" dirty="0">
                  <a:latin typeface="+mn-ea"/>
                </a:rPr>
                <a:t>앱 서비스</a:t>
              </a:r>
              <a:endParaRPr lang="en-US" altLang="ko-KR" sz="2500" dirty="0">
                <a:latin typeface="+mn-ea"/>
              </a:endParaRPr>
            </a:p>
            <a:p>
              <a:pPr marL="742950" indent="-285750">
                <a:lnSpc>
                  <a:spcPts val="3640"/>
                </a:lnSpc>
                <a:buClr>
                  <a:schemeClr val="tx1"/>
                </a:buClr>
                <a:buFont typeface="Arial"/>
                <a:buChar char="•"/>
              </a:pPr>
              <a:endParaRPr lang="en-US" altLang="ko-KR" sz="2500" dirty="0">
                <a:latin typeface="+mn-ea"/>
              </a:endParaRPr>
            </a:p>
            <a:p>
              <a:pPr marL="457200" indent="-457200">
                <a:lnSpc>
                  <a:spcPts val="3640"/>
                </a:lnSpc>
                <a:buFont typeface="Arial"/>
                <a:buChar char="•"/>
              </a:pPr>
              <a:r>
                <a:rPr lang="ko-KR" altLang="en-US" sz="2500" dirty="0">
                  <a:latin typeface="+mn-ea"/>
                </a:rPr>
                <a:t>기존 추천 시스템과 </a:t>
              </a:r>
              <a:r>
                <a:rPr lang="ko-KR" altLang="en-US" sz="2500" dirty="0">
                  <a:solidFill>
                    <a:srgbClr val="C00000"/>
                  </a:solidFill>
                  <a:latin typeface="+mn-ea"/>
                </a:rPr>
                <a:t>차별화</a:t>
              </a:r>
              <a:r>
                <a:rPr lang="ko-KR" altLang="en-US" sz="2500" dirty="0">
                  <a:latin typeface="+mn-ea"/>
                </a:rPr>
                <a:t> 요소 </a:t>
              </a:r>
              <a:endParaRPr lang="en-US" altLang="ko-KR" sz="2500" dirty="0">
                <a:latin typeface="+mn-ea"/>
              </a:endParaRPr>
            </a:p>
            <a:p>
              <a:pPr marL="914400" lvl="1" indent="-457200">
                <a:lnSpc>
                  <a:spcPts val="3640"/>
                </a:lnSpc>
                <a:buClr>
                  <a:schemeClr val="tx1"/>
                </a:buClr>
                <a:buFont typeface="Arial"/>
                <a:buChar char="•"/>
              </a:pPr>
              <a:r>
                <a:rPr lang="ko-KR" altLang="en-US" sz="2500" dirty="0">
                  <a:latin typeface="+mn-ea"/>
                </a:rPr>
                <a:t>체류시간</a:t>
              </a:r>
              <a:r>
                <a:rPr lang="en-US" altLang="ko-KR" sz="2500" dirty="0">
                  <a:latin typeface="+mn-ea"/>
                </a:rPr>
                <a:t>, MBTI, </a:t>
              </a:r>
              <a:r>
                <a:rPr lang="ko-KR" altLang="en-US" sz="2500" dirty="0">
                  <a:latin typeface="+mn-ea"/>
                </a:rPr>
                <a:t>소비패턴에 기반한 추천</a:t>
              </a:r>
              <a:endParaRPr lang="en-US" altLang="ko-KR" sz="2500" dirty="0">
                <a:latin typeface="+mn-ea"/>
              </a:endParaRPr>
            </a:p>
            <a:p>
              <a:pPr marL="914400" lvl="1" indent="-457200">
                <a:lnSpc>
                  <a:spcPts val="3640"/>
                </a:lnSpc>
                <a:buClr>
                  <a:schemeClr val="tx1"/>
                </a:buClr>
                <a:buFont typeface="Arial"/>
                <a:buChar char="•"/>
              </a:pPr>
              <a:r>
                <a:rPr lang="ko-KR" altLang="en-US" sz="2500" dirty="0" err="1">
                  <a:latin typeface="+mn-ea"/>
                </a:rPr>
                <a:t>시즌제</a:t>
              </a:r>
              <a:r>
                <a:rPr lang="ko-KR" altLang="en-US" sz="2500" dirty="0">
                  <a:latin typeface="+mn-ea"/>
                </a:rPr>
                <a:t> </a:t>
              </a:r>
              <a:r>
                <a:rPr lang="en-US" altLang="ko-KR" sz="2000" dirty="0">
                  <a:latin typeface="+mn-ea"/>
                </a:rPr>
                <a:t>(</a:t>
              </a:r>
              <a:r>
                <a:rPr lang="ko-KR" altLang="en-US" sz="2000" dirty="0">
                  <a:latin typeface="+mn-ea"/>
                </a:rPr>
                <a:t>시기별 지역 행사 권유</a:t>
              </a:r>
              <a:r>
                <a:rPr lang="en-US" altLang="ko-KR" sz="2000" dirty="0">
                  <a:latin typeface="+mn-ea"/>
                </a:rPr>
                <a:t>)</a:t>
              </a:r>
              <a:endParaRPr lang="en-US" altLang="ko-KR" sz="2500" dirty="0">
                <a:latin typeface="+mn-ea"/>
              </a:endParaRPr>
            </a:p>
            <a:p>
              <a:pPr marL="914400" lvl="1" indent="-457200">
                <a:lnSpc>
                  <a:spcPts val="3640"/>
                </a:lnSpc>
                <a:buClr>
                  <a:schemeClr val="tx1"/>
                </a:buClr>
                <a:buFont typeface="Arial"/>
                <a:buChar char="•"/>
              </a:pPr>
              <a:r>
                <a:rPr lang="ko-KR" altLang="en-US" sz="2500" dirty="0">
                  <a:latin typeface="+mn-ea"/>
                </a:rPr>
                <a:t>숨은</a:t>
              </a:r>
              <a:r>
                <a:rPr lang="en-US" altLang="ko-KR" sz="2500" dirty="0">
                  <a:latin typeface="+mn-ea"/>
                </a:rPr>
                <a:t> </a:t>
              </a:r>
              <a:r>
                <a:rPr lang="ko-KR" altLang="en-US" sz="2500" dirty="0">
                  <a:latin typeface="+mn-ea"/>
                </a:rPr>
                <a:t>명소 추천</a:t>
              </a:r>
              <a:endParaRPr lang="en-US" altLang="ko-KR" sz="2000" dirty="0">
                <a:latin typeface="+mn-ea"/>
              </a:endParaRPr>
            </a:p>
            <a:p>
              <a:pPr marL="914400" lvl="1" indent="-457200">
                <a:lnSpc>
                  <a:spcPts val="3640"/>
                </a:lnSpc>
                <a:buClr>
                  <a:schemeClr val="tx1"/>
                </a:buClr>
                <a:buFont typeface="Arial"/>
                <a:buChar char="•"/>
              </a:pPr>
              <a:r>
                <a:rPr lang="ko-KR" altLang="en-US" sz="2500" dirty="0">
                  <a:latin typeface="+mn-ea"/>
                </a:rPr>
                <a:t>관광 일정 </a:t>
              </a:r>
              <a:r>
                <a:rPr lang="ko-KR" altLang="en-US" sz="2500" dirty="0" err="1">
                  <a:latin typeface="+mn-ea"/>
                </a:rPr>
                <a:t>플래너</a:t>
              </a:r>
              <a:r>
                <a:rPr lang="ko-KR" altLang="en-US" sz="2500" dirty="0">
                  <a:latin typeface="+mn-ea"/>
                </a:rPr>
                <a:t> </a:t>
              </a:r>
              <a:r>
                <a:rPr lang="en-US" altLang="ko-KR" sz="2000" dirty="0">
                  <a:latin typeface="+mn-ea"/>
                </a:rPr>
                <a:t>(</a:t>
              </a:r>
              <a:r>
                <a:rPr lang="ko-KR" altLang="en-US" sz="2000" dirty="0">
                  <a:latin typeface="+mn-ea"/>
                </a:rPr>
                <a:t>관광지 방문 순서 생성</a:t>
              </a:r>
              <a:r>
                <a:rPr lang="en-US" altLang="ko-KR" sz="2000" dirty="0">
                  <a:latin typeface="+mn-ea"/>
                </a:rPr>
                <a:t>)</a:t>
              </a:r>
            </a:p>
            <a:p>
              <a:pPr marL="914400" lvl="1" indent="-457200">
                <a:lnSpc>
                  <a:spcPts val="3640"/>
                </a:lnSpc>
                <a:buClr>
                  <a:schemeClr val="tx1"/>
                </a:buClr>
                <a:buFont typeface="Arial"/>
                <a:buChar char="•"/>
              </a:pPr>
              <a:endParaRPr lang="en-US" altLang="ko-KR" sz="2000" dirty="0">
                <a:latin typeface="+mn-ea"/>
              </a:endParaRPr>
            </a:p>
            <a:p>
              <a:pPr marL="457200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en-US" altLang="ko-KR" sz="2500" dirty="0" err="1">
                  <a:latin typeface="+mn-ea"/>
                </a:rPr>
                <a:t>DataSet</a:t>
              </a:r>
              <a:r>
                <a:rPr lang="en-US" altLang="ko-KR" sz="2500" dirty="0">
                  <a:latin typeface="+mn-ea"/>
                </a:rPr>
                <a:t> </a:t>
              </a:r>
              <a:r>
                <a:rPr lang="ko-KR" altLang="en-US" sz="2500" dirty="0">
                  <a:solidFill>
                    <a:srgbClr val="C00000"/>
                  </a:solidFill>
                  <a:latin typeface="+mn-ea"/>
                </a:rPr>
                <a:t>수집</a:t>
              </a:r>
              <a:r>
                <a:rPr lang="ko-KR" altLang="en-US" sz="2500" dirty="0">
                  <a:latin typeface="+mn-ea"/>
                </a:rPr>
                <a:t> 방법</a:t>
              </a:r>
              <a:endParaRPr lang="en-US" altLang="ko-KR" sz="2500" dirty="0">
                <a:latin typeface="+mn-ea"/>
                <a:cs typeface="Calibri"/>
              </a:endParaRPr>
            </a:p>
            <a:p>
              <a:pPr marL="742950" indent="-285750">
                <a:lnSpc>
                  <a:spcPts val="3640"/>
                </a:lnSpc>
                <a:buFont typeface="Arial"/>
                <a:buChar char="•"/>
              </a:pPr>
              <a:r>
                <a:rPr lang="en-US" altLang="ko-KR" sz="2500" dirty="0">
                  <a:latin typeface="+mn-ea"/>
                </a:rPr>
                <a:t>Foursquare, TripAdvisor</a:t>
              </a:r>
              <a:r>
                <a:rPr lang="ko-KR" altLang="en-US" sz="2500" dirty="0">
                  <a:latin typeface="+mn-ea"/>
                </a:rPr>
                <a:t>에서</a:t>
              </a:r>
              <a:r>
                <a:rPr lang="en-US" altLang="ko-KR" sz="2500" dirty="0">
                  <a:latin typeface="+mn-ea"/>
                </a:rPr>
                <a:t> </a:t>
              </a:r>
              <a:r>
                <a:rPr lang="ko-KR" altLang="en-US" sz="2500" dirty="0">
                  <a:latin typeface="+mn-ea"/>
                </a:rPr>
                <a:t>데이터</a:t>
              </a:r>
              <a:r>
                <a:rPr lang="en-US" altLang="ko-KR" sz="2500" dirty="0">
                  <a:latin typeface="+mn-ea"/>
                </a:rPr>
                <a:t> </a:t>
              </a:r>
              <a:r>
                <a:rPr lang="ko-KR" altLang="en-US" sz="2500" dirty="0">
                  <a:latin typeface="+mn-ea"/>
                </a:rPr>
                <a:t>부산 관광 정보 </a:t>
              </a:r>
              <a:r>
                <a:rPr lang="ko-KR" altLang="en-US" sz="2500" dirty="0" err="1">
                  <a:latin typeface="+mn-ea"/>
                </a:rPr>
                <a:t>크롤링</a:t>
              </a:r>
              <a:endParaRPr lang="ko-KR" altLang="en-US" sz="2500" dirty="0">
                <a:latin typeface="+mn-ea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5320A8-E0F8-B619-348B-AD66BAA3F9A7}"/>
              </a:ext>
            </a:extLst>
          </p:cNvPr>
          <p:cNvGrpSpPr/>
          <p:nvPr/>
        </p:nvGrpSpPr>
        <p:grpSpPr>
          <a:xfrm>
            <a:off x="11585792" y="1028700"/>
            <a:ext cx="5695950" cy="8506599"/>
            <a:chOff x="11585792" y="1028700"/>
            <a:chExt cx="5695950" cy="8506599"/>
          </a:xfrm>
        </p:grpSpPr>
        <p:pic>
          <p:nvPicPr>
            <p:cNvPr id="6" name="그림 5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A7EBCE45-E7DC-00E2-196D-47FF26F47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5792" y="1028700"/>
              <a:ext cx="5695950" cy="818197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21AAAAD-AC70-C87B-B932-3E04F0CD353A}"/>
                </a:ext>
              </a:extLst>
            </p:cNvPr>
            <p:cNvSpPr txBox="1"/>
            <p:nvPr/>
          </p:nvSpPr>
          <p:spPr>
            <a:xfrm>
              <a:off x="11585792" y="9258300"/>
              <a:ext cx="1625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latin typeface="+mn-ea"/>
                </a:rPr>
                <a:t>그림</a:t>
              </a:r>
              <a:r>
                <a:rPr lang="en-US" altLang="ko-KR" sz="1200" b="1">
                  <a:latin typeface="+mn-ea"/>
                </a:rPr>
                <a:t>1</a:t>
              </a:r>
              <a:r>
                <a:rPr lang="en-US" altLang="ko-KR" sz="1200">
                  <a:latin typeface="+mn-ea"/>
                </a:rPr>
                <a:t> </a:t>
              </a:r>
              <a:r>
                <a:rPr lang="ko-KR" altLang="en-US" sz="1200">
                  <a:latin typeface="+mn-ea"/>
                </a:rPr>
                <a:t>문제정의서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0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B1BA1F-2537-ACAA-238F-C0956A53DE5E}"/>
              </a:ext>
            </a:extLst>
          </p:cNvPr>
          <p:cNvGrpSpPr/>
          <p:nvPr/>
        </p:nvGrpSpPr>
        <p:grpSpPr>
          <a:xfrm>
            <a:off x="170174" y="2714794"/>
            <a:ext cx="17947655" cy="7186217"/>
            <a:chOff x="1066469" y="2638594"/>
            <a:chExt cx="9789804" cy="7186217"/>
          </a:xfrm>
        </p:grpSpPr>
        <p:sp>
          <p:nvSpPr>
            <p:cNvPr id="3" name="Freeform 3"/>
            <p:cNvSpPr/>
            <p:nvPr/>
          </p:nvSpPr>
          <p:spPr>
            <a:xfrm>
              <a:off x="1066469" y="2638594"/>
              <a:ext cx="9789804" cy="7186217"/>
            </a:xfrm>
            <a:custGeom>
              <a:avLst/>
              <a:gdLst/>
              <a:ahLst/>
              <a:cxnLst/>
              <a:rect l="l" t="t" r="r" b="b"/>
              <a:pathLst>
                <a:path w="73105357" h="53663071">
                  <a:moveTo>
                    <a:pt x="0" y="0"/>
                  </a:moveTo>
                  <a:lnTo>
                    <a:pt x="73105357" y="0"/>
                  </a:lnTo>
                  <a:lnTo>
                    <a:pt x="73105357" y="53663071"/>
                  </a:lnTo>
                  <a:lnTo>
                    <a:pt x="0" y="53663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 w="28575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98705" y="3876658"/>
              <a:ext cx="9525331" cy="5190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143000" indent="-1143000">
                <a:lnSpc>
                  <a:spcPts val="8319"/>
                </a:lnSpc>
                <a:spcBef>
                  <a:spcPct val="0"/>
                </a:spcBef>
                <a:buFont typeface="+mj-lt"/>
                <a:buAutoNum type="arabicPeriod"/>
              </a:pPr>
              <a:r>
                <a:rPr lang="en-US" sz="4400" u="none" dirty="0">
                  <a:solidFill>
                    <a:srgbClr val="000000"/>
                  </a:solidFill>
                  <a:latin typeface="+mn-ea"/>
                </a:rPr>
                <a:t>SRS</a:t>
              </a:r>
              <a:r>
                <a:rPr lang="ko-KR" altLang="en-US" sz="4400" u="none" dirty="0">
                  <a:solidFill>
                    <a:srgbClr val="000000"/>
                  </a:solidFill>
                  <a:latin typeface="+mn-ea"/>
                </a:rPr>
                <a:t>의 기능적 요구사항 검토</a:t>
              </a:r>
              <a:endParaRPr lang="en-US" altLang="ko-KR" sz="4400" u="none" dirty="0">
                <a:solidFill>
                  <a:srgbClr val="000000"/>
                </a:solidFill>
                <a:latin typeface="+mn-ea"/>
              </a:endParaRPr>
            </a:p>
            <a:p>
              <a:pPr marL="1143000" lvl="0" indent="-1143000">
                <a:lnSpc>
                  <a:spcPts val="8319"/>
                </a:lnSpc>
                <a:spcBef>
                  <a:spcPct val="0"/>
                </a:spcBef>
                <a:buFont typeface="+mj-lt"/>
                <a:buAutoNum type="arabicPeriod"/>
              </a:pPr>
              <a:r>
                <a:rPr lang="ko-KR" altLang="en-US" sz="4400" dirty="0">
                  <a:solidFill>
                    <a:srgbClr val="000000"/>
                  </a:solidFill>
                  <a:latin typeface="+mn-ea"/>
                </a:rPr>
                <a:t>관광지 추천 시스템의 차별화 요소 문의</a:t>
              </a:r>
              <a:endParaRPr lang="en-US" altLang="ko-KR" sz="4400" dirty="0">
                <a:solidFill>
                  <a:srgbClr val="000000"/>
                </a:solidFill>
                <a:latin typeface="+mn-ea"/>
              </a:endParaRPr>
            </a:p>
            <a:p>
              <a:pPr marL="1143000" lvl="0" indent="-1143000">
                <a:lnSpc>
                  <a:spcPts val="8319"/>
                </a:lnSpc>
                <a:spcBef>
                  <a:spcPct val="0"/>
                </a:spcBef>
                <a:buFont typeface="+mj-lt"/>
                <a:buAutoNum type="arabicPeriod"/>
              </a:pPr>
              <a:r>
                <a:rPr lang="ko-KR" altLang="en-US" sz="4400" dirty="0">
                  <a:solidFill>
                    <a:srgbClr val="000000"/>
                  </a:solidFill>
                  <a:latin typeface="+mn-ea"/>
                </a:rPr>
                <a:t>준비중인 개발 계획 검토</a:t>
              </a:r>
              <a:endParaRPr lang="en-US" altLang="ko-KR" sz="4400" dirty="0">
                <a:solidFill>
                  <a:srgbClr val="000000"/>
                </a:solidFill>
                <a:latin typeface="+mn-ea"/>
              </a:endParaRPr>
            </a:p>
            <a:p>
              <a:pPr marL="1143000" lvl="0" indent="-1143000">
                <a:lnSpc>
                  <a:spcPts val="8319"/>
                </a:lnSpc>
                <a:spcBef>
                  <a:spcPct val="0"/>
                </a:spcBef>
                <a:buFont typeface="+mj-lt"/>
                <a:buAutoNum type="arabicPeriod"/>
              </a:pPr>
              <a:r>
                <a:rPr lang="ko-KR" altLang="en-US" sz="4400" u="none" dirty="0">
                  <a:solidFill>
                    <a:srgbClr val="000000"/>
                  </a:solidFill>
                  <a:latin typeface="+mn-ea"/>
                </a:rPr>
                <a:t>데이터셋 확보 관련 문의</a:t>
              </a:r>
              <a:endParaRPr lang="en-US" altLang="ko-KR" sz="4400" u="none" dirty="0">
                <a:solidFill>
                  <a:srgbClr val="000000"/>
                </a:solidFill>
                <a:latin typeface="+mn-ea"/>
              </a:endParaRPr>
            </a:p>
            <a:p>
              <a:pPr marL="1143000" lvl="0" indent="-1143000">
                <a:lnSpc>
                  <a:spcPts val="8319"/>
                </a:lnSpc>
                <a:spcBef>
                  <a:spcPct val="0"/>
                </a:spcBef>
                <a:buFont typeface="+mj-lt"/>
                <a:buAutoNum type="arabicPeriod"/>
              </a:pPr>
              <a:r>
                <a:rPr lang="ko-KR" altLang="en-US" sz="4400" u="none" dirty="0">
                  <a:solidFill>
                    <a:srgbClr val="000000"/>
                  </a:solidFill>
                  <a:latin typeface="+mn-ea"/>
                </a:rPr>
                <a:t>멘토링 토의 </a:t>
              </a:r>
              <a:r>
                <a:rPr lang="ko-KR" altLang="en-US" sz="4400" dirty="0">
                  <a:solidFill>
                    <a:srgbClr val="000000"/>
                  </a:solidFill>
                  <a:latin typeface="+mn-ea"/>
                </a:rPr>
                <a:t>결론</a:t>
              </a:r>
              <a:endParaRPr lang="en-US" altLang="ko-KR" sz="4400" u="none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1091DC39-3034-C044-82B1-335B3FDBD202}"/>
                </a:ext>
              </a:extLst>
            </p:cNvPr>
            <p:cNvSpPr txBox="1"/>
            <p:nvPr/>
          </p:nvSpPr>
          <p:spPr>
            <a:xfrm>
              <a:off x="1198705" y="2788427"/>
              <a:ext cx="9525331" cy="938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ctr">
                <a:lnSpc>
                  <a:spcPts val="8319"/>
                </a:lnSpc>
                <a:spcBef>
                  <a:spcPct val="0"/>
                </a:spcBef>
              </a:pPr>
              <a:r>
                <a:rPr lang="en-US" altLang="ko-KR" sz="4800" b="1" u="none" dirty="0">
                  <a:solidFill>
                    <a:srgbClr val="000000"/>
                  </a:solidFill>
                  <a:latin typeface="+mj-ea"/>
                  <a:ea typeface="+mj-ea"/>
                </a:rPr>
                <a:t>#</a:t>
              </a:r>
              <a:r>
                <a:rPr lang="ko-KR" altLang="en-US" sz="4800" b="1" u="none" dirty="0">
                  <a:solidFill>
                    <a:srgbClr val="000000"/>
                  </a:solidFill>
                  <a:latin typeface="+mj-ea"/>
                  <a:ea typeface="+mj-ea"/>
                </a:rPr>
                <a:t>멘토링 토의 내용</a:t>
              </a:r>
              <a:endParaRPr lang="en-US" sz="4800" b="1" u="none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Freeform 3">
            <a:extLst>
              <a:ext uri="{FF2B5EF4-FFF2-40B4-BE49-F238E27FC236}">
                <a16:creationId xmlns:a16="http://schemas.microsoft.com/office/drawing/2014/main" id="{1E2BAC1F-1AA4-1D10-402A-D7E9C9C3D224}"/>
              </a:ext>
            </a:extLst>
          </p:cNvPr>
          <p:cNvSpPr/>
          <p:nvPr/>
        </p:nvSpPr>
        <p:spPr>
          <a:xfrm>
            <a:off x="152400" y="209916"/>
            <a:ext cx="17947655" cy="2246681"/>
          </a:xfrm>
          <a:custGeom>
            <a:avLst/>
            <a:gdLst/>
            <a:ahLst/>
            <a:cxnLst/>
            <a:rect l="l" t="t" r="r" b="b"/>
            <a:pathLst>
              <a:path w="73105357" h="53663071">
                <a:moveTo>
                  <a:pt x="0" y="0"/>
                </a:moveTo>
                <a:lnTo>
                  <a:pt x="73105357" y="0"/>
                </a:lnTo>
                <a:lnTo>
                  <a:pt x="73105357" y="53663071"/>
                </a:lnTo>
                <a:lnTo>
                  <a:pt x="0" y="53663071"/>
                </a:lnTo>
                <a:lnTo>
                  <a:pt x="0" y="0"/>
                </a:lnTo>
                <a:close/>
              </a:path>
            </a:pathLst>
          </a:custGeom>
          <a:solidFill>
            <a:srgbClr val="FDFCFA"/>
          </a:solidFill>
        </p:spPr>
        <p:txBody>
          <a:bodyPr/>
          <a:lstStyle/>
          <a:p>
            <a:endParaRPr lang="ko-KR" altLang="en-US"/>
          </a:p>
        </p:txBody>
      </p:sp>
      <p:pic>
        <p:nvPicPr>
          <p:cNvPr id="8" name="그림 7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93A022BD-60B8-9A96-FDCD-0054512C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88" y="216768"/>
            <a:ext cx="8621078" cy="224288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3553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4335CB2A-FFF7-ADB9-C963-E96CCAC9286D}"/>
              </a:ext>
            </a:extLst>
          </p:cNvPr>
          <p:cNvSpPr/>
          <p:nvPr/>
        </p:nvSpPr>
        <p:spPr>
          <a:xfrm>
            <a:off x="11954677" y="4742167"/>
            <a:ext cx="1943100" cy="640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198FE9-44A8-9696-5E59-9FC21AB3B4EC}"/>
              </a:ext>
            </a:extLst>
          </p:cNvPr>
          <p:cNvGrpSpPr/>
          <p:nvPr/>
        </p:nvGrpSpPr>
        <p:grpSpPr>
          <a:xfrm>
            <a:off x="8220187" y="331659"/>
            <a:ext cx="9504346" cy="4189361"/>
            <a:chOff x="8220187" y="136975"/>
            <a:chExt cx="9504346" cy="4384046"/>
          </a:xfrm>
        </p:grpSpPr>
        <p:sp>
          <p:nvSpPr>
            <p:cNvPr id="3" name="Freeform 3"/>
            <p:cNvSpPr/>
            <p:nvPr/>
          </p:nvSpPr>
          <p:spPr>
            <a:xfrm>
              <a:off x="8220187" y="136975"/>
              <a:ext cx="9504346" cy="4384046"/>
            </a:xfrm>
            <a:custGeom>
              <a:avLst/>
              <a:gdLst/>
              <a:ahLst/>
              <a:cxnLst/>
              <a:rect l="l" t="t" r="r" b="b"/>
              <a:pathLst>
                <a:path w="66624016" h="24642875">
                  <a:moveTo>
                    <a:pt x="0" y="0"/>
                  </a:moveTo>
                  <a:lnTo>
                    <a:pt x="66624016" y="0"/>
                  </a:lnTo>
                  <a:lnTo>
                    <a:pt x="66624016" y="24642875"/>
                  </a:lnTo>
                  <a:lnTo>
                    <a:pt x="0" y="246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 w="28575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133288-37C8-8D73-1E43-8FCA26F8C512}"/>
                </a:ext>
              </a:extLst>
            </p:cNvPr>
            <p:cNvSpPr txBox="1"/>
            <p:nvPr/>
          </p:nvSpPr>
          <p:spPr>
            <a:xfrm>
              <a:off x="8222912" y="875226"/>
              <a:ext cx="9498897" cy="357508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latin typeface="+mn-ea"/>
                  <a:cs typeface="Calibri"/>
                </a:rPr>
                <a:t>추천 장소 시각화</a:t>
              </a:r>
              <a:endParaRPr lang="en-US" altLang="ko-KR" sz="2400" b="1" dirty="0">
                <a:latin typeface="+mn-ea"/>
                <a:cs typeface="Calibri"/>
              </a:endParaRPr>
            </a:p>
            <a:p>
              <a:pPr marL="800100" indent="-342900">
                <a:buFont typeface="Arial"/>
                <a:buChar char="•"/>
              </a:pPr>
              <a:r>
                <a:rPr 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잘못된</a:t>
              </a:r>
              <a:r>
                <a:rPr lang="en-US" alt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 </a:t>
              </a:r>
              <a:r>
                <a:rPr 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추천</a:t>
              </a:r>
              <a:r>
                <a:rPr lang="en-US" alt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 </a:t>
              </a:r>
              <a:r>
                <a:rPr 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기능으로</a:t>
              </a:r>
              <a:r>
                <a:rPr lang="en-US" alt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 </a:t>
              </a:r>
              <a:r>
                <a:rPr 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잘못된 추천 장소를 보여줄 필요</a:t>
              </a: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는 없음</a:t>
              </a:r>
              <a:endParaRPr lang="en-US" altLang="ko-KR" sz="2400" dirty="0">
                <a:solidFill>
                  <a:srgbClr val="000000"/>
                </a:solidFill>
                <a:latin typeface="+mn-ea"/>
                <a:cs typeface="Calibri"/>
              </a:endParaRPr>
            </a:p>
            <a:p>
              <a:pPr marL="800100" indent="-342900">
                <a:buFont typeface="Arial"/>
                <a:buChar char="•"/>
              </a:pP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정확한</a:t>
              </a:r>
              <a:r>
                <a:rPr 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 추천</a:t>
              </a:r>
              <a:r>
                <a:rPr lang="en-US" alt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 </a:t>
              </a:r>
              <a:r>
                <a:rPr 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기능을 먼저 구현하는데 집중</a:t>
              </a:r>
              <a:endParaRPr lang="en-US" altLang="ko-KR" sz="2400" b="1" dirty="0">
                <a:solidFill>
                  <a:srgbClr val="000000"/>
                </a:solidFill>
                <a:latin typeface="+mn-ea"/>
                <a:cs typeface="Calibri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ko-KR" sz="2400" b="1" dirty="0">
                  <a:solidFill>
                    <a:srgbClr val="1F2328"/>
                  </a:solidFill>
                  <a:latin typeface="+mn-ea"/>
                  <a:cs typeface="Calibri"/>
                </a:rPr>
                <a:t>사용자의</a:t>
              </a:r>
              <a:r>
                <a:rPr lang="ko-KR" altLang="en-US" sz="2400" b="1" dirty="0">
                  <a:solidFill>
                    <a:srgbClr val="1F2328"/>
                  </a:solidFill>
                  <a:latin typeface="+mn-ea"/>
                  <a:cs typeface="Calibri"/>
                </a:rPr>
                <a:t> </a:t>
              </a:r>
              <a:r>
                <a:rPr lang="en-US" altLang="ko-KR" sz="2400" b="1" dirty="0">
                  <a:solidFill>
                    <a:srgbClr val="1F2328"/>
                  </a:solidFill>
                  <a:latin typeface="+mn-ea"/>
                  <a:cs typeface="Calibri"/>
                </a:rPr>
                <a:t>SNS </a:t>
              </a:r>
              <a:r>
                <a:rPr lang="ko-KR" altLang="ko-KR" sz="2400" b="1" dirty="0">
                  <a:solidFill>
                    <a:srgbClr val="1F2328"/>
                  </a:solidFill>
                  <a:latin typeface="+mn-ea"/>
                  <a:cs typeface="Calibri"/>
                </a:rPr>
                <a:t>기반 추천</a:t>
              </a:r>
              <a:endParaRPr lang="en-US" altLang="ko-KR" sz="2400" dirty="0">
                <a:latin typeface="+mn-ea"/>
                <a:cs typeface="Calibri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사용자의 해시태그</a:t>
              </a:r>
              <a:r>
                <a:rPr lang="en-US" alt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, </a:t>
              </a: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리뷰는 </a:t>
              </a:r>
              <a:r>
                <a:rPr lang="en-US" altLang="ko-KR" sz="2400" dirty="0" err="1">
                  <a:solidFill>
                    <a:srgbClr val="1F2328"/>
                  </a:solidFill>
                  <a:latin typeface="+mn-ea"/>
                  <a:cs typeface="Calibri"/>
                </a:rPr>
                <a:t>DataSet</a:t>
              </a:r>
              <a:r>
                <a:rPr lang="en-US" alt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 </a:t>
              </a: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확보가 어려움</a:t>
              </a:r>
              <a:endParaRPr lang="en-US" altLang="ko-KR" sz="2400" dirty="0">
                <a:solidFill>
                  <a:srgbClr val="000000"/>
                </a:solidFill>
                <a:latin typeface="+mn-ea"/>
                <a:cs typeface="Calibri"/>
              </a:endParaRPr>
            </a:p>
            <a:p>
              <a:pPr marL="800100" lvl="1" indent="-342900">
                <a:buFont typeface="Arial"/>
                <a:buChar char="•"/>
              </a:pP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처음에는</a:t>
              </a:r>
              <a:r>
                <a:rPr lang="en-US" alt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 </a:t>
              </a: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평점만으로</a:t>
              </a:r>
              <a:r>
                <a:rPr lang="en-US" alt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 </a:t>
              </a: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추천하는</a:t>
              </a:r>
              <a:r>
                <a:rPr lang="en-US" alt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 </a:t>
              </a: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기능을</a:t>
              </a:r>
              <a:r>
                <a:rPr lang="en-US" alt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 </a:t>
              </a: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구현</a:t>
              </a:r>
              <a:endParaRPr lang="en-US" altLang="ko-KR" sz="2400" dirty="0">
                <a:solidFill>
                  <a:srgbClr val="000000"/>
                </a:solidFill>
                <a:latin typeface="+mn-ea"/>
                <a:cs typeface="Calibri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ko-KR" altLang="en-US" sz="2400" b="1" dirty="0">
                  <a:solidFill>
                    <a:srgbClr val="1F2328"/>
                  </a:solidFill>
                  <a:latin typeface="+mn-ea"/>
                  <a:cs typeface="Calibri"/>
                </a:rPr>
                <a:t>웹 또는 앱 서비스</a:t>
              </a:r>
              <a:endParaRPr lang="en-US" altLang="ko-KR" sz="2400" dirty="0">
                <a:latin typeface="+mn-ea"/>
                <a:cs typeface="Calibri"/>
              </a:endParaRPr>
            </a:p>
            <a:p>
              <a:pPr marL="800100" lvl="1" indent="-342900">
                <a:buFont typeface="Arial"/>
                <a:buChar char="•"/>
              </a:pP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모델을 전부 구현한 뒤에 개발</a:t>
              </a:r>
              <a:endParaRPr lang="en-US" altLang="ko-KR" sz="2400" dirty="0">
                <a:solidFill>
                  <a:srgbClr val="000000"/>
                </a:solidFill>
                <a:latin typeface="+mn-ea"/>
                <a:cs typeface="Calibri"/>
              </a:endParaRPr>
            </a:p>
            <a:p>
              <a:pPr marL="800100" lvl="1" indent="-342900">
                <a:buFont typeface="Arial"/>
                <a:buChar char="•"/>
              </a:pP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개발</a:t>
              </a:r>
              <a:r>
                <a:rPr lang="ko-KR" alt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 순서상 제일 후순위의 </a:t>
              </a: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기능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FD179B-023F-0BE7-DA80-FE4096C6CE18}"/>
                </a:ext>
              </a:extLst>
            </p:cNvPr>
            <p:cNvSpPr txBox="1"/>
            <p:nvPr/>
          </p:nvSpPr>
          <p:spPr>
            <a:xfrm>
              <a:off x="10214220" y="331661"/>
              <a:ext cx="5516281" cy="48311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2400" b="1">
                  <a:latin typeface="+mj-ea"/>
                  <a:ea typeface="+mj-ea"/>
                </a:rPr>
                <a:t>시스템의 기능적 요구사항 문제점</a:t>
              </a:r>
              <a:endParaRPr lang="ko-KR" altLang="en-US" sz="2400" b="1">
                <a:latin typeface="+mj-ea"/>
                <a:ea typeface="+mj-ea"/>
                <a:cs typeface="Calibri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9E6A3D8-18E5-A3C8-EF16-FDFE3C2B9376}"/>
              </a:ext>
            </a:extLst>
          </p:cNvPr>
          <p:cNvGrpSpPr/>
          <p:nvPr/>
        </p:nvGrpSpPr>
        <p:grpSpPr>
          <a:xfrm>
            <a:off x="8174054" y="5492930"/>
            <a:ext cx="9504346" cy="4026305"/>
            <a:chOff x="8174054" y="5492930"/>
            <a:chExt cx="9504346" cy="4384046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2FCCC0D-97C3-C8A9-AC18-89597AFADFE9}"/>
                </a:ext>
              </a:extLst>
            </p:cNvPr>
            <p:cNvSpPr/>
            <p:nvPr/>
          </p:nvSpPr>
          <p:spPr>
            <a:xfrm>
              <a:off x="8174054" y="5492930"/>
              <a:ext cx="9504346" cy="4384046"/>
            </a:xfrm>
            <a:custGeom>
              <a:avLst/>
              <a:gdLst/>
              <a:ahLst/>
              <a:cxnLst/>
              <a:rect l="l" t="t" r="r" b="b"/>
              <a:pathLst>
                <a:path w="66624016" h="24642875">
                  <a:moveTo>
                    <a:pt x="0" y="0"/>
                  </a:moveTo>
                  <a:lnTo>
                    <a:pt x="66624016" y="0"/>
                  </a:lnTo>
                  <a:lnTo>
                    <a:pt x="66624016" y="24642875"/>
                  </a:lnTo>
                  <a:lnTo>
                    <a:pt x="0" y="246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 w="28575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A6CB75-2798-2683-4C38-A2F4E64D839A}"/>
                </a:ext>
              </a:extLst>
            </p:cNvPr>
            <p:cNvSpPr txBox="1"/>
            <p:nvPr/>
          </p:nvSpPr>
          <p:spPr>
            <a:xfrm>
              <a:off x="10286699" y="5623461"/>
              <a:ext cx="5279054" cy="50268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2400" b="1">
                  <a:latin typeface="+mj-ea"/>
                  <a:ea typeface="+mj-ea"/>
                </a:rPr>
                <a:t> 시스템의 기능적 요구사항 해결책 </a:t>
              </a:r>
              <a:endParaRPr lang="ko-KR" altLang="en-US" sz="2400" b="1">
                <a:latin typeface="+mj-ea"/>
                <a:ea typeface="+mj-ea"/>
                <a:cs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E83CE1-AAB0-4190-DB9C-776FB7EC48C3}"/>
                </a:ext>
              </a:extLst>
            </p:cNvPr>
            <p:cNvSpPr txBox="1"/>
            <p:nvPr/>
          </p:nvSpPr>
          <p:spPr>
            <a:xfrm>
              <a:off x="8174054" y="6344303"/>
              <a:ext cx="9504345" cy="28150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Clr>
                  <a:schemeClr val="tx1"/>
                </a:buClr>
                <a:buFont typeface="Wingdings"/>
                <a:buChar char="v"/>
              </a:pPr>
              <a:r>
                <a:rPr lang="ko-KR" sz="2400" b="1" dirty="0">
                  <a:solidFill>
                    <a:srgbClr val="C00000"/>
                  </a:solidFill>
                  <a:latin typeface="+mn-ea"/>
                  <a:cs typeface="Calibri"/>
                </a:rPr>
                <a:t>평점</a:t>
              </a:r>
              <a:r>
                <a:rPr lang="en-US" altLang="ko-KR" sz="2400" b="1" dirty="0">
                  <a:solidFill>
                    <a:srgbClr val="C00000"/>
                  </a:solidFill>
                  <a:latin typeface="+mn-ea"/>
                  <a:cs typeface="Calibri"/>
                </a:rPr>
                <a:t>, </a:t>
              </a:r>
              <a:r>
                <a:rPr lang="ko-KR" sz="2400" b="1" dirty="0">
                  <a:solidFill>
                    <a:srgbClr val="C00000"/>
                  </a:solidFill>
                  <a:latin typeface="+mn-ea"/>
                  <a:cs typeface="Calibri"/>
                </a:rPr>
                <a:t>위치 기반 추천</a:t>
              </a:r>
              <a:r>
                <a:rPr lang="ko-KR" sz="2400" b="1" dirty="0">
                  <a:latin typeface="+mn-ea"/>
                  <a:cs typeface="Calibri"/>
                </a:rPr>
                <a:t>을 우선적으로 </a:t>
              </a:r>
              <a:r>
                <a:rPr lang="ko-KR" altLang="en-US" sz="2400" b="1" dirty="0">
                  <a:latin typeface="+mn-ea"/>
                  <a:cs typeface="Calibri"/>
                </a:rPr>
                <a:t>개</a:t>
              </a:r>
              <a:r>
                <a:rPr lang="ko-KR" sz="2400" b="1" dirty="0">
                  <a:latin typeface="+mn-ea"/>
                  <a:cs typeface="Calibri"/>
                </a:rPr>
                <a:t>발</a:t>
              </a:r>
              <a:endParaRPr lang="en-US" altLang="ko-KR" sz="2400" dirty="0">
                <a:latin typeface="+mn-ea"/>
                <a:cs typeface="Calibri"/>
              </a:endParaRPr>
            </a:p>
            <a:p>
              <a:pPr marL="800100" lvl="1" indent="-342900">
                <a:buFont typeface="Wingdings"/>
                <a:buChar char="Ø"/>
              </a:pPr>
              <a:r>
                <a:rPr lang="ko-KR" sz="2400" dirty="0">
                  <a:latin typeface="+mn-ea"/>
                  <a:cs typeface="Calibri"/>
                </a:rPr>
                <a:t>모든 </a:t>
              </a:r>
              <a:r>
                <a:rPr lang="en-US" altLang="ko-KR" sz="2400" dirty="0">
                  <a:latin typeface="+mn-ea"/>
                  <a:cs typeface="Calibri"/>
                </a:rPr>
                <a:t>POI </a:t>
              </a:r>
              <a:r>
                <a:rPr lang="ko-KR" altLang="en-US" sz="2400" dirty="0">
                  <a:latin typeface="+mn-ea"/>
                  <a:cs typeface="Calibri"/>
                </a:rPr>
                <a:t>추천 시스템</a:t>
              </a:r>
              <a:r>
                <a:rPr lang="ko-KR" sz="2400" dirty="0">
                  <a:latin typeface="+mn-ea"/>
                  <a:cs typeface="Calibri"/>
                </a:rPr>
                <a:t>의 기</a:t>
              </a:r>
              <a:r>
                <a:rPr lang="ko-KR" altLang="en-US" sz="2400" dirty="0">
                  <a:latin typeface="+mn-ea"/>
                  <a:cs typeface="Calibri"/>
                </a:rPr>
                <a:t>초로</a:t>
              </a:r>
              <a:r>
                <a:rPr lang="ko-KR" sz="2400" dirty="0">
                  <a:latin typeface="+mn-ea"/>
                  <a:cs typeface="Calibri"/>
                </a:rPr>
                <a:t> 무조건 구현</a:t>
              </a:r>
              <a:r>
                <a:rPr lang="ko-KR" altLang="en-US" sz="2400" dirty="0">
                  <a:latin typeface="+mn-ea"/>
                  <a:cs typeface="Calibri"/>
                </a:rPr>
                <a:t>할 것</a:t>
              </a:r>
              <a:endParaRPr lang="en-US" altLang="ko-KR" sz="2400" dirty="0">
                <a:latin typeface="+mn-ea"/>
                <a:cs typeface="Calibri"/>
              </a:endParaRPr>
            </a:p>
            <a:p>
              <a:pPr lvl="1"/>
              <a:endParaRPr lang="en-US" altLang="ko-KR" sz="2400" dirty="0">
                <a:latin typeface="+mn-ea"/>
                <a:cs typeface="Calibri"/>
              </a:endParaRPr>
            </a:p>
            <a:p>
              <a:pPr marL="342900" indent="-342900">
                <a:buFont typeface="Wingdings"/>
                <a:buChar char="v"/>
              </a:pPr>
              <a:r>
                <a:rPr lang="en-US" altLang="ko-KR" sz="2400" b="1" dirty="0" err="1">
                  <a:latin typeface="+mn-ea"/>
                  <a:cs typeface="Calibri"/>
                </a:rPr>
                <a:t>추천</a:t>
              </a:r>
              <a:r>
                <a:rPr lang="en-US" altLang="ko-KR" sz="2400" b="1" dirty="0">
                  <a:latin typeface="+mn-ea"/>
                  <a:cs typeface="Calibri"/>
                </a:rPr>
                <a:t> </a:t>
              </a:r>
              <a:r>
                <a:rPr lang="en-US" altLang="ko-KR" sz="2400" b="1" dirty="0" err="1">
                  <a:latin typeface="+mn-ea"/>
                  <a:cs typeface="Calibri"/>
                </a:rPr>
                <a:t>장소</a:t>
              </a:r>
              <a:r>
                <a:rPr lang="en-US" altLang="ko-KR" sz="2400" b="1" dirty="0">
                  <a:latin typeface="+mn-ea"/>
                  <a:cs typeface="Calibri"/>
                </a:rPr>
                <a:t> </a:t>
              </a:r>
              <a:r>
                <a:rPr lang="en-US" altLang="ko-KR" sz="2400" b="1" dirty="0" err="1">
                  <a:latin typeface="+mn-ea"/>
                  <a:cs typeface="Calibri"/>
                </a:rPr>
                <a:t>시각화</a:t>
              </a:r>
              <a:r>
                <a:rPr lang="en-US" altLang="ko-KR" sz="2400" b="1" dirty="0">
                  <a:latin typeface="+mn-ea"/>
                  <a:cs typeface="Calibri"/>
                </a:rPr>
                <a:t> , </a:t>
              </a:r>
              <a:r>
                <a:rPr lang="ko-KR" altLang="en-US" sz="2400" b="1" dirty="0">
                  <a:solidFill>
                    <a:srgbClr val="1F2328"/>
                  </a:solidFill>
                  <a:latin typeface="+mn-ea"/>
                  <a:cs typeface="+mn-lt"/>
                </a:rPr>
                <a:t>사용자의 </a:t>
              </a:r>
              <a:r>
                <a:rPr lang="en-US" altLang="ko-KR" sz="2400" b="1" dirty="0">
                  <a:solidFill>
                    <a:srgbClr val="1F2328"/>
                  </a:solidFill>
                  <a:latin typeface="+mn-ea"/>
                  <a:cs typeface="+mn-lt"/>
                </a:rPr>
                <a:t>SNS </a:t>
              </a:r>
              <a:r>
                <a:rPr lang="ko-KR" altLang="en-US" sz="2400" b="1" dirty="0">
                  <a:solidFill>
                    <a:srgbClr val="1F2328"/>
                  </a:solidFill>
                  <a:latin typeface="+mn-ea"/>
                  <a:cs typeface="+mn-lt"/>
                </a:rPr>
                <a:t>기반 추천, </a:t>
              </a:r>
              <a:r>
                <a:rPr lang="ko-KR" altLang="ko-KR" sz="2400" b="1" dirty="0">
                  <a:solidFill>
                    <a:srgbClr val="1F2328"/>
                  </a:solidFill>
                  <a:latin typeface="+mn-ea"/>
                  <a:cs typeface="+mn-lt"/>
                </a:rPr>
                <a:t>웹 또는 앱 서비스</a:t>
              </a:r>
              <a:endParaRPr lang="en-US" altLang="ko-KR" sz="2400" dirty="0">
                <a:solidFill>
                  <a:srgbClr val="1F2328"/>
                </a:solidFill>
                <a:latin typeface="+mn-ea"/>
                <a:cs typeface="Calibri"/>
              </a:endParaRPr>
            </a:p>
            <a:p>
              <a:pPr marL="800100" lvl="1" indent="-342900">
                <a:buFont typeface="Wingdings"/>
                <a:buChar char="Ø"/>
              </a:pP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정확한 추천 시스템 개발이 우선</a:t>
              </a:r>
              <a:endParaRPr lang="en-US" altLang="ko-KR" sz="2400" dirty="0">
                <a:solidFill>
                  <a:srgbClr val="1F2328"/>
                </a:solidFill>
                <a:latin typeface="+mn-ea"/>
                <a:cs typeface="Calibri"/>
              </a:endParaRPr>
            </a:p>
            <a:p>
              <a:pPr marL="800100" lvl="1" indent="-342900">
                <a:buFont typeface="Wingdings"/>
                <a:buChar char="Ø"/>
              </a:pPr>
              <a:r>
                <a:rPr lang="ko-KR" alt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현재 단계에서 고려</a:t>
              </a: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할</a:t>
              </a:r>
              <a:r>
                <a:rPr lang="ko-KR" alt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 사항</a:t>
              </a: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이 아님</a:t>
              </a:r>
              <a:endParaRPr lang="en-US" altLang="ko-KR" sz="2400" dirty="0">
                <a:solidFill>
                  <a:srgbClr val="1F2328"/>
                </a:solidFill>
                <a:latin typeface="+mn-ea"/>
                <a:cs typeface="Calibri"/>
              </a:endParaRPr>
            </a:p>
            <a:p>
              <a:pPr marL="800100" lvl="1" indent="-342900">
                <a:buFont typeface="Wingdings"/>
                <a:buChar char="Ø"/>
              </a:pPr>
              <a:endParaRPr lang="en-US" dirty="0">
                <a:latin typeface="+mn-ea"/>
                <a:cs typeface="Calibri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5BD0BB-5D3B-92C1-357C-5F4C278B4136}"/>
              </a:ext>
            </a:extLst>
          </p:cNvPr>
          <p:cNvSpPr txBox="1"/>
          <p:nvPr/>
        </p:nvSpPr>
        <p:spPr>
          <a:xfrm>
            <a:off x="260648" y="331660"/>
            <a:ext cx="7254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u="none">
                <a:solidFill>
                  <a:srgbClr val="000000"/>
                </a:solidFill>
                <a:latin typeface="+mn-ea"/>
              </a:rPr>
              <a:t>1. SRS</a:t>
            </a:r>
            <a:r>
              <a:rPr lang="ko-KR" altLang="en-US" sz="3000" b="1" u="none">
                <a:solidFill>
                  <a:srgbClr val="000000"/>
                </a:solidFill>
                <a:latin typeface="+mn-ea"/>
              </a:rPr>
              <a:t>의 기능적 요구사항 검토</a:t>
            </a:r>
            <a:endParaRPr lang="ko-KR" altLang="en-US" sz="30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BD33C9-A8A6-69DF-EA86-9A35EA2E4CAE}"/>
              </a:ext>
            </a:extLst>
          </p:cNvPr>
          <p:cNvGrpSpPr/>
          <p:nvPr/>
        </p:nvGrpSpPr>
        <p:grpSpPr>
          <a:xfrm>
            <a:off x="260648" y="1442036"/>
            <a:ext cx="7467600" cy="8434940"/>
            <a:chOff x="260648" y="1104900"/>
            <a:chExt cx="7467600" cy="843494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07F9863-93F2-071E-8E89-EE3812B20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48" y="1104900"/>
              <a:ext cx="7467600" cy="80771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9E563B-27D5-FF69-5459-82FCB256E781}"/>
                </a:ext>
              </a:extLst>
            </p:cNvPr>
            <p:cNvSpPr txBox="1"/>
            <p:nvPr/>
          </p:nvSpPr>
          <p:spPr>
            <a:xfrm>
              <a:off x="260648" y="9262841"/>
              <a:ext cx="18411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latin typeface="+mn-ea"/>
                </a:rPr>
                <a:t>그림</a:t>
              </a:r>
              <a:r>
                <a:rPr lang="en-US" altLang="ko-KR" sz="1200" b="1">
                  <a:latin typeface="+mn-ea"/>
                </a:rPr>
                <a:t>2</a:t>
              </a:r>
              <a:r>
                <a:rPr lang="en-US" altLang="ko-KR" sz="1200">
                  <a:latin typeface="+mn-ea"/>
                </a:rPr>
                <a:t> SRS </a:t>
              </a:r>
              <a:r>
                <a:rPr lang="ko-KR" altLang="en-US" sz="1200">
                  <a:latin typeface="+mn-ea"/>
                </a:rPr>
                <a:t>초안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570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4335CB2A-FFF7-ADB9-C963-E96CCAC9286D}"/>
              </a:ext>
            </a:extLst>
          </p:cNvPr>
          <p:cNvSpPr/>
          <p:nvPr/>
        </p:nvSpPr>
        <p:spPr>
          <a:xfrm>
            <a:off x="11954677" y="4742167"/>
            <a:ext cx="1943100" cy="640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198FE9-44A8-9696-5E59-9FC21AB3B4EC}"/>
              </a:ext>
            </a:extLst>
          </p:cNvPr>
          <p:cNvGrpSpPr/>
          <p:nvPr/>
        </p:nvGrpSpPr>
        <p:grpSpPr>
          <a:xfrm>
            <a:off x="8220187" y="331659"/>
            <a:ext cx="9504346" cy="4189361"/>
            <a:chOff x="8220187" y="136975"/>
            <a:chExt cx="9504346" cy="4384046"/>
          </a:xfrm>
        </p:grpSpPr>
        <p:sp>
          <p:nvSpPr>
            <p:cNvPr id="3" name="Freeform 3"/>
            <p:cNvSpPr/>
            <p:nvPr/>
          </p:nvSpPr>
          <p:spPr>
            <a:xfrm>
              <a:off x="8220187" y="136975"/>
              <a:ext cx="9504346" cy="4384046"/>
            </a:xfrm>
            <a:custGeom>
              <a:avLst/>
              <a:gdLst/>
              <a:ahLst/>
              <a:cxnLst/>
              <a:rect l="l" t="t" r="r" b="b"/>
              <a:pathLst>
                <a:path w="66624016" h="24642875">
                  <a:moveTo>
                    <a:pt x="0" y="0"/>
                  </a:moveTo>
                  <a:lnTo>
                    <a:pt x="66624016" y="0"/>
                  </a:lnTo>
                  <a:lnTo>
                    <a:pt x="66624016" y="24642875"/>
                  </a:lnTo>
                  <a:lnTo>
                    <a:pt x="0" y="246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 w="28575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133288-37C8-8D73-1E43-8FCA26F8C512}"/>
                </a:ext>
              </a:extLst>
            </p:cNvPr>
            <p:cNvSpPr txBox="1"/>
            <p:nvPr/>
          </p:nvSpPr>
          <p:spPr>
            <a:xfrm>
              <a:off x="8222912" y="875226"/>
              <a:ext cx="9498897" cy="48311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9E6A3D8-18E5-A3C8-EF16-FDFE3C2B9376}"/>
              </a:ext>
            </a:extLst>
          </p:cNvPr>
          <p:cNvGrpSpPr/>
          <p:nvPr/>
        </p:nvGrpSpPr>
        <p:grpSpPr>
          <a:xfrm>
            <a:off x="8174054" y="5492931"/>
            <a:ext cx="9504346" cy="4026305"/>
            <a:chOff x="8174054" y="5492930"/>
            <a:chExt cx="9504346" cy="4384046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2FCCC0D-97C3-C8A9-AC18-89597AFADFE9}"/>
                </a:ext>
              </a:extLst>
            </p:cNvPr>
            <p:cNvSpPr/>
            <p:nvPr/>
          </p:nvSpPr>
          <p:spPr>
            <a:xfrm>
              <a:off x="8174054" y="5492930"/>
              <a:ext cx="9504346" cy="4384046"/>
            </a:xfrm>
            <a:custGeom>
              <a:avLst/>
              <a:gdLst/>
              <a:ahLst/>
              <a:cxnLst/>
              <a:rect l="l" t="t" r="r" b="b"/>
              <a:pathLst>
                <a:path w="66624016" h="24642875">
                  <a:moveTo>
                    <a:pt x="0" y="0"/>
                  </a:moveTo>
                  <a:lnTo>
                    <a:pt x="66624016" y="0"/>
                  </a:lnTo>
                  <a:lnTo>
                    <a:pt x="66624016" y="24642875"/>
                  </a:lnTo>
                  <a:lnTo>
                    <a:pt x="0" y="246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 w="28575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E83CE1-AAB0-4190-DB9C-776FB7EC48C3}"/>
                </a:ext>
              </a:extLst>
            </p:cNvPr>
            <p:cNvSpPr txBox="1"/>
            <p:nvPr/>
          </p:nvSpPr>
          <p:spPr>
            <a:xfrm>
              <a:off x="8174054" y="5613557"/>
              <a:ext cx="9504345" cy="30247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571500" indent="-571500">
                <a:buFont typeface="Wingdings"/>
                <a:buChar char="v"/>
              </a:pPr>
              <a:r>
                <a:rPr lang="en-US" altLang="ko-KR" sz="3500" b="1" dirty="0">
                  <a:latin typeface="+mn-ea"/>
                </a:rPr>
                <a:t>Answer.</a:t>
              </a:r>
              <a:endParaRPr lang="en-US" altLang="ko-KR" sz="4000" b="1" dirty="0">
                <a:latin typeface="+mn-ea"/>
                <a:cs typeface="Calibri"/>
              </a:endParaRPr>
            </a:p>
            <a:p>
              <a:pPr marL="914400" lvl="1" indent="-457200">
                <a:lnSpc>
                  <a:spcPct val="150000"/>
                </a:lnSpc>
                <a:buFont typeface="Wingdings"/>
                <a:buChar char="Ø"/>
              </a:pPr>
              <a:r>
                <a:rPr lang="ko-KR" altLang="en-US" sz="2400" dirty="0">
                  <a:latin typeface="+mn-ea"/>
                </a:rPr>
                <a:t>차별화를 주는 생각은 좋음</a:t>
              </a:r>
              <a:endParaRPr lang="en-US" altLang="ko-KR" sz="2400" dirty="0">
                <a:latin typeface="+mn-ea"/>
              </a:endParaRPr>
            </a:p>
            <a:p>
              <a:pPr marL="914400" lvl="1" indent="-457200">
                <a:lnSpc>
                  <a:spcPct val="150000"/>
                </a:lnSpc>
                <a:buFont typeface="Wingdings"/>
                <a:buChar char="Ø"/>
              </a:pPr>
              <a:r>
                <a:rPr lang="ko-KR" altLang="en-US" sz="2400" dirty="0">
                  <a:latin typeface="+mn-ea"/>
                </a:rPr>
                <a:t>그러나 현재 제시되어 있는 요소들은 데이터 확보가 어려움</a:t>
              </a:r>
              <a:endParaRPr lang="en-US" altLang="ko-KR" sz="2400" dirty="0">
                <a:latin typeface="+mn-ea"/>
                <a:cs typeface="Calibri"/>
              </a:endParaRPr>
            </a:p>
            <a:p>
              <a:pPr marL="914400" lvl="1" indent="-457200">
                <a:lnSpc>
                  <a:spcPct val="150000"/>
                </a:lnSpc>
                <a:buFont typeface="Wingdings"/>
                <a:buChar char="Ø"/>
              </a:pPr>
              <a:r>
                <a:rPr lang="en-US" altLang="ko-KR" sz="2400" dirty="0">
                  <a:latin typeface="+mn-ea"/>
                  <a:cs typeface="Calibri"/>
                </a:rPr>
                <a:t>"</a:t>
              </a:r>
              <a:r>
                <a:rPr lang="en-US" altLang="ko-KR" sz="2400" dirty="0" err="1">
                  <a:latin typeface="+mn-ea"/>
                  <a:cs typeface="Calibri"/>
                </a:rPr>
                <a:t>관광지</a:t>
              </a:r>
              <a:r>
                <a:rPr lang="en-US" altLang="ko-KR" sz="2400" dirty="0">
                  <a:latin typeface="+mn-ea"/>
                  <a:cs typeface="Calibri"/>
                </a:rPr>
                <a:t> </a:t>
              </a:r>
              <a:r>
                <a:rPr lang="en-US" altLang="ko-KR" sz="2400" dirty="0" err="1">
                  <a:latin typeface="+mn-ea"/>
                  <a:cs typeface="Calibri"/>
                </a:rPr>
                <a:t>방문순서"가</a:t>
              </a:r>
              <a:r>
                <a:rPr lang="en-US" altLang="ko-KR" sz="2400" dirty="0">
                  <a:latin typeface="+mn-ea"/>
                  <a:cs typeface="Calibri"/>
                </a:rPr>
                <a:t> </a:t>
              </a:r>
              <a:r>
                <a:rPr lang="en-US" altLang="ko-KR" sz="2400" dirty="0" err="1">
                  <a:latin typeface="+mn-ea"/>
                  <a:cs typeface="Calibri"/>
                </a:rPr>
                <a:t>고려해</a:t>
              </a:r>
              <a:r>
                <a:rPr lang="en-US" altLang="ko-KR" sz="2400" dirty="0">
                  <a:latin typeface="+mn-ea"/>
                  <a:cs typeface="Calibri"/>
                </a:rPr>
                <a:t> 볼 만</a:t>
              </a:r>
              <a:r>
                <a:rPr lang="ko-KR" altLang="en-US" sz="2400" dirty="0">
                  <a:latin typeface="+mn-ea"/>
                  <a:cs typeface="Calibri"/>
                </a:rPr>
                <a:t>함</a:t>
              </a:r>
              <a:endParaRPr lang="en-US" altLang="ko-KR" sz="2400" dirty="0">
                <a:latin typeface="+mn-ea"/>
                <a:cs typeface="Calibri"/>
              </a:endParaRPr>
            </a:p>
            <a:p>
              <a:pPr marL="914400" lvl="1" indent="-457200">
                <a:lnSpc>
                  <a:spcPct val="150000"/>
                </a:lnSpc>
                <a:buFont typeface="Wingdings"/>
                <a:buChar char="Ø"/>
              </a:pPr>
              <a:r>
                <a:rPr lang="ko-KR" altLang="en-US" sz="2400" dirty="0">
                  <a:latin typeface="+mn-ea"/>
                  <a:cs typeface="Calibri"/>
                </a:rPr>
                <a:t>먼저</a:t>
              </a:r>
              <a:r>
                <a:rPr lang="en-US" altLang="ko-KR" sz="2400" dirty="0">
                  <a:latin typeface="+mn-ea"/>
                  <a:cs typeface="Calibri"/>
                </a:rPr>
                <a:t> </a:t>
              </a:r>
              <a:r>
                <a:rPr lang="ko-KR" altLang="en-US" sz="2400" dirty="0">
                  <a:solidFill>
                    <a:srgbClr val="C00000"/>
                  </a:solidFill>
                  <a:latin typeface="+mn-ea"/>
                  <a:cs typeface="Calibri"/>
                </a:rPr>
                <a:t>평점 기반</a:t>
              </a:r>
              <a:r>
                <a:rPr lang="ko-KR" altLang="en-US" sz="2400" dirty="0">
                  <a:latin typeface="+mn-ea"/>
                  <a:cs typeface="Calibri"/>
                </a:rPr>
                <a:t> 추천 시스템을 만들 것을 권장</a:t>
              </a:r>
              <a:endParaRPr lang="en-US" dirty="0">
                <a:latin typeface="+mn-ea"/>
                <a:cs typeface="Calibri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5BD0BB-5D3B-92C1-357C-5F4C278B4136}"/>
              </a:ext>
            </a:extLst>
          </p:cNvPr>
          <p:cNvSpPr txBox="1"/>
          <p:nvPr/>
        </p:nvSpPr>
        <p:spPr>
          <a:xfrm>
            <a:off x="260648" y="331660"/>
            <a:ext cx="725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ko-KR" sz="2800" b="1" u="none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800" b="1">
                <a:solidFill>
                  <a:srgbClr val="000000"/>
                </a:solidFill>
                <a:latin typeface="+mn-ea"/>
              </a:rPr>
              <a:t>관광지 추천 시스템의 차별화 요소</a:t>
            </a:r>
            <a:endParaRPr lang="ko-KR" altLang="en-US" sz="2800" b="1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58577BF-B56B-FD76-B669-BEAFFB97DD40}"/>
              </a:ext>
            </a:extLst>
          </p:cNvPr>
          <p:cNvGrpSpPr/>
          <p:nvPr/>
        </p:nvGrpSpPr>
        <p:grpSpPr>
          <a:xfrm>
            <a:off x="260648" y="979364"/>
            <a:ext cx="7606874" cy="8542240"/>
            <a:chOff x="418063" y="1249460"/>
            <a:chExt cx="7606874" cy="854224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537E0E5-CB89-502D-502B-352A593D8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10" y="1249460"/>
              <a:ext cx="7560327" cy="220058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0C403A1-6FB6-1BDA-1AD4-186133091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63" y="3934934"/>
              <a:ext cx="7570653" cy="585676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CDDF0C-381F-98D1-8402-6B1A4F1F8CE4}"/>
              </a:ext>
            </a:extLst>
          </p:cNvPr>
          <p:cNvSpPr txBox="1"/>
          <p:nvPr/>
        </p:nvSpPr>
        <p:spPr>
          <a:xfrm>
            <a:off x="260648" y="9582521"/>
            <a:ext cx="184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n-ea"/>
              </a:rPr>
              <a:t>그림</a:t>
            </a:r>
            <a:r>
              <a:rPr lang="en-US" altLang="ko-KR" sz="1200" b="1">
                <a:latin typeface="+mn-ea"/>
              </a:rPr>
              <a:t>4 </a:t>
            </a:r>
            <a:r>
              <a:rPr lang="ko-KR" altLang="en-US" sz="1200">
                <a:latin typeface="+mn-ea"/>
              </a:rPr>
              <a:t>차별화 아이디어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EB663-6850-5F74-2D57-6DFA50C135E9}"/>
              </a:ext>
            </a:extLst>
          </p:cNvPr>
          <p:cNvSpPr txBox="1"/>
          <p:nvPr/>
        </p:nvSpPr>
        <p:spPr>
          <a:xfrm>
            <a:off x="307195" y="3283892"/>
            <a:ext cx="184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n-ea"/>
              </a:rPr>
              <a:t>그림</a:t>
            </a:r>
            <a:r>
              <a:rPr lang="en-US" altLang="ko-KR" sz="1200" b="1">
                <a:latin typeface="+mn-ea"/>
              </a:rPr>
              <a:t>3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질문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차별화</a:t>
            </a:r>
            <a:r>
              <a:rPr lang="en-US" altLang="ko-KR" sz="1200">
                <a:latin typeface="+mn-ea"/>
              </a:rPr>
              <a:t>)</a:t>
            </a:r>
            <a:endParaRPr lang="ko-KR" altLang="en-US" sz="120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0D05B9-C9EF-C60A-EA1E-FC6429248345}"/>
              </a:ext>
            </a:extLst>
          </p:cNvPr>
          <p:cNvSpPr txBox="1"/>
          <p:nvPr/>
        </p:nvSpPr>
        <p:spPr>
          <a:xfrm>
            <a:off x="8227380" y="667794"/>
            <a:ext cx="9504345" cy="16675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US" altLang="ko-KR" sz="3500" b="1">
                <a:latin typeface="+mn-ea"/>
              </a:rPr>
              <a:t>Question.</a:t>
            </a:r>
            <a:endParaRPr lang="en-US" altLang="ko-KR" sz="3500" b="1">
              <a:latin typeface="+mn-ea"/>
              <a:cs typeface="Calibri"/>
            </a:endParaRPr>
          </a:p>
          <a:p>
            <a:pPr marL="914400" lvl="1" indent="-457200">
              <a:lnSpc>
                <a:spcPct val="150000"/>
              </a:lnSpc>
              <a:buFont typeface="Wingdings"/>
              <a:buChar char="Ø"/>
            </a:pPr>
            <a:r>
              <a:rPr lang="ko-KR" altLang="en-US" sz="2400">
                <a:latin typeface="+mn-ea"/>
              </a:rPr>
              <a:t>기존 관광지 추천 서비스와 </a:t>
            </a:r>
            <a:r>
              <a:rPr lang="ko-KR" altLang="en-US" sz="2400">
                <a:latin typeface="+mn-ea"/>
                <a:cs typeface="Calibri"/>
              </a:rPr>
              <a:t>차별화된 시스템을 만들려 합니다</a:t>
            </a:r>
            <a:r>
              <a:rPr lang="en-US" altLang="ko-KR" sz="2400">
                <a:latin typeface="+mn-ea"/>
                <a:cs typeface="Calibri"/>
              </a:rPr>
              <a:t>.</a:t>
            </a:r>
            <a:endParaRPr lang="ko-KR" altLang="en-US" sz="2400">
              <a:latin typeface="+mn-ea"/>
              <a:cs typeface="Calibri"/>
            </a:endParaRPr>
          </a:p>
          <a:p>
            <a:pPr marL="914400" lvl="1" indent="-457200">
              <a:lnSpc>
                <a:spcPct val="150000"/>
              </a:lnSpc>
              <a:buFont typeface="Wingdings"/>
              <a:buChar char="Ø"/>
            </a:pPr>
            <a:r>
              <a:rPr lang="ko-KR" altLang="en-US" sz="2400">
                <a:latin typeface="+mn-ea"/>
              </a:rPr>
              <a:t>준비 중인 차별화 요소의 실현 가능성을 평가 부탁드립니다</a:t>
            </a:r>
            <a:r>
              <a:rPr lang="en-US" altLang="ko-KR" sz="240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05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4335CB2A-FFF7-ADB9-C963-E96CCAC9286D}"/>
              </a:ext>
            </a:extLst>
          </p:cNvPr>
          <p:cNvSpPr/>
          <p:nvPr/>
        </p:nvSpPr>
        <p:spPr>
          <a:xfrm>
            <a:off x="11954677" y="4742167"/>
            <a:ext cx="1943100" cy="640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BD0BB-5D3B-92C1-357C-5F4C278B4136}"/>
              </a:ext>
            </a:extLst>
          </p:cNvPr>
          <p:cNvSpPr txBox="1"/>
          <p:nvPr/>
        </p:nvSpPr>
        <p:spPr>
          <a:xfrm>
            <a:off x="260648" y="331660"/>
            <a:ext cx="7254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solidFill>
                  <a:srgbClr val="000000"/>
                </a:solidFill>
                <a:latin typeface="+mn-ea"/>
              </a:rPr>
              <a:t>3</a:t>
            </a:r>
            <a:r>
              <a:rPr lang="en-US" altLang="ko-KR" sz="3000" b="1" u="none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3000" b="1" u="none">
                <a:solidFill>
                  <a:srgbClr val="000000"/>
                </a:solidFill>
                <a:latin typeface="+mn-ea"/>
              </a:rPr>
              <a:t>준비중인 </a:t>
            </a:r>
            <a:r>
              <a:rPr lang="ko-KR" altLang="en-US" sz="3000" b="1">
                <a:solidFill>
                  <a:srgbClr val="000000"/>
                </a:solidFill>
                <a:latin typeface="+mn-ea"/>
              </a:rPr>
              <a:t>개발 계획 검토</a:t>
            </a:r>
            <a:endParaRPr lang="ko-KR" altLang="en-US" sz="30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563B-27D5-FF69-5459-82FCB256E781}"/>
              </a:ext>
            </a:extLst>
          </p:cNvPr>
          <p:cNvSpPr txBox="1"/>
          <p:nvPr/>
        </p:nvSpPr>
        <p:spPr>
          <a:xfrm>
            <a:off x="260648" y="9599977"/>
            <a:ext cx="184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n-ea"/>
              </a:rPr>
              <a:t>그림</a:t>
            </a:r>
            <a:r>
              <a:rPr lang="en-US" altLang="ko-KR" sz="1200" b="1">
                <a:latin typeface="+mn-ea"/>
              </a:rPr>
              <a:t>5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질문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개발 계획</a:t>
            </a:r>
            <a:r>
              <a:rPr lang="en-US" altLang="ko-KR" sz="1200">
                <a:latin typeface="+mn-ea"/>
              </a:rPr>
              <a:t>)</a:t>
            </a:r>
            <a:endParaRPr lang="ko-KR" altLang="en-US" sz="120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5F4EBC-5002-1E20-A7C1-82B14BA5A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1" y="1582468"/>
            <a:ext cx="7696200" cy="793676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E0657C2-FE44-EDE2-ADAF-5929354456D4}"/>
              </a:ext>
            </a:extLst>
          </p:cNvPr>
          <p:cNvGrpSpPr/>
          <p:nvPr/>
        </p:nvGrpSpPr>
        <p:grpSpPr>
          <a:xfrm>
            <a:off x="8220187" y="331659"/>
            <a:ext cx="9511538" cy="4189361"/>
            <a:chOff x="8220187" y="331659"/>
            <a:chExt cx="9511538" cy="4189361"/>
          </a:xfrm>
        </p:grpSpPr>
        <p:sp>
          <p:nvSpPr>
            <p:cNvPr id="3" name="Freeform 3"/>
            <p:cNvSpPr/>
            <p:nvPr/>
          </p:nvSpPr>
          <p:spPr>
            <a:xfrm>
              <a:off x="8220187" y="331659"/>
              <a:ext cx="9504346" cy="4189361"/>
            </a:xfrm>
            <a:custGeom>
              <a:avLst/>
              <a:gdLst/>
              <a:ahLst/>
              <a:cxnLst/>
              <a:rect l="l" t="t" r="r" b="b"/>
              <a:pathLst>
                <a:path w="66624016" h="24642875">
                  <a:moveTo>
                    <a:pt x="0" y="0"/>
                  </a:moveTo>
                  <a:lnTo>
                    <a:pt x="66624016" y="0"/>
                  </a:lnTo>
                  <a:lnTo>
                    <a:pt x="66624016" y="24642875"/>
                  </a:lnTo>
                  <a:lnTo>
                    <a:pt x="0" y="246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 w="28575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99A55A-3828-24FD-B3D4-8410A755A24E}"/>
                </a:ext>
              </a:extLst>
            </p:cNvPr>
            <p:cNvSpPr txBox="1"/>
            <p:nvPr/>
          </p:nvSpPr>
          <p:spPr>
            <a:xfrm>
              <a:off x="8227380" y="667794"/>
              <a:ext cx="9504345" cy="277556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571500" indent="-571500">
                <a:buFont typeface="Wingdings"/>
                <a:buChar char="q"/>
              </a:pPr>
              <a:r>
                <a:rPr lang="en-US" altLang="ko-KR" sz="3500" b="1">
                  <a:latin typeface="+mn-ea"/>
                </a:rPr>
                <a:t>Question.</a:t>
              </a:r>
              <a:endParaRPr lang="en-US" altLang="ko-KR" sz="3500" b="1">
                <a:latin typeface="+mn-ea"/>
                <a:cs typeface="Calibri"/>
              </a:endParaRPr>
            </a:p>
            <a:p>
              <a:pPr marL="1028700" lvl="1" indent="-571500">
                <a:lnSpc>
                  <a:spcPct val="150000"/>
                </a:lnSpc>
                <a:buFont typeface="Wingdings"/>
                <a:buChar char="Ø"/>
              </a:pPr>
              <a:r>
                <a:rPr lang="ko-KR" altLang="en-US" sz="2400">
                  <a:latin typeface="+mn-ea"/>
                  <a:cs typeface="Calibri"/>
                </a:rPr>
                <a:t>다음과 같은 방법으로 추천 시스템을 만들 계획입니다</a:t>
              </a:r>
              <a:r>
                <a:rPr lang="en-US" altLang="ko-KR" sz="2400">
                  <a:latin typeface="+mn-ea"/>
                  <a:cs typeface="Calibri"/>
                </a:rPr>
                <a:t>.</a:t>
              </a:r>
            </a:p>
            <a:p>
              <a:pPr marL="1028700" lvl="1" indent="-571500">
                <a:lnSpc>
                  <a:spcPct val="150000"/>
                </a:lnSpc>
                <a:buFont typeface="Wingdings"/>
                <a:buChar char="Ø"/>
              </a:pPr>
              <a:r>
                <a:rPr lang="en-US" altLang="ko-KR" sz="2400" err="1">
                  <a:latin typeface="+mn-ea"/>
                  <a:cs typeface="Calibri"/>
                </a:rPr>
                <a:t>협업기반</a:t>
              </a:r>
              <a:r>
                <a:rPr lang="en-US" altLang="ko-KR" sz="2400">
                  <a:latin typeface="+mn-ea"/>
                  <a:cs typeface="Calibri"/>
                </a:rPr>
                <a:t> </a:t>
              </a:r>
              <a:r>
                <a:rPr lang="ko-KR" altLang="en-US" sz="2400">
                  <a:latin typeface="맑은 고딕"/>
                  <a:ea typeface="맑은 고딕"/>
                  <a:cs typeface="Calibri"/>
                </a:rPr>
                <a:t>필터링</a:t>
              </a:r>
              <a:r>
                <a:rPr lang="en-US" altLang="ko-KR" sz="2400">
                  <a:latin typeface="맑은 고딕"/>
                  <a:ea typeface="맑은 고딕"/>
                  <a:cs typeface="Calibri"/>
                </a:rPr>
                <a:t>(CF)</a:t>
              </a:r>
              <a:r>
                <a:rPr lang="ko-KR" altLang="en-US" sz="2400">
                  <a:latin typeface="맑은 고딕"/>
                  <a:ea typeface="맑은 고딕"/>
                  <a:cs typeface="Calibri"/>
                </a:rPr>
                <a:t>을</a:t>
              </a:r>
              <a:r>
                <a:rPr lang="en-US" altLang="ko-KR" sz="2400">
                  <a:latin typeface="맑은 고딕"/>
                  <a:ea typeface="맑은 고딕"/>
                  <a:cs typeface="Calibri"/>
                </a:rPr>
                <a:t> </a:t>
              </a:r>
              <a:r>
                <a:rPr lang="en-US" altLang="ko-KR" sz="2400" err="1">
                  <a:latin typeface="맑은 고딕"/>
                  <a:ea typeface="맑은 고딕"/>
                  <a:cs typeface="Calibri"/>
                </a:rPr>
                <a:t>활용한</a:t>
              </a:r>
              <a:r>
                <a:rPr lang="en-US" altLang="ko-KR" sz="2400">
                  <a:latin typeface="맑은 고딕"/>
                  <a:ea typeface="맑은 고딕"/>
                  <a:cs typeface="Calibri"/>
                </a:rPr>
                <a:t> </a:t>
              </a:r>
              <a:r>
                <a:rPr lang="ko-KR" altLang="en-US" sz="2400">
                  <a:latin typeface="맑은 고딕"/>
                  <a:ea typeface="맑은 고딕"/>
                  <a:cs typeface="Calibri"/>
                </a:rPr>
                <a:t>딥러닝</a:t>
              </a:r>
              <a:r>
                <a:rPr lang="en-US" altLang="ko-KR" sz="2400">
                  <a:latin typeface="맑은 고딕"/>
                  <a:ea typeface="맑은 고딕"/>
                  <a:cs typeface="Calibri"/>
                </a:rPr>
                <a:t> </a:t>
              </a:r>
              <a:r>
                <a:rPr lang="ko-KR" altLang="en-US" sz="2400">
                  <a:latin typeface="맑은 고딕"/>
                  <a:ea typeface="맑은 고딕"/>
                  <a:cs typeface="Calibri"/>
                </a:rPr>
                <a:t>기반 추천 모델 개발</a:t>
              </a:r>
              <a:endParaRPr lang="en-US" altLang="ko-KR" sz="2400">
                <a:latin typeface="맑은 고딕"/>
                <a:ea typeface="맑은 고딕"/>
                <a:cs typeface="Calibri"/>
              </a:endParaRPr>
            </a:p>
            <a:p>
              <a:pPr marL="1028700" lvl="1" indent="-571500">
                <a:lnSpc>
                  <a:spcPct val="150000"/>
                </a:lnSpc>
                <a:buFont typeface="Wingdings"/>
                <a:buChar char="Ø"/>
              </a:pPr>
              <a:r>
                <a:rPr lang="ko-KR" altLang="en-US" sz="2400">
                  <a:latin typeface="맑은 고딕"/>
                  <a:ea typeface="맑은 고딕"/>
                  <a:cs typeface="Calibri"/>
                </a:rPr>
                <a:t>타 관광지 추천 서비스와 비교를 통해 추천 모델 평가</a:t>
              </a:r>
              <a:endParaRPr lang="en-US" altLang="ko-KR" sz="2400">
                <a:latin typeface="맑은 고딕"/>
                <a:ea typeface="맑은 고딕"/>
                <a:cs typeface="Calibri"/>
              </a:endParaRPr>
            </a:p>
            <a:p>
              <a:pPr marL="1028700" lvl="1" indent="-571500">
                <a:lnSpc>
                  <a:spcPct val="150000"/>
                </a:lnSpc>
                <a:buFont typeface="Wingdings"/>
                <a:buChar char="Ø"/>
              </a:pPr>
              <a:r>
                <a:rPr lang="en-US" altLang="ko-KR" sz="2400">
                  <a:latin typeface="맑은 고딕"/>
                  <a:ea typeface="맑은 고딕"/>
                  <a:cs typeface="Calibri"/>
                </a:rPr>
                <a:t>NCF</a:t>
              </a:r>
              <a:r>
                <a:rPr lang="ko-KR" altLang="en-US" sz="2400">
                  <a:latin typeface="맑은 고딕"/>
                  <a:ea typeface="맑은 고딕"/>
                  <a:cs typeface="Calibri"/>
                </a:rPr>
                <a:t>를 활용한 추천 모델로 발전</a:t>
              </a:r>
              <a:endParaRPr lang="en-US" altLang="ko-KR" sz="2400">
                <a:latin typeface="맑은 고딕"/>
                <a:ea typeface="맑은 고딕"/>
                <a:cs typeface="Calibri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BF2A23-B43C-F508-5485-607EF417A4F4}"/>
              </a:ext>
            </a:extLst>
          </p:cNvPr>
          <p:cNvGrpSpPr/>
          <p:nvPr/>
        </p:nvGrpSpPr>
        <p:grpSpPr>
          <a:xfrm>
            <a:off x="8174054" y="5492930"/>
            <a:ext cx="9504346" cy="4026305"/>
            <a:chOff x="8174054" y="5492930"/>
            <a:chExt cx="9504346" cy="4026305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2FCCC0D-97C3-C8A9-AC18-89597AFADFE9}"/>
                </a:ext>
              </a:extLst>
            </p:cNvPr>
            <p:cNvSpPr/>
            <p:nvPr/>
          </p:nvSpPr>
          <p:spPr>
            <a:xfrm>
              <a:off x="8174054" y="5492930"/>
              <a:ext cx="9504346" cy="4026305"/>
            </a:xfrm>
            <a:custGeom>
              <a:avLst/>
              <a:gdLst/>
              <a:ahLst/>
              <a:cxnLst/>
              <a:rect l="l" t="t" r="r" b="b"/>
              <a:pathLst>
                <a:path w="66624016" h="24642875">
                  <a:moveTo>
                    <a:pt x="0" y="0"/>
                  </a:moveTo>
                  <a:lnTo>
                    <a:pt x="66624016" y="0"/>
                  </a:lnTo>
                  <a:lnTo>
                    <a:pt x="66624016" y="24642875"/>
                  </a:lnTo>
                  <a:lnTo>
                    <a:pt x="0" y="246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 w="28575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3BA2AA-44BD-6B74-3369-A5573E24CB3E}"/>
                </a:ext>
              </a:extLst>
            </p:cNvPr>
            <p:cNvSpPr txBox="1"/>
            <p:nvPr/>
          </p:nvSpPr>
          <p:spPr>
            <a:xfrm>
              <a:off x="8174054" y="5603715"/>
              <a:ext cx="9504345" cy="2786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571500" indent="-571500">
                <a:buFont typeface="Wingdings"/>
                <a:buChar char="v"/>
              </a:pPr>
              <a:r>
                <a:rPr lang="en-US" altLang="ko-KR" sz="3500" b="1" dirty="0">
                  <a:latin typeface="+mn-ea"/>
                </a:rPr>
                <a:t>Answer.</a:t>
              </a:r>
              <a:endParaRPr lang="en-US" altLang="ko-KR" sz="2400" dirty="0">
                <a:ea typeface="맑은 고딕"/>
                <a:cs typeface="Calibri"/>
              </a:endParaRPr>
            </a:p>
            <a:p>
              <a:pPr marL="1028700" lvl="1" indent="-571500">
                <a:lnSpc>
                  <a:spcPct val="150000"/>
                </a:lnSpc>
                <a:buFont typeface="Wingdings"/>
                <a:buChar char="Ø"/>
              </a:pPr>
              <a:r>
                <a:rPr lang="ko-KR" altLang="en-US" sz="2400" dirty="0">
                  <a:ea typeface="맑은 고딕"/>
                  <a:cs typeface="Calibri"/>
                </a:rPr>
                <a:t>우선</a:t>
              </a:r>
              <a:r>
                <a:rPr lang="en-US" altLang="ko-KR" sz="2400" dirty="0">
                  <a:ea typeface="맑은 고딕"/>
                  <a:cs typeface="Calibri"/>
                </a:rPr>
                <a:t>, </a:t>
              </a:r>
              <a:r>
                <a:rPr lang="ko-KR" altLang="en-US" sz="2400" dirty="0" err="1">
                  <a:solidFill>
                    <a:srgbClr val="C00000"/>
                  </a:solidFill>
                  <a:ea typeface="맑은 고딕"/>
                  <a:cs typeface="Calibri"/>
                </a:rPr>
                <a:t>Matrix</a:t>
              </a:r>
              <a:r>
                <a:rPr lang="ko-KR" altLang="en-US" sz="2400" dirty="0">
                  <a:solidFill>
                    <a:srgbClr val="C00000"/>
                  </a:solidFill>
                  <a:ea typeface="맑은 고딕"/>
                  <a:cs typeface="Calibri"/>
                </a:rPr>
                <a:t> </a:t>
              </a:r>
              <a:r>
                <a:rPr lang="ko-KR" altLang="en-US" sz="2400" dirty="0" err="1">
                  <a:solidFill>
                    <a:srgbClr val="C00000"/>
                  </a:solidFill>
                  <a:ea typeface="맑은 고딕"/>
                  <a:cs typeface="Calibri"/>
                </a:rPr>
                <a:t>Factorization</a:t>
              </a:r>
              <a:r>
                <a:rPr lang="ko-KR" altLang="en-US" sz="2400" dirty="0">
                  <a:solidFill>
                    <a:srgbClr val="C00000"/>
                  </a:solidFill>
                  <a:ea typeface="맑은 고딕"/>
                  <a:cs typeface="Calibri"/>
                </a:rPr>
                <a:t>(MF)</a:t>
              </a:r>
              <a:r>
                <a:rPr lang="ko-KR" altLang="en-US" sz="2400" dirty="0">
                  <a:ea typeface="맑은 고딕"/>
                  <a:cs typeface="Calibri"/>
                </a:rPr>
                <a:t>로 구현할 것</a:t>
              </a:r>
              <a:endParaRPr lang="en-US" altLang="ko-KR" sz="2400" dirty="0"/>
            </a:p>
            <a:p>
              <a:pPr marL="1028700" lvl="1" indent="-571500">
                <a:lnSpc>
                  <a:spcPct val="150000"/>
                </a:lnSpc>
                <a:buFont typeface="Wingdings"/>
                <a:buChar char="Ø"/>
              </a:pPr>
              <a:r>
                <a:rPr lang="ko-KR" altLang="en-US" sz="2400" dirty="0">
                  <a:solidFill>
                    <a:srgbClr val="000000"/>
                  </a:solidFill>
                  <a:ea typeface="맑은 고딕"/>
                  <a:cs typeface="Calibri"/>
                </a:rPr>
                <a:t>추천 모델은 </a:t>
              </a:r>
              <a:r>
                <a:rPr lang="en-US" altLang="ko-KR" sz="2400" dirty="0">
                  <a:solidFill>
                    <a:srgbClr val="C00000"/>
                  </a:solidFill>
                  <a:ea typeface="맑은 고딕"/>
                  <a:cs typeface="Calibri"/>
                </a:rPr>
                <a:t>Precision/Recall</a:t>
              </a:r>
              <a:r>
                <a:rPr lang="ko-KR" altLang="en-US" sz="2400" dirty="0">
                  <a:solidFill>
                    <a:srgbClr val="000000"/>
                  </a:solidFill>
                  <a:ea typeface="맑은 고딕"/>
                  <a:cs typeface="Calibri"/>
                </a:rPr>
                <a:t>을 사용하여 평가하는 것으로 충분</a:t>
              </a:r>
              <a:endParaRPr lang="en-US" altLang="ko-KR" sz="2400" dirty="0">
                <a:solidFill>
                  <a:srgbClr val="000000"/>
                </a:solidFill>
                <a:ea typeface="맑은 고딕"/>
                <a:cs typeface="Calibri"/>
              </a:endParaRPr>
            </a:p>
            <a:p>
              <a:pPr marL="1028700" lvl="1" indent="-571500">
                <a:lnSpc>
                  <a:spcPct val="150000"/>
                </a:lnSpc>
                <a:buFont typeface="Wingdings"/>
                <a:buChar char="Ø"/>
              </a:pPr>
              <a:r>
                <a:rPr lang="en-US" altLang="ko-KR" sz="2400" dirty="0" err="1">
                  <a:solidFill>
                    <a:srgbClr val="000000"/>
                  </a:solidFill>
                  <a:ea typeface="맑은 고딕"/>
                  <a:cs typeface="Calibri"/>
                </a:rPr>
                <a:t>DataSet</a:t>
              </a:r>
              <a:r>
                <a:rPr lang="ko-KR" altLang="en-US" sz="2400" dirty="0">
                  <a:solidFill>
                    <a:srgbClr val="000000"/>
                  </a:solidFill>
                  <a:ea typeface="맑은 고딕"/>
                  <a:cs typeface="Calibri"/>
                </a:rPr>
                <a:t>에서 </a:t>
              </a:r>
              <a:r>
                <a:rPr lang="en-US" altLang="ko-KR" sz="2400" dirty="0" err="1">
                  <a:solidFill>
                    <a:srgbClr val="000000"/>
                  </a:solidFill>
                  <a:ea typeface="맑은 고딕"/>
                  <a:cs typeface="Calibri"/>
                </a:rPr>
                <a:t>TrainSet</a:t>
              </a:r>
              <a:r>
                <a:rPr lang="ko-KR" altLang="en-US" sz="2400" dirty="0">
                  <a:solidFill>
                    <a:srgbClr val="000000"/>
                  </a:solidFill>
                  <a:ea typeface="맑은 고딕"/>
                  <a:cs typeface="Calibri"/>
                </a:rPr>
                <a:t>과 </a:t>
              </a:r>
              <a:r>
                <a:rPr lang="en-US" altLang="ko-KR" sz="2400" dirty="0" err="1">
                  <a:solidFill>
                    <a:srgbClr val="000000"/>
                  </a:solidFill>
                  <a:ea typeface="맑은 고딕"/>
                  <a:cs typeface="Calibri"/>
                </a:rPr>
                <a:t>TestSet</a:t>
              </a:r>
              <a:r>
                <a:rPr lang="ko-KR" altLang="en-US" sz="2400" dirty="0">
                  <a:solidFill>
                    <a:srgbClr val="000000"/>
                  </a:solidFill>
                  <a:ea typeface="맑은 고딕"/>
                  <a:cs typeface="Calibri"/>
                </a:rPr>
                <a:t>을 분리하는 방법을 사용하면 됨</a:t>
              </a:r>
              <a:endParaRPr lang="ko-KR" altLang="ko-KR" sz="2400" dirty="0">
                <a:solidFill>
                  <a:srgbClr val="000000"/>
                </a:solidFill>
                <a:ea typeface="맑은 고딕" panose="020B0503020000020004" pitchFamily="34" charset="-127"/>
                <a:cs typeface="Calibri"/>
              </a:endParaRPr>
            </a:p>
            <a:p>
              <a:pPr marL="1028700" lvl="1" indent="-571500">
                <a:lnSpc>
                  <a:spcPct val="150000"/>
                </a:lnSpc>
                <a:buFont typeface="Wingdings"/>
                <a:buChar char="Ø"/>
              </a:pPr>
              <a:r>
                <a:rPr lang="ko-KR" altLang="en-US" sz="2400" dirty="0" err="1">
                  <a:solidFill>
                    <a:srgbClr val="000000"/>
                  </a:solidFill>
                  <a:ea typeface="맑은 고딕"/>
                  <a:cs typeface="Calibri"/>
                </a:rPr>
                <a:t>NCF는</a:t>
              </a:r>
              <a:r>
                <a:rPr lang="ko-KR" altLang="en-US" sz="2400" dirty="0">
                  <a:solidFill>
                    <a:srgbClr val="000000"/>
                  </a:solidFill>
                  <a:ea typeface="맑은 고딕"/>
                  <a:cs typeface="Calibri"/>
                </a:rPr>
                <a:t> 성능이 좋지 않으니 </a:t>
              </a:r>
              <a:r>
                <a:rPr lang="ko-KR" altLang="en-US" sz="2400" dirty="0" err="1">
                  <a:solidFill>
                    <a:srgbClr val="000000"/>
                  </a:solidFill>
                  <a:ea typeface="맑은 고딕"/>
                  <a:cs typeface="Calibri"/>
                </a:rPr>
                <a:t>비추천</a:t>
              </a:r>
              <a:endParaRPr lang="en-US" altLang="ko-KR" sz="2400" dirty="0">
                <a:solidFill>
                  <a:srgbClr val="000000"/>
                </a:solidFill>
                <a:ea typeface="맑은 고딕" panose="020B0503020000020004" pitchFamily="34" charset="-127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27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4335CB2A-FFF7-ADB9-C963-E96CCAC9286D}"/>
              </a:ext>
            </a:extLst>
          </p:cNvPr>
          <p:cNvSpPr/>
          <p:nvPr/>
        </p:nvSpPr>
        <p:spPr>
          <a:xfrm>
            <a:off x="11954677" y="4742167"/>
            <a:ext cx="1943100" cy="640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BD0BB-5D3B-92C1-357C-5F4C278B4136}"/>
              </a:ext>
            </a:extLst>
          </p:cNvPr>
          <p:cNvSpPr txBox="1"/>
          <p:nvPr/>
        </p:nvSpPr>
        <p:spPr>
          <a:xfrm>
            <a:off x="260648" y="331660"/>
            <a:ext cx="7254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u="none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3000" b="1" u="none">
                <a:solidFill>
                  <a:srgbClr val="000000"/>
                </a:solidFill>
                <a:latin typeface="+mn-ea"/>
              </a:rPr>
              <a:t>데이터셋 확보 관련 문의</a:t>
            </a:r>
            <a:endParaRPr lang="ko-KR" altLang="en-US" sz="3000" b="1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E0657C2-FE44-EDE2-ADAF-5929354456D4}"/>
              </a:ext>
            </a:extLst>
          </p:cNvPr>
          <p:cNvGrpSpPr/>
          <p:nvPr/>
        </p:nvGrpSpPr>
        <p:grpSpPr>
          <a:xfrm>
            <a:off x="8220187" y="331659"/>
            <a:ext cx="9511538" cy="4189361"/>
            <a:chOff x="8220187" y="331659"/>
            <a:chExt cx="9511538" cy="4189361"/>
          </a:xfrm>
        </p:grpSpPr>
        <p:sp>
          <p:nvSpPr>
            <p:cNvPr id="3" name="Freeform 3"/>
            <p:cNvSpPr/>
            <p:nvPr/>
          </p:nvSpPr>
          <p:spPr>
            <a:xfrm>
              <a:off x="8220187" y="331659"/>
              <a:ext cx="9504346" cy="4189361"/>
            </a:xfrm>
            <a:custGeom>
              <a:avLst/>
              <a:gdLst/>
              <a:ahLst/>
              <a:cxnLst/>
              <a:rect l="l" t="t" r="r" b="b"/>
              <a:pathLst>
                <a:path w="66624016" h="24642875">
                  <a:moveTo>
                    <a:pt x="0" y="0"/>
                  </a:moveTo>
                  <a:lnTo>
                    <a:pt x="66624016" y="0"/>
                  </a:lnTo>
                  <a:lnTo>
                    <a:pt x="66624016" y="24642875"/>
                  </a:lnTo>
                  <a:lnTo>
                    <a:pt x="0" y="246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 w="28575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99A55A-3828-24FD-B3D4-8410A755A24E}"/>
                </a:ext>
              </a:extLst>
            </p:cNvPr>
            <p:cNvSpPr txBox="1"/>
            <p:nvPr/>
          </p:nvSpPr>
          <p:spPr>
            <a:xfrm>
              <a:off x="8227380" y="667794"/>
              <a:ext cx="9504345" cy="277556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571500" indent="-571500">
                <a:buFont typeface="Wingdings"/>
                <a:buChar char="q"/>
              </a:pPr>
              <a:r>
                <a:rPr lang="en-US" altLang="ko-KR" sz="3500" b="1">
                  <a:latin typeface="+mn-ea"/>
                </a:rPr>
                <a:t>Question.</a:t>
              </a:r>
              <a:endParaRPr lang="en-US" altLang="ko-KR" sz="3500" b="1">
                <a:latin typeface="+mn-ea"/>
                <a:cs typeface="Calibri"/>
              </a:endParaRPr>
            </a:p>
            <a:p>
              <a:pPr marL="914400" lvl="1" indent="-457200">
                <a:lnSpc>
                  <a:spcPct val="150000"/>
                </a:lnSpc>
                <a:buFont typeface="Wingdings"/>
                <a:buChar char="Ø"/>
              </a:pPr>
              <a:r>
                <a:rPr lang="ko-KR" altLang="en-US" sz="2400">
                  <a:latin typeface="+mn-ea"/>
                </a:rPr>
                <a:t>부산 관광지의 </a:t>
              </a:r>
              <a:r>
                <a:rPr lang="en-US" altLang="ko-KR" sz="2400" err="1">
                  <a:latin typeface="+mn-ea"/>
                </a:rPr>
                <a:t>DataSet</a:t>
              </a:r>
              <a:r>
                <a:rPr lang="ko-KR" altLang="en-US" sz="2400">
                  <a:latin typeface="+mn-ea"/>
                </a:rPr>
                <a:t>을 확보하기 위해 </a:t>
              </a:r>
              <a:r>
                <a:rPr lang="en-US" altLang="ko-KR" sz="2400">
                  <a:latin typeface="+mn-ea"/>
                </a:rPr>
                <a:t>Foursquare</a:t>
              </a:r>
              <a:r>
                <a:rPr lang="ko-KR" altLang="en-US" sz="2400">
                  <a:latin typeface="+mn-ea"/>
                </a:rPr>
                <a:t>와 </a:t>
              </a:r>
              <a:r>
                <a:rPr lang="en-US" altLang="ko-KR" sz="2400">
                  <a:latin typeface="+mn-ea"/>
                </a:rPr>
                <a:t>TripAdvisor</a:t>
              </a:r>
              <a:r>
                <a:rPr lang="ko-KR" altLang="en-US" sz="2400">
                  <a:latin typeface="+mn-ea"/>
                </a:rPr>
                <a:t>에서 리뷰를 </a:t>
              </a:r>
              <a:r>
                <a:rPr lang="ko-KR" altLang="en-US" sz="2400" err="1">
                  <a:latin typeface="+mn-ea"/>
                </a:rPr>
                <a:t>크롤링</a:t>
              </a:r>
              <a:r>
                <a:rPr lang="ko-KR" altLang="en-US" sz="2400">
                  <a:latin typeface="+mn-ea"/>
                </a:rPr>
                <a:t> 하려합니다</a:t>
              </a:r>
              <a:r>
                <a:rPr lang="en-US" altLang="ko-KR" sz="2400">
                  <a:latin typeface="+mn-ea"/>
                </a:rPr>
                <a:t>.</a:t>
              </a:r>
              <a:endParaRPr lang="en-US" altLang="ko-KR" sz="2400">
                <a:latin typeface="+mn-ea"/>
                <a:cs typeface="Calibri"/>
              </a:endParaRPr>
            </a:p>
            <a:p>
              <a:pPr marL="971550" lvl="1" indent="-514350">
                <a:lnSpc>
                  <a:spcPct val="150000"/>
                </a:lnSpc>
                <a:buFont typeface="Wingdings"/>
                <a:buChar char="Ø"/>
              </a:pPr>
              <a:r>
                <a:rPr lang="ko-KR" altLang="en-US" sz="2400">
                  <a:latin typeface="+mn-ea"/>
                  <a:cs typeface="Calibri"/>
                </a:rPr>
                <a:t>이 방법의 문제점이나 추천할 만한 다른 </a:t>
              </a:r>
              <a:r>
                <a:rPr lang="en-US" altLang="ko-KR" sz="2400" err="1">
                  <a:latin typeface="+mn-ea"/>
                  <a:cs typeface="Calibri"/>
                </a:rPr>
                <a:t>DataSet</a:t>
              </a:r>
              <a:r>
                <a:rPr lang="en-US" altLang="ko-KR" sz="2400">
                  <a:latin typeface="+mn-ea"/>
                  <a:cs typeface="Calibri"/>
                </a:rPr>
                <a:t> </a:t>
              </a:r>
              <a:r>
                <a:rPr lang="ko-KR" altLang="en-US" sz="2400">
                  <a:latin typeface="+mn-ea"/>
                  <a:cs typeface="Calibri"/>
                </a:rPr>
                <a:t>수집 방법을 알고 싶습니다</a:t>
              </a:r>
              <a:r>
                <a:rPr lang="en-US" altLang="ko-KR" sz="2400">
                  <a:latin typeface="+mn-ea"/>
                  <a:cs typeface="Calibri"/>
                </a:rPr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BF2A23-B43C-F508-5485-607EF417A4F4}"/>
              </a:ext>
            </a:extLst>
          </p:cNvPr>
          <p:cNvGrpSpPr/>
          <p:nvPr/>
        </p:nvGrpSpPr>
        <p:grpSpPr>
          <a:xfrm>
            <a:off x="8174054" y="5492930"/>
            <a:ext cx="9504346" cy="4026305"/>
            <a:chOff x="8174054" y="5492930"/>
            <a:chExt cx="9504346" cy="4026305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2FCCC0D-97C3-C8A9-AC18-89597AFADFE9}"/>
                </a:ext>
              </a:extLst>
            </p:cNvPr>
            <p:cNvSpPr/>
            <p:nvPr/>
          </p:nvSpPr>
          <p:spPr>
            <a:xfrm>
              <a:off x="8174054" y="5492930"/>
              <a:ext cx="9504346" cy="4026305"/>
            </a:xfrm>
            <a:custGeom>
              <a:avLst/>
              <a:gdLst/>
              <a:ahLst/>
              <a:cxnLst/>
              <a:rect l="l" t="t" r="r" b="b"/>
              <a:pathLst>
                <a:path w="66624016" h="24642875">
                  <a:moveTo>
                    <a:pt x="0" y="0"/>
                  </a:moveTo>
                  <a:lnTo>
                    <a:pt x="66624016" y="0"/>
                  </a:lnTo>
                  <a:lnTo>
                    <a:pt x="66624016" y="24642875"/>
                  </a:lnTo>
                  <a:lnTo>
                    <a:pt x="0" y="246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 w="28575">
              <a:solidFill>
                <a:schemeClr val="tx1"/>
              </a:solidFill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3BA2AA-44BD-6B74-3369-A5573E24CB3E}"/>
                </a:ext>
              </a:extLst>
            </p:cNvPr>
            <p:cNvSpPr txBox="1"/>
            <p:nvPr/>
          </p:nvSpPr>
          <p:spPr>
            <a:xfrm>
              <a:off x="8174054" y="5603715"/>
              <a:ext cx="9504345" cy="277556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571500" indent="-571500">
                <a:buFont typeface="Wingdings"/>
                <a:buChar char="v"/>
              </a:pPr>
              <a:r>
                <a:rPr lang="en-US" altLang="ko-KR" sz="3500" b="1" dirty="0">
                  <a:latin typeface="+mn-ea"/>
                </a:rPr>
                <a:t>Answer.</a:t>
              </a:r>
              <a:endParaRPr lang="en-US" altLang="ko-KR" sz="4000" b="1" dirty="0">
                <a:latin typeface="+mn-ea"/>
                <a:cs typeface="Calibri"/>
              </a:endParaRPr>
            </a:p>
            <a:p>
              <a:pPr marL="914400" lvl="1" indent="-457200">
                <a:lnSpc>
                  <a:spcPct val="150000"/>
                </a:lnSpc>
                <a:buFont typeface="Wingdings,Sans-Serif"/>
                <a:buChar char="Ø"/>
              </a:pPr>
              <a:r>
                <a:rPr lang="ko-KR" altLang="en-US" sz="2400" dirty="0" err="1">
                  <a:solidFill>
                    <a:srgbClr val="1F2328"/>
                  </a:solidFill>
                  <a:latin typeface="+mn-ea"/>
                  <a:cs typeface="+mn-lt"/>
                </a:rPr>
                <a:t>크롤링</a:t>
              </a: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+mn-lt"/>
                </a:rPr>
                <a:t> 보안때문에 </a:t>
              </a:r>
              <a:r>
                <a:rPr lang="ko-KR" altLang="en-US" sz="2400" dirty="0" err="1">
                  <a:solidFill>
                    <a:srgbClr val="1F2328"/>
                  </a:solidFill>
                  <a:latin typeface="+mn-ea"/>
                  <a:cs typeface="+mn-lt"/>
                </a:rPr>
                <a:t>크롤링으로</a:t>
              </a: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+mn-lt"/>
                </a:rPr>
                <a:t> 데이터셋 수집하는 건 어려움</a:t>
              </a:r>
              <a:r>
                <a:rPr lang="en-US" altLang="ko-KR" sz="2400" dirty="0">
                  <a:solidFill>
                    <a:srgbClr val="1F2328"/>
                  </a:solidFill>
                  <a:latin typeface="+mn-ea"/>
                  <a:cs typeface="Calibri"/>
                </a:rPr>
                <a:t>.</a:t>
              </a:r>
            </a:p>
            <a:p>
              <a:pPr marL="914400" lvl="1" indent="-457200">
                <a:lnSpc>
                  <a:spcPct val="150000"/>
                </a:lnSpc>
                <a:buFont typeface="Wingdings,Sans-Serif"/>
                <a:buChar char="Ø"/>
              </a:pPr>
              <a:r>
                <a:rPr lang="ko-KR" altLang="en-US" sz="2400" dirty="0">
                  <a:latin typeface="맑은 고딕"/>
                  <a:ea typeface="맑은 고딕"/>
                  <a:cs typeface="Calibri"/>
                </a:rPr>
                <a:t>유명한 </a:t>
              </a:r>
              <a:r>
                <a:rPr lang="en-US" altLang="ko-KR" sz="2400" dirty="0" err="1">
                  <a:latin typeface="맑은 고딕"/>
                  <a:ea typeface="맑은 고딕"/>
                  <a:cs typeface="Calibri"/>
                </a:rPr>
                <a:t>DataSet</a:t>
              </a:r>
              <a:r>
                <a:rPr lang="ko-KR" altLang="en-US" sz="2400" dirty="0">
                  <a:latin typeface="맑은 고딕"/>
                  <a:ea typeface="맑은 고딕"/>
                  <a:cs typeface="Calibri"/>
                </a:rPr>
                <a:t>을 사용해 추천 시스템을 먼저 만들 것</a:t>
              </a:r>
              <a:endParaRPr lang="en-US" altLang="ko-KR" sz="2400" dirty="0">
                <a:latin typeface="맑은 고딕"/>
                <a:ea typeface="맑은 고딕"/>
                <a:cs typeface="Calibri"/>
              </a:endParaRPr>
            </a:p>
            <a:p>
              <a:pPr marL="914400" lvl="1" indent="-457200">
                <a:lnSpc>
                  <a:spcPct val="150000"/>
                </a:lnSpc>
                <a:buFont typeface="Wingdings,Sans-Serif"/>
                <a:buChar char="Ø"/>
              </a:pPr>
              <a:r>
                <a:rPr lang="ko-KR" altLang="en-US" sz="2400" dirty="0">
                  <a:latin typeface="맑은 고딕"/>
                  <a:ea typeface="맑은 고딕"/>
                  <a:cs typeface="Calibri"/>
                </a:rPr>
                <a:t>그 다음 부산 데이터셋을 적용시키는 순서로 구현</a:t>
              </a:r>
              <a:endParaRPr lang="en-US" altLang="ko-KR" sz="2400" dirty="0">
                <a:latin typeface="+mn-ea"/>
                <a:cs typeface="Calibri"/>
              </a:endParaRPr>
            </a:p>
            <a:p>
              <a:pPr marL="914400" lvl="1" indent="-457200">
                <a:lnSpc>
                  <a:spcPct val="150000"/>
                </a:lnSpc>
                <a:buClr>
                  <a:schemeClr val="tx1"/>
                </a:buClr>
                <a:buFont typeface="Wingdings,Sans-Serif"/>
                <a:buChar char="Ø"/>
              </a:pPr>
              <a:r>
                <a:rPr lang="en-US" altLang="ko-KR" sz="2400" dirty="0">
                  <a:solidFill>
                    <a:srgbClr val="C00000"/>
                  </a:solidFill>
                  <a:latin typeface="+mn-ea"/>
                  <a:cs typeface="Calibri"/>
                </a:rPr>
                <a:t>Yelp </a:t>
              </a:r>
              <a:r>
                <a:rPr lang="en-US" altLang="ko-KR" sz="2400" dirty="0" err="1">
                  <a:solidFill>
                    <a:srgbClr val="C00000"/>
                  </a:solidFill>
                  <a:latin typeface="+mn-ea"/>
                  <a:cs typeface="Calibri"/>
                </a:rPr>
                <a:t>DataSet</a:t>
              </a:r>
              <a:r>
                <a:rPr lang="ko-KR" altLang="en-US" sz="2400" dirty="0">
                  <a:solidFill>
                    <a:srgbClr val="1F2328"/>
                  </a:solidFill>
                  <a:latin typeface="+mn-ea"/>
                  <a:cs typeface="Calibri"/>
                </a:rPr>
                <a:t>을 사용할 것을 권장</a:t>
              </a:r>
              <a:endParaRPr lang="en-US" altLang="ko-KR" sz="2400" dirty="0">
                <a:latin typeface="맑은 고딕"/>
                <a:ea typeface="맑은 고딕"/>
                <a:cs typeface="Calibri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9476B6B-B3FD-4928-B9ED-56DFA511EA93}"/>
              </a:ext>
            </a:extLst>
          </p:cNvPr>
          <p:cNvGrpSpPr/>
          <p:nvPr/>
        </p:nvGrpSpPr>
        <p:grpSpPr>
          <a:xfrm>
            <a:off x="457200" y="1917826"/>
            <a:ext cx="6172200" cy="6929107"/>
            <a:chOff x="457200" y="1917826"/>
            <a:chExt cx="6172200" cy="692910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6B34C1B-F110-31C6-89D2-D45728246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19" y="7686562"/>
              <a:ext cx="4191001" cy="8899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48D9AB9-2D7B-95F1-B221-ED4E063AD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785952"/>
              <a:ext cx="4191001" cy="1095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3E4F761-BB62-9618-2E4E-21A9EE501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150" y="2045455"/>
              <a:ext cx="4191001" cy="11268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834B24AA-4532-D44E-6B6F-1011F07F1E5A}"/>
                </a:ext>
              </a:extLst>
            </p:cNvPr>
            <p:cNvSpPr/>
            <p:nvPr/>
          </p:nvSpPr>
          <p:spPr>
            <a:xfrm>
              <a:off x="5029200" y="1917826"/>
              <a:ext cx="1524000" cy="140304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곱하기 기호 14">
              <a:extLst>
                <a:ext uri="{FF2B5EF4-FFF2-40B4-BE49-F238E27FC236}">
                  <a16:creationId xmlns:a16="http://schemas.microsoft.com/office/drawing/2014/main" id="{6469C75F-09CB-DEF0-A870-7F91739C07F5}"/>
                </a:ext>
              </a:extLst>
            </p:cNvPr>
            <p:cNvSpPr/>
            <p:nvPr/>
          </p:nvSpPr>
          <p:spPr>
            <a:xfrm>
              <a:off x="5105400" y="3632216"/>
              <a:ext cx="1524000" cy="140304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원형: 비어 있음 15">
              <a:extLst>
                <a:ext uri="{FF2B5EF4-FFF2-40B4-BE49-F238E27FC236}">
                  <a16:creationId xmlns:a16="http://schemas.microsoft.com/office/drawing/2014/main" id="{42B8F2E6-FA4F-6473-432F-8DB44145A8BE}"/>
                </a:ext>
              </a:extLst>
            </p:cNvPr>
            <p:cNvSpPr/>
            <p:nvPr/>
          </p:nvSpPr>
          <p:spPr>
            <a:xfrm>
              <a:off x="5145881" y="7378847"/>
              <a:ext cx="1447800" cy="1468086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화살표: 아래쪽 26">
              <a:extLst>
                <a:ext uri="{FF2B5EF4-FFF2-40B4-BE49-F238E27FC236}">
                  <a16:creationId xmlns:a16="http://schemas.microsoft.com/office/drawing/2014/main" id="{D9BBE0C5-22D5-9128-EAA2-7EF450853CB6}"/>
                </a:ext>
              </a:extLst>
            </p:cNvPr>
            <p:cNvSpPr/>
            <p:nvPr/>
          </p:nvSpPr>
          <p:spPr>
            <a:xfrm>
              <a:off x="1614099" y="5474400"/>
              <a:ext cx="1943100" cy="171196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35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892</Words>
  <Application>Microsoft Office PowerPoint</Application>
  <PresentationFormat>사용자 지정</PresentationFormat>
  <Paragraphs>166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Arial</vt:lpstr>
      <vt:lpstr>Wingdings,Sans-Serif</vt:lpstr>
      <vt:lpstr>Malgun Gothic</vt:lpstr>
      <vt:lpstr>Courier New</vt:lpstr>
      <vt:lpstr>Malgun Gothic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초록색 보라색 디지털리즘 단순하고 기본적인 프레젠테이션</dc:title>
  <dc:creator>김재영</dc:creator>
  <cp:lastModifiedBy>재영 김</cp:lastModifiedBy>
  <cp:revision>5</cp:revision>
  <dcterms:created xsi:type="dcterms:W3CDTF">2006-08-16T00:00:00Z</dcterms:created>
  <dcterms:modified xsi:type="dcterms:W3CDTF">2024-03-25T03:32:16Z</dcterms:modified>
  <dc:identifier>DAGAG301Y2I</dc:identifier>
</cp:coreProperties>
</file>