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7" roundtripDataSignature="AMtx7mjjSLEnnr42tWDcSobnShd9YwxA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slide" Target="slides/slide40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customschemas.google.com/relationships/presentationmetadata" Target="meta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-KR"/>
              <a:t>안녕하세요 3조 이거해조의 발표를 맡은 김세상 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그럼 2023년 캡스톤 디자인 3조 이거해조의 발표를 시작하겠습니다.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저희 조의 주제는 에이아이를 통한 해양환경 오염 관리입니다.</a:t>
            </a:r>
            <a:endParaRPr/>
          </a:p>
        </p:txBody>
      </p:sp>
      <p:sp>
        <p:nvSpPr>
          <p:cNvPr id="162" name="Google Shape;16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8" name="Google Shape;42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해양환경정보포털에서 해양환경측정망 데이터를 수집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해역 정점 명, 관측 년월일시, 투명도, 수온, 용존무기인, 총인 등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시계열별로 정점명에 따른 해양환경 지표 데이터를 수집할 수 있었습니다.</a:t>
            </a:r>
            <a:endParaRPr/>
          </a:p>
        </p:txBody>
      </p:sp>
      <p:sp>
        <p:nvSpPr>
          <p:cNvPr id="429" name="Google Shape;429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7" name="Google Shape;44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시계열 특성에 관련하여 따로 데이터 전처리 할 항목은 없었습니다.</a:t>
            </a:r>
            <a:endParaRPr/>
          </a:p>
        </p:txBody>
      </p:sp>
      <p:sp>
        <p:nvSpPr>
          <p:cNvPr id="448" name="Google Shape;448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3" name="Google Shape;48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본격적으로 데이터 분석을 하기 위하여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모델링에 필요한 특성, 피쳐들과 타겟을 설정해보았습니다.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피쳐들은 해양오염지표들로 구성을 하였고,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타겟은 특별관리구역인 곳을 1으로,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그렇지 않을 곳을 0으로 설정하여 </a:t>
            </a:r>
            <a:endParaRPr/>
          </a:p>
        </p:txBody>
      </p:sp>
      <p:sp>
        <p:nvSpPr>
          <p:cNvPr id="484" name="Google Shape;484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2" name="Google Shape;53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4" name="Google Shape;54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특별관리구역인 곳만 인덱스를 추출 하여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항후 인덱스를 이용하여 해당하는 구역을 분석해볼것입니다.</a:t>
            </a:r>
            <a:endParaRPr/>
          </a:p>
        </p:txBody>
      </p:sp>
      <p:sp>
        <p:nvSpPr>
          <p:cNvPr id="545" name="Google Shape;545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9" name="Google Shape;55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모델링을 하기 위하여 X와 y를 설정하였고</a:t>
            </a:r>
            <a:endParaRPr/>
          </a:p>
        </p:txBody>
      </p:sp>
      <p:sp>
        <p:nvSpPr>
          <p:cNvPr id="560" name="Google Shape;560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6" name="Google Shape;57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다양한 모델을 사용하여 분석해보았습니다.</a:t>
            </a:r>
            <a:endParaRPr/>
          </a:p>
        </p:txBody>
      </p:sp>
      <p:sp>
        <p:nvSpPr>
          <p:cNvPr id="577" name="Google Shape;577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3" name="Google Shape;613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교차 검증 해본 결과, 각 모델들의 성능이 80%이상으로 유의미한 분류 예측을 하였습니다.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저희는 랜덤 포레스트 모델을 이용하여 어떤 변수가 특별관리구역으로 선정하는데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크게 영향을 미쳤는지 확인하기 위하여 변수 중요도를 확인해보았습니다.</a:t>
            </a:r>
            <a:endParaRPr/>
          </a:p>
        </p:txBody>
      </p:sp>
      <p:sp>
        <p:nvSpPr>
          <p:cNvPr id="614" name="Google Shape;614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8" name="Google Shape;638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선정한 랜덤 포레스트 모델의 컨퓨전 메트릭스도 확인해보았습니다.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정확도는 0.9가 나왔습니다.</a:t>
            </a:r>
            <a:endParaRPr/>
          </a:p>
        </p:txBody>
      </p:sp>
      <p:sp>
        <p:nvSpPr>
          <p:cNvPr id="639" name="Google Shape;639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1" name="Google Shape;651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그럼 본격적으로 실제 특별관리 해역의 선정에 있어 영향을 크게 끼치는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해양 오염 지표들을 확인하기 위하여 설명가능한 AI, TreeSHAP XAI 기술을 이용해 보았습니다.</a:t>
            </a:r>
            <a:endParaRPr/>
          </a:p>
        </p:txBody>
      </p:sp>
      <p:sp>
        <p:nvSpPr>
          <p:cNvPr id="652" name="Google Shape;652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7" name="Google Shape;667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특별관리해역 개별 데이터 포인트에 대한 변수들의 상대적인 영향력을 영향력을 바 차트 형태로 시각화하여 분석해 보겠습니다.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>
              <a:solidFill>
                <a:srgbClr val="D1D5D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>
                <a:solidFill>
                  <a:srgbClr val="D1D5DB"/>
                </a:solidFill>
                <a:latin typeface="Arial"/>
                <a:ea typeface="Arial"/>
                <a:cs typeface="Arial"/>
                <a:sym typeface="Arial"/>
              </a:rPr>
              <a:t>이를 통해 모델이 어떤 특성에 주로 영향을 받고, 어떤 특성이 예측 결과에 영향을 덜 미치는지를 쉽게 파악할 수 있습니다.</a:t>
            </a:r>
            <a:endParaRPr/>
          </a:p>
        </p:txBody>
      </p:sp>
      <p:sp>
        <p:nvSpPr>
          <p:cNvPr id="668" name="Google Shape;668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8" name="Google Shape;678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각 특별관리해역은 1부터 열몇개의 구역이 있지만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우선적으로 각 특별관리해역의 첫번째 구역만 분석해보았습니다.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위에 나온 숫자 0.71은 71퍼센트 확률로 특별관리해역이라고 예측된 결과값습니다.</a:t>
            </a:r>
            <a:endParaRPr/>
          </a:p>
        </p:txBody>
      </p:sp>
      <p:sp>
        <p:nvSpPr>
          <p:cNvPr id="679" name="Google Shape;679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9" name="Google Shape;709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0" name="Google Shape;740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-KR"/>
              <a:t>이를 통하여 각 세부 특별관리해역에서 어떠한 오염지표들이 크게 영향을 끼쳤는지 확인해볼 수 있었습니다.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바다는 중요한 자산 🡪 심각한 해양오염 진행중 🡪 UN에 의하면 바다에는 매년 8백만톤의 쓰레기가 버려지고 10만여 마리의 해양생물들이 사망하고 있음 🡪 육지보다 접근이 어렵기 때문에 정화가 어렵고 많은 비용이 소요됨 --&gt; 해양수산부에서는 특별관리구역으로 지정하여 관리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2" name="Google Shape;772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1" name="Google Shape;811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-KR"/>
              <a:t>결론적으로, 이전의 Force plot 결과값의 따라서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-KR"/>
              <a:t>각 세부 특별관리해역의 정책수립에 있어서 다음과 같이 결론을 도출해줄 수 있습니다.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-KR"/>
              <a:t>광양만1은 총인표층과 투명도가 특별관리해역선정에 있어서 높은 영향력을 미쳤으므로,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-KR"/>
              <a:t>이를 관리해주기 위하여 다음과 같은 해결방안을 시행할 수 있겠습니다.</a:t>
            </a:r>
            <a:endParaRPr/>
          </a:p>
        </p:txBody>
      </p:sp>
      <p:sp>
        <p:nvSpPr>
          <p:cNvPr id="812" name="Google Shape;812;p3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4" name="Google Shape;834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35" name="Google Shape;835;p3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7" name="Google Shape;857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58" name="Google Shape;858;p3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7" name="Google Shape;877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78" name="Google Shape;878;p3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0" name="Google Shape;900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01" name="Google Shape;901;p3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2" name="Google Shape;922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-KR"/>
              <a:t>각 오염물질의 특성에 따라서 관리 해결방안을 시행할 수 있겠습니다.</a:t>
            </a:r>
            <a:endParaRPr/>
          </a:p>
        </p:txBody>
      </p:sp>
      <p:sp>
        <p:nvSpPr>
          <p:cNvPr id="923" name="Google Shape;923;p3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4" name="Google Shape;944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333333"/>
                </a:solidFill>
              </a:rPr>
              <a:t>바다의 오염을 막기 위해서는 바다 자체의 오염을 방지하는 것도 중요하지만, 어느 면에서는 육지로부터의 오염물질이 유입되지 않게 하는 것이 더욱 중요합니다. 따라서 현재 특별관리해역으로 선정된 구역에서 각 해역 마다 어떤 해양오염 지표(변수)가 크게 작용했는지 도출하고 그 요인들의 특성을 파악하여 각 해역 별로 다르게 해양오염을 관리하는 방안을 모색해 보았습니다. 이를 통하여 </a:t>
            </a:r>
            <a:r>
              <a:rPr lang="ko-KR" sz="1800"/>
              <a:t>해양환경을 체계적으로 보전, 관리하는 것이 가능하기 때문에, 해양환경이 지속적으로 악화되는 것을 예방할 수 있고, 특별관리해역의 기존 해양환경관리정책을 보완, 강화하는 동시에 새로운 관리 정책을 수립하는 등 향후 정책 방향을 제시하는 근거자료로도 활용될 수 있습니다</a:t>
            </a:r>
            <a:r>
              <a:rPr lang="ko-KR" sz="1800">
                <a:solidFill>
                  <a:srgbClr val="00B050"/>
                </a:solidFill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B050"/>
              </a:solidFill>
            </a:endParaRPr>
          </a:p>
          <a:p>
            <a:pPr indent="25400" lvl="0" marL="60960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/>
              <a:t>1) 기존 특별관리해역에서 어떤 요인들이 해양오염에 가장 큰 영향을 끼치는지 도출할 수 있습니다.</a:t>
            </a:r>
            <a:endParaRPr sz="1800"/>
          </a:p>
          <a:p>
            <a:pPr indent="0" lvl="0" marL="635000" rtl="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-KR" sz="1800"/>
              <a:t>2) 새로운 특별관리해역 선정으로 인해 해양오염 발생 가능성이 큰 해역의 환경 보전, 오염 예방이 이뤄질 수 있습니다.</a:t>
            </a:r>
            <a:endParaRPr sz="1800"/>
          </a:p>
          <a:p>
            <a:pPr indent="0" lvl="0" marL="635000" rtl="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-KR" sz="1800"/>
              <a:t>3) 특별관리해역의 기존 해양환경관리정책을 보완, 강화하는 동시에 새로운 관리 정책을 수립하는 등 향후 정책 방향을 제시하는 근거자료로도 활용될 수 있습니다.</a:t>
            </a:r>
            <a:endParaRPr sz="1800"/>
          </a:p>
          <a:p>
            <a:pPr indent="0" lvl="0" marL="635000" rtl="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-KR" sz="1800"/>
              <a:t>4) 이를 통해 해양환경을 체계적으로 보전, 관리하는 것이 가능하기 때문에, 해양환경이 지속적으로 악화되는 것을 예방할 수 있습니다.</a:t>
            </a:r>
            <a:endParaRPr sz="1800"/>
          </a:p>
          <a:p>
            <a:pPr indent="0" lvl="0" marL="635000" rtl="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-KR" sz="1800"/>
              <a:t>5) [7]환경정책기본법의 기본 원칙 중 ‘사전 예방적 관리의 원칙'을 뒷받침하는 모델로 활용할 수 있습니다.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00B050"/>
                </a:solidFill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00B050"/>
                </a:solidFill>
              </a:rPr>
              <a:t>연암오염 총괄 관리 제도에서 오염 물질 관리 대상을 선정의 근거로도 이용할 수 있고</a:t>
            </a:r>
            <a:endParaRPr sz="1800">
              <a:solidFill>
                <a:srgbClr val="00B05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-KR"/>
              <a:t>해양환경관리정책을 보완, 강화 그리고 근거자료로도 활용할 수 있겠습니다.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-KR"/>
              <a:t>마지막으로 해양환경을 체계적으로 보전 관리하여 악화되는 것을 예방할 수 있겠습니다.</a:t>
            </a:r>
            <a:endParaRPr/>
          </a:p>
        </p:txBody>
      </p:sp>
      <p:sp>
        <p:nvSpPr>
          <p:cNvPr id="945" name="Google Shape;945;p3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5" name="Google Shape;965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최종 연구의 추진 계획은</a:t>
            </a:r>
            <a:endParaRPr/>
          </a:p>
        </p:txBody>
      </p:sp>
      <p:sp>
        <p:nvSpPr>
          <p:cNvPr id="966" name="Google Shape;966;p3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-KR"/>
              <a:t>해양수산부에서 2016년 해양환경측정망 운영 결과, 대부분 해역이 깨끗한 수질을 유지하고 있으나 특별관리해역중 육상오염물질 유입의 직접적인 영향을 받는 일부 정점들에서는 부분적으로 수질개선 대책이 필요한 것으로 나타남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-KR"/>
              <a:t>하지만 지금까지는 과거의 데이터만으로 수질관리계획을 세움 : 문제 🡪 AI를 통해 좀더 개선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-KR"/>
              <a:t>출처 : 해양수산부 https://www.mof.go.kr/doc/ko/selectDoc.do?menuSeq=971&amp;bbsSeq=10&amp;docSeq=15405</a:t>
            </a:r>
            <a:endParaRPr/>
          </a:p>
        </p:txBody>
      </p:sp>
      <p:sp>
        <p:nvSpPr>
          <p:cNvPr id="220" name="Google Shape;220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9" name="Google Shape;999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제안연구방법</a:t>
            </a:r>
            <a:endParaRPr/>
          </a:p>
        </p:txBody>
      </p:sp>
      <p:sp>
        <p:nvSpPr>
          <p:cNvPr id="1000" name="Google Shape;1000;p4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특별관리해역과 연안오염관리</a:t>
            </a:r>
            <a:endParaRPr/>
          </a:p>
        </p:txBody>
      </p:sp>
      <p:sp>
        <p:nvSpPr>
          <p:cNvPr id="246" name="Google Shape;246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특별관리해역과 연안오염관리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그렇다면 연안 오염 물질 들 중에서 관리 대상 항목은 어떠한 근거로 선정이 되었을까요?</a:t>
            </a:r>
            <a:endParaRPr/>
          </a:p>
        </p:txBody>
      </p:sp>
      <p:sp>
        <p:nvSpPr>
          <p:cNvPr id="261" name="Google Shape;261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앞서 말씀 드린 오염 물질들 용어도 생소하실 텐데요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대표적인 용어는 다음과 같습니다.</a:t>
            </a:r>
            <a:endParaRPr/>
          </a:p>
        </p:txBody>
      </p:sp>
      <p:sp>
        <p:nvSpPr>
          <p:cNvPr id="324" name="Google Shape;324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그래서 저희 하고자 하는 연구의 목표는,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첫번째로</a:t>
            </a:r>
            <a:endParaRPr/>
          </a:p>
        </p:txBody>
      </p:sp>
      <p:sp>
        <p:nvSpPr>
          <p:cNvPr id="358" name="Google Shape;358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중간발표에서 제안 연구 방법 은 다음과 같습니다.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확대하는 연구까지 진행해보았습니다.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다음 코드와 함께 연구에 대한 세부 설명을 드리도록 하겠습니다.</a:t>
            </a:r>
            <a:endParaRPr/>
          </a:p>
        </p:txBody>
      </p:sp>
      <p:sp>
        <p:nvSpPr>
          <p:cNvPr id="394" name="Google Shape;394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5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5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9" name="Google Shape;99;p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5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5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5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5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5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5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5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5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5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5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p5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5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5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5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5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5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5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6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6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6" name="Google Shape;136;p6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7" name="Google Shape;137;p6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6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6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6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6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4" name="Google Shape;144;p6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6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6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6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6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6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6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6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6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6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4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4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4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4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5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5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4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20.png"/><Relationship Id="rId5" Type="http://schemas.openxmlformats.org/officeDocument/2006/relationships/image" Target="../media/image29.png"/><Relationship Id="rId6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Relationship Id="rId4" Type="http://schemas.openxmlformats.org/officeDocument/2006/relationships/image" Target="../media/image18.png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2.png"/><Relationship Id="rId4" Type="http://schemas.openxmlformats.org/officeDocument/2006/relationships/image" Target="../media/image12.png"/><Relationship Id="rId5" Type="http://schemas.openxmlformats.org/officeDocument/2006/relationships/image" Target="../media/image41.png"/><Relationship Id="rId6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Relationship Id="rId6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Relationship Id="rId5" Type="http://schemas.openxmlformats.org/officeDocument/2006/relationships/image" Target="../media/image24.png"/><Relationship Id="rId6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8.png"/><Relationship Id="rId4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6.png"/><Relationship Id="rId4" Type="http://schemas.openxmlformats.org/officeDocument/2006/relationships/image" Target="../media/image26.png"/><Relationship Id="rId5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Relationship Id="rId5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png"/><Relationship Id="rId4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4.png"/><Relationship Id="rId4" Type="http://schemas.openxmlformats.org/officeDocument/2006/relationships/image" Target="../media/image39.png"/><Relationship Id="rId5" Type="http://schemas.openxmlformats.org/officeDocument/2006/relationships/image" Target="../media/image33.png"/><Relationship Id="rId6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5.png"/><Relationship Id="rId4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9.png"/><Relationship Id="rId4" Type="http://schemas.openxmlformats.org/officeDocument/2006/relationships/image" Target="../media/image36.png"/><Relationship Id="rId5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2.png"/><Relationship Id="rId4" Type="http://schemas.openxmlformats.org/officeDocument/2006/relationships/image" Target="../media/image47.png"/><Relationship Id="rId5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8.png"/><Relationship Id="rId4" Type="http://schemas.openxmlformats.org/officeDocument/2006/relationships/image" Target="../media/image44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Relationship Id="rId6" Type="http://schemas.openxmlformats.org/officeDocument/2006/relationships/image" Target="../media/image3.png"/><Relationship Id="rId7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7.png"/><Relationship Id="rId4" Type="http://schemas.openxmlformats.org/officeDocument/2006/relationships/image" Target="../media/image45.png"/><Relationship Id="rId5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0.png"/><Relationship Id="rId4" Type="http://schemas.openxmlformats.org/officeDocument/2006/relationships/image" Target="../media/image43.png"/><Relationship Id="rId5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://www.ecomedia.co.kr/news/newsview.php?ncode=179507196329468" TargetMode="External"/><Relationship Id="rId4" Type="http://schemas.openxmlformats.org/officeDocument/2006/relationships/hyperlink" Target="https://www.law.go.kr/admRulLsInfoP.do?admRulSeq=2100000071152#AJAX" TargetMode="External"/><Relationship Id="rId5" Type="http://schemas.openxmlformats.org/officeDocument/2006/relationships/hyperlink" Target="https://law.go.kr/LSW/admRulLsInfoP.do?admRulSeq=2000000024345#J6-0:0" TargetMode="External"/><Relationship Id="rId6" Type="http://schemas.openxmlformats.org/officeDocument/2006/relationships/hyperlink" Target="https://www.law.go.kr/%EB%B2%95%EB%A0%B9/%ED%99%98%EA%B2%BD%EC%A0%95%EC%B1%85%EA%B8%B0%EB%B3%B8%EB%B2%95" TargetMode="External"/><Relationship Id="rId7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4FF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"/>
          <p:cNvGrpSpPr/>
          <p:nvPr/>
        </p:nvGrpSpPr>
        <p:grpSpPr>
          <a:xfrm>
            <a:off x="3048000" y="2475727"/>
            <a:ext cx="6096000" cy="2993942"/>
            <a:chOff x="3048000" y="1952367"/>
            <a:chExt cx="6096000" cy="2993942"/>
          </a:xfrm>
        </p:grpSpPr>
        <p:grpSp>
          <p:nvGrpSpPr>
            <p:cNvPr id="165" name="Google Shape;165;p1"/>
            <p:cNvGrpSpPr/>
            <p:nvPr/>
          </p:nvGrpSpPr>
          <p:grpSpPr>
            <a:xfrm>
              <a:off x="3048000" y="1952367"/>
              <a:ext cx="6096000" cy="1207482"/>
              <a:chOff x="3048000" y="3190494"/>
              <a:chExt cx="6096000" cy="438912"/>
            </a:xfrm>
          </p:grpSpPr>
          <p:sp>
            <p:nvSpPr>
              <p:cNvPr id="166" name="Google Shape;166;p1"/>
              <p:cNvSpPr/>
              <p:nvPr/>
            </p:nvSpPr>
            <p:spPr>
              <a:xfrm>
                <a:off x="3617858" y="3190494"/>
                <a:ext cx="4956284" cy="438912"/>
              </a:xfrm>
              <a:prstGeom prst="roundRect">
                <a:avLst>
                  <a:gd fmla="val 29167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139700" rotWithShape="0" algn="t" dir="5400000" dist="38100">
                  <a:srgbClr val="8FACFC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36195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1" sz="1600" u="none" cap="none" strike="noStrike">
                  <a:solidFill>
                    <a:srgbClr val="0F1D4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1"/>
              <p:cNvSpPr txBox="1"/>
              <p:nvPr/>
            </p:nvSpPr>
            <p:spPr>
              <a:xfrm>
                <a:off x="3048000" y="3342825"/>
                <a:ext cx="6096000" cy="134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36195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1" lang="ko-KR" sz="1800" u="none" cap="none" strike="noStrike">
                    <a:solidFill>
                      <a:srgbClr val="0F1D4A"/>
                    </a:solidFill>
                    <a:latin typeface="Arial"/>
                    <a:ea typeface="Arial"/>
                    <a:cs typeface="Arial"/>
                    <a:sym typeface="Arial"/>
                  </a:rPr>
                  <a:t>AI을 통한 해양환경 오염 관리</a:t>
                </a:r>
                <a:endParaRPr/>
              </a:p>
            </p:txBody>
          </p:sp>
        </p:grpSp>
        <p:grpSp>
          <p:nvGrpSpPr>
            <p:cNvPr id="168" name="Google Shape;168;p1"/>
            <p:cNvGrpSpPr/>
            <p:nvPr/>
          </p:nvGrpSpPr>
          <p:grpSpPr>
            <a:xfrm>
              <a:off x="4915068" y="3315093"/>
              <a:ext cx="2361865" cy="1631216"/>
              <a:chOff x="4531235" y="3698152"/>
              <a:chExt cx="2361865" cy="1631216"/>
            </a:xfrm>
          </p:grpSpPr>
          <p:sp>
            <p:nvSpPr>
              <p:cNvPr id="169" name="Google Shape;169;p1"/>
              <p:cNvSpPr txBox="1"/>
              <p:nvPr/>
            </p:nvSpPr>
            <p:spPr>
              <a:xfrm>
                <a:off x="4531235" y="3698152"/>
                <a:ext cx="1513556" cy="16312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ko-KR" sz="2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201711894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ko-KR" sz="2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201811438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ko-KR" sz="2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202012265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ko-KR" sz="2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201811736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ko-KR" sz="2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201911803</a:t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1"/>
              <p:cNvSpPr txBox="1"/>
              <p:nvPr/>
            </p:nvSpPr>
            <p:spPr>
              <a:xfrm>
                <a:off x="6044791" y="3698152"/>
                <a:ext cx="848309" cy="16312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ko-KR" sz="2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김세상</a:t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ko-KR" sz="2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김래성</a:t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ko-KR" sz="2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이지수</a:t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ko-KR" sz="2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박명찬</a:t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ko-KR" sz="2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박유주</a:t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1" name="Google Shape;171;p1"/>
          <p:cNvSpPr txBox="1"/>
          <p:nvPr/>
        </p:nvSpPr>
        <p:spPr>
          <a:xfrm>
            <a:off x="3013275" y="3312089"/>
            <a:ext cx="5524213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500" u="none" cap="none" strike="noStrike">
                <a:solidFill>
                  <a:srgbClr val="557CF9"/>
                </a:solidFill>
                <a:latin typeface="Arial"/>
                <a:ea typeface="Arial"/>
                <a:cs typeface="Arial"/>
                <a:sym typeface="Arial"/>
              </a:rPr>
              <a:t>3조 이거해조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63300" y="5829300"/>
            <a:ext cx="812800" cy="8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4FF"/>
        </a:solidFill>
      </p:bgPr>
    </p:bg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0"/>
          <p:cNvSpPr/>
          <p:nvPr/>
        </p:nvSpPr>
        <p:spPr>
          <a:xfrm>
            <a:off x="5123546" y="1"/>
            <a:ext cx="7068454" cy="6857999"/>
          </a:xfrm>
          <a:custGeom>
            <a:rect b="b" l="l" r="r" t="t"/>
            <a:pathLst>
              <a:path extrusionOk="0" h="6857999" w="7068454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8FACFC">
              <a:alpha val="784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10"/>
          <p:cNvSpPr/>
          <p:nvPr/>
        </p:nvSpPr>
        <p:spPr>
          <a:xfrm>
            <a:off x="238125" y="923052"/>
            <a:ext cx="11715750" cy="5687298"/>
          </a:xfrm>
          <a:prstGeom prst="roundRect">
            <a:avLst>
              <a:gd fmla="val 2435" name="adj"/>
            </a:avLst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38100">
              <a:srgbClr val="8FACFC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F1D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10"/>
          <p:cNvSpPr txBox="1"/>
          <p:nvPr/>
        </p:nvSpPr>
        <p:spPr>
          <a:xfrm>
            <a:off x="638355" y="1242204"/>
            <a:ext cx="1076576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D4A"/>
              </a:buClr>
              <a:buSzPts val="2000"/>
              <a:buFont typeface="Arial"/>
              <a:buNone/>
            </a:pPr>
            <a:r>
              <a:rPr i="0" lang="ko-KR" sz="2000" u="none" cap="none" strike="noStrike">
                <a:solidFill>
                  <a:srgbClr val="0F1D4A"/>
                </a:solidFill>
                <a:latin typeface="Arial"/>
                <a:ea typeface="Arial"/>
                <a:cs typeface="Arial"/>
                <a:sym typeface="Arial"/>
              </a:rPr>
              <a:t>1. 데이터 가져오기 및 병합 : 해양환경정보포털</a:t>
            </a:r>
            <a:endParaRPr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10"/>
          <p:cNvSpPr/>
          <p:nvPr/>
        </p:nvSpPr>
        <p:spPr>
          <a:xfrm>
            <a:off x="238125" y="291084"/>
            <a:ext cx="11715750" cy="438912"/>
          </a:xfrm>
          <a:prstGeom prst="roundRect">
            <a:avLst>
              <a:gd fmla="val 29167" name="adj"/>
            </a:avLst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38100">
              <a:srgbClr val="8FACFC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D4A"/>
              </a:buClr>
              <a:buSzPts val="2000"/>
              <a:buFont typeface="Arial"/>
              <a:buNone/>
            </a:pPr>
            <a:r>
              <a:rPr b="0" i="1" lang="ko-KR" sz="2000" u="none" cap="none" strike="noStrike">
                <a:solidFill>
                  <a:srgbClr val="0F1D4A"/>
                </a:solidFill>
                <a:latin typeface="Arial"/>
                <a:ea typeface="Arial"/>
                <a:cs typeface="Arial"/>
                <a:sym typeface="Arial"/>
              </a:rPr>
              <a:t>3. 데이터 분석</a:t>
            </a:r>
            <a:endParaRPr b="0" i="0" sz="1600" u="none" cap="none" strike="noStrike">
              <a:solidFill>
                <a:srgbClr val="0F1D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5" name="Google Shape;435;p10"/>
          <p:cNvGrpSpPr/>
          <p:nvPr/>
        </p:nvGrpSpPr>
        <p:grpSpPr>
          <a:xfrm>
            <a:off x="716964" y="1709864"/>
            <a:ext cx="10758073" cy="4683371"/>
            <a:chOff x="769056" y="1709864"/>
            <a:chExt cx="10758073" cy="4683371"/>
          </a:xfrm>
        </p:grpSpPr>
        <p:grpSp>
          <p:nvGrpSpPr>
            <p:cNvPr id="436" name="Google Shape;436;p10"/>
            <p:cNvGrpSpPr/>
            <p:nvPr/>
          </p:nvGrpSpPr>
          <p:grpSpPr>
            <a:xfrm>
              <a:off x="769056" y="1709864"/>
              <a:ext cx="10758073" cy="1597907"/>
              <a:chOff x="769056" y="1709864"/>
              <a:chExt cx="10758073" cy="1597907"/>
            </a:xfrm>
          </p:grpSpPr>
          <p:grpSp>
            <p:nvGrpSpPr>
              <p:cNvPr id="437" name="Google Shape;437;p10"/>
              <p:cNvGrpSpPr/>
              <p:nvPr/>
            </p:nvGrpSpPr>
            <p:grpSpPr>
              <a:xfrm>
                <a:off x="769056" y="1709864"/>
                <a:ext cx="10758073" cy="861149"/>
                <a:chOff x="638355" y="1788242"/>
                <a:chExt cx="10758073" cy="861149"/>
              </a:xfrm>
            </p:grpSpPr>
            <p:pic>
              <p:nvPicPr>
                <p:cNvPr id="438" name="Google Shape;438;p1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50648"/>
                <a:stretch/>
              </p:blipFill>
              <p:spPr>
                <a:xfrm>
                  <a:off x="638355" y="2098305"/>
                  <a:ext cx="10058400" cy="55108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439" name="Google Shape;439;p10"/>
                <p:cNvSpPr txBox="1"/>
                <p:nvPr/>
              </p:nvSpPr>
              <p:spPr>
                <a:xfrm>
                  <a:off x="638355" y="1788242"/>
                  <a:ext cx="10758073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-KR" sz="1600">
                      <a:solidFill>
                        <a:srgbClr val="557CF9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WQI(해역별 수질등급기준), COD(화학적산소요구량), P(인) 등 해양환경에 영향을 미치는 해안의 해양환경측정망 시계열 데이터 수집</a:t>
                  </a:r>
                  <a:endParaRPr/>
                </a:p>
              </p:txBody>
            </p:sp>
          </p:grpSp>
          <p:grpSp>
            <p:nvGrpSpPr>
              <p:cNvPr id="440" name="Google Shape;440;p10"/>
              <p:cNvGrpSpPr/>
              <p:nvPr/>
            </p:nvGrpSpPr>
            <p:grpSpPr>
              <a:xfrm>
                <a:off x="769056" y="2604107"/>
                <a:ext cx="5509737" cy="703664"/>
                <a:chOff x="769056" y="2779952"/>
                <a:chExt cx="5509737" cy="703664"/>
              </a:xfrm>
            </p:grpSpPr>
            <p:pic>
              <p:nvPicPr>
                <p:cNvPr id="441" name="Google Shape;441;p10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55638"/>
                <a:stretch/>
              </p:blipFill>
              <p:spPr>
                <a:xfrm>
                  <a:off x="769056" y="3118506"/>
                  <a:ext cx="5509737" cy="36511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442" name="Google Shape;442;p10"/>
                <p:cNvSpPr txBox="1"/>
                <p:nvPr/>
              </p:nvSpPr>
              <p:spPr>
                <a:xfrm>
                  <a:off x="769056" y="2779952"/>
                  <a:ext cx="4461478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-KR" sz="1600">
                      <a:solidFill>
                        <a:srgbClr val="557CF9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관측년도 – 관측월 – 정점면 순으로 데이터프레임 정렬</a:t>
                  </a:r>
                  <a:endParaRPr/>
                </a:p>
              </p:txBody>
            </p:sp>
          </p:grpSp>
        </p:grpSp>
        <p:pic>
          <p:nvPicPr>
            <p:cNvPr id="443" name="Google Shape;443;p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45823" y="3429000"/>
              <a:ext cx="8769421" cy="296423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44" name="Google Shape;444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163300" y="5829300"/>
            <a:ext cx="812800" cy="8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4FF"/>
        </a:solidFill>
      </p:bgPr>
    </p:bg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1"/>
          <p:cNvSpPr/>
          <p:nvPr/>
        </p:nvSpPr>
        <p:spPr>
          <a:xfrm>
            <a:off x="5123546" y="1"/>
            <a:ext cx="7068454" cy="6857999"/>
          </a:xfrm>
          <a:custGeom>
            <a:rect b="b" l="l" r="r" t="t"/>
            <a:pathLst>
              <a:path extrusionOk="0" h="6857999" w="7068454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8FACFC">
              <a:alpha val="784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11"/>
          <p:cNvSpPr/>
          <p:nvPr/>
        </p:nvSpPr>
        <p:spPr>
          <a:xfrm>
            <a:off x="238125" y="923052"/>
            <a:ext cx="11715750" cy="5687298"/>
          </a:xfrm>
          <a:prstGeom prst="roundRect">
            <a:avLst>
              <a:gd fmla="val 2435" name="adj"/>
            </a:avLst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38100">
              <a:srgbClr val="8FACFC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F1D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11"/>
          <p:cNvSpPr txBox="1"/>
          <p:nvPr/>
        </p:nvSpPr>
        <p:spPr>
          <a:xfrm>
            <a:off x="638355" y="1242204"/>
            <a:ext cx="1076576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0F1D4A"/>
                </a:solidFill>
                <a:latin typeface="Arial"/>
                <a:ea typeface="Arial"/>
                <a:cs typeface="Arial"/>
                <a:sym typeface="Arial"/>
              </a:rPr>
              <a:t>2. 데이터 결측치 확인</a:t>
            </a:r>
            <a:endParaRPr/>
          </a:p>
        </p:txBody>
      </p:sp>
      <p:sp>
        <p:nvSpPr>
          <p:cNvPr id="453" name="Google Shape;453;p11"/>
          <p:cNvSpPr/>
          <p:nvPr/>
        </p:nvSpPr>
        <p:spPr>
          <a:xfrm>
            <a:off x="238125" y="291084"/>
            <a:ext cx="11715750" cy="438912"/>
          </a:xfrm>
          <a:prstGeom prst="roundRect">
            <a:avLst>
              <a:gd fmla="val 29167" name="adj"/>
            </a:avLst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38100">
              <a:srgbClr val="8FACFC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D4A"/>
              </a:buClr>
              <a:buSzPts val="2000"/>
              <a:buFont typeface="Arial"/>
              <a:buNone/>
            </a:pPr>
            <a:r>
              <a:rPr b="0" i="1" lang="ko-KR" sz="2000" u="none" cap="none" strike="noStrike">
                <a:solidFill>
                  <a:srgbClr val="0F1D4A"/>
                </a:solidFill>
                <a:latin typeface="Arial"/>
                <a:ea typeface="Arial"/>
                <a:cs typeface="Arial"/>
                <a:sym typeface="Arial"/>
              </a:rPr>
              <a:t>3. 데이터 분석</a:t>
            </a:r>
            <a:endParaRPr b="0" i="0" sz="1600" u="none" cap="none" strike="noStrike">
              <a:solidFill>
                <a:srgbClr val="0F1D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4" name="Google Shape;454;p11"/>
          <p:cNvGrpSpPr/>
          <p:nvPr/>
        </p:nvGrpSpPr>
        <p:grpSpPr>
          <a:xfrm>
            <a:off x="1852505" y="1242204"/>
            <a:ext cx="8952036" cy="5244306"/>
            <a:chOff x="560642" y="1194784"/>
            <a:chExt cx="8952036" cy="5244306"/>
          </a:xfrm>
        </p:grpSpPr>
        <p:pic>
          <p:nvPicPr>
            <p:cNvPr id="455" name="Google Shape;455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60642" y="1952147"/>
              <a:ext cx="6794064" cy="3535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6" name="Google Shape;456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561650" y="1194784"/>
              <a:ext cx="1951028" cy="524430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57" name="Google Shape;457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163300" y="5829300"/>
            <a:ext cx="812800" cy="8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4FF"/>
        </a:solidFill>
      </p:bgPr>
    </p:bg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2"/>
          <p:cNvSpPr/>
          <p:nvPr/>
        </p:nvSpPr>
        <p:spPr>
          <a:xfrm>
            <a:off x="5123546" y="1"/>
            <a:ext cx="7068454" cy="6857999"/>
          </a:xfrm>
          <a:custGeom>
            <a:rect b="b" l="l" r="r" t="t"/>
            <a:pathLst>
              <a:path extrusionOk="0" h="6857999" w="7068454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8FACFC">
              <a:alpha val="784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12"/>
          <p:cNvSpPr/>
          <p:nvPr/>
        </p:nvSpPr>
        <p:spPr>
          <a:xfrm>
            <a:off x="238125" y="923052"/>
            <a:ext cx="11715750" cy="5687298"/>
          </a:xfrm>
          <a:prstGeom prst="roundRect">
            <a:avLst>
              <a:gd fmla="val 2435" name="adj"/>
            </a:avLst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38100">
              <a:srgbClr val="8FACFC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F1D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4" name="Google Shape;464;p12"/>
          <p:cNvGrpSpPr/>
          <p:nvPr/>
        </p:nvGrpSpPr>
        <p:grpSpPr>
          <a:xfrm>
            <a:off x="757340" y="1654021"/>
            <a:ext cx="10971154" cy="1181265"/>
            <a:chOff x="757340" y="1782974"/>
            <a:chExt cx="10971154" cy="1181265"/>
          </a:xfrm>
        </p:grpSpPr>
        <p:pic>
          <p:nvPicPr>
            <p:cNvPr id="465" name="Google Shape;465;p12"/>
            <p:cNvPicPr preferRelativeResize="0"/>
            <p:nvPr/>
          </p:nvPicPr>
          <p:blipFill rotWithShape="1">
            <a:blip r:embed="rId3">
              <a:alphaModFix/>
            </a:blip>
            <a:srcRect b="0" l="0" r="18753" t="0"/>
            <a:stretch/>
          </p:blipFill>
          <p:spPr>
            <a:xfrm>
              <a:off x="757340" y="1835370"/>
              <a:ext cx="5100536" cy="1076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6" name="Google Shape;466;p12"/>
            <p:cNvPicPr preferRelativeResize="0"/>
            <p:nvPr/>
          </p:nvPicPr>
          <p:blipFill rotWithShape="1">
            <a:blip r:embed="rId4">
              <a:alphaModFix/>
            </a:blip>
            <a:srcRect b="0" l="2272" r="0" t="0"/>
            <a:stretch/>
          </p:blipFill>
          <p:spPr>
            <a:xfrm>
              <a:off x="6096000" y="1782974"/>
              <a:ext cx="5632494" cy="11812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7" name="Google Shape;467;p12"/>
          <p:cNvSpPr/>
          <p:nvPr/>
        </p:nvSpPr>
        <p:spPr>
          <a:xfrm>
            <a:off x="238125" y="291084"/>
            <a:ext cx="11715750" cy="438912"/>
          </a:xfrm>
          <a:prstGeom prst="roundRect">
            <a:avLst>
              <a:gd fmla="val 29167" name="adj"/>
            </a:avLst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38100">
              <a:srgbClr val="8FACFC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D4A"/>
              </a:buClr>
              <a:buSzPts val="2000"/>
              <a:buFont typeface="Arial"/>
              <a:buNone/>
            </a:pPr>
            <a:r>
              <a:rPr b="0" i="1" lang="ko-KR" sz="2000" u="none" cap="none" strike="noStrike">
                <a:solidFill>
                  <a:srgbClr val="0F1D4A"/>
                </a:solidFill>
                <a:latin typeface="Arial"/>
                <a:ea typeface="Arial"/>
                <a:cs typeface="Arial"/>
                <a:sym typeface="Arial"/>
              </a:rPr>
              <a:t>3. 데이터 분석</a:t>
            </a:r>
            <a:endParaRPr b="0" i="0" sz="1600" u="none" cap="none" strike="noStrike">
              <a:solidFill>
                <a:srgbClr val="0F1D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12"/>
          <p:cNvSpPr txBox="1"/>
          <p:nvPr/>
        </p:nvSpPr>
        <p:spPr>
          <a:xfrm>
            <a:off x="638355" y="1242204"/>
            <a:ext cx="1076576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0F1D4A"/>
                </a:solidFill>
                <a:latin typeface="Arial"/>
                <a:ea typeface="Arial"/>
                <a:cs typeface="Arial"/>
                <a:sym typeface="Arial"/>
              </a:rPr>
              <a:t>3. 데이터 주기 및 총 해역수 확인</a:t>
            </a:r>
            <a:endParaRPr/>
          </a:p>
        </p:txBody>
      </p:sp>
      <p:pic>
        <p:nvPicPr>
          <p:cNvPr id="469" name="Google Shape;469;p12"/>
          <p:cNvPicPr preferRelativeResize="0"/>
          <p:nvPr/>
        </p:nvPicPr>
        <p:blipFill rotWithShape="1">
          <a:blip r:embed="rId5">
            <a:alphaModFix/>
          </a:blip>
          <a:srcRect b="11731" l="0" r="0" t="0"/>
          <a:stretch/>
        </p:blipFill>
        <p:spPr>
          <a:xfrm>
            <a:off x="750049" y="2665101"/>
            <a:ext cx="7083312" cy="3491015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12"/>
          <p:cNvSpPr txBox="1"/>
          <p:nvPr/>
        </p:nvSpPr>
        <p:spPr>
          <a:xfrm>
            <a:off x="2889456" y="5786783"/>
            <a:ext cx="68820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557CF9"/>
                </a:solidFill>
                <a:latin typeface="Arial"/>
                <a:ea typeface="Arial"/>
                <a:cs typeface="Arial"/>
                <a:sym typeface="Arial"/>
              </a:rPr>
              <a:t>총 정점명 375개가 모든 각 년도, 월에 누락된 것 없이 데이터에 들어가 있음</a:t>
            </a:r>
            <a:endParaRPr/>
          </a:p>
        </p:txBody>
      </p:sp>
      <p:sp>
        <p:nvSpPr>
          <p:cNvPr id="471" name="Google Shape;471;p12"/>
          <p:cNvSpPr/>
          <p:nvPr/>
        </p:nvSpPr>
        <p:spPr>
          <a:xfrm>
            <a:off x="6330462" y="2332893"/>
            <a:ext cx="597876" cy="303001"/>
          </a:xfrm>
          <a:prstGeom prst="rect">
            <a:avLst/>
          </a:prstGeom>
          <a:solidFill>
            <a:srgbClr val="FEE599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12"/>
          <p:cNvSpPr/>
          <p:nvPr/>
        </p:nvSpPr>
        <p:spPr>
          <a:xfrm>
            <a:off x="929474" y="3463234"/>
            <a:ext cx="1640105" cy="2692881"/>
          </a:xfrm>
          <a:prstGeom prst="rect">
            <a:avLst/>
          </a:prstGeom>
          <a:solidFill>
            <a:srgbClr val="FEE599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3" name="Google Shape;473;p12"/>
          <p:cNvGrpSpPr/>
          <p:nvPr/>
        </p:nvGrpSpPr>
        <p:grpSpPr>
          <a:xfrm>
            <a:off x="2726835" y="5842875"/>
            <a:ext cx="162621" cy="257148"/>
            <a:chOff x="6669289" y="3895466"/>
            <a:chExt cx="243931" cy="257148"/>
          </a:xfrm>
        </p:grpSpPr>
        <p:grpSp>
          <p:nvGrpSpPr>
            <p:cNvPr id="474" name="Google Shape;474;p12"/>
            <p:cNvGrpSpPr/>
            <p:nvPr/>
          </p:nvGrpSpPr>
          <p:grpSpPr>
            <a:xfrm>
              <a:off x="6669289" y="3895466"/>
              <a:ext cx="162621" cy="257148"/>
              <a:chOff x="9033364" y="1824241"/>
              <a:chExt cx="162621" cy="427894"/>
            </a:xfrm>
          </p:grpSpPr>
          <p:cxnSp>
            <p:nvCxnSpPr>
              <p:cNvPr id="475" name="Google Shape;475;p12"/>
              <p:cNvCxnSpPr/>
              <p:nvPr/>
            </p:nvCxnSpPr>
            <p:spPr>
              <a:xfrm rot="-5400000">
                <a:off x="9001423" y="2057573"/>
                <a:ext cx="226502" cy="162621"/>
              </a:xfrm>
              <a:prstGeom prst="straightConnector1">
                <a:avLst/>
              </a:prstGeom>
              <a:noFill/>
              <a:ln cap="flat" cmpd="sng" w="22225">
                <a:solidFill>
                  <a:srgbClr val="C3D1F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76" name="Google Shape;476;p12"/>
              <p:cNvCxnSpPr/>
              <p:nvPr/>
            </p:nvCxnSpPr>
            <p:spPr>
              <a:xfrm flipH="1" rot="-5400000">
                <a:off x="9001423" y="1856181"/>
                <a:ext cx="226502" cy="162621"/>
              </a:xfrm>
              <a:prstGeom prst="straightConnector1">
                <a:avLst/>
              </a:prstGeom>
              <a:noFill/>
              <a:ln cap="flat" cmpd="sng" w="22225">
                <a:solidFill>
                  <a:srgbClr val="C3D1F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477" name="Google Shape;477;p12"/>
            <p:cNvGrpSpPr/>
            <p:nvPr/>
          </p:nvGrpSpPr>
          <p:grpSpPr>
            <a:xfrm>
              <a:off x="6750599" y="3895466"/>
              <a:ext cx="162621" cy="257148"/>
              <a:chOff x="9033364" y="1824241"/>
              <a:chExt cx="162621" cy="427894"/>
            </a:xfrm>
          </p:grpSpPr>
          <p:cxnSp>
            <p:nvCxnSpPr>
              <p:cNvPr id="478" name="Google Shape;478;p12"/>
              <p:cNvCxnSpPr/>
              <p:nvPr/>
            </p:nvCxnSpPr>
            <p:spPr>
              <a:xfrm rot="-5400000">
                <a:off x="9001423" y="2057573"/>
                <a:ext cx="226502" cy="162621"/>
              </a:xfrm>
              <a:prstGeom prst="straightConnector1">
                <a:avLst/>
              </a:prstGeom>
              <a:noFill/>
              <a:ln cap="flat" cmpd="sng" w="22225">
                <a:solidFill>
                  <a:srgbClr val="C3D1F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79" name="Google Shape;479;p12"/>
              <p:cNvCxnSpPr/>
              <p:nvPr/>
            </p:nvCxnSpPr>
            <p:spPr>
              <a:xfrm flipH="1" rot="-5400000">
                <a:off x="9001423" y="1856181"/>
                <a:ext cx="226502" cy="162621"/>
              </a:xfrm>
              <a:prstGeom prst="straightConnector1">
                <a:avLst/>
              </a:prstGeom>
              <a:noFill/>
              <a:ln cap="flat" cmpd="sng" w="22225">
                <a:solidFill>
                  <a:srgbClr val="C3D1F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pic>
        <p:nvPicPr>
          <p:cNvPr id="480" name="Google Shape;480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163300" y="5829300"/>
            <a:ext cx="812800" cy="8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4FF"/>
        </a:solidFill>
      </p:bgPr>
    </p:bg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3"/>
          <p:cNvSpPr/>
          <p:nvPr/>
        </p:nvSpPr>
        <p:spPr>
          <a:xfrm>
            <a:off x="5123546" y="1"/>
            <a:ext cx="7068454" cy="6857999"/>
          </a:xfrm>
          <a:custGeom>
            <a:rect b="b" l="l" r="r" t="t"/>
            <a:pathLst>
              <a:path extrusionOk="0" h="6857999" w="7068454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8FACFC">
              <a:alpha val="784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13"/>
          <p:cNvSpPr/>
          <p:nvPr/>
        </p:nvSpPr>
        <p:spPr>
          <a:xfrm>
            <a:off x="238125" y="923052"/>
            <a:ext cx="11715750" cy="5687298"/>
          </a:xfrm>
          <a:prstGeom prst="roundRect">
            <a:avLst>
              <a:gd fmla="val 2435" name="adj"/>
            </a:avLst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38100">
              <a:srgbClr val="8FACFC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F1D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13"/>
          <p:cNvSpPr/>
          <p:nvPr/>
        </p:nvSpPr>
        <p:spPr>
          <a:xfrm>
            <a:off x="238125" y="291084"/>
            <a:ext cx="11715750" cy="438912"/>
          </a:xfrm>
          <a:prstGeom prst="roundRect">
            <a:avLst>
              <a:gd fmla="val 29167" name="adj"/>
            </a:avLst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38100">
              <a:srgbClr val="8FACFC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D4A"/>
              </a:buClr>
              <a:buSzPts val="2000"/>
              <a:buFont typeface="Arial"/>
              <a:buNone/>
            </a:pPr>
            <a:r>
              <a:rPr b="0" i="1" lang="ko-KR" sz="2000" u="none" cap="none" strike="noStrike">
                <a:solidFill>
                  <a:srgbClr val="0F1D4A"/>
                </a:solidFill>
                <a:latin typeface="Arial"/>
                <a:ea typeface="Arial"/>
                <a:cs typeface="Arial"/>
                <a:sym typeface="Arial"/>
              </a:rPr>
              <a:t>3. 데이터 분석</a:t>
            </a:r>
            <a:endParaRPr b="0" i="0" sz="1600" u="none" cap="none" strike="noStrike">
              <a:solidFill>
                <a:srgbClr val="0F1D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13"/>
          <p:cNvSpPr txBox="1"/>
          <p:nvPr/>
        </p:nvSpPr>
        <p:spPr>
          <a:xfrm>
            <a:off x="638355" y="1242204"/>
            <a:ext cx="1076576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0F1D4A"/>
                </a:solidFill>
                <a:latin typeface="Arial"/>
                <a:ea typeface="Arial"/>
                <a:cs typeface="Arial"/>
                <a:sym typeface="Arial"/>
              </a:rPr>
              <a:t>4. 데이터 전처리</a:t>
            </a:r>
            <a:endParaRPr sz="2000">
              <a:solidFill>
                <a:srgbClr val="0F1D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0" name="Google Shape;490;p13"/>
          <p:cNvGrpSpPr/>
          <p:nvPr/>
        </p:nvGrpSpPr>
        <p:grpSpPr>
          <a:xfrm>
            <a:off x="791294" y="2881914"/>
            <a:ext cx="10609412" cy="1769574"/>
            <a:chOff x="993116" y="2219553"/>
            <a:chExt cx="10609412" cy="1769574"/>
          </a:xfrm>
        </p:grpSpPr>
        <p:grpSp>
          <p:nvGrpSpPr>
            <p:cNvPr id="491" name="Google Shape;491;p13"/>
            <p:cNvGrpSpPr/>
            <p:nvPr/>
          </p:nvGrpSpPr>
          <p:grpSpPr>
            <a:xfrm>
              <a:off x="993116" y="2219553"/>
              <a:ext cx="10609412" cy="923330"/>
              <a:chOff x="993116" y="2219553"/>
              <a:chExt cx="10609412" cy="923330"/>
            </a:xfrm>
          </p:grpSpPr>
          <p:sp>
            <p:nvSpPr>
              <p:cNvPr id="492" name="Google Shape;492;p13"/>
              <p:cNvSpPr txBox="1"/>
              <p:nvPr/>
            </p:nvSpPr>
            <p:spPr>
              <a:xfrm>
                <a:off x="993116" y="2450386"/>
                <a:ext cx="181675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400">
                    <a:solidFill>
                      <a:srgbClr val="557CF9"/>
                    </a:solidFill>
                    <a:latin typeface="Arial"/>
                    <a:ea typeface="Arial"/>
                    <a:cs typeface="Arial"/>
                    <a:sym typeface="Arial"/>
                  </a:rPr>
                  <a:t>Features</a:t>
                </a:r>
                <a:endParaRPr sz="2400">
                  <a:solidFill>
                    <a:srgbClr val="557CF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13"/>
              <p:cNvSpPr txBox="1"/>
              <p:nvPr/>
            </p:nvSpPr>
            <p:spPr>
              <a:xfrm>
                <a:off x="3048000" y="2219553"/>
                <a:ext cx="8554528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현재 특별관리해역의 WQI(해역별 수질등급기준), COD(화학적산소요구량), P(인), 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BOD(생물화학적산소요구량) 등 여러 해양오염지수 데이터를 수집해 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해양오염지표 Feature을 선정</a:t>
                </a:r>
                <a:endParaRPr/>
              </a:p>
            </p:txBody>
          </p:sp>
          <p:cxnSp>
            <p:nvCxnSpPr>
              <p:cNvPr id="494" name="Google Shape;494;p13"/>
              <p:cNvCxnSpPr/>
              <p:nvPr/>
            </p:nvCxnSpPr>
            <p:spPr>
              <a:xfrm>
                <a:off x="2809875" y="2324064"/>
                <a:ext cx="0" cy="71430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495" name="Google Shape;495;p13"/>
            <p:cNvGrpSpPr/>
            <p:nvPr/>
          </p:nvGrpSpPr>
          <p:grpSpPr>
            <a:xfrm>
              <a:off x="993116" y="3274818"/>
              <a:ext cx="10609412" cy="714309"/>
              <a:chOff x="993116" y="2271809"/>
              <a:chExt cx="10609412" cy="714309"/>
            </a:xfrm>
          </p:grpSpPr>
          <p:sp>
            <p:nvSpPr>
              <p:cNvPr id="496" name="Google Shape;496;p13"/>
              <p:cNvSpPr txBox="1"/>
              <p:nvPr/>
            </p:nvSpPr>
            <p:spPr>
              <a:xfrm>
                <a:off x="993116" y="2398131"/>
                <a:ext cx="181675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400">
                    <a:solidFill>
                      <a:srgbClr val="557CF9"/>
                    </a:solidFill>
                    <a:latin typeface="Arial"/>
                    <a:ea typeface="Arial"/>
                    <a:cs typeface="Arial"/>
                    <a:sym typeface="Arial"/>
                  </a:rPr>
                  <a:t>Target</a:t>
                </a:r>
                <a:endParaRPr sz="2400">
                  <a:solidFill>
                    <a:srgbClr val="557CF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13"/>
              <p:cNvSpPr txBox="1"/>
              <p:nvPr/>
            </p:nvSpPr>
            <p:spPr>
              <a:xfrm>
                <a:off x="3048000" y="2403165"/>
                <a:ext cx="855452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특별관리구역(1)과 그렇지 않은 구역(0)으로 Target을 설정</a:t>
                </a:r>
                <a:endParaRPr/>
              </a:p>
            </p:txBody>
          </p:sp>
          <p:cxnSp>
            <p:nvCxnSpPr>
              <p:cNvPr id="498" name="Google Shape;498;p13"/>
              <p:cNvCxnSpPr/>
              <p:nvPr/>
            </p:nvCxnSpPr>
            <p:spPr>
              <a:xfrm>
                <a:off x="2809875" y="2271809"/>
                <a:ext cx="0" cy="71430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499" name="Google Shape;499;p13"/>
          <p:cNvSpPr txBox="1"/>
          <p:nvPr/>
        </p:nvSpPr>
        <p:spPr>
          <a:xfrm>
            <a:off x="3046071" y="5354530"/>
            <a:ext cx="60998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해양오염지표  Features에 따른 특별관리해역을 </a:t>
            </a:r>
            <a:r>
              <a:rPr lang="ko-KR" sz="1800">
                <a:solidFill>
                  <a:srgbClr val="557CF9"/>
                </a:solidFill>
                <a:latin typeface="Arial"/>
                <a:ea typeface="Arial"/>
                <a:cs typeface="Arial"/>
                <a:sym typeface="Arial"/>
              </a:rPr>
              <a:t>이진 분류</a:t>
            </a: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 학습</a:t>
            </a:r>
            <a:endParaRPr/>
          </a:p>
        </p:txBody>
      </p:sp>
      <p:grpSp>
        <p:nvGrpSpPr>
          <p:cNvPr id="500" name="Google Shape;500;p13"/>
          <p:cNvGrpSpPr/>
          <p:nvPr/>
        </p:nvGrpSpPr>
        <p:grpSpPr>
          <a:xfrm>
            <a:off x="2799640" y="5410622"/>
            <a:ext cx="162621" cy="257148"/>
            <a:chOff x="6669289" y="3895466"/>
            <a:chExt cx="243931" cy="257148"/>
          </a:xfrm>
        </p:grpSpPr>
        <p:grpSp>
          <p:nvGrpSpPr>
            <p:cNvPr id="501" name="Google Shape;501;p13"/>
            <p:cNvGrpSpPr/>
            <p:nvPr/>
          </p:nvGrpSpPr>
          <p:grpSpPr>
            <a:xfrm>
              <a:off x="6669289" y="3895466"/>
              <a:ext cx="162621" cy="257148"/>
              <a:chOff x="9033364" y="1824241"/>
              <a:chExt cx="162621" cy="427894"/>
            </a:xfrm>
          </p:grpSpPr>
          <p:cxnSp>
            <p:nvCxnSpPr>
              <p:cNvPr id="502" name="Google Shape;502;p13"/>
              <p:cNvCxnSpPr/>
              <p:nvPr/>
            </p:nvCxnSpPr>
            <p:spPr>
              <a:xfrm rot="-5400000">
                <a:off x="9001423" y="2057573"/>
                <a:ext cx="226502" cy="162621"/>
              </a:xfrm>
              <a:prstGeom prst="straightConnector1">
                <a:avLst/>
              </a:prstGeom>
              <a:noFill/>
              <a:ln cap="flat" cmpd="sng" w="22225">
                <a:solidFill>
                  <a:srgbClr val="C3D1F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03" name="Google Shape;503;p13"/>
              <p:cNvCxnSpPr/>
              <p:nvPr/>
            </p:nvCxnSpPr>
            <p:spPr>
              <a:xfrm flipH="1" rot="-5400000">
                <a:off x="9001423" y="1856181"/>
                <a:ext cx="226502" cy="162621"/>
              </a:xfrm>
              <a:prstGeom prst="straightConnector1">
                <a:avLst/>
              </a:prstGeom>
              <a:noFill/>
              <a:ln cap="flat" cmpd="sng" w="22225">
                <a:solidFill>
                  <a:srgbClr val="C3D1F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504" name="Google Shape;504;p13"/>
            <p:cNvGrpSpPr/>
            <p:nvPr/>
          </p:nvGrpSpPr>
          <p:grpSpPr>
            <a:xfrm>
              <a:off x="6750599" y="3895466"/>
              <a:ext cx="162621" cy="257148"/>
              <a:chOff x="9033364" y="1824241"/>
              <a:chExt cx="162621" cy="427894"/>
            </a:xfrm>
          </p:grpSpPr>
          <p:cxnSp>
            <p:nvCxnSpPr>
              <p:cNvPr id="505" name="Google Shape;505;p13"/>
              <p:cNvCxnSpPr/>
              <p:nvPr/>
            </p:nvCxnSpPr>
            <p:spPr>
              <a:xfrm rot="-5400000">
                <a:off x="9001423" y="2057573"/>
                <a:ext cx="226502" cy="162621"/>
              </a:xfrm>
              <a:prstGeom prst="straightConnector1">
                <a:avLst/>
              </a:prstGeom>
              <a:noFill/>
              <a:ln cap="flat" cmpd="sng" w="22225">
                <a:solidFill>
                  <a:srgbClr val="C3D1F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06" name="Google Shape;506;p13"/>
              <p:cNvCxnSpPr/>
              <p:nvPr/>
            </p:nvCxnSpPr>
            <p:spPr>
              <a:xfrm flipH="1" rot="-5400000">
                <a:off x="9001423" y="1856181"/>
                <a:ext cx="226502" cy="162621"/>
              </a:xfrm>
              <a:prstGeom prst="straightConnector1">
                <a:avLst/>
              </a:prstGeom>
              <a:noFill/>
              <a:ln cap="flat" cmpd="sng" w="22225">
                <a:solidFill>
                  <a:srgbClr val="C3D1F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pic>
        <p:nvPicPr>
          <p:cNvPr id="507" name="Google Shape;50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63300" y="5829300"/>
            <a:ext cx="812800" cy="8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4FF"/>
        </a:solidFill>
      </p:bgPr>
    </p:bg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14"/>
          <p:cNvSpPr/>
          <p:nvPr/>
        </p:nvSpPr>
        <p:spPr>
          <a:xfrm>
            <a:off x="5123546" y="1"/>
            <a:ext cx="7068454" cy="6857999"/>
          </a:xfrm>
          <a:custGeom>
            <a:rect b="b" l="l" r="r" t="t"/>
            <a:pathLst>
              <a:path extrusionOk="0" h="6857999" w="7068454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8FACFC">
              <a:alpha val="784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14"/>
          <p:cNvSpPr/>
          <p:nvPr/>
        </p:nvSpPr>
        <p:spPr>
          <a:xfrm>
            <a:off x="238125" y="923052"/>
            <a:ext cx="11715750" cy="5687298"/>
          </a:xfrm>
          <a:prstGeom prst="roundRect">
            <a:avLst>
              <a:gd fmla="val 2435" name="adj"/>
            </a:avLst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38100">
              <a:srgbClr val="8FACFC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F1D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14"/>
          <p:cNvSpPr/>
          <p:nvPr/>
        </p:nvSpPr>
        <p:spPr>
          <a:xfrm>
            <a:off x="238125" y="291084"/>
            <a:ext cx="11715750" cy="438912"/>
          </a:xfrm>
          <a:prstGeom prst="roundRect">
            <a:avLst>
              <a:gd fmla="val 29167" name="adj"/>
            </a:avLst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38100">
              <a:srgbClr val="8FACFC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D4A"/>
              </a:buClr>
              <a:buSzPts val="2000"/>
              <a:buFont typeface="Arial"/>
              <a:buNone/>
            </a:pPr>
            <a:r>
              <a:rPr b="0" i="1" lang="ko-KR" sz="2000" u="none" cap="none" strike="noStrike">
                <a:solidFill>
                  <a:srgbClr val="0F1D4A"/>
                </a:solidFill>
                <a:latin typeface="Arial"/>
                <a:ea typeface="Arial"/>
                <a:cs typeface="Arial"/>
                <a:sym typeface="Arial"/>
              </a:rPr>
              <a:t>3. 데이터 분석</a:t>
            </a:r>
            <a:endParaRPr b="0" i="0" sz="1600" u="none" cap="none" strike="noStrike">
              <a:solidFill>
                <a:srgbClr val="0F1D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5" name="Google Shape;515;p14"/>
          <p:cNvGrpSpPr/>
          <p:nvPr/>
        </p:nvGrpSpPr>
        <p:grpSpPr>
          <a:xfrm>
            <a:off x="2110596" y="1794899"/>
            <a:ext cx="7970808" cy="3943604"/>
            <a:chOff x="2248331" y="1792213"/>
            <a:chExt cx="7970808" cy="3943604"/>
          </a:xfrm>
        </p:grpSpPr>
        <p:pic>
          <p:nvPicPr>
            <p:cNvPr id="516" name="Google Shape;516;p14"/>
            <p:cNvPicPr preferRelativeResize="0"/>
            <p:nvPr/>
          </p:nvPicPr>
          <p:blipFill rotWithShape="1">
            <a:blip r:embed="rId3">
              <a:alphaModFix/>
            </a:blip>
            <a:srcRect b="0" l="0" r="14319" t="0"/>
            <a:stretch/>
          </p:blipFill>
          <p:spPr>
            <a:xfrm>
              <a:off x="3507338" y="2874762"/>
              <a:ext cx="5452794" cy="286105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17" name="Google Shape;517;p14"/>
            <p:cNvGrpSpPr/>
            <p:nvPr/>
          </p:nvGrpSpPr>
          <p:grpSpPr>
            <a:xfrm>
              <a:off x="2248331" y="1792213"/>
              <a:ext cx="7970808" cy="986021"/>
              <a:chOff x="2248331" y="1555955"/>
              <a:chExt cx="7970808" cy="986021"/>
            </a:xfrm>
          </p:grpSpPr>
          <p:sp>
            <p:nvSpPr>
              <p:cNvPr id="518" name="Google Shape;518;p14"/>
              <p:cNvSpPr txBox="1"/>
              <p:nvPr/>
            </p:nvSpPr>
            <p:spPr>
              <a:xfrm>
                <a:off x="2248331" y="1555955"/>
                <a:ext cx="797080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57CF9"/>
                  </a:buClr>
                  <a:buSzPts val="1800"/>
                  <a:buFont typeface="Arial"/>
                  <a:buNone/>
                </a:pPr>
                <a:r>
                  <a:rPr i="0" lang="ko-KR" sz="1800" u="none" cap="none" strike="noStrike">
                    <a:solidFill>
                      <a:srgbClr val="557CF9"/>
                    </a:solidFill>
                    <a:latin typeface="Arial"/>
                    <a:ea typeface="Arial"/>
                    <a:cs typeface="Arial"/>
                    <a:sym typeface="Arial"/>
                  </a:rPr>
                  <a:t>SMA(특별관리해역) </a:t>
                </a:r>
                <a:r>
                  <a:rPr b="1" i="0" lang="ko-KR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: </a:t>
                </a:r>
                <a:r>
                  <a:rPr b="0" i="0" lang="ko-KR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광양만, 마산만, 부산연안, 시화호 인천연안, 울산연안</a:t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14"/>
              <p:cNvSpPr txBox="1"/>
              <p:nvPr/>
            </p:nvSpPr>
            <p:spPr>
              <a:xfrm>
                <a:off x="5195962" y="1895645"/>
                <a:ext cx="2075546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0 : 특별관리해역 X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 : 특별관리해역 O</a:t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520" name="Google Shape;52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63300" y="5829300"/>
            <a:ext cx="812800" cy="8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4FF"/>
        </a:solidFill>
      </p:bgPr>
    </p:bg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5"/>
          <p:cNvSpPr/>
          <p:nvPr/>
        </p:nvSpPr>
        <p:spPr>
          <a:xfrm>
            <a:off x="5123546" y="1"/>
            <a:ext cx="7068454" cy="6857999"/>
          </a:xfrm>
          <a:custGeom>
            <a:rect b="b" l="l" r="r" t="t"/>
            <a:pathLst>
              <a:path extrusionOk="0" h="6857999" w="7068454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8FACFC">
              <a:alpha val="784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15"/>
          <p:cNvSpPr/>
          <p:nvPr/>
        </p:nvSpPr>
        <p:spPr>
          <a:xfrm>
            <a:off x="238125" y="923052"/>
            <a:ext cx="11715750" cy="5687298"/>
          </a:xfrm>
          <a:prstGeom prst="roundRect">
            <a:avLst>
              <a:gd fmla="val 2435" name="adj"/>
            </a:avLst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38100">
              <a:srgbClr val="8FACFC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F1D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7" name="Google Shape;52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3411" y="1992614"/>
            <a:ext cx="10058400" cy="3161041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15"/>
          <p:cNvSpPr/>
          <p:nvPr/>
        </p:nvSpPr>
        <p:spPr>
          <a:xfrm>
            <a:off x="238125" y="291084"/>
            <a:ext cx="11715750" cy="438912"/>
          </a:xfrm>
          <a:prstGeom prst="roundRect">
            <a:avLst>
              <a:gd fmla="val 29167" name="adj"/>
            </a:avLst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38100">
              <a:srgbClr val="8FACFC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D4A"/>
              </a:buClr>
              <a:buSzPts val="2000"/>
              <a:buFont typeface="Arial"/>
              <a:buNone/>
            </a:pPr>
            <a:r>
              <a:rPr b="0" i="1" lang="ko-KR" sz="2000" u="none" cap="none" strike="noStrike">
                <a:solidFill>
                  <a:srgbClr val="0F1D4A"/>
                </a:solidFill>
                <a:latin typeface="Arial"/>
                <a:ea typeface="Arial"/>
                <a:cs typeface="Arial"/>
                <a:sym typeface="Arial"/>
              </a:rPr>
              <a:t>3. 데이터 분석</a:t>
            </a:r>
            <a:endParaRPr b="0" i="0" sz="1600" u="none" cap="none" strike="noStrike">
              <a:solidFill>
                <a:srgbClr val="0F1D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9" name="Google Shape;52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63300" y="5829300"/>
            <a:ext cx="812800" cy="8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4FF"/>
        </a:solidFill>
      </p:bgPr>
    </p:bg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16"/>
          <p:cNvSpPr/>
          <p:nvPr/>
        </p:nvSpPr>
        <p:spPr>
          <a:xfrm>
            <a:off x="5123546" y="1"/>
            <a:ext cx="7068454" cy="6857999"/>
          </a:xfrm>
          <a:custGeom>
            <a:rect b="b" l="l" r="r" t="t"/>
            <a:pathLst>
              <a:path extrusionOk="0" h="6857999" w="7068454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8FACFC">
              <a:alpha val="784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16"/>
          <p:cNvSpPr/>
          <p:nvPr/>
        </p:nvSpPr>
        <p:spPr>
          <a:xfrm>
            <a:off x="238125" y="923052"/>
            <a:ext cx="11715750" cy="5687298"/>
          </a:xfrm>
          <a:prstGeom prst="roundRect">
            <a:avLst>
              <a:gd fmla="val 2435" name="adj"/>
            </a:avLst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38100">
              <a:srgbClr val="8FACFC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F1D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16"/>
          <p:cNvSpPr/>
          <p:nvPr/>
        </p:nvSpPr>
        <p:spPr>
          <a:xfrm>
            <a:off x="238125" y="291084"/>
            <a:ext cx="11715750" cy="438912"/>
          </a:xfrm>
          <a:prstGeom prst="roundRect">
            <a:avLst>
              <a:gd fmla="val 29167" name="adj"/>
            </a:avLst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38100">
              <a:srgbClr val="8FACFC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D4A"/>
              </a:buClr>
              <a:buSzPts val="2000"/>
              <a:buFont typeface="Arial"/>
              <a:buNone/>
            </a:pPr>
            <a:r>
              <a:rPr b="0" i="1" lang="ko-KR" sz="2000" u="none" cap="none" strike="noStrike">
                <a:solidFill>
                  <a:srgbClr val="0F1D4A"/>
                </a:solidFill>
                <a:latin typeface="Arial"/>
                <a:ea typeface="Arial"/>
                <a:cs typeface="Arial"/>
                <a:sym typeface="Arial"/>
              </a:rPr>
              <a:t>3. 데이터 분석</a:t>
            </a:r>
            <a:endParaRPr b="0" i="0" sz="1600" u="none" cap="none" strike="noStrike">
              <a:solidFill>
                <a:srgbClr val="0F1D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8" name="Google Shape;538;p16"/>
          <p:cNvGrpSpPr/>
          <p:nvPr/>
        </p:nvGrpSpPr>
        <p:grpSpPr>
          <a:xfrm>
            <a:off x="972690" y="2316511"/>
            <a:ext cx="10460609" cy="2526547"/>
            <a:chOff x="972690" y="1888248"/>
            <a:chExt cx="10460609" cy="2526547"/>
          </a:xfrm>
        </p:grpSpPr>
        <p:pic>
          <p:nvPicPr>
            <p:cNvPr id="539" name="Google Shape;539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2690" y="2546829"/>
              <a:ext cx="10460609" cy="18679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0" name="Google Shape;540;p16"/>
            <p:cNvPicPr preferRelativeResize="0"/>
            <p:nvPr/>
          </p:nvPicPr>
          <p:blipFill rotWithShape="1">
            <a:blip r:embed="rId4">
              <a:alphaModFix/>
            </a:blip>
            <a:srcRect b="-627" l="0" r="56358" t="0"/>
            <a:stretch/>
          </p:blipFill>
          <p:spPr>
            <a:xfrm>
              <a:off x="972690" y="1888248"/>
              <a:ext cx="4015999" cy="56558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41" name="Google Shape;541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163300" y="5829300"/>
            <a:ext cx="812800" cy="8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4FF"/>
        </a:solidFill>
      </p:bgPr>
    </p:bg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7"/>
          <p:cNvSpPr/>
          <p:nvPr/>
        </p:nvSpPr>
        <p:spPr>
          <a:xfrm>
            <a:off x="5123546" y="1"/>
            <a:ext cx="7068454" cy="6857999"/>
          </a:xfrm>
          <a:custGeom>
            <a:rect b="b" l="l" r="r" t="t"/>
            <a:pathLst>
              <a:path extrusionOk="0" h="6857999" w="7068454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8FACFC">
              <a:alpha val="784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17"/>
          <p:cNvSpPr/>
          <p:nvPr/>
        </p:nvSpPr>
        <p:spPr>
          <a:xfrm>
            <a:off x="238125" y="923052"/>
            <a:ext cx="11715750" cy="5687298"/>
          </a:xfrm>
          <a:prstGeom prst="roundRect">
            <a:avLst>
              <a:gd fmla="val 2435" name="adj"/>
            </a:avLst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38100">
              <a:srgbClr val="8FACFC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F1D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9" name="Google Shape;549;p17"/>
          <p:cNvGrpSpPr/>
          <p:nvPr/>
        </p:nvGrpSpPr>
        <p:grpSpPr>
          <a:xfrm>
            <a:off x="925738" y="1836121"/>
            <a:ext cx="6441713" cy="4323139"/>
            <a:chOff x="638355" y="1836121"/>
            <a:chExt cx="6441713" cy="4323139"/>
          </a:xfrm>
        </p:grpSpPr>
        <p:pic>
          <p:nvPicPr>
            <p:cNvPr id="550" name="Google Shape;550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38355" y="1836121"/>
              <a:ext cx="5287113" cy="6668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1" name="Google Shape;551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38355" y="2624778"/>
              <a:ext cx="6441713" cy="353448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52" name="Google Shape;552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91299" y="2502964"/>
            <a:ext cx="2519590" cy="3546996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p17"/>
          <p:cNvSpPr/>
          <p:nvPr/>
        </p:nvSpPr>
        <p:spPr>
          <a:xfrm>
            <a:off x="238125" y="291084"/>
            <a:ext cx="11715750" cy="438912"/>
          </a:xfrm>
          <a:prstGeom prst="roundRect">
            <a:avLst>
              <a:gd fmla="val 29167" name="adj"/>
            </a:avLst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38100">
              <a:srgbClr val="8FACFC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D4A"/>
              </a:buClr>
              <a:buSzPts val="2000"/>
              <a:buFont typeface="Arial"/>
              <a:buNone/>
            </a:pPr>
            <a:r>
              <a:rPr b="0" i="1" lang="ko-KR" sz="2000" u="none" cap="none" strike="noStrike">
                <a:solidFill>
                  <a:srgbClr val="0F1D4A"/>
                </a:solidFill>
                <a:latin typeface="Arial"/>
                <a:ea typeface="Arial"/>
                <a:cs typeface="Arial"/>
                <a:sym typeface="Arial"/>
              </a:rPr>
              <a:t>3. 데이터 분석</a:t>
            </a:r>
            <a:endParaRPr b="0" i="0" sz="1600" u="none" cap="none" strike="noStrike">
              <a:solidFill>
                <a:srgbClr val="0F1D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17"/>
          <p:cNvSpPr txBox="1"/>
          <p:nvPr/>
        </p:nvSpPr>
        <p:spPr>
          <a:xfrm>
            <a:off x="638355" y="1242204"/>
            <a:ext cx="1076576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0F1D4A"/>
                </a:solidFill>
                <a:latin typeface="Arial"/>
                <a:ea typeface="Arial"/>
                <a:cs typeface="Arial"/>
                <a:sym typeface="Arial"/>
              </a:rPr>
              <a:t>5. 인덱스 추출</a:t>
            </a:r>
            <a:endParaRPr/>
          </a:p>
        </p:txBody>
      </p:sp>
      <p:cxnSp>
        <p:nvCxnSpPr>
          <p:cNvPr id="555" name="Google Shape;555;p17"/>
          <p:cNvCxnSpPr/>
          <p:nvPr/>
        </p:nvCxnSpPr>
        <p:spPr>
          <a:xfrm flipH="1" rot="10800000">
            <a:off x="2907323" y="2743060"/>
            <a:ext cx="5384100" cy="3306900"/>
          </a:xfrm>
          <a:prstGeom prst="bentConnector3">
            <a:avLst>
              <a:gd fmla="val 87449" name="adj1"/>
            </a:avLst>
          </a:prstGeom>
          <a:noFill/>
          <a:ln cap="flat" cmpd="sng" w="25400">
            <a:solidFill>
              <a:srgbClr val="C3D1FD"/>
            </a:solidFill>
            <a:prstDash val="lgDash"/>
            <a:miter lim="800000"/>
            <a:headEnd len="sm" w="sm" type="none"/>
            <a:tailEnd len="med" w="med" type="stealth"/>
          </a:ln>
        </p:spPr>
      </p:cxnSp>
      <p:pic>
        <p:nvPicPr>
          <p:cNvPr id="556" name="Google Shape;556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163300" y="5829300"/>
            <a:ext cx="812800" cy="8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4FF"/>
        </a:solidFill>
      </p:bgPr>
    </p:bg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18"/>
          <p:cNvSpPr/>
          <p:nvPr/>
        </p:nvSpPr>
        <p:spPr>
          <a:xfrm>
            <a:off x="5123546" y="1"/>
            <a:ext cx="7068454" cy="6857999"/>
          </a:xfrm>
          <a:custGeom>
            <a:rect b="b" l="l" r="r" t="t"/>
            <a:pathLst>
              <a:path extrusionOk="0" h="6857999" w="7068454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8FACFC">
              <a:alpha val="784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18"/>
          <p:cNvSpPr/>
          <p:nvPr/>
        </p:nvSpPr>
        <p:spPr>
          <a:xfrm>
            <a:off x="238125" y="923052"/>
            <a:ext cx="11715750" cy="5687298"/>
          </a:xfrm>
          <a:prstGeom prst="roundRect">
            <a:avLst>
              <a:gd fmla="val 2435" name="adj"/>
            </a:avLst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38100">
              <a:srgbClr val="8FACFC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F1D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18"/>
          <p:cNvSpPr/>
          <p:nvPr/>
        </p:nvSpPr>
        <p:spPr>
          <a:xfrm>
            <a:off x="238125" y="291084"/>
            <a:ext cx="11715750" cy="438912"/>
          </a:xfrm>
          <a:prstGeom prst="roundRect">
            <a:avLst>
              <a:gd fmla="val 29167" name="adj"/>
            </a:avLst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38100">
              <a:srgbClr val="8FACFC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D4A"/>
              </a:buClr>
              <a:buSzPts val="2000"/>
              <a:buFont typeface="Arial"/>
              <a:buNone/>
            </a:pPr>
            <a:r>
              <a:rPr b="0" i="1" lang="ko-KR" sz="2000" u="none" cap="none" strike="noStrike">
                <a:solidFill>
                  <a:srgbClr val="0F1D4A"/>
                </a:solidFill>
                <a:latin typeface="Arial"/>
                <a:ea typeface="Arial"/>
                <a:cs typeface="Arial"/>
                <a:sym typeface="Arial"/>
              </a:rPr>
              <a:t>3. 데이터 분석</a:t>
            </a:r>
            <a:endParaRPr b="0" i="0" sz="1600" u="none" cap="none" strike="noStrike">
              <a:solidFill>
                <a:srgbClr val="0F1D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18"/>
          <p:cNvSpPr txBox="1"/>
          <p:nvPr/>
        </p:nvSpPr>
        <p:spPr>
          <a:xfrm>
            <a:off x="638355" y="1242204"/>
            <a:ext cx="1076576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0F1D4A"/>
                </a:solidFill>
                <a:latin typeface="Arial"/>
                <a:ea typeface="Arial"/>
                <a:cs typeface="Arial"/>
                <a:sym typeface="Arial"/>
              </a:rPr>
              <a:t>6. 이진분류 모델</a:t>
            </a:r>
            <a:endParaRPr/>
          </a:p>
        </p:txBody>
      </p:sp>
      <p:grpSp>
        <p:nvGrpSpPr>
          <p:cNvPr id="566" name="Google Shape;566;p18"/>
          <p:cNvGrpSpPr/>
          <p:nvPr/>
        </p:nvGrpSpPr>
        <p:grpSpPr>
          <a:xfrm>
            <a:off x="859186" y="1995891"/>
            <a:ext cx="10473629" cy="4155943"/>
            <a:chOff x="859186" y="1995891"/>
            <a:chExt cx="10473629" cy="4155943"/>
          </a:xfrm>
        </p:grpSpPr>
        <p:grpSp>
          <p:nvGrpSpPr>
            <p:cNvPr id="567" name="Google Shape;567;p18"/>
            <p:cNvGrpSpPr/>
            <p:nvPr/>
          </p:nvGrpSpPr>
          <p:grpSpPr>
            <a:xfrm>
              <a:off x="859186" y="4161166"/>
              <a:ext cx="10473629" cy="1990668"/>
              <a:chOff x="495793" y="4161166"/>
              <a:chExt cx="10473629" cy="1990668"/>
            </a:xfrm>
          </p:grpSpPr>
          <p:pic>
            <p:nvPicPr>
              <p:cNvPr id="568" name="Google Shape;568;p1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22027"/>
              <a:stretch/>
            </p:blipFill>
            <p:spPr>
              <a:xfrm>
                <a:off x="2195673" y="4161166"/>
                <a:ext cx="8773749" cy="199066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69" name="Google Shape;569;p18"/>
              <p:cNvSpPr txBox="1"/>
              <p:nvPr/>
            </p:nvSpPr>
            <p:spPr>
              <a:xfrm>
                <a:off x="495793" y="4971834"/>
                <a:ext cx="15504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rgbClr val="557CF9"/>
                    </a:solidFill>
                    <a:latin typeface="Arial"/>
                    <a:ea typeface="Arial"/>
                    <a:cs typeface="Arial"/>
                    <a:sym typeface="Arial"/>
                  </a:rPr>
                  <a:t>Target : SMA</a:t>
                </a:r>
                <a:endParaRPr sz="1800">
                  <a:solidFill>
                    <a:srgbClr val="557CF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0" name="Google Shape;570;p18"/>
            <p:cNvGrpSpPr/>
            <p:nvPr/>
          </p:nvGrpSpPr>
          <p:grpSpPr>
            <a:xfrm>
              <a:off x="1082549" y="1995891"/>
              <a:ext cx="8940682" cy="2115639"/>
              <a:chOff x="1082549" y="1629975"/>
              <a:chExt cx="8940682" cy="2115639"/>
            </a:xfrm>
          </p:grpSpPr>
          <p:sp>
            <p:nvSpPr>
              <p:cNvPr id="571" name="Google Shape;571;p18"/>
              <p:cNvSpPr txBox="1"/>
              <p:nvPr/>
            </p:nvSpPr>
            <p:spPr>
              <a:xfrm>
                <a:off x="1082549" y="2503128"/>
                <a:ext cx="99258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rgbClr val="557CF9"/>
                    </a:solidFill>
                    <a:latin typeface="Arial"/>
                    <a:ea typeface="Arial"/>
                    <a:cs typeface="Arial"/>
                    <a:sym typeface="Arial"/>
                  </a:rPr>
                  <a:t>Feature</a:t>
                </a:r>
                <a:endParaRPr sz="1800">
                  <a:solidFill>
                    <a:srgbClr val="557CF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572" name="Google Shape;572;p1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559066" y="1629975"/>
                <a:ext cx="7464165" cy="211563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573" name="Google Shape;573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163300" y="5829300"/>
            <a:ext cx="812800" cy="8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4FF"/>
        </a:solidFill>
      </p:bgPr>
    </p:bg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19"/>
          <p:cNvSpPr/>
          <p:nvPr/>
        </p:nvSpPr>
        <p:spPr>
          <a:xfrm>
            <a:off x="5123546" y="1"/>
            <a:ext cx="7068454" cy="6857999"/>
          </a:xfrm>
          <a:custGeom>
            <a:rect b="b" l="l" r="r" t="t"/>
            <a:pathLst>
              <a:path extrusionOk="0" h="6857999" w="7068454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8FACFC">
              <a:alpha val="784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19"/>
          <p:cNvSpPr/>
          <p:nvPr/>
        </p:nvSpPr>
        <p:spPr>
          <a:xfrm>
            <a:off x="238125" y="923052"/>
            <a:ext cx="11715750" cy="5687298"/>
          </a:xfrm>
          <a:prstGeom prst="roundRect">
            <a:avLst>
              <a:gd fmla="val 2435" name="adj"/>
            </a:avLst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38100">
              <a:srgbClr val="8FACFC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F1D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19"/>
          <p:cNvSpPr/>
          <p:nvPr/>
        </p:nvSpPr>
        <p:spPr>
          <a:xfrm>
            <a:off x="238125" y="291084"/>
            <a:ext cx="11715750" cy="438912"/>
          </a:xfrm>
          <a:prstGeom prst="roundRect">
            <a:avLst>
              <a:gd fmla="val 29167" name="adj"/>
            </a:avLst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38100">
              <a:srgbClr val="8FACFC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D4A"/>
              </a:buClr>
              <a:buSzPts val="2000"/>
              <a:buFont typeface="Arial"/>
              <a:buNone/>
            </a:pPr>
            <a:r>
              <a:rPr b="0" i="1" lang="ko-KR" sz="2000" u="none" cap="none" strike="noStrike">
                <a:solidFill>
                  <a:srgbClr val="0F1D4A"/>
                </a:solidFill>
                <a:latin typeface="Arial"/>
                <a:ea typeface="Arial"/>
                <a:cs typeface="Arial"/>
                <a:sym typeface="Arial"/>
              </a:rPr>
              <a:t>3. 데이터 분석</a:t>
            </a:r>
            <a:endParaRPr b="0" i="0" sz="1600" u="none" cap="none" strike="noStrike">
              <a:solidFill>
                <a:srgbClr val="0F1D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19"/>
          <p:cNvSpPr txBox="1"/>
          <p:nvPr/>
        </p:nvSpPr>
        <p:spPr>
          <a:xfrm>
            <a:off x="3559834" y="1189964"/>
            <a:ext cx="50723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557CF9"/>
                </a:solidFill>
                <a:latin typeface="Arial"/>
                <a:ea typeface="Arial"/>
                <a:cs typeface="Arial"/>
                <a:sym typeface="Arial"/>
              </a:rPr>
              <a:t>모델 1. 로지스틱회귀 (LogisticRegression)</a:t>
            </a:r>
            <a:endParaRPr/>
          </a:p>
        </p:txBody>
      </p:sp>
      <p:grpSp>
        <p:nvGrpSpPr>
          <p:cNvPr id="583" name="Google Shape;583;p19"/>
          <p:cNvGrpSpPr/>
          <p:nvPr/>
        </p:nvGrpSpPr>
        <p:grpSpPr>
          <a:xfrm>
            <a:off x="2930769" y="2748291"/>
            <a:ext cx="6330462" cy="2096515"/>
            <a:chOff x="436258" y="2748291"/>
            <a:chExt cx="6330462" cy="2096515"/>
          </a:xfrm>
        </p:grpSpPr>
        <p:grpSp>
          <p:nvGrpSpPr>
            <p:cNvPr id="584" name="Google Shape;584;p19"/>
            <p:cNvGrpSpPr/>
            <p:nvPr/>
          </p:nvGrpSpPr>
          <p:grpSpPr>
            <a:xfrm>
              <a:off x="436258" y="2748291"/>
              <a:ext cx="6330462" cy="1731985"/>
              <a:chOff x="436258" y="2382432"/>
              <a:chExt cx="6330462" cy="1731985"/>
            </a:xfrm>
          </p:grpSpPr>
          <p:pic>
            <p:nvPicPr>
              <p:cNvPr id="585" name="Google Shape;585;p1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5999299" y="2390818"/>
                <a:ext cx="767421" cy="172359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86" name="Google Shape;586;p1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36258" y="2382432"/>
                <a:ext cx="5655462" cy="173198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587" name="Google Shape;587;p1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36258" y="4501858"/>
              <a:ext cx="3762900" cy="34294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88" name="Google Shape;588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163300" y="5829300"/>
            <a:ext cx="812800" cy="8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4FF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2"/>
          <p:cNvGrpSpPr/>
          <p:nvPr/>
        </p:nvGrpSpPr>
        <p:grpSpPr>
          <a:xfrm>
            <a:off x="235668" y="162687"/>
            <a:ext cx="11720664" cy="6532626"/>
            <a:chOff x="304248" y="162687"/>
            <a:chExt cx="11720664" cy="6532626"/>
          </a:xfrm>
        </p:grpSpPr>
        <p:sp>
          <p:nvSpPr>
            <p:cNvPr id="178" name="Google Shape;178;p2"/>
            <p:cNvSpPr/>
            <p:nvPr/>
          </p:nvSpPr>
          <p:spPr>
            <a:xfrm>
              <a:off x="3531516" y="162687"/>
              <a:ext cx="8493396" cy="6532626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39700" rotWithShape="0" algn="t" dir="5400000" dist="38100">
                <a:srgbClr val="8FACFC">
                  <a:alpha val="40000"/>
                </a:srgbClr>
              </a:outerShdw>
            </a:effectLst>
          </p:spPr>
          <p:txBody>
            <a:bodyPr anchorCtr="0" anchor="ctr" bIns="45700" lIns="360000" spcFirstLastPara="1" rIns="360000" wrap="square" tIns="45700">
              <a:noAutofit/>
            </a:bodyPr>
            <a:lstStyle/>
            <a:p>
              <a:pPr indent="-514350" lvl="0" marL="5143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1537"/>
                </a:buClr>
                <a:buSzPts val="2400"/>
                <a:buFont typeface="Arial"/>
                <a:buAutoNum type="arabicPeriod"/>
              </a:pPr>
              <a:r>
                <a:rPr b="0" i="0" lang="ko-KR" sz="2400" u="none" cap="none" strike="noStrike">
                  <a:solidFill>
                    <a:srgbClr val="0B1537"/>
                  </a:solidFill>
                  <a:latin typeface="Arial"/>
                  <a:ea typeface="Arial"/>
                  <a:cs typeface="Arial"/>
                  <a:sym typeface="Arial"/>
                </a:rPr>
                <a:t>프로젝트 소개</a:t>
              </a:r>
              <a:endParaRPr b="0" i="0" sz="2400" u="none" cap="none" strike="noStrike">
                <a:solidFill>
                  <a:srgbClr val="0B1537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514350" lvl="1" marL="9715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1537"/>
                </a:buClr>
                <a:buSzPts val="2400"/>
                <a:buFont typeface="Arial"/>
                <a:buAutoNum type="arabicPeriod"/>
              </a:pPr>
              <a:r>
                <a:rPr b="0" i="0" lang="ko-KR" sz="2400" u="none" cap="none" strike="noStrike">
                  <a:solidFill>
                    <a:srgbClr val="0B1537"/>
                  </a:solidFill>
                  <a:latin typeface="Arial"/>
                  <a:ea typeface="Arial"/>
                  <a:cs typeface="Arial"/>
                  <a:sym typeface="Arial"/>
                </a:rPr>
                <a:t>주제 선정이유</a:t>
              </a:r>
              <a:endParaRPr b="0" i="0" sz="2400" u="none" cap="none" strike="noStrike">
                <a:solidFill>
                  <a:srgbClr val="0B1537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514350" lvl="1" marL="9715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1537"/>
                </a:buClr>
                <a:buSzPts val="2400"/>
                <a:buFont typeface="Arial"/>
                <a:buAutoNum type="arabicPeriod"/>
              </a:pPr>
              <a:r>
                <a:rPr b="0" i="0" lang="ko-KR" sz="2400" u="none" cap="none" strike="noStrike">
                  <a:solidFill>
                    <a:srgbClr val="0B1537"/>
                  </a:solidFill>
                  <a:latin typeface="Arial"/>
                  <a:ea typeface="Arial"/>
                  <a:cs typeface="Arial"/>
                  <a:sym typeface="Arial"/>
                </a:rPr>
                <a:t>특별관리해역과 연안총괄오염관리란?</a:t>
              </a:r>
              <a:endParaRPr/>
            </a:p>
            <a:p>
              <a:pPr indent="-514350" lvl="1" marL="9715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1537"/>
                </a:buClr>
                <a:buSzPts val="2400"/>
                <a:buFont typeface="Arial"/>
                <a:buAutoNum type="arabicPeriod"/>
              </a:pPr>
              <a:r>
                <a:rPr b="0" i="0" lang="ko-KR" sz="2400" u="none" cap="none" strike="noStrike">
                  <a:solidFill>
                    <a:srgbClr val="0B1537"/>
                  </a:solidFill>
                  <a:latin typeface="Arial"/>
                  <a:ea typeface="Arial"/>
                  <a:cs typeface="Arial"/>
                  <a:sym typeface="Arial"/>
                </a:rPr>
                <a:t>용어 정리</a:t>
              </a:r>
              <a:endParaRPr b="0" i="0" sz="2400" u="none" cap="none" strike="noStrike">
                <a:solidFill>
                  <a:srgbClr val="0B1537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514350" lvl="0" marL="5143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1537"/>
                </a:buClr>
                <a:buSzPts val="2400"/>
                <a:buFont typeface="Arial"/>
                <a:buAutoNum type="arabicPeriod"/>
              </a:pPr>
              <a:r>
                <a:rPr b="0" i="0" lang="ko-KR" sz="2400" u="none" cap="none" strike="noStrike">
                  <a:solidFill>
                    <a:srgbClr val="0B1537"/>
                  </a:solidFill>
                  <a:latin typeface="Arial"/>
                  <a:ea typeface="Arial"/>
                  <a:cs typeface="Arial"/>
                  <a:sym typeface="Arial"/>
                </a:rPr>
                <a:t>과제 목표</a:t>
              </a:r>
              <a:endParaRPr b="0" i="0" sz="2400" u="none" cap="none" strike="noStrike">
                <a:solidFill>
                  <a:srgbClr val="0B1537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514350" lvl="0" marL="5143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1537"/>
                </a:buClr>
                <a:buSzPts val="2400"/>
                <a:buFont typeface="Arial"/>
                <a:buAutoNum type="arabicPeriod"/>
              </a:pPr>
              <a:r>
                <a:rPr b="0" i="0" lang="ko-KR" sz="2400" u="none" cap="none" strike="noStrike">
                  <a:solidFill>
                    <a:srgbClr val="0B1537"/>
                  </a:solidFill>
                  <a:latin typeface="Arial"/>
                  <a:ea typeface="Arial"/>
                  <a:cs typeface="Arial"/>
                  <a:sym typeface="Arial"/>
                </a:rPr>
                <a:t>코드 설명</a:t>
              </a:r>
              <a:endParaRPr b="0" i="0" sz="2400" u="none" cap="none" strike="noStrike">
                <a:solidFill>
                  <a:srgbClr val="0B1537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514350" lvl="0" marL="5143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1537"/>
                </a:buClr>
                <a:buSzPts val="2400"/>
                <a:buFont typeface="Arial"/>
                <a:buAutoNum type="arabicPeriod"/>
              </a:pPr>
              <a:r>
                <a:rPr b="0" i="0" lang="ko-KR" sz="2400" u="none" cap="none" strike="noStrike">
                  <a:solidFill>
                    <a:srgbClr val="0B1537"/>
                  </a:solidFill>
                  <a:latin typeface="Arial"/>
                  <a:ea typeface="Arial"/>
                  <a:cs typeface="Arial"/>
                  <a:sym typeface="Arial"/>
                </a:rPr>
                <a:t>중간발표 결론</a:t>
              </a:r>
              <a:endParaRPr b="0" i="0" sz="2400" u="none" cap="none" strike="noStrike">
                <a:solidFill>
                  <a:srgbClr val="0B1537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514350" lvl="0" marL="5143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1537"/>
                </a:buClr>
                <a:buSzPts val="2400"/>
                <a:buFont typeface="Arial"/>
                <a:buAutoNum type="arabicPeriod"/>
              </a:pPr>
              <a:r>
                <a:rPr b="0" i="0" lang="ko-KR" sz="2400" u="none" cap="none" strike="noStrike">
                  <a:solidFill>
                    <a:srgbClr val="0B1537"/>
                  </a:solidFill>
                  <a:latin typeface="Arial"/>
                  <a:ea typeface="Arial"/>
                  <a:cs typeface="Arial"/>
                  <a:sym typeface="Arial"/>
                </a:rPr>
                <a:t>향후 추진 계획</a:t>
              </a:r>
              <a:endParaRPr b="0" i="0" sz="2400" u="none" cap="none" strike="noStrike">
                <a:solidFill>
                  <a:srgbClr val="0B153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9" name="Google Shape;179;p2"/>
            <p:cNvGrpSpPr/>
            <p:nvPr/>
          </p:nvGrpSpPr>
          <p:grpSpPr>
            <a:xfrm>
              <a:off x="304248" y="162687"/>
              <a:ext cx="3114956" cy="6532626"/>
              <a:chOff x="167088" y="162687"/>
              <a:chExt cx="3114956" cy="6532626"/>
            </a:xfrm>
          </p:grpSpPr>
          <p:sp>
            <p:nvSpPr>
              <p:cNvPr id="180" name="Google Shape;180;p2"/>
              <p:cNvSpPr/>
              <p:nvPr/>
            </p:nvSpPr>
            <p:spPr>
              <a:xfrm>
                <a:off x="167088" y="162687"/>
                <a:ext cx="3114956" cy="6532626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139700" rotWithShape="0" algn="t" dir="5400000" dist="38100">
                  <a:srgbClr val="8FACFC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36195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1" sz="2800" u="none" cap="none" strike="noStrike">
                  <a:solidFill>
                    <a:srgbClr val="0F1D4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2"/>
              <p:cNvSpPr txBox="1"/>
              <p:nvPr/>
            </p:nvSpPr>
            <p:spPr>
              <a:xfrm>
                <a:off x="628507" y="3167390"/>
                <a:ext cx="1898196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36195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F1D4A"/>
                  </a:buClr>
                  <a:buSzPts val="2800"/>
                  <a:buFont typeface="Arial"/>
                  <a:buNone/>
                </a:pPr>
                <a:r>
                  <a:rPr b="0" i="1" lang="ko-KR" sz="2800" u="none" cap="none" strike="noStrike">
                    <a:solidFill>
                      <a:srgbClr val="0F1D4A"/>
                    </a:solidFill>
                    <a:latin typeface="Arial"/>
                    <a:ea typeface="Arial"/>
                    <a:cs typeface="Arial"/>
                    <a:sym typeface="Arial"/>
                  </a:rPr>
                  <a:t>목차</a:t>
                </a:r>
                <a:endParaRPr b="0" i="1" sz="2800" u="none" cap="none" strike="noStrike">
                  <a:solidFill>
                    <a:srgbClr val="0F1D4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182" name="Google Shape;18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63300" y="5829300"/>
            <a:ext cx="812800" cy="8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4FF"/>
        </a:solidFill>
      </p:bgPr>
    </p:bg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0"/>
          <p:cNvSpPr/>
          <p:nvPr/>
        </p:nvSpPr>
        <p:spPr>
          <a:xfrm>
            <a:off x="5123546" y="1"/>
            <a:ext cx="7068454" cy="6857999"/>
          </a:xfrm>
          <a:custGeom>
            <a:rect b="b" l="l" r="r" t="t"/>
            <a:pathLst>
              <a:path extrusionOk="0" h="6857999" w="7068454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8FACFC">
              <a:alpha val="784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20"/>
          <p:cNvSpPr/>
          <p:nvPr/>
        </p:nvSpPr>
        <p:spPr>
          <a:xfrm>
            <a:off x="238125" y="923052"/>
            <a:ext cx="11715750" cy="5687298"/>
          </a:xfrm>
          <a:prstGeom prst="roundRect">
            <a:avLst>
              <a:gd fmla="val 2435" name="adj"/>
            </a:avLst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38100">
              <a:srgbClr val="8FACFC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F1D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20"/>
          <p:cNvSpPr/>
          <p:nvPr/>
        </p:nvSpPr>
        <p:spPr>
          <a:xfrm>
            <a:off x="238125" y="291084"/>
            <a:ext cx="11715750" cy="438912"/>
          </a:xfrm>
          <a:prstGeom prst="roundRect">
            <a:avLst>
              <a:gd fmla="val 29167" name="adj"/>
            </a:avLst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38100">
              <a:srgbClr val="8FACFC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D4A"/>
              </a:buClr>
              <a:buSzPts val="2000"/>
              <a:buFont typeface="Arial"/>
              <a:buNone/>
            </a:pPr>
            <a:r>
              <a:rPr b="0" i="1" lang="ko-KR" sz="2000" u="none" cap="none" strike="noStrike">
                <a:solidFill>
                  <a:srgbClr val="0F1D4A"/>
                </a:solidFill>
                <a:latin typeface="Arial"/>
                <a:ea typeface="Arial"/>
                <a:cs typeface="Arial"/>
                <a:sym typeface="Arial"/>
              </a:rPr>
              <a:t>3. 데이터 분석</a:t>
            </a:r>
            <a:endParaRPr b="0" i="0" sz="1600" u="none" cap="none" strike="noStrike">
              <a:solidFill>
                <a:srgbClr val="0F1D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20"/>
          <p:cNvSpPr txBox="1"/>
          <p:nvPr/>
        </p:nvSpPr>
        <p:spPr>
          <a:xfrm>
            <a:off x="3559834" y="1189964"/>
            <a:ext cx="50723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557CF9"/>
                </a:solidFill>
                <a:latin typeface="Arial"/>
                <a:ea typeface="Arial"/>
                <a:cs typeface="Arial"/>
                <a:sym typeface="Arial"/>
              </a:rPr>
              <a:t>모델 2. LGBMClassifier</a:t>
            </a:r>
            <a:endParaRPr sz="1800">
              <a:solidFill>
                <a:srgbClr val="557CF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7" name="Google Shape;59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9834" y="2238209"/>
            <a:ext cx="10612331" cy="2381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63300" y="5829300"/>
            <a:ext cx="812800" cy="8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4FF"/>
        </a:solidFill>
      </p:bgPr>
    </p:bg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21"/>
          <p:cNvSpPr/>
          <p:nvPr/>
        </p:nvSpPr>
        <p:spPr>
          <a:xfrm>
            <a:off x="5123546" y="1"/>
            <a:ext cx="7068454" cy="6857999"/>
          </a:xfrm>
          <a:custGeom>
            <a:rect b="b" l="l" r="r" t="t"/>
            <a:pathLst>
              <a:path extrusionOk="0" h="6857999" w="7068454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8FACFC">
              <a:alpha val="784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21"/>
          <p:cNvSpPr/>
          <p:nvPr/>
        </p:nvSpPr>
        <p:spPr>
          <a:xfrm>
            <a:off x="238125" y="923052"/>
            <a:ext cx="11715750" cy="5687298"/>
          </a:xfrm>
          <a:prstGeom prst="roundRect">
            <a:avLst>
              <a:gd fmla="val 2435" name="adj"/>
            </a:avLst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38100">
              <a:srgbClr val="8FACFC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F1D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21"/>
          <p:cNvSpPr/>
          <p:nvPr/>
        </p:nvSpPr>
        <p:spPr>
          <a:xfrm>
            <a:off x="238125" y="291084"/>
            <a:ext cx="11715750" cy="438912"/>
          </a:xfrm>
          <a:prstGeom prst="roundRect">
            <a:avLst>
              <a:gd fmla="val 29167" name="adj"/>
            </a:avLst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38100">
              <a:srgbClr val="8FACFC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D4A"/>
              </a:buClr>
              <a:buSzPts val="2000"/>
              <a:buFont typeface="Arial"/>
              <a:buNone/>
            </a:pPr>
            <a:r>
              <a:rPr b="0" i="1" lang="ko-KR" sz="2000" u="none" cap="none" strike="noStrike">
                <a:solidFill>
                  <a:srgbClr val="0F1D4A"/>
                </a:solidFill>
                <a:latin typeface="Arial"/>
                <a:ea typeface="Arial"/>
                <a:cs typeface="Arial"/>
                <a:sym typeface="Arial"/>
              </a:rPr>
              <a:t>3. 데이터 분석</a:t>
            </a:r>
            <a:endParaRPr b="0" i="0" sz="1600" u="none" cap="none" strike="noStrike">
              <a:solidFill>
                <a:srgbClr val="0F1D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21"/>
          <p:cNvSpPr txBox="1"/>
          <p:nvPr/>
        </p:nvSpPr>
        <p:spPr>
          <a:xfrm>
            <a:off x="3559834" y="1189964"/>
            <a:ext cx="50723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557CF9"/>
                </a:solidFill>
                <a:latin typeface="Arial"/>
                <a:ea typeface="Arial"/>
                <a:cs typeface="Arial"/>
                <a:sym typeface="Arial"/>
              </a:rPr>
              <a:t>모델 3. XGBoost(eXtreme Gradient Boosting)</a:t>
            </a:r>
            <a:endParaRPr/>
          </a:p>
        </p:txBody>
      </p:sp>
      <p:grpSp>
        <p:nvGrpSpPr>
          <p:cNvPr id="607" name="Google Shape;607;p21"/>
          <p:cNvGrpSpPr/>
          <p:nvPr/>
        </p:nvGrpSpPr>
        <p:grpSpPr>
          <a:xfrm>
            <a:off x="831406" y="2271068"/>
            <a:ext cx="10529188" cy="2991267"/>
            <a:chOff x="831406" y="2943681"/>
            <a:chExt cx="10529188" cy="2991267"/>
          </a:xfrm>
        </p:grpSpPr>
        <p:pic>
          <p:nvPicPr>
            <p:cNvPr id="608" name="Google Shape;608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31406" y="2943681"/>
              <a:ext cx="4525006" cy="22101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9" name="Google Shape;609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597165" y="2943681"/>
              <a:ext cx="5763429" cy="299126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10" name="Google Shape;610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163300" y="5829300"/>
            <a:ext cx="812800" cy="8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4FF"/>
        </a:solidFill>
      </p:bgPr>
    </p:bg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22"/>
          <p:cNvSpPr/>
          <p:nvPr/>
        </p:nvSpPr>
        <p:spPr>
          <a:xfrm>
            <a:off x="5123546" y="1"/>
            <a:ext cx="7068454" cy="6857999"/>
          </a:xfrm>
          <a:custGeom>
            <a:rect b="b" l="l" r="r" t="t"/>
            <a:pathLst>
              <a:path extrusionOk="0" h="6857999" w="7068454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8FACFC">
              <a:alpha val="784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22"/>
          <p:cNvSpPr/>
          <p:nvPr/>
        </p:nvSpPr>
        <p:spPr>
          <a:xfrm>
            <a:off x="238125" y="923052"/>
            <a:ext cx="11715750" cy="5687298"/>
          </a:xfrm>
          <a:prstGeom prst="roundRect">
            <a:avLst>
              <a:gd fmla="val 2435" name="adj"/>
            </a:avLst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38100">
              <a:srgbClr val="8FACFC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F1D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22"/>
          <p:cNvSpPr/>
          <p:nvPr/>
        </p:nvSpPr>
        <p:spPr>
          <a:xfrm>
            <a:off x="238125" y="291084"/>
            <a:ext cx="11715750" cy="438912"/>
          </a:xfrm>
          <a:prstGeom prst="roundRect">
            <a:avLst>
              <a:gd fmla="val 29167" name="adj"/>
            </a:avLst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38100">
              <a:srgbClr val="8FACFC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D4A"/>
              </a:buClr>
              <a:buSzPts val="2000"/>
              <a:buFont typeface="Arial"/>
              <a:buNone/>
            </a:pPr>
            <a:r>
              <a:rPr b="0" i="1" lang="ko-KR" sz="2000" u="none" cap="none" strike="noStrike">
                <a:solidFill>
                  <a:srgbClr val="0F1D4A"/>
                </a:solidFill>
                <a:latin typeface="Arial"/>
                <a:ea typeface="Arial"/>
                <a:cs typeface="Arial"/>
                <a:sym typeface="Arial"/>
              </a:rPr>
              <a:t>3. 데이터 분석</a:t>
            </a:r>
            <a:endParaRPr b="0" i="0" sz="1600" u="none" cap="none" strike="noStrike">
              <a:solidFill>
                <a:srgbClr val="0F1D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22"/>
          <p:cNvSpPr txBox="1"/>
          <p:nvPr/>
        </p:nvSpPr>
        <p:spPr>
          <a:xfrm>
            <a:off x="3559834" y="1189964"/>
            <a:ext cx="50723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557CF9"/>
                </a:solidFill>
                <a:latin typeface="Arial"/>
                <a:ea typeface="Arial"/>
                <a:cs typeface="Arial"/>
                <a:sym typeface="Arial"/>
              </a:rPr>
              <a:t>모델 4. 랜덤 포레스트 (Random Forest)</a:t>
            </a:r>
            <a:endParaRPr/>
          </a:p>
        </p:txBody>
      </p:sp>
      <p:pic>
        <p:nvPicPr>
          <p:cNvPr id="620" name="Google Shape;62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4013" y="1970988"/>
            <a:ext cx="4829849" cy="3591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" name="Google Shape;62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24844" y="1865366"/>
            <a:ext cx="4198692" cy="3697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22" name="Google Shape;622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163300" y="5829300"/>
            <a:ext cx="812800" cy="8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4FF"/>
        </a:solidFill>
      </p:bgPr>
    </p:bg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23"/>
          <p:cNvSpPr/>
          <p:nvPr/>
        </p:nvSpPr>
        <p:spPr>
          <a:xfrm>
            <a:off x="5123546" y="1"/>
            <a:ext cx="7068454" cy="6857999"/>
          </a:xfrm>
          <a:custGeom>
            <a:rect b="b" l="l" r="r" t="t"/>
            <a:pathLst>
              <a:path extrusionOk="0" h="6857999" w="7068454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8FACFC">
              <a:alpha val="784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23"/>
          <p:cNvSpPr/>
          <p:nvPr/>
        </p:nvSpPr>
        <p:spPr>
          <a:xfrm>
            <a:off x="238125" y="923052"/>
            <a:ext cx="11715750" cy="5687298"/>
          </a:xfrm>
          <a:prstGeom prst="roundRect">
            <a:avLst>
              <a:gd fmla="val 2435" name="adj"/>
            </a:avLst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38100">
              <a:srgbClr val="8FACFC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F1D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23"/>
          <p:cNvSpPr/>
          <p:nvPr/>
        </p:nvSpPr>
        <p:spPr>
          <a:xfrm>
            <a:off x="238125" y="291084"/>
            <a:ext cx="11715750" cy="438912"/>
          </a:xfrm>
          <a:prstGeom prst="roundRect">
            <a:avLst>
              <a:gd fmla="val 29167" name="adj"/>
            </a:avLst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38100">
              <a:srgbClr val="8FACFC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D4A"/>
              </a:buClr>
              <a:buSzPts val="2000"/>
              <a:buFont typeface="Arial"/>
              <a:buNone/>
            </a:pPr>
            <a:r>
              <a:rPr b="0" i="1" lang="ko-KR" sz="2000" u="none" cap="none" strike="noStrike">
                <a:solidFill>
                  <a:srgbClr val="0F1D4A"/>
                </a:solidFill>
                <a:latin typeface="Arial"/>
                <a:ea typeface="Arial"/>
                <a:cs typeface="Arial"/>
                <a:sym typeface="Arial"/>
              </a:rPr>
              <a:t>3. 데이터 분석</a:t>
            </a:r>
            <a:endParaRPr b="0" i="0" sz="1600" u="none" cap="none" strike="noStrike">
              <a:solidFill>
                <a:srgbClr val="0F1D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0" name="Google Shape;630;p23"/>
          <p:cNvGrpSpPr/>
          <p:nvPr/>
        </p:nvGrpSpPr>
        <p:grpSpPr>
          <a:xfrm>
            <a:off x="1785837" y="2341242"/>
            <a:ext cx="9009165" cy="3718785"/>
            <a:chOff x="1233142" y="2132990"/>
            <a:chExt cx="9009165" cy="3718785"/>
          </a:xfrm>
        </p:grpSpPr>
        <p:pic>
          <p:nvPicPr>
            <p:cNvPr id="631" name="Google Shape;631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33142" y="2132990"/>
              <a:ext cx="3337709" cy="37187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2" name="Google Shape;632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962405" y="2132990"/>
              <a:ext cx="5279902" cy="363595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33" name="Google Shape;633;p23"/>
          <p:cNvSpPr txBox="1"/>
          <p:nvPr/>
        </p:nvSpPr>
        <p:spPr>
          <a:xfrm>
            <a:off x="3559834" y="1189964"/>
            <a:ext cx="50723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557CF9"/>
                </a:solidFill>
                <a:latin typeface="Arial"/>
                <a:ea typeface="Arial"/>
                <a:cs typeface="Arial"/>
                <a:sym typeface="Arial"/>
              </a:rPr>
              <a:t>모델 4. 랜덤 포레스트 (Random Forest)</a:t>
            </a:r>
            <a:endParaRPr/>
          </a:p>
        </p:txBody>
      </p:sp>
      <p:sp>
        <p:nvSpPr>
          <p:cNvPr id="634" name="Google Shape;634;p23"/>
          <p:cNvSpPr txBox="1"/>
          <p:nvPr/>
        </p:nvSpPr>
        <p:spPr>
          <a:xfrm>
            <a:off x="1785837" y="1875382"/>
            <a:ext cx="14829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203EA0"/>
                </a:solidFill>
                <a:latin typeface="Arial"/>
                <a:ea typeface="Arial"/>
                <a:cs typeface="Arial"/>
                <a:sym typeface="Arial"/>
              </a:rPr>
              <a:t>변수 중요도</a:t>
            </a:r>
            <a:endParaRPr/>
          </a:p>
        </p:txBody>
      </p:sp>
      <p:pic>
        <p:nvPicPr>
          <p:cNvPr id="635" name="Google Shape;635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163300" y="5829300"/>
            <a:ext cx="812800" cy="8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4FF"/>
        </a:solidFill>
      </p:bgPr>
    </p:bg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24"/>
          <p:cNvSpPr/>
          <p:nvPr/>
        </p:nvSpPr>
        <p:spPr>
          <a:xfrm>
            <a:off x="5123546" y="1"/>
            <a:ext cx="7068454" cy="6857999"/>
          </a:xfrm>
          <a:custGeom>
            <a:rect b="b" l="l" r="r" t="t"/>
            <a:pathLst>
              <a:path extrusionOk="0" h="6857999" w="7068454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8FACFC">
              <a:alpha val="784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24"/>
          <p:cNvSpPr/>
          <p:nvPr/>
        </p:nvSpPr>
        <p:spPr>
          <a:xfrm>
            <a:off x="238125" y="923052"/>
            <a:ext cx="11715750" cy="5687298"/>
          </a:xfrm>
          <a:prstGeom prst="roundRect">
            <a:avLst>
              <a:gd fmla="val 2435" name="adj"/>
            </a:avLst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38100">
              <a:srgbClr val="8FACFC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F1D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24"/>
          <p:cNvSpPr/>
          <p:nvPr/>
        </p:nvSpPr>
        <p:spPr>
          <a:xfrm>
            <a:off x="238125" y="291084"/>
            <a:ext cx="11715750" cy="438912"/>
          </a:xfrm>
          <a:prstGeom prst="roundRect">
            <a:avLst>
              <a:gd fmla="val 29167" name="adj"/>
            </a:avLst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38100">
              <a:srgbClr val="8FACFC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D4A"/>
              </a:buClr>
              <a:buSzPts val="2000"/>
              <a:buFont typeface="Arial"/>
              <a:buNone/>
            </a:pPr>
            <a:r>
              <a:rPr b="0" i="1" lang="ko-KR" sz="2000" u="none" cap="none" strike="noStrike">
                <a:solidFill>
                  <a:srgbClr val="0F1D4A"/>
                </a:solidFill>
                <a:latin typeface="Arial"/>
                <a:ea typeface="Arial"/>
                <a:cs typeface="Arial"/>
                <a:sym typeface="Arial"/>
              </a:rPr>
              <a:t>3. 데이터 분석</a:t>
            </a:r>
            <a:endParaRPr b="0" i="0" sz="1600" u="none" cap="none" strike="noStrike">
              <a:solidFill>
                <a:srgbClr val="0F1D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4" name="Google Shape;644;p24"/>
          <p:cNvGrpSpPr/>
          <p:nvPr/>
        </p:nvGrpSpPr>
        <p:grpSpPr>
          <a:xfrm>
            <a:off x="2790364" y="1685483"/>
            <a:ext cx="6611273" cy="4633174"/>
            <a:chOff x="1461031" y="1910448"/>
            <a:chExt cx="6611273" cy="4633174"/>
          </a:xfrm>
        </p:grpSpPr>
        <p:sp>
          <p:nvSpPr>
            <p:cNvPr id="645" name="Google Shape;645;p24"/>
            <p:cNvSpPr txBox="1"/>
            <p:nvPr/>
          </p:nvSpPr>
          <p:spPr>
            <a:xfrm>
              <a:off x="1461031" y="1910448"/>
              <a:ext cx="50723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1800" u="none" cap="none" strike="noStrike">
                  <a:solidFill>
                    <a:srgbClr val="203EA0"/>
                  </a:solidFill>
                  <a:latin typeface="Arial"/>
                  <a:ea typeface="Arial"/>
                  <a:cs typeface="Arial"/>
                  <a:sym typeface="Arial"/>
                </a:rPr>
                <a:t>Confusion Matrix</a:t>
              </a:r>
              <a:endParaRPr b="0" i="0" sz="1800" u="none" cap="none" strike="noStrike">
                <a:solidFill>
                  <a:srgbClr val="203EA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46" name="Google Shape;646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461031" y="2332984"/>
              <a:ext cx="6611273" cy="421063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47" name="Google Shape;647;p24"/>
          <p:cNvSpPr txBox="1"/>
          <p:nvPr/>
        </p:nvSpPr>
        <p:spPr>
          <a:xfrm>
            <a:off x="3559834" y="1189964"/>
            <a:ext cx="50723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557CF9"/>
                </a:solidFill>
                <a:latin typeface="Arial"/>
                <a:ea typeface="Arial"/>
                <a:cs typeface="Arial"/>
                <a:sym typeface="Arial"/>
              </a:rPr>
              <a:t>모델 4. 랜덤 포레스트 (Random Forest)</a:t>
            </a:r>
            <a:endParaRPr/>
          </a:p>
        </p:txBody>
      </p:sp>
      <p:pic>
        <p:nvPicPr>
          <p:cNvPr id="648" name="Google Shape;64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63300" y="5829300"/>
            <a:ext cx="812800" cy="8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4FF"/>
        </a:solidFill>
      </p:bgPr>
    </p:bg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25"/>
          <p:cNvSpPr/>
          <p:nvPr/>
        </p:nvSpPr>
        <p:spPr>
          <a:xfrm>
            <a:off x="5123546" y="1"/>
            <a:ext cx="7068454" cy="6857999"/>
          </a:xfrm>
          <a:custGeom>
            <a:rect b="b" l="l" r="r" t="t"/>
            <a:pathLst>
              <a:path extrusionOk="0" h="6857999" w="7068454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8FACFC">
              <a:alpha val="784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25"/>
          <p:cNvSpPr/>
          <p:nvPr/>
        </p:nvSpPr>
        <p:spPr>
          <a:xfrm>
            <a:off x="238125" y="923052"/>
            <a:ext cx="11715750" cy="5687298"/>
          </a:xfrm>
          <a:prstGeom prst="roundRect">
            <a:avLst>
              <a:gd fmla="val 2435" name="adj"/>
            </a:avLst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38100">
              <a:srgbClr val="8FACFC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F1D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6" name="Google Shape;656;p25"/>
          <p:cNvGrpSpPr/>
          <p:nvPr/>
        </p:nvGrpSpPr>
        <p:grpSpPr>
          <a:xfrm>
            <a:off x="918169" y="1961466"/>
            <a:ext cx="10166774" cy="3965656"/>
            <a:chOff x="918169" y="1790133"/>
            <a:chExt cx="10166774" cy="3965656"/>
          </a:xfrm>
        </p:grpSpPr>
        <p:sp>
          <p:nvSpPr>
            <p:cNvPr id="657" name="Google Shape;657;p25"/>
            <p:cNvSpPr txBox="1"/>
            <p:nvPr/>
          </p:nvSpPr>
          <p:spPr>
            <a:xfrm>
              <a:off x="918169" y="1790133"/>
              <a:ext cx="1016677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rgbClr val="557CF9"/>
                  </a:solidFill>
                  <a:latin typeface="Arial"/>
                  <a:ea typeface="Arial"/>
                  <a:cs typeface="Arial"/>
                  <a:sym typeface="Arial"/>
                </a:rPr>
                <a:t>TreeSHAP(SHAP) 트리 기반 모델에서 각 변수가 모델 예측에 어떻게 영향을 미치는지 설명</a:t>
              </a:r>
              <a:endParaRPr/>
            </a:p>
          </p:txBody>
        </p:sp>
        <p:grpSp>
          <p:nvGrpSpPr>
            <p:cNvPr id="658" name="Google Shape;658;p25"/>
            <p:cNvGrpSpPr/>
            <p:nvPr/>
          </p:nvGrpSpPr>
          <p:grpSpPr>
            <a:xfrm>
              <a:off x="918169" y="2352521"/>
              <a:ext cx="7225423" cy="3403268"/>
              <a:chOff x="1316736" y="2352521"/>
              <a:chExt cx="7225423" cy="3403268"/>
            </a:xfrm>
          </p:grpSpPr>
          <p:pic>
            <p:nvPicPr>
              <p:cNvPr id="659" name="Google Shape;659;p25"/>
              <p:cNvPicPr preferRelativeResize="0"/>
              <p:nvPr/>
            </p:nvPicPr>
            <p:blipFill rotWithShape="1">
              <a:blip r:embed="rId3">
                <a:alphaModFix/>
              </a:blip>
              <a:srcRect b="0" l="594" r="0" t="0"/>
              <a:stretch/>
            </p:blipFill>
            <p:spPr>
              <a:xfrm>
                <a:off x="1316736" y="2352521"/>
                <a:ext cx="7225423" cy="137179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60" name="Google Shape;660;p25"/>
              <p:cNvPicPr preferRelativeResize="0"/>
              <p:nvPr/>
            </p:nvPicPr>
            <p:blipFill rotWithShape="1">
              <a:blip r:embed="rId4">
                <a:alphaModFix/>
              </a:blip>
              <a:srcRect b="0" l="809" r="0" t="0"/>
              <a:stretch/>
            </p:blipFill>
            <p:spPr>
              <a:xfrm>
                <a:off x="1316736" y="3758069"/>
                <a:ext cx="5291097" cy="11431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61" name="Google Shape;661;p2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1316736" y="4936525"/>
                <a:ext cx="3611851" cy="81926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662" name="Google Shape;662;p25"/>
          <p:cNvSpPr/>
          <p:nvPr/>
        </p:nvSpPr>
        <p:spPr>
          <a:xfrm>
            <a:off x="238125" y="291084"/>
            <a:ext cx="11715750" cy="438912"/>
          </a:xfrm>
          <a:prstGeom prst="roundRect">
            <a:avLst>
              <a:gd fmla="val 29167" name="adj"/>
            </a:avLst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38100">
              <a:srgbClr val="8FACFC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D4A"/>
              </a:buClr>
              <a:buSzPts val="2000"/>
              <a:buFont typeface="Arial"/>
              <a:buNone/>
            </a:pPr>
            <a:r>
              <a:rPr b="0" i="1" lang="ko-KR" sz="2000" u="none" cap="none" strike="noStrike">
                <a:solidFill>
                  <a:srgbClr val="0F1D4A"/>
                </a:solidFill>
                <a:latin typeface="Arial"/>
                <a:ea typeface="Arial"/>
                <a:cs typeface="Arial"/>
                <a:sym typeface="Arial"/>
              </a:rPr>
              <a:t>3. 데이터 분석</a:t>
            </a:r>
            <a:endParaRPr b="0" i="0" sz="1600" u="none" cap="none" strike="noStrike">
              <a:solidFill>
                <a:srgbClr val="0F1D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25"/>
          <p:cNvSpPr txBox="1"/>
          <p:nvPr/>
        </p:nvSpPr>
        <p:spPr>
          <a:xfrm>
            <a:off x="638355" y="1242204"/>
            <a:ext cx="1076576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0F1D4A"/>
                </a:solidFill>
                <a:latin typeface="Arial"/>
                <a:ea typeface="Arial"/>
                <a:cs typeface="Arial"/>
                <a:sym typeface="Arial"/>
              </a:rPr>
              <a:t>7. XAI</a:t>
            </a:r>
            <a:endParaRPr sz="2000">
              <a:solidFill>
                <a:srgbClr val="0F1D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4" name="Google Shape;664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163300" y="5829300"/>
            <a:ext cx="812800" cy="8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4FF"/>
        </a:solidFill>
      </p:bgPr>
    </p:bg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26"/>
          <p:cNvSpPr/>
          <p:nvPr/>
        </p:nvSpPr>
        <p:spPr>
          <a:xfrm>
            <a:off x="5123546" y="1"/>
            <a:ext cx="7068454" cy="6857999"/>
          </a:xfrm>
          <a:custGeom>
            <a:rect b="b" l="l" r="r" t="t"/>
            <a:pathLst>
              <a:path extrusionOk="0" h="6857999" w="7068454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8FACFC">
              <a:alpha val="784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26"/>
          <p:cNvSpPr/>
          <p:nvPr/>
        </p:nvSpPr>
        <p:spPr>
          <a:xfrm>
            <a:off x="238125" y="923052"/>
            <a:ext cx="11715750" cy="5687298"/>
          </a:xfrm>
          <a:prstGeom prst="roundRect">
            <a:avLst>
              <a:gd fmla="val 2435" name="adj"/>
            </a:avLst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38100">
              <a:srgbClr val="8FACFC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F1D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2" name="Google Shape;672;p26"/>
          <p:cNvPicPr preferRelativeResize="0"/>
          <p:nvPr/>
        </p:nvPicPr>
        <p:blipFill rotWithShape="1">
          <a:blip r:embed="rId3">
            <a:alphaModFix/>
          </a:blip>
          <a:srcRect b="0" l="0" r="0" t="40738"/>
          <a:stretch/>
        </p:blipFill>
        <p:spPr>
          <a:xfrm>
            <a:off x="918169" y="2523854"/>
            <a:ext cx="7973538" cy="1191202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26"/>
          <p:cNvSpPr/>
          <p:nvPr/>
        </p:nvSpPr>
        <p:spPr>
          <a:xfrm>
            <a:off x="238125" y="291084"/>
            <a:ext cx="11715750" cy="438912"/>
          </a:xfrm>
          <a:prstGeom prst="roundRect">
            <a:avLst>
              <a:gd fmla="val 29167" name="adj"/>
            </a:avLst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38100">
              <a:srgbClr val="8FACFC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D4A"/>
              </a:buClr>
              <a:buSzPts val="2000"/>
              <a:buFont typeface="Arial"/>
              <a:buNone/>
            </a:pPr>
            <a:r>
              <a:rPr b="0" i="1" lang="ko-KR" sz="2000" u="none" cap="none" strike="noStrike">
                <a:solidFill>
                  <a:srgbClr val="0F1D4A"/>
                </a:solidFill>
                <a:latin typeface="Arial"/>
                <a:ea typeface="Arial"/>
                <a:cs typeface="Arial"/>
                <a:sym typeface="Arial"/>
              </a:rPr>
              <a:t>3. 데이터 분석</a:t>
            </a:r>
            <a:endParaRPr b="0" i="0" sz="1600" u="none" cap="none" strike="noStrike">
              <a:solidFill>
                <a:srgbClr val="0F1D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26"/>
          <p:cNvSpPr txBox="1"/>
          <p:nvPr/>
        </p:nvSpPr>
        <p:spPr>
          <a:xfrm>
            <a:off x="918169" y="1961466"/>
            <a:ext cx="101667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557CF9"/>
                </a:solidFill>
                <a:latin typeface="Arial"/>
                <a:ea typeface="Arial"/>
                <a:cs typeface="Arial"/>
                <a:sym typeface="Arial"/>
              </a:rPr>
              <a:t>force_plot를 사용해 데이터에 대한 Shapley Value를 평면에 출력해 해석</a:t>
            </a:r>
            <a:endParaRPr sz="1800">
              <a:solidFill>
                <a:srgbClr val="557CF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5" name="Google Shape;67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63300" y="5829300"/>
            <a:ext cx="812800" cy="8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4FF"/>
        </a:solidFill>
      </p:bgPr>
    </p:bg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27"/>
          <p:cNvSpPr/>
          <p:nvPr/>
        </p:nvSpPr>
        <p:spPr>
          <a:xfrm>
            <a:off x="5123546" y="1"/>
            <a:ext cx="7068454" cy="6857999"/>
          </a:xfrm>
          <a:custGeom>
            <a:rect b="b" l="l" r="r" t="t"/>
            <a:pathLst>
              <a:path extrusionOk="0" h="6857999" w="7068454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8FACFC">
              <a:alpha val="784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27"/>
          <p:cNvSpPr/>
          <p:nvPr/>
        </p:nvSpPr>
        <p:spPr>
          <a:xfrm>
            <a:off x="238125" y="923052"/>
            <a:ext cx="11715750" cy="5687298"/>
          </a:xfrm>
          <a:prstGeom prst="roundRect">
            <a:avLst>
              <a:gd fmla="val 2435" name="adj"/>
            </a:avLst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38100">
              <a:srgbClr val="8FACFC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F1D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27"/>
          <p:cNvSpPr txBox="1"/>
          <p:nvPr/>
        </p:nvSpPr>
        <p:spPr>
          <a:xfrm>
            <a:off x="9567738" y="4519525"/>
            <a:ext cx="206168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557CF9"/>
                </a:solidFill>
                <a:latin typeface="Arial"/>
                <a:ea typeface="Arial"/>
                <a:cs typeface="Arial"/>
                <a:sym typeface="Arial"/>
              </a:rPr>
              <a:t>총인, 암모니아성질소 </a:t>
            </a:r>
            <a:endParaRPr/>
          </a:p>
        </p:txBody>
      </p:sp>
      <p:sp>
        <p:nvSpPr>
          <p:cNvPr id="684" name="Google Shape;684;p27"/>
          <p:cNvSpPr/>
          <p:nvPr/>
        </p:nvSpPr>
        <p:spPr>
          <a:xfrm>
            <a:off x="238125" y="291084"/>
            <a:ext cx="11715750" cy="438912"/>
          </a:xfrm>
          <a:prstGeom prst="roundRect">
            <a:avLst>
              <a:gd fmla="val 29167" name="adj"/>
            </a:avLst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38100">
              <a:srgbClr val="8FACFC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D4A"/>
              </a:buClr>
              <a:buSzPts val="2000"/>
              <a:buFont typeface="Arial"/>
              <a:buNone/>
            </a:pPr>
            <a:r>
              <a:rPr b="0" i="1" lang="ko-KR" sz="2000" u="none" cap="none" strike="noStrike">
                <a:solidFill>
                  <a:srgbClr val="0F1D4A"/>
                </a:solidFill>
                <a:latin typeface="Arial"/>
                <a:ea typeface="Arial"/>
                <a:cs typeface="Arial"/>
                <a:sym typeface="Arial"/>
              </a:rPr>
              <a:t>3. 데이터 분석</a:t>
            </a:r>
            <a:endParaRPr b="0" i="0" sz="1600" u="none" cap="none" strike="noStrike">
              <a:solidFill>
                <a:srgbClr val="0F1D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5" name="Google Shape;685;p27"/>
          <p:cNvGrpSpPr/>
          <p:nvPr/>
        </p:nvGrpSpPr>
        <p:grpSpPr>
          <a:xfrm>
            <a:off x="453774" y="3625577"/>
            <a:ext cx="8640000" cy="2126451"/>
            <a:chOff x="453774" y="3625577"/>
            <a:chExt cx="8640000" cy="2126451"/>
          </a:xfrm>
        </p:grpSpPr>
        <p:pic>
          <p:nvPicPr>
            <p:cNvPr id="686" name="Google Shape;686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3774" y="3625577"/>
              <a:ext cx="8640000" cy="21264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7" name="Google Shape;687;p27"/>
            <p:cNvSpPr/>
            <p:nvPr/>
          </p:nvSpPr>
          <p:spPr>
            <a:xfrm>
              <a:off x="5875021" y="4606291"/>
              <a:ext cx="1856740" cy="168910"/>
            </a:xfrm>
            <a:prstGeom prst="rect">
              <a:avLst/>
            </a:prstGeom>
            <a:solidFill>
              <a:srgbClr val="FEE599">
                <a:alpha val="5294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8" name="Google Shape;688;p27"/>
          <p:cNvSpPr txBox="1"/>
          <p:nvPr/>
        </p:nvSpPr>
        <p:spPr>
          <a:xfrm>
            <a:off x="9567738" y="2316273"/>
            <a:ext cx="149326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7CF9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557CF9"/>
                </a:solidFill>
                <a:latin typeface="Arial"/>
                <a:ea typeface="Arial"/>
                <a:cs typeface="Arial"/>
                <a:sym typeface="Arial"/>
              </a:rPr>
              <a:t>총인, 투명도</a:t>
            </a:r>
            <a:endParaRPr/>
          </a:p>
        </p:txBody>
      </p:sp>
      <p:grpSp>
        <p:nvGrpSpPr>
          <p:cNvPr id="689" name="Google Shape;689;p27"/>
          <p:cNvGrpSpPr/>
          <p:nvPr/>
        </p:nvGrpSpPr>
        <p:grpSpPr>
          <a:xfrm>
            <a:off x="453774" y="1459612"/>
            <a:ext cx="8640000" cy="2051877"/>
            <a:chOff x="453774" y="1459612"/>
            <a:chExt cx="8640000" cy="2051877"/>
          </a:xfrm>
        </p:grpSpPr>
        <p:pic>
          <p:nvPicPr>
            <p:cNvPr id="690" name="Google Shape;690;p2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53774" y="1459612"/>
              <a:ext cx="8640000" cy="20518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1" name="Google Shape;691;p27"/>
            <p:cNvSpPr/>
            <p:nvPr/>
          </p:nvSpPr>
          <p:spPr>
            <a:xfrm>
              <a:off x="6488431" y="2397719"/>
              <a:ext cx="1254632" cy="168910"/>
            </a:xfrm>
            <a:prstGeom prst="rect">
              <a:avLst/>
            </a:prstGeom>
            <a:solidFill>
              <a:srgbClr val="FEE599">
                <a:alpha val="5294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2" name="Google Shape;692;p27"/>
          <p:cNvGrpSpPr/>
          <p:nvPr/>
        </p:nvGrpSpPr>
        <p:grpSpPr>
          <a:xfrm>
            <a:off x="9330725" y="2356976"/>
            <a:ext cx="162621" cy="257148"/>
            <a:chOff x="6669289" y="3895466"/>
            <a:chExt cx="243931" cy="257148"/>
          </a:xfrm>
        </p:grpSpPr>
        <p:grpSp>
          <p:nvGrpSpPr>
            <p:cNvPr id="693" name="Google Shape;693;p27"/>
            <p:cNvGrpSpPr/>
            <p:nvPr/>
          </p:nvGrpSpPr>
          <p:grpSpPr>
            <a:xfrm>
              <a:off x="6669289" y="3895466"/>
              <a:ext cx="162621" cy="257148"/>
              <a:chOff x="9033364" y="1824241"/>
              <a:chExt cx="162621" cy="427894"/>
            </a:xfrm>
          </p:grpSpPr>
          <p:cxnSp>
            <p:nvCxnSpPr>
              <p:cNvPr id="694" name="Google Shape;694;p27"/>
              <p:cNvCxnSpPr/>
              <p:nvPr/>
            </p:nvCxnSpPr>
            <p:spPr>
              <a:xfrm rot="-5400000">
                <a:off x="9001423" y="2057573"/>
                <a:ext cx="226502" cy="162621"/>
              </a:xfrm>
              <a:prstGeom prst="straightConnector1">
                <a:avLst/>
              </a:prstGeom>
              <a:noFill/>
              <a:ln cap="flat" cmpd="sng" w="22225">
                <a:solidFill>
                  <a:srgbClr val="C3D1F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95" name="Google Shape;695;p27"/>
              <p:cNvCxnSpPr/>
              <p:nvPr/>
            </p:nvCxnSpPr>
            <p:spPr>
              <a:xfrm flipH="1" rot="-5400000">
                <a:off x="9001423" y="1856181"/>
                <a:ext cx="226502" cy="162621"/>
              </a:xfrm>
              <a:prstGeom prst="straightConnector1">
                <a:avLst/>
              </a:prstGeom>
              <a:noFill/>
              <a:ln cap="flat" cmpd="sng" w="22225">
                <a:solidFill>
                  <a:srgbClr val="C3D1F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696" name="Google Shape;696;p27"/>
            <p:cNvGrpSpPr/>
            <p:nvPr/>
          </p:nvGrpSpPr>
          <p:grpSpPr>
            <a:xfrm>
              <a:off x="6750599" y="3895466"/>
              <a:ext cx="162621" cy="257148"/>
              <a:chOff x="9033364" y="1824241"/>
              <a:chExt cx="162621" cy="427894"/>
            </a:xfrm>
          </p:grpSpPr>
          <p:cxnSp>
            <p:nvCxnSpPr>
              <p:cNvPr id="697" name="Google Shape;697;p27"/>
              <p:cNvCxnSpPr/>
              <p:nvPr/>
            </p:nvCxnSpPr>
            <p:spPr>
              <a:xfrm rot="-5400000">
                <a:off x="9001423" y="2057573"/>
                <a:ext cx="226502" cy="162621"/>
              </a:xfrm>
              <a:prstGeom prst="straightConnector1">
                <a:avLst/>
              </a:prstGeom>
              <a:noFill/>
              <a:ln cap="flat" cmpd="sng" w="22225">
                <a:solidFill>
                  <a:srgbClr val="C3D1F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98" name="Google Shape;698;p27"/>
              <p:cNvCxnSpPr/>
              <p:nvPr/>
            </p:nvCxnSpPr>
            <p:spPr>
              <a:xfrm flipH="1" rot="-5400000">
                <a:off x="9001423" y="1856181"/>
                <a:ext cx="226502" cy="162621"/>
              </a:xfrm>
              <a:prstGeom prst="straightConnector1">
                <a:avLst/>
              </a:prstGeom>
              <a:noFill/>
              <a:ln cap="flat" cmpd="sng" w="22225">
                <a:solidFill>
                  <a:srgbClr val="C3D1F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699" name="Google Shape;699;p27"/>
          <p:cNvGrpSpPr/>
          <p:nvPr/>
        </p:nvGrpSpPr>
        <p:grpSpPr>
          <a:xfrm>
            <a:off x="9330725" y="4560228"/>
            <a:ext cx="162621" cy="257148"/>
            <a:chOff x="6669289" y="3895466"/>
            <a:chExt cx="243931" cy="257148"/>
          </a:xfrm>
        </p:grpSpPr>
        <p:grpSp>
          <p:nvGrpSpPr>
            <p:cNvPr id="700" name="Google Shape;700;p27"/>
            <p:cNvGrpSpPr/>
            <p:nvPr/>
          </p:nvGrpSpPr>
          <p:grpSpPr>
            <a:xfrm>
              <a:off x="6669289" y="3895466"/>
              <a:ext cx="162621" cy="257148"/>
              <a:chOff x="9033364" y="1824241"/>
              <a:chExt cx="162621" cy="427894"/>
            </a:xfrm>
          </p:grpSpPr>
          <p:cxnSp>
            <p:nvCxnSpPr>
              <p:cNvPr id="701" name="Google Shape;701;p27"/>
              <p:cNvCxnSpPr/>
              <p:nvPr/>
            </p:nvCxnSpPr>
            <p:spPr>
              <a:xfrm rot="-5400000">
                <a:off x="9001423" y="2057573"/>
                <a:ext cx="226502" cy="162621"/>
              </a:xfrm>
              <a:prstGeom prst="straightConnector1">
                <a:avLst/>
              </a:prstGeom>
              <a:noFill/>
              <a:ln cap="flat" cmpd="sng" w="22225">
                <a:solidFill>
                  <a:srgbClr val="C3D1F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02" name="Google Shape;702;p27"/>
              <p:cNvCxnSpPr/>
              <p:nvPr/>
            </p:nvCxnSpPr>
            <p:spPr>
              <a:xfrm flipH="1" rot="-5400000">
                <a:off x="9001423" y="1856181"/>
                <a:ext cx="226502" cy="162621"/>
              </a:xfrm>
              <a:prstGeom prst="straightConnector1">
                <a:avLst/>
              </a:prstGeom>
              <a:noFill/>
              <a:ln cap="flat" cmpd="sng" w="22225">
                <a:solidFill>
                  <a:srgbClr val="C3D1F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703" name="Google Shape;703;p27"/>
            <p:cNvGrpSpPr/>
            <p:nvPr/>
          </p:nvGrpSpPr>
          <p:grpSpPr>
            <a:xfrm>
              <a:off x="6750599" y="3895466"/>
              <a:ext cx="162621" cy="257148"/>
              <a:chOff x="9033364" y="1824241"/>
              <a:chExt cx="162621" cy="427894"/>
            </a:xfrm>
          </p:grpSpPr>
          <p:cxnSp>
            <p:nvCxnSpPr>
              <p:cNvPr id="704" name="Google Shape;704;p27"/>
              <p:cNvCxnSpPr/>
              <p:nvPr/>
            </p:nvCxnSpPr>
            <p:spPr>
              <a:xfrm rot="-5400000">
                <a:off x="9001423" y="2057573"/>
                <a:ext cx="226502" cy="162621"/>
              </a:xfrm>
              <a:prstGeom prst="straightConnector1">
                <a:avLst/>
              </a:prstGeom>
              <a:noFill/>
              <a:ln cap="flat" cmpd="sng" w="22225">
                <a:solidFill>
                  <a:srgbClr val="C3D1F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05" name="Google Shape;705;p27"/>
              <p:cNvCxnSpPr/>
              <p:nvPr/>
            </p:nvCxnSpPr>
            <p:spPr>
              <a:xfrm flipH="1" rot="-5400000">
                <a:off x="9001423" y="1856181"/>
                <a:ext cx="226502" cy="162621"/>
              </a:xfrm>
              <a:prstGeom prst="straightConnector1">
                <a:avLst/>
              </a:prstGeom>
              <a:noFill/>
              <a:ln cap="flat" cmpd="sng" w="22225">
                <a:solidFill>
                  <a:srgbClr val="C3D1F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pic>
        <p:nvPicPr>
          <p:cNvPr id="706" name="Google Shape;706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163300" y="5829300"/>
            <a:ext cx="812800" cy="8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4FF"/>
        </a:solidFill>
      </p:bgPr>
    </p:bg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28"/>
          <p:cNvSpPr/>
          <p:nvPr/>
        </p:nvSpPr>
        <p:spPr>
          <a:xfrm>
            <a:off x="5123546" y="1"/>
            <a:ext cx="7068454" cy="6857999"/>
          </a:xfrm>
          <a:custGeom>
            <a:rect b="b" l="l" r="r" t="t"/>
            <a:pathLst>
              <a:path extrusionOk="0" h="6857999" w="7068454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8FACFC">
              <a:alpha val="784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28"/>
          <p:cNvSpPr/>
          <p:nvPr/>
        </p:nvSpPr>
        <p:spPr>
          <a:xfrm>
            <a:off x="238125" y="923052"/>
            <a:ext cx="11715750" cy="5687298"/>
          </a:xfrm>
          <a:prstGeom prst="roundRect">
            <a:avLst>
              <a:gd fmla="val 2435" name="adj"/>
            </a:avLst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38100">
              <a:srgbClr val="8FACFC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F1D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28"/>
          <p:cNvSpPr/>
          <p:nvPr/>
        </p:nvSpPr>
        <p:spPr>
          <a:xfrm>
            <a:off x="238125" y="291084"/>
            <a:ext cx="11715750" cy="438912"/>
          </a:xfrm>
          <a:prstGeom prst="roundRect">
            <a:avLst>
              <a:gd fmla="val 29167" name="adj"/>
            </a:avLst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38100">
              <a:srgbClr val="8FACFC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D4A"/>
              </a:buClr>
              <a:buSzPts val="2000"/>
              <a:buFont typeface="Arial"/>
              <a:buNone/>
            </a:pPr>
            <a:r>
              <a:rPr b="0" i="1" lang="ko-KR" sz="2000" u="none" cap="none" strike="noStrike">
                <a:solidFill>
                  <a:srgbClr val="0F1D4A"/>
                </a:solidFill>
                <a:latin typeface="Arial"/>
                <a:ea typeface="Arial"/>
                <a:cs typeface="Arial"/>
                <a:sym typeface="Arial"/>
              </a:rPr>
              <a:t>3. 데이터 분석</a:t>
            </a:r>
            <a:endParaRPr b="0" i="0" sz="1600" u="none" cap="none" strike="noStrike">
              <a:solidFill>
                <a:srgbClr val="0F1D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5" name="Google Shape;715;p28"/>
          <p:cNvGrpSpPr/>
          <p:nvPr/>
        </p:nvGrpSpPr>
        <p:grpSpPr>
          <a:xfrm>
            <a:off x="453600" y="1458000"/>
            <a:ext cx="8640000" cy="2058639"/>
            <a:chOff x="453600" y="1458000"/>
            <a:chExt cx="8640000" cy="2058639"/>
          </a:xfrm>
        </p:grpSpPr>
        <p:pic>
          <p:nvPicPr>
            <p:cNvPr id="716" name="Google Shape;716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3600" y="1458000"/>
              <a:ext cx="8640000" cy="20586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7" name="Google Shape;717;p28"/>
            <p:cNvSpPr/>
            <p:nvPr/>
          </p:nvSpPr>
          <p:spPr>
            <a:xfrm>
              <a:off x="6168390" y="2387624"/>
              <a:ext cx="1517650" cy="168910"/>
            </a:xfrm>
            <a:prstGeom prst="rect">
              <a:avLst/>
            </a:prstGeom>
            <a:solidFill>
              <a:srgbClr val="FEE599">
                <a:alpha val="5294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8" name="Google Shape;718;p28"/>
          <p:cNvSpPr txBox="1"/>
          <p:nvPr/>
        </p:nvSpPr>
        <p:spPr>
          <a:xfrm>
            <a:off x="9567738" y="2318042"/>
            <a:ext cx="209594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7CF9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557CF9"/>
                </a:solidFill>
                <a:latin typeface="Arial"/>
                <a:ea typeface="Arial"/>
                <a:cs typeface="Arial"/>
                <a:sym typeface="Arial"/>
              </a:rPr>
              <a:t>아질산성질소, 투명도</a:t>
            </a:r>
            <a:endParaRPr/>
          </a:p>
        </p:txBody>
      </p:sp>
      <p:grpSp>
        <p:nvGrpSpPr>
          <p:cNvPr id="719" name="Google Shape;719;p28"/>
          <p:cNvGrpSpPr/>
          <p:nvPr/>
        </p:nvGrpSpPr>
        <p:grpSpPr>
          <a:xfrm>
            <a:off x="9330725" y="2358745"/>
            <a:ext cx="162621" cy="257148"/>
            <a:chOff x="6669289" y="3895466"/>
            <a:chExt cx="243931" cy="257148"/>
          </a:xfrm>
        </p:grpSpPr>
        <p:grpSp>
          <p:nvGrpSpPr>
            <p:cNvPr id="720" name="Google Shape;720;p28"/>
            <p:cNvGrpSpPr/>
            <p:nvPr/>
          </p:nvGrpSpPr>
          <p:grpSpPr>
            <a:xfrm>
              <a:off x="6669289" y="3895466"/>
              <a:ext cx="162621" cy="257148"/>
              <a:chOff x="9033364" y="1824241"/>
              <a:chExt cx="162621" cy="427894"/>
            </a:xfrm>
          </p:grpSpPr>
          <p:cxnSp>
            <p:nvCxnSpPr>
              <p:cNvPr id="721" name="Google Shape;721;p28"/>
              <p:cNvCxnSpPr/>
              <p:nvPr/>
            </p:nvCxnSpPr>
            <p:spPr>
              <a:xfrm rot="-5400000">
                <a:off x="9001423" y="2057573"/>
                <a:ext cx="226502" cy="162621"/>
              </a:xfrm>
              <a:prstGeom prst="straightConnector1">
                <a:avLst/>
              </a:prstGeom>
              <a:noFill/>
              <a:ln cap="flat" cmpd="sng" w="22225">
                <a:solidFill>
                  <a:srgbClr val="C3D1F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22" name="Google Shape;722;p28"/>
              <p:cNvCxnSpPr/>
              <p:nvPr/>
            </p:nvCxnSpPr>
            <p:spPr>
              <a:xfrm flipH="1" rot="-5400000">
                <a:off x="9001423" y="1856181"/>
                <a:ext cx="226502" cy="162621"/>
              </a:xfrm>
              <a:prstGeom prst="straightConnector1">
                <a:avLst/>
              </a:prstGeom>
              <a:noFill/>
              <a:ln cap="flat" cmpd="sng" w="22225">
                <a:solidFill>
                  <a:srgbClr val="C3D1F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723" name="Google Shape;723;p28"/>
            <p:cNvGrpSpPr/>
            <p:nvPr/>
          </p:nvGrpSpPr>
          <p:grpSpPr>
            <a:xfrm>
              <a:off x="6750599" y="3895466"/>
              <a:ext cx="162621" cy="257148"/>
              <a:chOff x="9033364" y="1824241"/>
              <a:chExt cx="162621" cy="427894"/>
            </a:xfrm>
          </p:grpSpPr>
          <p:cxnSp>
            <p:nvCxnSpPr>
              <p:cNvPr id="724" name="Google Shape;724;p28"/>
              <p:cNvCxnSpPr/>
              <p:nvPr/>
            </p:nvCxnSpPr>
            <p:spPr>
              <a:xfrm rot="-5400000">
                <a:off x="9001423" y="2057573"/>
                <a:ext cx="226502" cy="162621"/>
              </a:xfrm>
              <a:prstGeom prst="straightConnector1">
                <a:avLst/>
              </a:prstGeom>
              <a:noFill/>
              <a:ln cap="flat" cmpd="sng" w="22225">
                <a:solidFill>
                  <a:srgbClr val="C3D1F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25" name="Google Shape;725;p28"/>
              <p:cNvCxnSpPr/>
              <p:nvPr/>
            </p:nvCxnSpPr>
            <p:spPr>
              <a:xfrm flipH="1" rot="-5400000">
                <a:off x="9001423" y="1856181"/>
                <a:ext cx="226502" cy="162621"/>
              </a:xfrm>
              <a:prstGeom prst="straightConnector1">
                <a:avLst/>
              </a:prstGeom>
              <a:noFill/>
              <a:ln cap="flat" cmpd="sng" w="22225">
                <a:solidFill>
                  <a:srgbClr val="C3D1F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726" name="Google Shape;726;p28"/>
          <p:cNvGrpSpPr/>
          <p:nvPr/>
        </p:nvGrpSpPr>
        <p:grpSpPr>
          <a:xfrm>
            <a:off x="453600" y="3625200"/>
            <a:ext cx="8640000" cy="2074214"/>
            <a:chOff x="453600" y="3625200"/>
            <a:chExt cx="8640000" cy="2074214"/>
          </a:xfrm>
        </p:grpSpPr>
        <p:pic>
          <p:nvPicPr>
            <p:cNvPr id="727" name="Google Shape;727;p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53600" y="3625200"/>
              <a:ext cx="8640000" cy="2074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8" name="Google Shape;728;p28"/>
            <p:cNvSpPr/>
            <p:nvPr/>
          </p:nvSpPr>
          <p:spPr>
            <a:xfrm>
              <a:off x="6002020" y="4590552"/>
              <a:ext cx="1582420" cy="168910"/>
            </a:xfrm>
            <a:prstGeom prst="rect">
              <a:avLst/>
            </a:prstGeom>
            <a:solidFill>
              <a:srgbClr val="FEE599">
                <a:alpha val="5294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9" name="Google Shape;729;p28"/>
          <p:cNvSpPr txBox="1"/>
          <p:nvPr/>
        </p:nvSpPr>
        <p:spPr>
          <a:xfrm>
            <a:off x="9567738" y="4519525"/>
            <a:ext cx="206168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557CF9"/>
                </a:solidFill>
                <a:latin typeface="Arial"/>
                <a:ea typeface="Arial"/>
                <a:cs typeface="Arial"/>
                <a:sym typeface="Arial"/>
              </a:rPr>
              <a:t>총인, 투명도 </a:t>
            </a:r>
            <a:endParaRPr/>
          </a:p>
        </p:txBody>
      </p:sp>
      <p:grpSp>
        <p:nvGrpSpPr>
          <p:cNvPr id="730" name="Google Shape;730;p28"/>
          <p:cNvGrpSpPr/>
          <p:nvPr/>
        </p:nvGrpSpPr>
        <p:grpSpPr>
          <a:xfrm>
            <a:off x="9330725" y="4560228"/>
            <a:ext cx="162621" cy="257148"/>
            <a:chOff x="6669289" y="3895466"/>
            <a:chExt cx="243931" cy="257148"/>
          </a:xfrm>
        </p:grpSpPr>
        <p:grpSp>
          <p:nvGrpSpPr>
            <p:cNvPr id="731" name="Google Shape;731;p28"/>
            <p:cNvGrpSpPr/>
            <p:nvPr/>
          </p:nvGrpSpPr>
          <p:grpSpPr>
            <a:xfrm>
              <a:off x="6669289" y="3895466"/>
              <a:ext cx="162621" cy="257148"/>
              <a:chOff x="9033364" y="1824241"/>
              <a:chExt cx="162621" cy="427894"/>
            </a:xfrm>
          </p:grpSpPr>
          <p:cxnSp>
            <p:nvCxnSpPr>
              <p:cNvPr id="732" name="Google Shape;732;p28"/>
              <p:cNvCxnSpPr/>
              <p:nvPr/>
            </p:nvCxnSpPr>
            <p:spPr>
              <a:xfrm rot="-5400000">
                <a:off x="9001423" y="2057573"/>
                <a:ext cx="226502" cy="162621"/>
              </a:xfrm>
              <a:prstGeom prst="straightConnector1">
                <a:avLst/>
              </a:prstGeom>
              <a:noFill/>
              <a:ln cap="flat" cmpd="sng" w="22225">
                <a:solidFill>
                  <a:srgbClr val="C3D1F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33" name="Google Shape;733;p28"/>
              <p:cNvCxnSpPr/>
              <p:nvPr/>
            </p:nvCxnSpPr>
            <p:spPr>
              <a:xfrm flipH="1" rot="-5400000">
                <a:off x="9001423" y="1856181"/>
                <a:ext cx="226502" cy="162621"/>
              </a:xfrm>
              <a:prstGeom prst="straightConnector1">
                <a:avLst/>
              </a:prstGeom>
              <a:noFill/>
              <a:ln cap="flat" cmpd="sng" w="22225">
                <a:solidFill>
                  <a:srgbClr val="C3D1F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734" name="Google Shape;734;p28"/>
            <p:cNvGrpSpPr/>
            <p:nvPr/>
          </p:nvGrpSpPr>
          <p:grpSpPr>
            <a:xfrm>
              <a:off x="6750599" y="3895466"/>
              <a:ext cx="162621" cy="257148"/>
              <a:chOff x="9033364" y="1824241"/>
              <a:chExt cx="162621" cy="427894"/>
            </a:xfrm>
          </p:grpSpPr>
          <p:cxnSp>
            <p:nvCxnSpPr>
              <p:cNvPr id="735" name="Google Shape;735;p28"/>
              <p:cNvCxnSpPr/>
              <p:nvPr/>
            </p:nvCxnSpPr>
            <p:spPr>
              <a:xfrm rot="-5400000">
                <a:off x="9001423" y="2057573"/>
                <a:ext cx="226502" cy="162621"/>
              </a:xfrm>
              <a:prstGeom prst="straightConnector1">
                <a:avLst/>
              </a:prstGeom>
              <a:noFill/>
              <a:ln cap="flat" cmpd="sng" w="22225">
                <a:solidFill>
                  <a:srgbClr val="C3D1F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36" name="Google Shape;736;p28"/>
              <p:cNvCxnSpPr/>
              <p:nvPr/>
            </p:nvCxnSpPr>
            <p:spPr>
              <a:xfrm flipH="1" rot="-5400000">
                <a:off x="9001423" y="1856181"/>
                <a:ext cx="226502" cy="162621"/>
              </a:xfrm>
              <a:prstGeom prst="straightConnector1">
                <a:avLst/>
              </a:prstGeom>
              <a:noFill/>
              <a:ln cap="flat" cmpd="sng" w="22225">
                <a:solidFill>
                  <a:srgbClr val="C3D1F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pic>
        <p:nvPicPr>
          <p:cNvPr id="737" name="Google Shape;737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163300" y="5829300"/>
            <a:ext cx="812800" cy="8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4FF"/>
        </a:solidFill>
      </p:bgPr>
    </p:bg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29"/>
          <p:cNvSpPr/>
          <p:nvPr/>
        </p:nvSpPr>
        <p:spPr>
          <a:xfrm>
            <a:off x="5123546" y="1"/>
            <a:ext cx="7068454" cy="6857999"/>
          </a:xfrm>
          <a:custGeom>
            <a:rect b="b" l="l" r="r" t="t"/>
            <a:pathLst>
              <a:path extrusionOk="0" h="6857999" w="7068454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8FACFC">
              <a:alpha val="784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29"/>
          <p:cNvSpPr/>
          <p:nvPr/>
        </p:nvSpPr>
        <p:spPr>
          <a:xfrm>
            <a:off x="238125" y="923052"/>
            <a:ext cx="11715750" cy="5687298"/>
          </a:xfrm>
          <a:prstGeom prst="roundRect">
            <a:avLst>
              <a:gd fmla="val 2435" name="adj"/>
            </a:avLst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38100">
              <a:srgbClr val="8FACFC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F1D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5" name="Google Shape;74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600" y="3625200"/>
            <a:ext cx="8640000" cy="2091145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Google Shape;746;p29"/>
          <p:cNvSpPr txBox="1"/>
          <p:nvPr/>
        </p:nvSpPr>
        <p:spPr>
          <a:xfrm>
            <a:off x="10244960" y="5105697"/>
            <a:ext cx="17975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29"/>
          <p:cNvSpPr/>
          <p:nvPr/>
        </p:nvSpPr>
        <p:spPr>
          <a:xfrm>
            <a:off x="238125" y="291084"/>
            <a:ext cx="11715750" cy="438912"/>
          </a:xfrm>
          <a:prstGeom prst="roundRect">
            <a:avLst>
              <a:gd fmla="val 29167" name="adj"/>
            </a:avLst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38100">
              <a:srgbClr val="8FACFC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D4A"/>
              </a:buClr>
              <a:buSzPts val="2000"/>
              <a:buFont typeface="Arial"/>
              <a:buNone/>
            </a:pPr>
            <a:r>
              <a:rPr b="0" i="1" lang="ko-KR" sz="2000" u="none" cap="none" strike="noStrike">
                <a:solidFill>
                  <a:srgbClr val="0F1D4A"/>
                </a:solidFill>
                <a:latin typeface="Arial"/>
                <a:ea typeface="Arial"/>
                <a:cs typeface="Arial"/>
                <a:sym typeface="Arial"/>
              </a:rPr>
              <a:t>3. 데이터 분석</a:t>
            </a:r>
            <a:endParaRPr b="0" i="0" sz="1600" u="none" cap="none" strike="noStrike">
              <a:solidFill>
                <a:srgbClr val="0F1D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29"/>
          <p:cNvSpPr/>
          <p:nvPr/>
        </p:nvSpPr>
        <p:spPr>
          <a:xfrm>
            <a:off x="5958840" y="2407944"/>
            <a:ext cx="1653540" cy="168910"/>
          </a:xfrm>
          <a:prstGeom prst="rect">
            <a:avLst/>
          </a:prstGeom>
          <a:solidFill>
            <a:srgbClr val="FEE599">
              <a:alpha val="5294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29"/>
          <p:cNvSpPr/>
          <p:nvPr/>
        </p:nvSpPr>
        <p:spPr>
          <a:xfrm>
            <a:off x="6096000" y="4563457"/>
            <a:ext cx="1516380" cy="168910"/>
          </a:xfrm>
          <a:prstGeom prst="rect">
            <a:avLst/>
          </a:prstGeom>
          <a:solidFill>
            <a:srgbClr val="FEE599">
              <a:alpha val="5294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0" name="Google Shape;750;p29"/>
          <p:cNvGrpSpPr/>
          <p:nvPr/>
        </p:nvGrpSpPr>
        <p:grpSpPr>
          <a:xfrm>
            <a:off x="453600" y="1458000"/>
            <a:ext cx="10911664" cy="2079527"/>
            <a:chOff x="453600" y="1458000"/>
            <a:chExt cx="10911664" cy="2079527"/>
          </a:xfrm>
        </p:grpSpPr>
        <p:pic>
          <p:nvPicPr>
            <p:cNvPr id="751" name="Google Shape;751;p2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53600" y="1458000"/>
              <a:ext cx="8640000" cy="20795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2" name="Google Shape;752;p29"/>
            <p:cNvSpPr txBox="1"/>
            <p:nvPr/>
          </p:nvSpPr>
          <p:spPr>
            <a:xfrm>
              <a:off x="9567738" y="2328486"/>
              <a:ext cx="179752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57CF9"/>
                </a:buClr>
                <a:buSzPts val="1600"/>
                <a:buFont typeface="Arial"/>
                <a:buNone/>
              </a:pPr>
              <a:r>
                <a:rPr b="0" i="0" lang="ko-KR" sz="1600" u="none" cap="none" strike="noStrike">
                  <a:solidFill>
                    <a:srgbClr val="557CF9"/>
                  </a:solidFill>
                  <a:latin typeface="Arial"/>
                  <a:ea typeface="Arial"/>
                  <a:cs typeface="Arial"/>
                  <a:sym typeface="Arial"/>
                </a:rPr>
                <a:t>총인, 용존무기인</a:t>
              </a:r>
              <a:endParaRPr b="0" i="0" sz="1600" u="none" cap="none" strike="noStrike">
                <a:solidFill>
                  <a:srgbClr val="557CF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53" name="Google Shape;753;p29"/>
            <p:cNvGrpSpPr/>
            <p:nvPr/>
          </p:nvGrpSpPr>
          <p:grpSpPr>
            <a:xfrm>
              <a:off x="9330725" y="2369189"/>
              <a:ext cx="162621" cy="257148"/>
              <a:chOff x="6669289" y="3895466"/>
              <a:chExt cx="243931" cy="257148"/>
            </a:xfrm>
          </p:grpSpPr>
          <p:grpSp>
            <p:nvGrpSpPr>
              <p:cNvPr id="754" name="Google Shape;754;p29"/>
              <p:cNvGrpSpPr/>
              <p:nvPr/>
            </p:nvGrpSpPr>
            <p:grpSpPr>
              <a:xfrm>
                <a:off x="6669289" y="3895466"/>
                <a:ext cx="162621" cy="257148"/>
                <a:chOff x="9033364" y="1824241"/>
                <a:chExt cx="162621" cy="427894"/>
              </a:xfrm>
            </p:grpSpPr>
            <p:cxnSp>
              <p:nvCxnSpPr>
                <p:cNvPr id="755" name="Google Shape;755;p29"/>
                <p:cNvCxnSpPr/>
                <p:nvPr/>
              </p:nvCxnSpPr>
              <p:spPr>
                <a:xfrm rot="-5400000">
                  <a:off x="9001423" y="2057573"/>
                  <a:ext cx="226502" cy="162621"/>
                </a:xfrm>
                <a:prstGeom prst="straightConnector1">
                  <a:avLst/>
                </a:prstGeom>
                <a:noFill/>
                <a:ln cap="flat" cmpd="sng" w="22225">
                  <a:solidFill>
                    <a:srgbClr val="C3D1FD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756" name="Google Shape;756;p29"/>
                <p:cNvCxnSpPr/>
                <p:nvPr/>
              </p:nvCxnSpPr>
              <p:spPr>
                <a:xfrm flipH="1" rot="-5400000">
                  <a:off x="9001423" y="1856181"/>
                  <a:ext cx="226502" cy="162621"/>
                </a:xfrm>
                <a:prstGeom prst="straightConnector1">
                  <a:avLst/>
                </a:prstGeom>
                <a:noFill/>
                <a:ln cap="flat" cmpd="sng" w="22225">
                  <a:solidFill>
                    <a:srgbClr val="C3D1FD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757" name="Google Shape;757;p29"/>
              <p:cNvGrpSpPr/>
              <p:nvPr/>
            </p:nvGrpSpPr>
            <p:grpSpPr>
              <a:xfrm>
                <a:off x="6750599" y="3895466"/>
                <a:ext cx="162621" cy="257148"/>
                <a:chOff x="9033364" y="1824241"/>
                <a:chExt cx="162621" cy="427894"/>
              </a:xfrm>
            </p:grpSpPr>
            <p:cxnSp>
              <p:nvCxnSpPr>
                <p:cNvPr id="758" name="Google Shape;758;p29"/>
                <p:cNvCxnSpPr/>
                <p:nvPr/>
              </p:nvCxnSpPr>
              <p:spPr>
                <a:xfrm rot="-5400000">
                  <a:off x="9001423" y="2057573"/>
                  <a:ext cx="226502" cy="162621"/>
                </a:xfrm>
                <a:prstGeom prst="straightConnector1">
                  <a:avLst/>
                </a:prstGeom>
                <a:noFill/>
                <a:ln cap="flat" cmpd="sng" w="22225">
                  <a:solidFill>
                    <a:srgbClr val="C3D1FD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759" name="Google Shape;759;p29"/>
                <p:cNvCxnSpPr/>
                <p:nvPr/>
              </p:nvCxnSpPr>
              <p:spPr>
                <a:xfrm flipH="1" rot="-5400000">
                  <a:off x="9001423" y="1856181"/>
                  <a:ext cx="226502" cy="162621"/>
                </a:xfrm>
                <a:prstGeom prst="straightConnector1">
                  <a:avLst/>
                </a:prstGeom>
                <a:noFill/>
                <a:ln cap="flat" cmpd="sng" w="22225">
                  <a:solidFill>
                    <a:srgbClr val="C3D1FD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</p:grpSp>
      <p:sp>
        <p:nvSpPr>
          <p:cNvPr id="760" name="Google Shape;760;p29"/>
          <p:cNvSpPr txBox="1"/>
          <p:nvPr/>
        </p:nvSpPr>
        <p:spPr>
          <a:xfrm>
            <a:off x="9567738" y="4519525"/>
            <a:ext cx="206168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557CF9"/>
                </a:solidFill>
                <a:latin typeface="Arial"/>
                <a:ea typeface="Arial"/>
                <a:cs typeface="Arial"/>
                <a:sym typeface="Arial"/>
              </a:rPr>
              <a:t>아질산성질소, 염분저층</a:t>
            </a:r>
            <a:endParaRPr sz="1600">
              <a:solidFill>
                <a:srgbClr val="557CF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1" name="Google Shape;761;p29"/>
          <p:cNvGrpSpPr/>
          <p:nvPr/>
        </p:nvGrpSpPr>
        <p:grpSpPr>
          <a:xfrm>
            <a:off x="9330725" y="4560228"/>
            <a:ext cx="162621" cy="257148"/>
            <a:chOff x="6669289" y="3895466"/>
            <a:chExt cx="243931" cy="257148"/>
          </a:xfrm>
        </p:grpSpPr>
        <p:grpSp>
          <p:nvGrpSpPr>
            <p:cNvPr id="762" name="Google Shape;762;p29"/>
            <p:cNvGrpSpPr/>
            <p:nvPr/>
          </p:nvGrpSpPr>
          <p:grpSpPr>
            <a:xfrm>
              <a:off x="6669289" y="3895466"/>
              <a:ext cx="162621" cy="257148"/>
              <a:chOff x="9033364" y="1824241"/>
              <a:chExt cx="162621" cy="427894"/>
            </a:xfrm>
          </p:grpSpPr>
          <p:cxnSp>
            <p:nvCxnSpPr>
              <p:cNvPr id="763" name="Google Shape;763;p29"/>
              <p:cNvCxnSpPr/>
              <p:nvPr/>
            </p:nvCxnSpPr>
            <p:spPr>
              <a:xfrm rot="-5400000">
                <a:off x="9001423" y="2057573"/>
                <a:ext cx="226502" cy="162621"/>
              </a:xfrm>
              <a:prstGeom prst="straightConnector1">
                <a:avLst/>
              </a:prstGeom>
              <a:noFill/>
              <a:ln cap="flat" cmpd="sng" w="22225">
                <a:solidFill>
                  <a:srgbClr val="C3D1F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64" name="Google Shape;764;p29"/>
              <p:cNvCxnSpPr/>
              <p:nvPr/>
            </p:nvCxnSpPr>
            <p:spPr>
              <a:xfrm flipH="1" rot="-5400000">
                <a:off x="9001423" y="1856181"/>
                <a:ext cx="226502" cy="162621"/>
              </a:xfrm>
              <a:prstGeom prst="straightConnector1">
                <a:avLst/>
              </a:prstGeom>
              <a:noFill/>
              <a:ln cap="flat" cmpd="sng" w="22225">
                <a:solidFill>
                  <a:srgbClr val="C3D1F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765" name="Google Shape;765;p29"/>
            <p:cNvGrpSpPr/>
            <p:nvPr/>
          </p:nvGrpSpPr>
          <p:grpSpPr>
            <a:xfrm>
              <a:off x="6750599" y="3895466"/>
              <a:ext cx="162621" cy="257148"/>
              <a:chOff x="9033364" y="1824241"/>
              <a:chExt cx="162621" cy="427894"/>
            </a:xfrm>
          </p:grpSpPr>
          <p:cxnSp>
            <p:nvCxnSpPr>
              <p:cNvPr id="766" name="Google Shape;766;p29"/>
              <p:cNvCxnSpPr/>
              <p:nvPr/>
            </p:nvCxnSpPr>
            <p:spPr>
              <a:xfrm rot="-5400000">
                <a:off x="9001423" y="2057573"/>
                <a:ext cx="226502" cy="162621"/>
              </a:xfrm>
              <a:prstGeom prst="straightConnector1">
                <a:avLst/>
              </a:prstGeom>
              <a:noFill/>
              <a:ln cap="flat" cmpd="sng" w="22225">
                <a:solidFill>
                  <a:srgbClr val="C3D1F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67" name="Google Shape;767;p29"/>
              <p:cNvCxnSpPr/>
              <p:nvPr/>
            </p:nvCxnSpPr>
            <p:spPr>
              <a:xfrm flipH="1" rot="-5400000">
                <a:off x="9001423" y="1856181"/>
                <a:ext cx="226502" cy="162621"/>
              </a:xfrm>
              <a:prstGeom prst="straightConnector1">
                <a:avLst/>
              </a:prstGeom>
              <a:noFill/>
              <a:ln cap="flat" cmpd="sng" w="22225">
                <a:solidFill>
                  <a:srgbClr val="C3D1F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768" name="Google Shape;768;p29"/>
          <p:cNvSpPr/>
          <p:nvPr/>
        </p:nvSpPr>
        <p:spPr>
          <a:xfrm>
            <a:off x="5958840" y="2413308"/>
            <a:ext cx="1653540" cy="163546"/>
          </a:xfrm>
          <a:prstGeom prst="rect">
            <a:avLst/>
          </a:prstGeom>
          <a:solidFill>
            <a:srgbClr val="FEE599">
              <a:alpha val="5294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9" name="Google Shape;769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163300" y="5829300"/>
            <a:ext cx="812800" cy="8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4FF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"/>
          <p:cNvSpPr/>
          <p:nvPr/>
        </p:nvSpPr>
        <p:spPr>
          <a:xfrm>
            <a:off x="5123546" y="1"/>
            <a:ext cx="7068454" cy="6857999"/>
          </a:xfrm>
          <a:custGeom>
            <a:rect b="b" l="l" r="r" t="t"/>
            <a:pathLst>
              <a:path extrusionOk="0" h="6857999" w="7068454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8FACFC">
              <a:alpha val="784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"/>
          <p:cNvSpPr/>
          <p:nvPr/>
        </p:nvSpPr>
        <p:spPr>
          <a:xfrm>
            <a:off x="238125" y="291084"/>
            <a:ext cx="11715750" cy="438912"/>
          </a:xfrm>
          <a:prstGeom prst="roundRect">
            <a:avLst>
              <a:gd fmla="val 29167" name="adj"/>
            </a:avLst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38100">
              <a:srgbClr val="8FACFC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3619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ko-KR" sz="2000" u="none" cap="none" strike="noStrike">
                <a:solidFill>
                  <a:srgbClr val="0F1D4A"/>
                </a:solidFill>
                <a:latin typeface="Arial"/>
                <a:ea typeface="Arial"/>
                <a:cs typeface="Arial"/>
                <a:sym typeface="Arial"/>
              </a:rPr>
              <a:t>1. 프로젝트 소개 - 주제 선정 이유</a:t>
            </a:r>
            <a:endParaRPr b="0" i="0" sz="1600" u="none" cap="none" strike="noStrike">
              <a:solidFill>
                <a:srgbClr val="0F1D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"/>
          <p:cNvSpPr/>
          <p:nvPr/>
        </p:nvSpPr>
        <p:spPr>
          <a:xfrm>
            <a:off x="238125" y="923052"/>
            <a:ext cx="11715750" cy="5687298"/>
          </a:xfrm>
          <a:prstGeom prst="roundRect">
            <a:avLst>
              <a:gd fmla="val 2435" name="adj"/>
            </a:avLst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38100">
              <a:srgbClr val="8FACFC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3619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F1D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1" name="Google Shape;191;p3"/>
          <p:cNvGrpSpPr/>
          <p:nvPr/>
        </p:nvGrpSpPr>
        <p:grpSpPr>
          <a:xfrm>
            <a:off x="1088635" y="2060563"/>
            <a:ext cx="10014730" cy="3412276"/>
            <a:chOff x="1017019" y="2134046"/>
            <a:chExt cx="10014730" cy="3412276"/>
          </a:xfrm>
        </p:grpSpPr>
        <p:grpSp>
          <p:nvGrpSpPr>
            <p:cNvPr id="192" name="Google Shape;192;p3"/>
            <p:cNvGrpSpPr/>
            <p:nvPr/>
          </p:nvGrpSpPr>
          <p:grpSpPr>
            <a:xfrm>
              <a:off x="6988655" y="2973018"/>
              <a:ext cx="4043094" cy="1734333"/>
              <a:chOff x="7030433" y="2551651"/>
              <a:chExt cx="4043094" cy="1734333"/>
            </a:xfrm>
          </p:grpSpPr>
          <p:sp>
            <p:nvSpPr>
              <p:cNvPr id="193" name="Google Shape;193;p3"/>
              <p:cNvSpPr txBox="1"/>
              <p:nvPr/>
            </p:nvSpPr>
            <p:spPr>
              <a:xfrm>
                <a:off x="7030433" y="3362654"/>
                <a:ext cx="4043094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ko-KR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해양환경 및 생태계의 보전에 장애가 있거나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ko-KR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장애가 발생할 우려가 있는 해역을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ko-KR" sz="1800" u="none" cap="none" strike="noStrike">
                    <a:solidFill>
                      <a:srgbClr val="557CF9"/>
                    </a:solidFill>
                    <a:latin typeface="Arial"/>
                    <a:ea typeface="Arial"/>
                    <a:cs typeface="Arial"/>
                    <a:sym typeface="Arial"/>
                  </a:rPr>
                  <a:t>특별관리구역으로 지정하여 관리</a:t>
                </a:r>
                <a:endParaRPr/>
              </a:p>
            </p:txBody>
          </p:sp>
          <p:pic>
            <p:nvPicPr>
              <p:cNvPr id="194" name="Google Shape;194;p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7870715" y="2551651"/>
                <a:ext cx="2362530" cy="7144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5" name="Google Shape;195;p3"/>
            <p:cNvGrpSpPr/>
            <p:nvPr/>
          </p:nvGrpSpPr>
          <p:grpSpPr>
            <a:xfrm>
              <a:off x="2877052" y="2134046"/>
              <a:ext cx="3986507" cy="3412276"/>
              <a:chOff x="2439725" y="2060563"/>
              <a:chExt cx="4573815" cy="3412276"/>
            </a:xfrm>
          </p:grpSpPr>
          <p:sp>
            <p:nvSpPr>
              <p:cNvPr id="196" name="Google Shape;196;p3"/>
              <p:cNvSpPr/>
              <p:nvPr/>
            </p:nvSpPr>
            <p:spPr>
              <a:xfrm>
                <a:off x="4047498" y="2488235"/>
                <a:ext cx="2966042" cy="2556933"/>
              </a:xfrm>
              <a:prstGeom prst="hexagon">
                <a:avLst>
                  <a:gd fmla="val 25000" name="adj"/>
                  <a:gd fmla="val 115470" name="vf"/>
                </a:avLst>
              </a:prstGeom>
              <a:gradFill>
                <a:gsLst>
                  <a:gs pos="0">
                    <a:srgbClr val="F5F7FC"/>
                  </a:gs>
                  <a:gs pos="100000">
                    <a:srgbClr val="849FFB">
                      <a:alpha val="8000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3"/>
              <p:cNvSpPr/>
              <p:nvPr/>
            </p:nvSpPr>
            <p:spPr>
              <a:xfrm>
                <a:off x="2439725" y="2060563"/>
                <a:ext cx="3958240" cy="3412276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165100" sx="90000" rotWithShape="0" algn="ctr" dist="355600" sy="90000">
                  <a:srgbClr val="000000">
                    <a:alpha val="29803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Google Shape;198;p3"/>
            <p:cNvGrpSpPr/>
            <p:nvPr/>
          </p:nvGrpSpPr>
          <p:grpSpPr>
            <a:xfrm>
              <a:off x="1017019" y="2815809"/>
              <a:ext cx="4249022" cy="2048751"/>
              <a:chOff x="1017019" y="2553168"/>
              <a:chExt cx="4249022" cy="2048751"/>
            </a:xfrm>
          </p:grpSpPr>
          <p:sp>
            <p:nvSpPr>
              <p:cNvPr id="199" name="Google Shape;199;p3"/>
              <p:cNvSpPr txBox="1"/>
              <p:nvPr/>
            </p:nvSpPr>
            <p:spPr>
              <a:xfrm>
                <a:off x="1284611" y="3955588"/>
                <a:ext cx="3713839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ko-KR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- 육지보다 접근이 어려워 </a:t>
                </a:r>
                <a:r>
                  <a:rPr b="0" i="0" lang="ko-KR" sz="1800" u="none" cap="none" strike="noStrike">
                    <a:solidFill>
                      <a:srgbClr val="557CF9"/>
                    </a:solidFill>
                    <a:latin typeface="Arial"/>
                    <a:ea typeface="Arial"/>
                    <a:cs typeface="Arial"/>
                    <a:sym typeface="Arial"/>
                  </a:rPr>
                  <a:t>정화가 어려움</a:t>
                </a:r>
                <a:endParaRPr sz="1800">
                  <a:solidFill>
                    <a:srgbClr val="557CF9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- 훨씬 </a:t>
                </a:r>
                <a:r>
                  <a:rPr lang="ko-KR" sz="1800">
                    <a:solidFill>
                      <a:srgbClr val="557CF9"/>
                    </a:solidFill>
                    <a:latin typeface="Arial"/>
                    <a:ea typeface="Arial"/>
                    <a:cs typeface="Arial"/>
                    <a:sym typeface="Arial"/>
                  </a:rPr>
                  <a:t>많은 비용</a:t>
                </a:r>
                <a:r>
                  <a:rPr lang="ko-KR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소요</a:t>
                </a:r>
                <a:endParaRPr/>
              </a:p>
            </p:txBody>
          </p:sp>
          <p:grpSp>
            <p:nvGrpSpPr>
              <p:cNvPr id="200" name="Google Shape;200;p3"/>
              <p:cNvGrpSpPr/>
              <p:nvPr/>
            </p:nvGrpSpPr>
            <p:grpSpPr>
              <a:xfrm>
                <a:off x="1017019" y="2553168"/>
                <a:ext cx="4249022" cy="1359450"/>
                <a:chOff x="967368" y="2553168"/>
                <a:chExt cx="4249022" cy="1359450"/>
              </a:xfrm>
            </p:grpSpPr>
            <p:grpSp>
              <p:nvGrpSpPr>
                <p:cNvPr id="201" name="Google Shape;201;p3"/>
                <p:cNvGrpSpPr/>
                <p:nvPr/>
              </p:nvGrpSpPr>
              <p:grpSpPr>
                <a:xfrm>
                  <a:off x="2753195" y="2625602"/>
                  <a:ext cx="2463195" cy="1214582"/>
                  <a:chOff x="2828611" y="2545979"/>
                  <a:chExt cx="2463195" cy="1214582"/>
                </a:xfrm>
              </p:grpSpPr>
              <p:grpSp>
                <p:nvGrpSpPr>
                  <p:cNvPr id="202" name="Google Shape;202;p3"/>
                  <p:cNvGrpSpPr/>
                  <p:nvPr/>
                </p:nvGrpSpPr>
                <p:grpSpPr>
                  <a:xfrm>
                    <a:off x="2828611" y="2545979"/>
                    <a:ext cx="974947" cy="1214582"/>
                    <a:chOff x="4778529" y="1576790"/>
                    <a:chExt cx="974947" cy="1214582"/>
                  </a:xfrm>
                </p:grpSpPr>
                <p:pic>
                  <p:nvPicPr>
                    <p:cNvPr descr="쓰레기 윤곽선" id="203" name="Google Shape;203;p3"/>
                    <p:cNvPicPr preferRelativeResize="0"/>
                    <p:nvPr/>
                  </p:nvPicPr>
                  <p:blipFill rotWithShape="1">
                    <a:blip r:embed="rId4">
                      <a:alphaModFix/>
                    </a:blip>
                    <a:srcRect b="0" l="0" r="0" t="0"/>
                    <a:stretch/>
                  </p:blipFill>
                  <p:spPr>
                    <a:xfrm>
                      <a:off x="4808802" y="1576790"/>
                      <a:ext cx="914400" cy="9144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204" name="Google Shape;204;p3"/>
                    <p:cNvSpPr txBox="1"/>
                    <p:nvPr/>
                  </p:nvSpPr>
                  <p:spPr>
                    <a:xfrm>
                      <a:off x="4778529" y="2422040"/>
                      <a:ext cx="97494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8백만 톤</a:t>
                      </a:r>
                      <a:endParaRPr/>
                    </a:p>
                  </p:txBody>
                </p:sp>
              </p:grpSp>
              <p:grpSp>
                <p:nvGrpSpPr>
                  <p:cNvPr id="205" name="Google Shape;205;p3"/>
                  <p:cNvGrpSpPr/>
                  <p:nvPr/>
                </p:nvGrpSpPr>
                <p:grpSpPr>
                  <a:xfrm>
                    <a:off x="3967404" y="2545979"/>
                    <a:ext cx="1324402" cy="1214582"/>
                    <a:chOff x="5634805" y="1576790"/>
                    <a:chExt cx="1324402" cy="1214582"/>
                  </a:xfrm>
                </p:grpSpPr>
                <p:pic>
                  <p:nvPicPr>
                    <p:cNvPr descr="죽은 생선뼈 윤곽선" id="206" name="Google Shape;206;p3"/>
                    <p:cNvPicPr preferRelativeResize="0"/>
                    <p:nvPr/>
                  </p:nvPicPr>
                  <p:blipFill rotWithShape="1">
                    <a:blip r:embed="rId5">
                      <a:alphaModFix/>
                    </a:blip>
                    <a:srcRect b="0" l="0" r="0" t="0"/>
                    <a:stretch/>
                  </p:blipFill>
                  <p:spPr>
                    <a:xfrm>
                      <a:off x="5839806" y="1576790"/>
                      <a:ext cx="914400" cy="9144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207" name="Google Shape;207;p3"/>
                    <p:cNvSpPr txBox="1"/>
                    <p:nvPr/>
                  </p:nvSpPr>
                  <p:spPr>
                    <a:xfrm>
                      <a:off x="5634805" y="2422040"/>
                      <a:ext cx="1324402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10만 여 마리</a:t>
                      </a:r>
                      <a:endParaRPr/>
                    </a:p>
                  </p:txBody>
                </p:sp>
              </p:grpSp>
            </p:grpSp>
            <p:pic>
              <p:nvPicPr>
                <p:cNvPr id="208" name="Google Shape;208;p3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 b="0" l="0" r="0" t="0"/>
                <a:stretch/>
              </p:blipFill>
              <p:spPr>
                <a:xfrm>
                  <a:off x="967368" y="2553168"/>
                  <a:ext cx="1359450" cy="13594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209" name="Google Shape;209;p3"/>
                <p:cNvGrpSpPr/>
                <p:nvPr/>
              </p:nvGrpSpPr>
              <p:grpSpPr>
                <a:xfrm>
                  <a:off x="2481846" y="3104319"/>
                  <a:ext cx="162621" cy="257148"/>
                  <a:chOff x="6669289" y="3895466"/>
                  <a:chExt cx="243931" cy="257148"/>
                </a:xfrm>
              </p:grpSpPr>
              <p:grpSp>
                <p:nvGrpSpPr>
                  <p:cNvPr id="210" name="Google Shape;210;p3"/>
                  <p:cNvGrpSpPr/>
                  <p:nvPr/>
                </p:nvGrpSpPr>
                <p:grpSpPr>
                  <a:xfrm>
                    <a:off x="6669289" y="3895466"/>
                    <a:ext cx="162621" cy="257148"/>
                    <a:chOff x="9033364" y="1824241"/>
                    <a:chExt cx="162621" cy="427894"/>
                  </a:xfrm>
                </p:grpSpPr>
                <p:cxnSp>
                  <p:nvCxnSpPr>
                    <p:cNvPr id="211" name="Google Shape;211;p3"/>
                    <p:cNvCxnSpPr/>
                    <p:nvPr/>
                  </p:nvCxnSpPr>
                  <p:spPr>
                    <a:xfrm rot="-5400000">
                      <a:off x="9001423" y="2057573"/>
                      <a:ext cx="226502" cy="162621"/>
                    </a:xfrm>
                    <a:prstGeom prst="straightConnector1">
                      <a:avLst/>
                    </a:prstGeom>
                    <a:noFill/>
                    <a:ln cap="flat" cmpd="sng" w="22225">
                      <a:solidFill>
                        <a:srgbClr val="849FFB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212" name="Google Shape;212;p3"/>
                    <p:cNvCxnSpPr/>
                    <p:nvPr/>
                  </p:nvCxnSpPr>
                  <p:spPr>
                    <a:xfrm flipH="1" rot="-5400000">
                      <a:off x="9001423" y="1856181"/>
                      <a:ext cx="226502" cy="162621"/>
                    </a:xfrm>
                    <a:prstGeom prst="straightConnector1">
                      <a:avLst/>
                    </a:prstGeom>
                    <a:noFill/>
                    <a:ln cap="flat" cmpd="sng" w="22225">
                      <a:solidFill>
                        <a:srgbClr val="849FFB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</p:cxnSp>
              </p:grpSp>
              <p:grpSp>
                <p:nvGrpSpPr>
                  <p:cNvPr id="213" name="Google Shape;213;p3"/>
                  <p:cNvGrpSpPr/>
                  <p:nvPr/>
                </p:nvGrpSpPr>
                <p:grpSpPr>
                  <a:xfrm>
                    <a:off x="6750599" y="3895466"/>
                    <a:ext cx="162621" cy="257148"/>
                    <a:chOff x="9033364" y="1824241"/>
                    <a:chExt cx="162621" cy="427894"/>
                  </a:xfrm>
                </p:grpSpPr>
                <p:cxnSp>
                  <p:nvCxnSpPr>
                    <p:cNvPr id="214" name="Google Shape;214;p3"/>
                    <p:cNvCxnSpPr/>
                    <p:nvPr/>
                  </p:nvCxnSpPr>
                  <p:spPr>
                    <a:xfrm rot="-5400000">
                      <a:off x="9001423" y="2057573"/>
                      <a:ext cx="226502" cy="162621"/>
                    </a:xfrm>
                    <a:prstGeom prst="straightConnector1">
                      <a:avLst/>
                    </a:prstGeom>
                    <a:noFill/>
                    <a:ln cap="flat" cmpd="sng" w="22225">
                      <a:solidFill>
                        <a:srgbClr val="849FFB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</p:cxnSp>
                <p:cxnSp>
                  <p:nvCxnSpPr>
                    <p:cNvPr id="215" name="Google Shape;215;p3"/>
                    <p:cNvCxnSpPr/>
                    <p:nvPr/>
                  </p:nvCxnSpPr>
                  <p:spPr>
                    <a:xfrm flipH="1" rot="-5400000">
                      <a:off x="9001423" y="1856181"/>
                      <a:ext cx="226502" cy="162621"/>
                    </a:xfrm>
                    <a:prstGeom prst="straightConnector1">
                      <a:avLst/>
                    </a:prstGeom>
                    <a:noFill/>
                    <a:ln cap="flat" cmpd="sng" w="22225">
                      <a:solidFill>
                        <a:srgbClr val="849FFB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</p:cxnSp>
              </p:grpSp>
            </p:grpSp>
          </p:grpSp>
        </p:grpSp>
      </p:grpSp>
      <p:pic>
        <p:nvPicPr>
          <p:cNvPr id="216" name="Google Shape;216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163300" y="5829300"/>
            <a:ext cx="812800" cy="8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4FF"/>
        </a:solidFill>
      </p:bgPr>
    </p:bg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30"/>
          <p:cNvSpPr/>
          <p:nvPr/>
        </p:nvSpPr>
        <p:spPr>
          <a:xfrm>
            <a:off x="5123546" y="1"/>
            <a:ext cx="7068454" cy="6857999"/>
          </a:xfrm>
          <a:custGeom>
            <a:rect b="b" l="l" r="r" t="t"/>
            <a:pathLst>
              <a:path extrusionOk="0" h="6857999" w="7068454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8FACFC">
              <a:alpha val="784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30"/>
          <p:cNvSpPr/>
          <p:nvPr/>
        </p:nvSpPr>
        <p:spPr>
          <a:xfrm>
            <a:off x="238125" y="923052"/>
            <a:ext cx="11715750" cy="5687298"/>
          </a:xfrm>
          <a:prstGeom prst="roundRect">
            <a:avLst>
              <a:gd fmla="val 2435" name="adj"/>
            </a:avLst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38100">
              <a:srgbClr val="8FACFC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F1D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30"/>
          <p:cNvSpPr txBox="1"/>
          <p:nvPr/>
        </p:nvSpPr>
        <p:spPr>
          <a:xfrm>
            <a:off x="918169" y="1240747"/>
            <a:ext cx="20732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557CF9"/>
                </a:solidFill>
                <a:latin typeface="Arial"/>
                <a:ea typeface="Arial"/>
                <a:cs typeface="Arial"/>
                <a:sym typeface="Arial"/>
              </a:rPr>
              <a:t>SHAP 특성의 중요도</a:t>
            </a:r>
            <a:endParaRPr/>
          </a:p>
        </p:txBody>
      </p:sp>
      <p:sp>
        <p:nvSpPr>
          <p:cNvPr id="778" name="Google Shape;778;p30"/>
          <p:cNvSpPr/>
          <p:nvPr/>
        </p:nvSpPr>
        <p:spPr>
          <a:xfrm>
            <a:off x="238125" y="291084"/>
            <a:ext cx="11715750" cy="438912"/>
          </a:xfrm>
          <a:prstGeom prst="roundRect">
            <a:avLst>
              <a:gd fmla="val 29167" name="adj"/>
            </a:avLst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38100">
              <a:srgbClr val="8FACFC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D4A"/>
              </a:buClr>
              <a:buSzPts val="2000"/>
              <a:buFont typeface="Arial"/>
              <a:buNone/>
            </a:pPr>
            <a:r>
              <a:rPr b="0" i="1" lang="ko-KR" sz="2000" u="none" cap="none" strike="noStrike">
                <a:solidFill>
                  <a:srgbClr val="0F1D4A"/>
                </a:solidFill>
                <a:latin typeface="Arial"/>
                <a:ea typeface="Arial"/>
                <a:cs typeface="Arial"/>
                <a:sym typeface="Arial"/>
              </a:rPr>
              <a:t>3. 데이터 분석</a:t>
            </a:r>
            <a:endParaRPr b="0" i="0" sz="1600" u="none" cap="none" strike="noStrike">
              <a:solidFill>
                <a:srgbClr val="0F1D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9" name="Google Shape;779;p30"/>
          <p:cNvGrpSpPr/>
          <p:nvPr/>
        </p:nvGrpSpPr>
        <p:grpSpPr>
          <a:xfrm>
            <a:off x="1324780" y="1672308"/>
            <a:ext cx="9542440" cy="4721272"/>
            <a:chOff x="918169" y="1732468"/>
            <a:chExt cx="9542440" cy="4721272"/>
          </a:xfrm>
        </p:grpSpPr>
        <p:sp>
          <p:nvSpPr>
            <p:cNvPr id="780" name="Google Shape;780;p30"/>
            <p:cNvSpPr txBox="1"/>
            <p:nvPr/>
          </p:nvSpPr>
          <p:spPr>
            <a:xfrm>
              <a:off x="5393870" y="2082467"/>
              <a:ext cx="506673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ko-KR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클래스 1과 클래스 0을 분류하는데 기여도가 높은 것은</a:t>
              </a:r>
              <a:endParaRPr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ko-KR" sz="1800" u="none" cap="none" strike="noStrike">
                  <a:solidFill>
                    <a:srgbClr val="557CF9"/>
                  </a:solidFill>
                  <a:latin typeface="Arial"/>
                  <a:ea typeface="Arial"/>
                  <a:cs typeface="Arial"/>
                  <a:sym typeface="Arial"/>
                </a:rPr>
                <a:t>‘총인 표층’과 ‘총질소 표층’</a:t>
              </a:r>
              <a:endParaRPr i="0" sz="1800" u="none" cap="none" strike="noStrike">
                <a:solidFill>
                  <a:srgbClr val="557CF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81" name="Google Shape;781;p30"/>
            <p:cNvGrpSpPr/>
            <p:nvPr/>
          </p:nvGrpSpPr>
          <p:grpSpPr>
            <a:xfrm>
              <a:off x="918169" y="1732468"/>
              <a:ext cx="4320000" cy="4721272"/>
              <a:chOff x="918169" y="1732468"/>
              <a:chExt cx="4320000" cy="4721272"/>
            </a:xfrm>
          </p:grpSpPr>
          <p:pic>
            <p:nvPicPr>
              <p:cNvPr id="782" name="Google Shape;782;p3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918169" y="1732468"/>
                <a:ext cx="3477110" cy="32389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83" name="Google Shape;783;p3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918169" y="2070435"/>
                <a:ext cx="4320000" cy="43833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84" name="Google Shape;784;p30"/>
              <p:cNvSpPr/>
              <p:nvPr/>
            </p:nvSpPr>
            <p:spPr>
              <a:xfrm>
                <a:off x="1319513" y="2152891"/>
                <a:ext cx="3804033" cy="474562"/>
              </a:xfrm>
              <a:prstGeom prst="rect">
                <a:avLst/>
              </a:prstGeom>
              <a:solidFill>
                <a:srgbClr val="FEE599">
                  <a:alpha val="419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785" name="Google Shape;785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163300" y="5829300"/>
            <a:ext cx="812800" cy="8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4FF"/>
        </a:solidFill>
      </p:bgPr>
    </p:bg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31"/>
          <p:cNvSpPr/>
          <p:nvPr/>
        </p:nvSpPr>
        <p:spPr>
          <a:xfrm>
            <a:off x="5123546" y="1"/>
            <a:ext cx="7068454" cy="6857999"/>
          </a:xfrm>
          <a:custGeom>
            <a:rect b="b" l="l" r="r" t="t"/>
            <a:pathLst>
              <a:path extrusionOk="0" h="6857999" w="7068454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8FACFC">
              <a:alpha val="784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31"/>
          <p:cNvSpPr/>
          <p:nvPr/>
        </p:nvSpPr>
        <p:spPr>
          <a:xfrm>
            <a:off x="238125" y="923052"/>
            <a:ext cx="11715750" cy="5687298"/>
          </a:xfrm>
          <a:prstGeom prst="roundRect">
            <a:avLst>
              <a:gd fmla="val 2435" name="adj"/>
            </a:avLst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38100">
              <a:srgbClr val="8FACFC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F1D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31"/>
          <p:cNvSpPr/>
          <p:nvPr/>
        </p:nvSpPr>
        <p:spPr>
          <a:xfrm>
            <a:off x="238125" y="291084"/>
            <a:ext cx="11715750" cy="438912"/>
          </a:xfrm>
          <a:prstGeom prst="roundRect">
            <a:avLst>
              <a:gd fmla="val 29167" name="adj"/>
            </a:avLst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38100">
              <a:srgbClr val="8FACFC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D4A"/>
              </a:buClr>
              <a:buSzPts val="2000"/>
              <a:buFont typeface="Arial"/>
              <a:buNone/>
            </a:pPr>
            <a:r>
              <a:rPr b="0" i="1" lang="ko-KR" sz="2000" u="none" cap="none" strike="noStrike">
                <a:solidFill>
                  <a:srgbClr val="0F1D4A"/>
                </a:solidFill>
                <a:latin typeface="Arial"/>
                <a:ea typeface="Arial"/>
                <a:cs typeface="Arial"/>
                <a:sym typeface="Arial"/>
              </a:rPr>
              <a:t>3. 데이터 분석</a:t>
            </a:r>
            <a:endParaRPr b="0" i="0" sz="1600" u="none" cap="none" strike="noStrike">
              <a:solidFill>
                <a:srgbClr val="0F1D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31"/>
          <p:cNvSpPr txBox="1"/>
          <p:nvPr/>
        </p:nvSpPr>
        <p:spPr>
          <a:xfrm>
            <a:off x="918169" y="1240747"/>
            <a:ext cx="20732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557CF9"/>
                </a:solidFill>
                <a:latin typeface="Arial"/>
                <a:ea typeface="Arial"/>
                <a:cs typeface="Arial"/>
                <a:sym typeface="Arial"/>
              </a:rPr>
              <a:t>SHAP 요약도</a:t>
            </a:r>
            <a:endParaRPr sz="1800">
              <a:solidFill>
                <a:srgbClr val="557CF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4" name="Google Shape;794;p31"/>
          <p:cNvGrpSpPr/>
          <p:nvPr/>
        </p:nvGrpSpPr>
        <p:grpSpPr>
          <a:xfrm>
            <a:off x="694137" y="1676064"/>
            <a:ext cx="10803727" cy="4686221"/>
            <a:chOff x="918169" y="1676064"/>
            <a:chExt cx="10803727" cy="4686221"/>
          </a:xfrm>
        </p:grpSpPr>
        <p:sp>
          <p:nvSpPr>
            <p:cNvPr id="795" name="Google Shape;795;p31"/>
            <p:cNvSpPr txBox="1"/>
            <p:nvPr/>
          </p:nvSpPr>
          <p:spPr>
            <a:xfrm>
              <a:off x="5510339" y="3484702"/>
              <a:ext cx="4950270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ko-KR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‘투명도’, ‘규산규소’ 등은 SHAP value가 높을수록</a:t>
              </a:r>
              <a:endParaRPr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ko-KR" sz="1600" u="none" cap="none" strike="noStrike">
                  <a:solidFill>
                    <a:srgbClr val="557CF9"/>
                  </a:solidFill>
                  <a:latin typeface="Arial"/>
                  <a:ea typeface="Arial"/>
                  <a:cs typeface="Arial"/>
                  <a:sym typeface="Arial"/>
                </a:rPr>
                <a:t>Feature value가 낮아 특별관리해역이 될 확률 낮음</a:t>
              </a:r>
              <a:endParaRPr/>
            </a:p>
          </p:txBody>
        </p:sp>
        <p:grpSp>
          <p:nvGrpSpPr>
            <p:cNvPr id="796" name="Google Shape;796;p31"/>
            <p:cNvGrpSpPr/>
            <p:nvPr/>
          </p:nvGrpSpPr>
          <p:grpSpPr>
            <a:xfrm>
              <a:off x="918169" y="1676064"/>
              <a:ext cx="4381852" cy="4686221"/>
              <a:chOff x="918169" y="1525589"/>
              <a:chExt cx="4381852" cy="4686221"/>
            </a:xfrm>
          </p:grpSpPr>
          <p:pic>
            <p:nvPicPr>
              <p:cNvPr id="797" name="Google Shape;797;p3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918169" y="1888307"/>
                <a:ext cx="4381852" cy="432350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98" name="Google Shape;798;p3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2754" t="0"/>
              <a:stretch/>
            </p:blipFill>
            <p:spPr>
              <a:xfrm>
                <a:off x="918169" y="1525589"/>
                <a:ext cx="4381852" cy="30484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99" name="Google Shape;799;p31"/>
            <p:cNvSpPr/>
            <p:nvPr/>
          </p:nvSpPr>
          <p:spPr>
            <a:xfrm>
              <a:off x="1011936" y="2214879"/>
              <a:ext cx="3676611" cy="161291"/>
            </a:xfrm>
            <a:prstGeom prst="rect">
              <a:avLst/>
            </a:prstGeom>
            <a:solidFill>
              <a:srgbClr val="FFF2CC">
                <a:alpha val="4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31"/>
            <p:cNvSpPr/>
            <p:nvPr/>
          </p:nvSpPr>
          <p:spPr>
            <a:xfrm>
              <a:off x="1011936" y="2787514"/>
              <a:ext cx="3676611" cy="161291"/>
            </a:xfrm>
            <a:prstGeom prst="rect">
              <a:avLst/>
            </a:prstGeom>
            <a:solidFill>
              <a:srgbClr val="FFF2CC">
                <a:alpha val="4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31"/>
            <p:cNvSpPr/>
            <p:nvPr/>
          </p:nvSpPr>
          <p:spPr>
            <a:xfrm>
              <a:off x="1011936" y="4472346"/>
              <a:ext cx="3676611" cy="389213"/>
            </a:xfrm>
            <a:prstGeom prst="rect">
              <a:avLst/>
            </a:prstGeom>
            <a:solidFill>
              <a:srgbClr val="C3D1FD">
                <a:alpha val="4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31"/>
            <p:cNvSpPr/>
            <p:nvPr/>
          </p:nvSpPr>
          <p:spPr>
            <a:xfrm>
              <a:off x="1011936" y="2594873"/>
              <a:ext cx="3676611" cy="161291"/>
            </a:xfrm>
            <a:prstGeom prst="rect">
              <a:avLst/>
            </a:prstGeom>
            <a:solidFill>
              <a:srgbClr val="C3D1FD">
                <a:alpha val="4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31"/>
            <p:cNvSpPr/>
            <p:nvPr/>
          </p:nvSpPr>
          <p:spPr>
            <a:xfrm>
              <a:off x="4687824" y="2645664"/>
              <a:ext cx="712060" cy="2018803"/>
            </a:xfrm>
            <a:prstGeom prst="rightBracket">
              <a:avLst>
                <a:gd fmla="val 0" name="adj"/>
              </a:avLst>
            </a:prstGeom>
            <a:noFill/>
            <a:ln cap="flat" cmpd="sng" w="38100">
              <a:solidFill>
                <a:srgbClr val="C3D1F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9D1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31"/>
            <p:cNvSpPr/>
            <p:nvPr/>
          </p:nvSpPr>
          <p:spPr>
            <a:xfrm>
              <a:off x="4687824" y="2250401"/>
              <a:ext cx="712060" cy="584060"/>
            </a:xfrm>
            <a:prstGeom prst="rightBracket">
              <a:avLst>
                <a:gd fmla="val 0" name="adj"/>
              </a:avLst>
            </a:prstGeom>
            <a:noFill/>
            <a:ln cap="flat" cmpd="sng" w="38100">
              <a:solidFill>
                <a:srgbClr val="FFF2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31"/>
            <p:cNvSpPr txBox="1"/>
            <p:nvPr/>
          </p:nvSpPr>
          <p:spPr>
            <a:xfrm>
              <a:off x="5510339" y="2276130"/>
              <a:ext cx="6211557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ko-KR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‘총인 표층’, ‘암모니아성질소 표층’, ‘염분저층’ 등은 SHAP value가 높을수록 Feature value값이 높아 </a:t>
              </a:r>
              <a:r>
                <a:rPr lang="ko-KR" sz="1600">
                  <a:solidFill>
                    <a:srgbClr val="557CF9"/>
                  </a:solidFill>
                  <a:latin typeface="Arial"/>
                  <a:ea typeface="Arial"/>
                  <a:cs typeface="Arial"/>
                  <a:sym typeface="Arial"/>
                </a:rPr>
                <a:t>특별관리해역이 될 확률 높음</a:t>
              </a:r>
              <a:endParaRPr sz="1600">
                <a:solidFill>
                  <a:srgbClr val="557CF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31"/>
            <p:cNvSpPr/>
            <p:nvPr/>
          </p:nvSpPr>
          <p:spPr>
            <a:xfrm>
              <a:off x="1011935" y="3730488"/>
              <a:ext cx="3676611" cy="161291"/>
            </a:xfrm>
            <a:prstGeom prst="rect">
              <a:avLst/>
            </a:prstGeom>
            <a:solidFill>
              <a:srgbClr val="FFF2CC">
                <a:alpha val="4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07" name="Google Shape;807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163300" y="5829300"/>
            <a:ext cx="812800" cy="8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808" name="Google Shape;808;p31"/>
          <p:cNvSpPr/>
          <p:nvPr/>
        </p:nvSpPr>
        <p:spPr>
          <a:xfrm>
            <a:off x="4461307" y="2246594"/>
            <a:ext cx="712060" cy="1549707"/>
          </a:xfrm>
          <a:prstGeom prst="rightBracket">
            <a:avLst>
              <a:gd fmla="val 0" name="adj"/>
            </a:avLst>
          </a:prstGeom>
          <a:noFill/>
          <a:ln cap="flat" cmpd="sng" w="381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4FF"/>
        </a:solidFill>
      </p:bgPr>
    </p:bg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32"/>
          <p:cNvSpPr/>
          <p:nvPr/>
        </p:nvSpPr>
        <p:spPr>
          <a:xfrm>
            <a:off x="5123546" y="1"/>
            <a:ext cx="7068454" cy="6857999"/>
          </a:xfrm>
          <a:custGeom>
            <a:rect b="b" l="l" r="r" t="t"/>
            <a:pathLst>
              <a:path extrusionOk="0" h="6857999" w="7068454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8FACFC">
              <a:alpha val="784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32"/>
          <p:cNvSpPr/>
          <p:nvPr/>
        </p:nvSpPr>
        <p:spPr>
          <a:xfrm>
            <a:off x="238125" y="923052"/>
            <a:ext cx="11715750" cy="5687298"/>
          </a:xfrm>
          <a:prstGeom prst="roundRect">
            <a:avLst>
              <a:gd fmla="val 2435" name="adj"/>
            </a:avLst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38100">
              <a:srgbClr val="8FACFC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F1D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32"/>
          <p:cNvSpPr/>
          <p:nvPr/>
        </p:nvSpPr>
        <p:spPr>
          <a:xfrm>
            <a:off x="238125" y="291084"/>
            <a:ext cx="11715750" cy="438912"/>
          </a:xfrm>
          <a:prstGeom prst="roundRect">
            <a:avLst>
              <a:gd fmla="val 29167" name="adj"/>
            </a:avLst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38100">
              <a:srgbClr val="8FACFC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D4A"/>
              </a:buClr>
              <a:buSzPts val="2000"/>
              <a:buFont typeface="Arial"/>
              <a:buNone/>
            </a:pPr>
            <a:r>
              <a:rPr b="0" i="1" lang="ko-KR" sz="2000" u="none" cap="none" strike="noStrike">
                <a:solidFill>
                  <a:srgbClr val="0F1D4A"/>
                </a:solidFill>
                <a:latin typeface="Arial"/>
                <a:ea typeface="Arial"/>
                <a:cs typeface="Arial"/>
                <a:sym typeface="Arial"/>
              </a:rPr>
              <a:t>4. 중간발표 결론</a:t>
            </a:r>
            <a:endParaRPr b="0" i="0" sz="1600" u="none" cap="none" strike="noStrike">
              <a:solidFill>
                <a:srgbClr val="0F1D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7" name="Google Shape;817;p32"/>
          <p:cNvGrpSpPr/>
          <p:nvPr/>
        </p:nvGrpSpPr>
        <p:grpSpPr>
          <a:xfrm>
            <a:off x="1240330" y="2545251"/>
            <a:ext cx="9711340" cy="2939518"/>
            <a:chOff x="1170520" y="2545251"/>
            <a:chExt cx="9711340" cy="2939518"/>
          </a:xfrm>
        </p:grpSpPr>
        <p:grpSp>
          <p:nvGrpSpPr>
            <p:cNvPr id="818" name="Google Shape;818;p32"/>
            <p:cNvGrpSpPr/>
            <p:nvPr/>
          </p:nvGrpSpPr>
          <p:grpSpPr>
            <a:xfrm>
              <a:off x="1170520" y="2545251"/>
              <a:ext cx="4785860" cy="2939518"/>
              <a:chOff x="3601499" y="2545251"/>
              <a:chExt cx="4785860" cy="2939518"/>
            </a:xfrm>
          </p:grpSpPr>
          <p:sp>
            <p:nvSpPr>
              <p:cNvPr id="819" name="Google Shape;819;p32"/>
              <p:cNvSpPr/>
              <p:nvPr/>
            </p:nvSpPr>
            <p:spPr>
              <a:xfrm>
                <a:off x="3601499" y="2545251"/>
                <a:ext cx="4785860" cy="2939518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20" name="Google Shape;820;p32"/>
              <p:cNvGrpSpPr/>
              <p:nvPr/>
            </p:nvGrpSpPr>
            <p:grpSpPr>
              <a:xfrm>
                <a:off x="4402748" y="2974576"/>
                <a:ext cx="3183363" cy="1966749"/>
                <a:chOff x="4402748" y="2696423"/>
                <a:chExt cx="3183363" cy="1966749"/>
              </a:xfrm>
            </p:grpSpPr>
            <p:sp>
              <p:nvSpPr>
                <p:cNvPr id="821" name="Google Shape;821;p32"/>
                <p:cNvSpPr txBox="1"/>
                <p:nvPr/>
              </p:nvSpPr>
              <p:spPr>
                <a:xfrm>
                  <a:off x="4402748" y="3494647"/>
                  <a:ext cx="3183363" cy="11685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just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ko-KR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1. 비료 사용 자제</a:t>
                  </a:r>
                  <a:endParaRPr/>
                </a:p>
                <a:p>
                  <a:pPr indent="0" lvl="0" marL="0" marR="0" rtl="0" algn="just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ko-KR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2. 축산업에서 나오는 배설물 관리</a:t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just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ko-KR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3. 폐수 처리시설</a:t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2" name="Google Shape;822;p32"/>
                <p:cNvSpPr txBox="1"/>
                <p:nvPr/>
              </p:nvSpPr>
              <p:spPr>
                <a:xfrm>
                  <a:off x="5703324" y="2696423"/>
                  <a:ext cx="58221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B1537"/>
                    </a:buClr>
                    <a:buSzPts val="1800"/>
                    <a:buFont typeface="Arial"/>
                    <a:buNone/>
                  </a:pPr>
                  <a:r>
                    <a:rPr b="0" i="0" lang="ko-KR" sz="1800" u="none" cap="none" strike="noStrike">
                      <a:solidFill>
                        <a:srgbClr val="0B1537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총인</a:t>
                  </a:r>
                  <a:endParaRPr/>
                </a:p>
              </p:txBody>
            </p:sp>
          </p:grpSp>
        </p:grpSp>
        <p:grpSp>
          <p:nvGrpSpPr>
            <p:cNvPr id="823" name="Google Shape;823;p32"/>
            <p:cNvGrpSpPr/>
            <p:nvPr/>
          </p:nvGrpSpPr>
          <p:grpSpPr>
            <a:xfrm>
              <a:off x="6096000" y="2545251"/>
              <a:ext cx="4785860" cy="2939518"/>
              <a:chOff x="3601499" y="2545251"/>
              <a:chExt cx="4785860" cy="2939518"/>
            </a:xfrm>
          </p:grpSpPr>
          <p:sp>
            <p:nvSpPr>
              <p:cNvPr id="824" name="Google Shape;824;p32"/>
              <p:cNvSpPr/>
              <p:nvPr/>
            </p:nvSpPr>
            <p:spPr>
              <a:xfrm>
                <a:off x="3601499" y="2545251"/>
                <a:ext cx="4785860" cy="2939518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25" name="Google Shape;825;p32"/>
              <p:cNvGrpSpPr/>
              <p:nvPr/>
            </p:nvGrpSpPr>
            <p:grpSpPr>
              <a:xfrm>
                <a:off x="4032511" y="2974576"/>
                <a:ext cx="3923837" cy="1966749"/>
                <a:chOff x="4032511" y="2696423"/>
                <a:chExt cx="3923837" cy="1966749"/>
              </a:xfrm>
            </p:grpSpPr>
            <p:sp>
              <p:nvSpPr>
                <p:cNvPr id="826" name="Google Shape;826;p32"/>
                <p:cNvSpPr txBox="1"/>
                <p:nvPr/>
              </p:nvSpPr>
              <p:spPr>
                <a:xfrm>
                  <a:off x="4032511" y="3494647"/>
                  <a:ext cx="3923837" cy="11685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-342900" lvl="0" marL="342900" marR="0" rtl="0" algn="just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AutoNum type="arabicPeriod"/>
                  </a:pPr>
                  <a:r>
                    <a:rPr b="0" i="0" lang="ko-KR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해양 폐기물 관리</a:t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-342900" lvl="0" marL="342900" marR="0" rtl="0" algn="just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AutoNum type="arabicPeriod"/>
                  </a:pPr>
                  <a:r>
                    <a:rPr b="0" i="0" lang="ko-KR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각종 오염물질 배출을 줄여 수질 개선</a:t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-342900" lvl="0" marL="342900" marR="0" rtl="0" algn="just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AutoNum type="arabicPeriod"/>
                  </a:pPr>
                  <a:r>
                    <a:rPr b="0" i="0" lang="ko-KR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해양 청소활동</a:t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7" name="Google Shape;827;p32"/>
                <p:cNvSpPr txBox="1"/>
                <p:nvPr/>
              </p:nvSpPr>
              <p:spPr>
                <a:xfrm>
                  <a:off x="5603939" y="2696423"/>
                  <a:ext cx="780983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B1537"/>
                    </a:buClr>
                    <a:buSzPts val="1800"/>
                    <a:buFont typeface="Arial"/>
                    <a:buNone/>
                  </a:pPr>
                  <a:r>
                    <a:rPr b="0" i="0" lang="ko-KR" sz="1800" u="none" cap="none" strike="noStrike">
                      <a:solidFill>
                        <a:srgbClr val="0B1537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투명도</a:t>
                  </a:r>
                  <a:endParaRPr/>
                </a:p>
              </p:txBody>
            </p:sp>
          </p:grpSp>
        </p:grpSp>
      </p:grpSp>
      <p:grpSp>
        <p:nvGrpSpPr>
          <p:cNvPr id="828" name="Google Shape;828;p32"/>
          <p:cNvGrpSpPr/>
          <p:nvPr/>
        </p:nvGrpSpPr>
        <p:grpSpPr>
          <a:xfrm>
            <a:off x="4435484" y="1835936"/>
            <a:ext cx="3321033" cy="464800"/>
            <a:chOff x="4741325" y="1649671"/>
            <a:chExt cx="3321033" cy="464800"/>
          </a:xfrm>
        </p:grpSpPr>
        <p:sp>
          <p:nvSpPr>
            <p:cNvPr id="829" name="Google Shape;829;p32"/>
            <p:cNvSpPr txBox="1"/>
            <p:nvPr/>
          </p:nvSpPr>
          <p:spPr>
            <a:xfrm>
              <a:off x="4741325" y="1652806"/>
              <a:ext cx="113043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광양만1</a:t>
              </a:r>
              <a:endParaRPr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32"/>
            <p:cNvSpPr txBox="1"/>
            <p:nvPr/>
          </p:nvSpPr>
          <p:spPr>
            <a:xfrm>
              <a:off x="5854702" y="1649671"/>
              <a:ext cx="220765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총인표층, 투명도</a:t>
              </a:r>
              <a:endParaRPr/>
            </a:p>
          </p:txBody>
        </p:sp>
      </p:grpSp>
      <p:pic>
        <p:nvPicPr>
          <p:cNvPr id="831" name="Google Shape;83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63300" y="5829300"/>
            <a:ext cx="812800" cy="8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4FF"/>
        </a:solidFill>
      </p:bgPr>
    </p:bg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33"/>
          <p:cNvSpPr/>
          <p:nvPr/>
        </p:nvSpPr>
        <p:spPr>
          <a:xfrm>
            <a:off x="5123546" y="1"/>
            <a:ext cx="7068454" cy="6857999"/>
          </a:xfrm>
          <a:custGeom>
            <a:rect b="b" l="l" r="r" t="t"/>
            <a:pathLst>
              <a:path extrusionOk="0" h="6857999" w="7068454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8FACFC">
              <a:alpha val="784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33"/>
          <p:cNvSpPr/>
          <p:nvPr/>
        </p:nvSpPr>
        <p:spPr>
          <a:xfrm>
            <a:off x="238125" y="923052"/>
            <a:ext cx="11715750" cy="5687298"/>
          </a:xfrm>
          <a:prstGeom prst="roundRect">
            <a:avLst>
              <a:gd fmla="val 2435" name="adj"/>
            </a:avLst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38100">
              <a:srgbClr val="8FACFC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F1D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33"/>
          <p:cNvSpPr/>
          <p:nvPr/>
        </p:nvSpPr>
        <p:spPr>
          <a:xfrm>
            <a:off x="238125" y="291084"/>
            <a:ext cx="11715750" cy="438912"/>
          </a:xfrm>
          <a:prstGeom prst="roundRect">
            <a:avLst>
              <a:gd fmla="val 29167" name="adj"/>
            </a:avLst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38100">
              <a:srgbClr val="8FACFC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D4A"/>
              </a:buClr>
              <a:buSzPts val="2000"/>
              <a:buFont typeface="Arial"/>
              <a:buNone/>
            </a:pPr>
            <a:r>
              <a:rPr b="0" i="1" lang="ko-KR" sz="2000" u="none" cap="none" strike="noStrike">
                <a:solidFill>
                  <a:srgbClr val="0F1D4A"/>
                </a:solidFill>
                <a:latin typeface="Arial"/>
                <a:ea typeface="Arial"/>
                <a:cs typeface="Arial"/>
                <a:sym typeface="Arial"/>
              </a:rPr>
              <a:t>4. 중간발표 결론</a:t>
            </a:r>
            <a:endParaRPr b="0" i="0" sz="1600" u="none" cap="none" strike="noStrike">
              <a:solidFill>
                <a:srgbClr val="0F1D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0" name="Google Shape;840;p33"/>
          <p:cNvGrpSpPr/>
          <p:nvPr/>
        </p:nvGrpSpPr>
        <p:grpSpPr>
          <a:xfrm>
            <a:off x="3563450" y="1835936"/>
            <a:ext cx="5065100" cy="464800"/>
            <a:chOff x="4741325" y="1649671"/>
            <a:chExt cx="5065100" cy="464800"/>
          </a:xfrm>
        </p:grpSpPr>
        <p:sp>
          <p:nvSpPr>
            <p:cNvPr id="841" name="Google Shape;841;p33"/>
            <p:cNvSpPr txBox="1"/>
            <p:nvPr/>
          </p:nvSpPr>
          <p:spPr>
            <a:xfrm>
              <a:off x="4741325" y="1652806"/>
              <a:ext cx="113043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72C4"/>
                </a:buClr>
                <a:buSzPts val="2400"/>
                <a:buFont typeface="Arial"/>
                <a:buNone/>
              </a:pPr>
              <a:r>
                <a:rPr b="0" i="0" lang="ko-KR" sz="2400" u="none" cap="none" strike="noStrike">
                  <a:solidFill>
                    <a:srgbClr val="4472C4"/>
                  </a:solidFill>
                  <a:latin typeface="Arial"/>
                  <a:ea typeface="Arial"/>
                  <a:cs typeface="Arial"/>
                  <a:sym typeface="Arial"/>
                </a:rPr>
                <a:t>마산만1</a:t>
              </a:r>
              <a:endParaRPr b="0" i="0" sz="24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33"/>
            <p:cNvSpPr txBox="1"/>
            <p:nvPr/>
          </p:nvSpPr>
          <p:spPr>
            <a:xfrm>
              <a:off x="5854702" y="1649671"/>
              <a:ext cx="395172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ko-KR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총인 표층, 암모니아성질소 표층</a:t>
              </a:r>
              <a:endParaRPr/>
            </a:p>
          </p:txBody>
        </p:sp>
      </p:grpSp>
      <p:grpSp>
        <p:nvGrpSpPr>
          <p:cNvPr id="843" name="Google Shape;843;p33"/>
          <p:cNvGrpSpPr/>
          <p:nvPr/>
        </p:nvGrpSpPr>
        <p:grpSpPr>
          <a:xfrm>
            <a:off x="1240330" y="2545251"/>
            <a:ext cx="9711340" cy="2939518"/>
            <a:chOff x="1170520" y="2545251"/>
            <a:chExt cx="9711340" cy="2939518"/>
          </a:xfrm>
        </p:grpSpPr>
        <p:grpSp>
          <p:nvGrpSpPr>
            <p:cNvPr id="844" name="Google Shape;844;p33"/>
            <p:cNvGrpSpPr/>
            <p:nvPr/>
          </p:nvGrpSpPr>
          <p:grpSpPr>
            <a:xfrm>
              <a:off x="1170520" y="2545251"/>
              <a:ext cx="4785860" cy="2939518"/>
              <a:chOff x="3601499" y="2545251"/>
              <a:chExt cx="4785860" cy="2939518"/>
            </a:xfrm>
          </p:grpSpPr>
          <p:sp>
            <p:nvSpPr>
              <p:cNvPr id="845" name="Google Shape;845;p33"/>
              <p:cNvSpPr/>
              <p:nvPr/>
            </p:nvSpPr>
            <p:spPr>
              <a:xfrm>
                <a:off x="3601499" y="2545251"/>
                <a:ext cx="4785860" cy="2939518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46" name="Google Shape;846;p33"/>
              <p:cNvGrpSpPr/>
              <p:nvPr/>
            </p:nvGrpSpPr>
            <p:grpSpPr>
              <a:xfrm>
                <a:off x="4402748" y="2974576"/>
                <a:ext cx="3183363" cy="1966749"/>
                <a:chOff x="4402748" y="2696423"/>
                <a:chExt cx="3183363" cy="1966749"/>
              </a:xfrm>
            </p:grpSpPr>
            <p:sp>
              <p:nvSpPr>
                <p:cNvPr id="847" name="Google Shape;847;p33"/>
                <p:cNvSpPr txBox="1"/>
                <p:nvPr/>
              </p:nvSpPr>
              <p:spPr>
                <a:xfrm>
                  <a:off x="4402748" y="3494647"/>
                  <a:ext cx="3183363" cy="11685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just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ko-KR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1. 비료 사용 자제</a:t>
                  </a:r>
                  <a:endParaRPr/>
                </a:p>
                <a:p>
                  <a:pPr indent="0" lvl="0" marL="0" marR="0" rtl="0" algn="just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ko-KR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2. 축산업에서 나오는 배설물 관리</a:t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just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ko-KR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3. 폐수 처리시설</a:t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8" name="Google Shape;848;p33"/>
                <p:cNvSpPr txBox="1"/>
                <p:nvPr/>
              </p:nvSpPr>
              <p:spPr>
                <a:xfrm>
                  <a:off x="5703324" y="2696423"/>
                  <a:ext cx="58221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B1537"/>
                    </a:buClr>
                    <a:buSzPts val="1800"/>
                    <a:buFont typeface="Arial"/>
                    <a:buNone/>
                  </a:pPr>
                  <a:r>
                    <a:rPr b="0" i="0" lang="ko-KR" sz="1800" u="none" cap="none" strike="noStrike">
                      <a:solidFill>
                        <a:srgbClr val="0B1537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총인</a:t>
                  </a:r>
                  <a:endParaRPr/>
                </a:p>
              </p:txBody>
            </p:sp>
          </p:grpSp>
        </p:grpSp>
        <p:grpSp>
          <p:nvGrpSpPr>
            <p:cNvPr id="849" name="Google Shape;849;p33"/>
            <p:cNvGrpSpPr/>
            <p:nvPr/>
          </p:nvGrpSpPr>
          <p:grpSpPr>
            <a:xfrm>
              <a:off x="6096000" y="2545251"/>
              <a:ext cx="4785860" cy="2939518"/>
              <a:chOff x="3601499" y="2545251"/>
              <a:chExt cx="4785860" cy="2939518"/>
            </a:xfrm>
          </p:grpSpPr>
          <p:sp>
            <p:nvSpPr>
              <p:cNvPr id="850" name="Google Shape;850;p33"/>
              <p:cNvSpPr/>
              <p:nvPr/>
            </p:nvSpPr>
            <p:spPr>
              <a:xfrm>
                <a:off x="3601499" y="2545251"/>
                <a:ext cx="4785860" cy="2939518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51" name="Google Shape;851;p33"/>
              <p:cNvGrpSpPr/>
              <p:nvPr/>
            </p:nvGrpSpPr>
            <p:grpSpPr>
              <a:xfrm>
                <a:off x="4032511" y="2974576"/>
                <a:ext cx="3923837" cy="1864157"/>
                <a:chOff x="4032511" y="2696423"/>
                <a:chExt cx="3923837" cy="1864157"/>
              </a:xfrm>
            </p:grpSpPr>
            <p:sp>
              <p:nvSpPr>
                <p:cNvPr id="852" name="Google Shape;852;p33"/>
                <p:cNvSpPr txBox="1"/>
                <p:nvPr/>
              </p:nvSpPr>
              <p:spPr>
                <a:xfrm>
                  <a:off x="4032511" y="3494647"/>
                  <a:ext cx="3923837" cy="106593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just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ko-KR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1. 축산에서의 비료 사용 자제</a:t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just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None/>
                  </a:pPr>
                  <a:r>
                    <a:rPr b="0" i="0" lang="ko-KR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2. 하수, 공장폐수, 분뇨 등의 혼입에 의해 생기기 때문에 관련시설 관리</a:t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3" name="Google Shape;853;p33"/>
                <p:cNvSpPr txBox="1"/>
                <p:nvPr/>
              </p:nvSpPr>
              <p:spPr>
                <a:xfrm>
                  <a:off x="5206394" y="2696423"/>
                  <a:ext cx="157607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B1537"/>
                    </a:buClr>
                    <a:buSzPts val="1800"/>
                    <a:buFont typeface="Arial"/>
                    <a:buNone/>
                  </a:pPr>
                  <a:r>
                    <a:rPr b="0" i="0" lang="ko-KR" sz="1800" u="none" cap="none" strike="noStrike">
                      <a:solidFill>
                        <a:srgbClr val="0B1537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암모니아성질소</a:t>
                  </a:r>
                  <a:endParaRPr/>
                </a:p>
              </p:txBody>
            </p:sp>
          </p:grpSp>
        </p:grpSp>
      </p:grpSp>
      <p:pic>
        <p:nvPicPr>
          <p:cNvPr id="854" name="Google Shape;85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63300" y="5829300"/>
            <a:ext cx="812800" cy="8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4FF"/>
        </a:solidFill>
      </p:bgPr>
    </p:bg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34"/>
          <p:cNvSpPr/>
          <p:nvPr/>
        </p:nvSpPr>
        <p:spPr>
          <a:xfrm>
            <a:off x="5123546" y="1"/>
            <a:ext cx="7068454" cy="6857999"/>
          </a:xfrm>
          <a:custGeom>
            <a:rect b="b" l="l" r="r" t="t"/>
            <a:pathLst>
              <a:path extrusionOk="0" h="6857999" w="7068454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8FACFC">
              <a:alpha val="784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34"/>
          <p:cNvSpPr/>
          <p:nvPr/>
        </p:nvSpPr>
        <p:spPr>
          <a:xfrm>
            <a:off x="238125" y="923052"/>
            <a:ext cx="11715750" cy="5687298"/>
          </a:xfrm>
          <a:prstGeom prst="roundRect">
            <a:avLst>
              <a:gd fmla="val 2435" name="adj"/>
            </a:avLst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38100">
              <a:srgbClr val="8FACFC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F1D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34"/>
          <p:cNvSpPr/>
          <p:nvPr/>
        </p:nvSpPr>
        <p:spPr>
          <a:xfrm>
            <a:off x="238125" y="291084"/>
            <a:ext cx="11715750" cy="438912"/>
          </a:xfrm>
          <a:prstGeom prst="roundRect">
            <a:avLst>
              <a:gd fmla="val 29167" name="adj"/>
            </a:avLst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38100">
              <a:srgbClr val="8FACFC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D4A"/>
              </a:buClr>
              <a:buSzPts val="2000"/>
              <a:buFont typeface="Arial"/>
              <a:buNone/>
            </a:pPr>
            <a:r>
              <a:rPr b="0" i="1" lang="ko-KR" sz="2000" u="none" cap="none" strike="noStrike">
                <a:solidFill>
                  <a:srgbClr val="0F1D4A"/>
                </a:solidFill>
                <a:latin typeface="Arial"/>
                <a:ea typeface="Arial"/>
                <a:cs typeface="Arial"/>
                <a:sym typeface="Arial"/>
              </a:rPr>
              <a:t>4. 중간발표 결론</a:t>
            </a:r>
            <a:endParaRPr b="0" i="0" sz="1600" u="none" cap="none" strike="noStrike">
              <a:solidFill>
                <a:srgbClr val="0F1D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3" name="Google Shape;863;p34"/>
          <p:cNvGrpSpPr/>
          <p:nvPr/>
        </p:nvGrpSpPr>
        <p:grpSpPr>
          <a:xfrm>
            <a:off x="1242000" y="2545251"/>
            <a:ext cx="4785860" cy="2939518"/>
            <a:chOff x="3601499" y="2545251"/>
            <a:chExt cx="4785860" cy="2939518"/>
          </a:xfrm>
        </p:grpSpPr>
        <p:sp>
          <p:nvSpPr>
            <p:cNvPr id="864" name="Google Shape;864;p34"/>
            <p:cNvSpPr/>
            <p:nvPr/>
          </p:nvSpPr>
          <p:spPr>
            <a:xfrm>
              <a:off x="3601499" y="2545251"/>
              <a:ext cx="4785860" cy="293951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65" name="Google Shape;865;p34"/>
            <p:cNvGrpSpPr/>
            <p:nvPr/>
          </p:nvGrpSpPr>
          <p:grpSpPr>
            <a:xfrm>
              <a:off x="4034973" y="2974576"/>
              <a:ext cx="3918912" cy="1568227"/>
              <a:chOff x="4034973" y="2696423"/>
              <a:chExt cx="3918912" cy="1568227"/>
            </a:xfrm>
          </p:grpSpPr>
          <p:sp>
            <p:nvSpPr>
              <p:cNvPr id="866" name="Google Shape;866;p34"/>
              <p:cNvSpPr txBox="1"/>
              <p:nvPr/>
            </p:nvSpPr>
            <p:spPr>
              <a:xfrm>
                <a:off x="4034973" y="3495080"/>
                <a:ext cx="3918912" cy="7695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1. 탄소 배출 감소 🡪 아질산성질소 감소</a:t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just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2. 녹지 및 산림 확대</a:t>
                </a:r>
                <a:endParaRPr/>
              </a:p>
            </p:txBody>
          </p:sp>
          <p:sp>
            <p:nvSpPr>
              <p:cNvPr id="867" name="Google Shape;867;p34"/>
              <p:cNvSpPr txBox="1"/>
              <p:nvPr/>
            </p:nvSpPr>
            <p:spPr>
              <a:xfrm>
                <a:off x="5305779" y="2696423"/>
                <a:ext cx="13773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rgbClr val="0B1537"/>
                    </a:solidFill>
                    <a:latin typeface="Arial"/>
                    <a:ea typeface="Arial"/>
                    <a:cs typeface="Arial"/>
                    <a:sym typeface="Arial"/>
                  </a:rPr>
                  <a:t>아질산성질소</a:t>
                </a:r>
                <a:endParaRPr sz="1800">
                  <a:solidFill>
                    <a:srgbClr val="0B153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68" name="Google Shape;868;p34"/>
          <p:cNvGrpSpPr/>
          <p:nvPr/>
        </p:nvGrpSpPr>
        <p:grpSpPr>
          <a:xfrm>
            <a:off x="4000269" y="1835936"/>
            <a:ext cx="4191463" cy="464800"/>
            <a:chOff x="5007424" y="1649671"/>
            <a:chExt cx="4191463" cy="464800"/>
          </a:xfrm>
        </p:grpSpPr>
        <p:sp>
          <p:nvSpPr>
            <p:cNvPr id="869" name="Google Shape;869;p34"/>
            <p:cNvSpPr txBox="1"/>
            <p:nvPr/>
          </p:nvSpPr>
          <p:spPr>
            <a:xfrm>
              <a:off x="5007424" y="1652806"/>
              <a:ext cx="86433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72C4"/>
                </a:buClr>
                <a:buSzPts val="2400"/>
                <a:buFont typeface="Arial"/>
                <a:buNone/>
              </a:pPr>
              <a:r>
                <a:rPr b="0" i="0" lang="ko-KR" sz="2400" u="none" cap="none" strike="noStrike">
                  <a:solidFill>
                    <a:srgbClr val="4472C4"/>
                  </a:solidFill>
                  <a:latin typeface="Arial"/>
                  <a:ea typeface="Arial"/>
                  <a:cs typeface="Arial"/>
                  <a:sym typeface="Arial"/>
                </a:rPr>
                <a:t>부산1</a:t>
              </a:r>
              <a:endParaRPr b="0" i="0" sz="24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34"/>
            <p:cNvSpPr txBox="1"/>
            <p:nvPr/>
          </p:nvSpPr>
          <p:spPr>
            <a:xfrm>
              <a:off x="5854702" y="1649671"/>
              <a:ext cx="3344185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ko-KR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아질산성질소 표층, 투명도</a:t>
              </a:r>
              <a:endParaRPr/>
            </a:p>
          </p:txBody>
        </p:sp>
      </p:grpSp>
      <p:sp>
        <p:nvSpPr>
          <p:cNvPr id="871" name="Google Shape;871;p34"/>
          <p:cNvSpPr/>
          <p:nvPr/>
        </p:nvSpPr>
        <p:spPr>
          <a:xfrm>
            <a:off x="6165810" y="2545251"/>
            <a:ext cx="4785860" cy="293951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34"/>
          <p:cNvSpPr txBox="1"/>
          <p:nvPr/>
        </p:nvSpPr>
        <p:spPr>
          <a:xfrm>
            <a:off x="6596822" y="3772800"/>
            <a:ext cx="3923837" cy="1168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해양 폐기물 관리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각종 오염물질 배출을 줄여 수질 개선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해양 청소활동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34"/>
          <p:cNvSpPr txBox="1"/>
          <p:nvPr/>
        </p:nvSpPr>
        <p:spPr>
          <a:xfrm>
            <a:off x="8168250" y="2974576"/>
            <a:ext cx="7809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537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rgbClr val="0B1537"/>
                </a:solidFill>
                <a:latin typeface="Arial"/>
                <a:ea typeface="Arial"/>
                <a:cs typeface="Arial"/>
                <a:sym typeface="Arial"/>
              </a:rPr>
              <a:t>투명도</a:t>
            </a:r>
            <a:endParaRPr/>
          </a:p>
        </p:txBody>
      </p:sp>
      <p:pic>
        <p:nvPicPr>
          <p:cNvPr id="874" name="Google Shape;87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63300" y="5829300"/>
            <a:ext cx="812800" cy="8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4FF"/>
        </a:solidFill>
      </p:bgPr>
    </p:bg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35"/>
          <p:cNvSpPr/>
          <p:nvPr/>
        </p:nvSpPr>
        <p:spPr>
          <a:xfrm>
            <a:off x="5123546" y="1"/>
            <a:ext cx="7068454" cy="6857999"/>
          </a:xfrm>
          <a:custGeom>
            <a:rect b="b" l="l" r="r" t="t"/>
            <a:pathLst>
              <a:path extrusionOk="0" h="6857999" w="7068454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8FACFC">
              <a:alpha val="784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35"/>
          <p:cNvSpPr/>
          <p:nvPr/>
        </p:nvSpPr>
        <p:spPr>
          <a:xfrm>
            <a:off x="238125" y="923052"/>
            <a:ext cx="11715750" cy="5687298"/>
          </a:xfrm>
          <a:prstGeom prst="roundRect">
            <a:avLst>
              <a:gd fmla="val 2435" name="adj"/>
            </a:avLst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38100">
              <a:srgbClr val="8FACFC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F1D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p35"/>
          <p:cNvSpPr/>
          <p:nvPr/>
        </p:nvSpPr>
        <p:spPr>
          <a:xfrm>
            <a:off x="238125" y="291084"/>
            <a:ext cx="11715750" cy="438912"/>
          </a:xfrm>
          <a:prstGeom prst="roundRect">
            <a:avLst>
              <a:gd fmla="val 29167" name="adj"/>
            </a:avLst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38100">
              <a:srgbClr val="8FACFC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D4A"/>
              </a:buClr>
              <a:buSzPts val="2000"/>
              <a:buFont typeface="Arial"/>
              <a:buNone/>
            </a:pPr>
            <a:r>
              <a:rPr b="0" i="1" lang="ko-KR" sz="2000" u="none" cap="none" strike="noStrike">
                <a:solidFill>
                  <a:srgbClr val="0F1D4A"/>
                </a:solidFill>
                <a:latin typeface="Arial"/>
                <a:ea typeface="Arial"/>
                <a:cs typeface="Arial"/>
                <a:sym typeface="Arial"/>
              </a:rPr>
              <a:t>4. 중간발표 결론</a:t>
            </a:r>
            <a:endParaRPr b="0" i="0" sz="1600" u="none" cap="none" strike="noStrike">
              <a:solidFill>
                <a:srgbClr val="0F1D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3" name="Google Shape;883;p35"/>
          <p:cNvGrpSpPr/>
          <p:nvPr/>
        </p:nvGrpSpPr>
        <p:grpSpPr>
          <a:xfrm>
            <a:off x="3962598" y="1835936"/>
            <a:ext cx="4266805" cy="464800"/>
            <a:chOff x="5007423" y="1649671"/>
            <a:chExt cx="4266805" cy="464800"/>
          </a:xfrm>
        </p:grpSpPr>
        <p:sp>
          <p:nvSpPr>
            <p:cNvPr id="884" name="Google Shape;884;p35"/>
            <p:cNvSpPr txBox="1"/>
            <p:nvPr/>
          </p:nvSpPr>
          <p:spPr>
            <a:xfrm>
              <a:off x="5007423" y="1652806"/>
              <a:ext cx="86434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72C4"/>
                </a:buClr>
                <a:buSzPts val="2400"/>
                <a:buFont typeface="Arial"/>
                <a:buNone/>
              </a:pPr>
              <a:r>
                <a:rPr lang="ko-KR" sz="2400">
                  <a:solidFill>
                    <a:srgbClr val="4472C4"/>
                  </a:solidFill>
                  <a:latin typeface="Arial"/>
                  <a:ea typeface="Arial"/>
                  <a:cs typeface="Arial"/>
                  <a:sym typeface="Arial"/>
                </a:rPr>
                <a:t>인천</a:t>
              </a:r>
              <a:r>
                <a:rPr b="0" i="0" lang="ko-KR" sz="2400" u="none" cap="none" strike="noStrike">
                  <a:solidFill>
                    <a:srgbClr val="4472C4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24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35"/>
            <p:cNvSpPr txBox="1"/>
            <p:nvPr/>
          </p:nvSpPr>
          <p:spPr>
            <a:xfrm>
              <a:off x="5854702" y="1649671"/>
              <a:ext cx="341952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ko-KR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총인 표층, 용존무기인 표층</a:t>
              </a:r>
              <a:endParaRPr/>
            </a:p>
          </p:txBody>
        </p:sp>
      </p:grpSp>
      <p:grpSp>
        <p:nvGrpSpPr>
          <p:cNvPr id="886" name="Google Shape;886;p35"/>
          <p:cNvGrpSpPr/>
          <p:nvPr/>
        </p:nvGrpSpPr>
        <p:grpSpPr>
          <a:xfrm>
            <a:off x="1240330" y="2545251"/>
            <a:ext cx="9810373" cy="2939518"/>
            <a:chOff x="1170520" y="2545251"/>
            <a:chExt cx="9810373" cy="2939518"/>
          </a:xfrm>
        </p:grpSpPr>
        <p:grpSp>
          <p:nvGrpSpPr>
            <p:cNvPr id="887" name="Google Shape;887;p35"/>
            <p:cNvGrpSpPr/>
            <p:nvPr/>
          </p:nvGrpSpPr>
          <p:grpSpPr>
            <a:xfrm>
              <a:off x="1170520" y="2545251"/>
              <a:ext cx="4785860" cy="2939518"/>
              <a:chOff x="3601499" y="2545251"/>
              <a:chExt cx="4785860" cy="2939518"/>
            </a:xfrm>
          </p:grpSpPr>
          <p:sp>
            <p:nvSpPr>
              <p:cNvPr id="888" name="Google Shape;888;p35"/>
              <p:cNvSpPr/>
              <p:nvPr/>
            </p:nvSpPr>
            <p:spPr>
              <a:xfrm>
                <a:off x="3601499" y="2545251"/>
                <a:ext cx="4785860" cy="2939518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89" name="Google Shape;889;p35"/>
              <p:cNvGrpSpPr/>
              <p:nvPr/>
            </p:nvGrpSpPr>
            <p:grpSpPr>
              <a:xfrm>
                <a:off x="4402748" y="2974576"/>
                <a:ext cx="3183363" cy="1967182"/>
                <a:chOff x="4402748" y="2696423"/>
                <a:chExt cx="3183363" cy="1967182"/>
              </a:xfrm>
            </p:grpSpPr>
            <p:sp>
              <p:nvSpPr>
                <p:cNvPr id="890" name="Google Shape;890;p35"/>
                <p:cNvSpPr txBox="1"/>
                <p:nvPr/>
              </p:nvSpPr>
              <p:spPr>
                <a:xfrm>
                  <a:off x="4402748" y="3495080"/>
                  <a:ext cx="3183363" cy="11685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just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ko-KR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1. 비료 사용 자제</a:t>
                  </a:r>
                  <a:endParaRPr/>
                </a:p>
                <a:p>
                  <a:pPr indent="0" lvl="0" marL="0" marR="0" rtl="0" algn="just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ko-KR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2. 축산업에서 나오는 배설물 관리</a:t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just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ko-KR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3. 폐수 처리시설</a:t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1" name="Google Shape;891;p35"/>
                <p:cNvSpPr txBox="1"/>
                <p:nvPr/>
              </p:nvSpPr>
              <p:spPr>
                <a:xfrm>
                  <a:off x="5703324" y="2696423"/>
                  <a:ext cx="58221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B1537"/>
                    </a:buClr>
                    <a:buSzPts val="1800"/>
                    <a:buFont typeface="Arial"/>
                    <a:buNone/>
                  </a:pPr>
                  <a:r>
                    <a:rPr b="0" i="0" lang="ko-KR" sz="1800" u="none" cap="none" strike="noStrike">
                      <a:solidFill>
                        <a:srgbClr val="0B1537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총인</a:t>
                  </a:r>
                  <a:endParaRPr/>
                </a:p>
              </p:txBody>
            </p:sp>
          </p:grpSp>
        </p:grpSp>
        <p:grpSp>
          <p:nvGrpSpPr>
            <p:cNvPr id="892" name="Google Shape;892;p35"/>
            <p:cNvGrpSpPr/>
            <p:nvPr/>
          </p:nvGrpSpPr>
          <p:grpSpPr>
            <a:xfrm>
              <a:off x="6096000" y="2545251"/>
              <a:ext cx="4884893" cy="2939518"/>
              <a:chOff x="3601499" y="2545251"/>
              <a:chExt cx="4884893" cy="2939518"/>
            </a:xfrm>
          </p:grpSpPr>
          <p:sp>
            <p:nvSpPr>
              <p:cNvPr id="893" name="Google Shape;893;p35"/>
              <p:cNvSpPr/>
              <p:nvPr/>
            </p:nvSpPr>
            <p:spPr>
              <a:xfrm>
                <a:off x="3601499" y="2545251"/>
                <a:ext cx="4785860" cy="2939518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94" name="Google Shape;894;p35"/>
              <p:cNvGrpSpPr/>
              <p:nvPr/>
            </p:nvGrpSpPr>
            <p:grpSpPr>
              <a:xfrm>
                <a:off x="3700532" y="2974576"/>
                <a:ext cx="4785860" cy="1967182"/>
                <a:chOff x="3700532" y="2696423"/>
                <a:chExt cx="4785860" cy="1967182"/>
              </a:xfrm>
            </p:grpSpPr>
            <p:sp>
              <p:nvSpPr>
                <p:cNvPr id="895" name="Google Shape;895;p35"/>
                <p:cNvSpPr txBox="1"/>
                <p:nvPr/>
              </p:nvSpPr>
              <p:spPr>
                <a:xfrm>
                  <a:off x="3700532" y="3495080"/>
                  <a:ext cx="4785860" cy="11685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just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ko-KR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1. 활성탄 필터를 통해 물 속의 유기물 제거</a:t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just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ko-KR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2. 용존 산소를 생성해주는 고체산화물을 물에 첨가</a:t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just">
                    <a:lnSpc>
                      <a:spcPct val="107000"/>
                    </a:lnSpc>
                    <a:spcBef>
                      <a:spcPts val="8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ko-KR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3. 해양폐기물 관리</a:t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6" name="Google Shape;896;p35"/>
                <p:cNvSpPr txBox="1"/>
                <p:nvPr/>
              </p:nvSpPr>
              <p:spPr>
                <a:xfrm>
                  <a:off x="5405166" y="2696423"/>
                  <a:ext cx="1178529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B1537"/>
                    </a:buClr>
                    <a:buSzPts val="1800"/>
                    <a:buFont typeface="Arial"/>
                    <a:buNone/>
                  </a:pPr>
                  <a:r>
                    <a:rPr b="0" i="0" lang="ko-KR" sz="1800" u="none" cap="none" strike="noStrike">
                      <a:solidFill>
                        <a:srgbClr val="0B1537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용존무기인</a:t>
                  </a:r>
                  <a:endParaRPr b="0" i="0" sz="1800" u="none" cap="none" strike="noStrike">
                    <a:solidFill>
                      <a:srgbClr val="0B1537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pic>
        <p:nvPicPr>
          <p:cNvPr id="897" name="Google Shape;89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63300" y="5829300"/>
            <a:ext cx="812800" cy="8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4FF"/>
        </a:solidFill>
      </p:bgPr>
    </p:bg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36"/>
          <p:cNvSpPr/>
          <p:nvPr/>
        </p:nvSpPr>
        <p:spPr>
          <a:xfrm>
            <a:off x="5123546" y="1"/>
            <a:ext cx="7068454" cy="6857999"/>
          </a:xfrm>
          <a:custGeom>
            <a:rect b="b" l="l" r="r" t="t"/>
            <a:pathLst>
              <a:path extrusionOk="0" h="6857999" w="7068454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8FACFC">
              <a:alpha val="784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Google Shape;904;p36"/>
          <p:cNvSpPr/>
          <p:nvPr/>
        </p:nvSpPr>
        <p:spPr>
          <a:xfrm>
            <a:off x="238125" y="923052"/>
            <a:ext cx="11715750" cy="5687298"/>
          </a:xfrm>
          <a:prstGeom prst="roundRect">
            <a:avLst>
              <a:gd fmla="val 2435" name="adj"/>
            </a:avLst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38100">
              <a:srgbClr val="8FACFC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F1D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36"/>
          <p:cNvSpPr/>
          <p:nvPr/>
        </p:nvSpPr>
        <p:spPr>
          <a:xfrm>
            <a:off x="238125" y="291084"/>
            <a:ext cx="11715750" cy="438912"/>
          </a:xfrm>
          <a:prstGeom prst="roundRect">
            <a:avLst>
              <a:gd fmla="val 29167" name="adj"/>
            </a:avLst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38100">
              <a:srgbClr val="8FACFC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D4A"/>
              </a:buClr>
              <a:buSzPts val="2000"/>
              <a:buFont typeface="Arial"/>
              <a:buNone/>
            </a:pPr>
            <a:r>
              <a:rPr b="0" i="1" lang="ko-KR" sz="2000" u="none" cap="none" strike="noStrike">
                <a:solidFill>
                  <a:srgbClr val="0F1D4A"/>
                </a:solidFill>
                <a:latin typeface="Arial"/>
                <a:ea typeface="Arial"/>
                <a:cs typeface="Arial"/>
                <a:sym typeface="Arial"/>
              </a:rPr>
              <a:t>4. 중간발표 결론</a:t>
            </a:r>
            <a:endParaRPr b="0" i="0" sz="1600" u="none" cap="none" strike="noStrike">
              <a:solidFill>
                <a:srgbClr val="0F1D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6" name="Google Shape;906;p36"/>
          <p:cNvGrpSpPr/>
          <p:nvPr/>
        </p:nvGrpSpPr>
        <p:grpSpPr>
          <a:xfrm>
            <a:off x="3962598" y="1835936"/>
            <a:ext cx="4266805" cy="464800"/>
            <a:chOff x="5007423" y="1649671"/>
            <a:chExt cx="4266805" cy="464800"/>
          </a:xfrm>
        </p:grpSpPr>
        <p:sp>
          <p:nvSpPr>
            <p:cNvPr id="907" name="Google Shape;907;p36"/>
            <p:cNvSpPr txBox="1"/>
            <p:nvPr/>
          </p:nvSpPr>
          <p:spPr>
            <a:xfrm>
              <a:off x="5007423" y="1652806"/>
              <a:ext cx="86434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72C4"/>
                </a:buClr>
                <a:buSzPts val="2400"/>
                <a:buFont typeface="Arial"/>
                <a:buNone/>
              </a:pPr>
              <a:r>
                <a:rPr b="0" i="0" lang="ko-KR" sz="2400" u="none" cap="none" strike="noStrike">
                  <a:solidFill>
                    <a:srgbClr val="4472C4"/>
                  </a:solidFill>
                  <a:latin typeface="Arial"/>
                  <a:ea typeface="Arial"/>
                  <a:cs typeface="Arial"/>
                  <a:sym typeface="Arial"/>
                </a:rPr>
                <a:t>시화1</a:t>
              </a:r>
              <a:endParaRPr b="0" i="0" sz="24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36"/>
            <p:cNvSpPr txBox="1"/>
            <p:nvPr/>
          </p:nvSpPr>
          <p:spPr>
            <a:xfrm>
              <a:off x="5854702" y="1649671"/>
              <a:ext cx="341952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ko-KR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총인 표층, 용존무기인 표층</a:t>
              </a:r>
              <a:endParaRPr/>
            </a:p>
          </p:txBody>
        </p:sp>
      </p:grpSp>
      <p:grpSp>
        <p:nvGrpSpPr>
          <p:cNvPr id="909" name="Google Shape;909;p36"/>
          <p:cNvGrpSpPr/>
          <p:nvPr/>
        </p:nvGrpSpPr>
        <p:grpSpPr>
          <a:xfrm>
            <a:off x="1240330" y="2545251"/>
            <a:ext cx="4785860" cy="2939518"/>
            <a:chOff x="3601499" y="2545251"/>
            <a:chExt cx="4785860" cy="2939518"/>
          </a:xfrm>
        </p:grpSpPr>
        <p:sp>
          <p:nvSpPr>
            <p:cNvPr id="910" name="Google Shape;910;p36"/>
            <p:cNvSpPr/>
            <p:nvPr/>
          </p:nvSpPr>
          <p:spPr>
            <a:xfrm>
              <a:off x="3601499" y="2545251"/>
              <a:ext cx="4785860" cy="293951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11" name="Google Shape;911;p36"/>
            <p:cNvGrpSpPr/>
            <p:nvPr/>
          </p:nvGrpSpPr>
          <p:grpSpPr>
            <a:xfrm>
              <a:off x="4402748" y="2974576"/>
              <a:ext cx="3183363" cy="1967182"/>
              <a:chOff x="4402748" y="2696423"/>
              <a:chExt cx="3183363" cy="1967182"/>
            </a:xfrm>
          </p:grpSpPr>
          <p:sp>
            <p:nvSpPr>
              <p:cNvPr id="912" name="Google Shape;912;p36"/>
              <p:cNvSpPr txBox="1"/>
              <p:nvPr/>
            </p:nvSpPr>
            <p:spPr>
              <a:xfrm>
                <a:off x="4402748" y="3495080"/>
                <a:ext cx="3183363" cy="11685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1. 비료 사용 자제</a:t>
                </a:r>
                <a:endParaRPr/>
              </a:p>
              <a:p>
                <a:pPr indent="0" lvl="0" marL="0" marR="0" rtl="0" algn="just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2. 축산업에서 나오는 배설물 관리</a:t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just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3. 폐수 처리시설</a:t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3" name="Google Shape;913;p36"/>
              <p:cNvSpPr txBox="1"/>
              <p:nvPr/>
            </p:nvSpPr>
            <p:spPr>
              <a:xfrm>
                <a:off x="5703324" y="2696423"/>
                <a:ext cx="58221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B1537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rgbClr val="0B1537"/>
                    </a:solidFill>
                    <a:latin typeface="Arial"/>
                    <a:ea typeface="Arial"/>
                    <a:cs typeface="Arial"/>
                    <a:sym typeface="Arial"/>
                  </a:rPr>
                  <a:t>총인</a:t>
                </a:r>
                <a:endParaRPr/>
              </a:p>
            </p:txBody>
          </p:sp>
        </p:grpSp>
      </p:grpSp>
      <p:grpSp>
        <p:nvGrpSpPr>
          <p:cNvPr id="914" name="Google Shape;914;p36"/>
          <p:cNvGrpSpPr/>
          <p:nvPr/>
        </p:nvGrpSpPr>
        <p:grpSpPr>
          <a:xfrm>
            <a:off x="6165810" y="2545251"/>
            <a:ext cx="4884893" cy="2939518"/>
            <a:chOff x="3601499" y="2545251"/>
            <a:chExt cx="4884893" cy="2939518"/>
          </a:xfrm>
        </p:grpSpPr>
        <p:sp>
          <p:nvSpPr>
            <p:cNvPr id="915" name="Google Shape;915;p36"/>
            <p:cNvSpPr/>
            <p:nvPr/>
          </p:nvSpPr>
          <p:spPr>
            <a:xfrm>
              <a:off x="3601499" y="2545251"/>
              <a:ext cx="4785860" cy="293951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16" name="Google Shape;916;p36"/>
            <p:cNvGrpSpPr/>
            <p:nvPr/>
          </p:nvGrpSpPr>
          <p:grpSpPr>
            <a:xfrm>
              <a:off x="3700532" y="2974576"/>
              <a:ext cx="4785860" cy="1967182"/>
              <a:chOff x="3700532" y="2696423"/>
              <a:chExt cx="4785860" cy="1967182"/>
            </a:xfrm>
          </p:grpSpPr>
          <p:sp>
            <p:nvSpPr>
              <p:cNvPr id="917" name="Google Shape;917;p36"/>
              <p:cNvSpPr txBox="1"/>
              <p:nvPr/>
            </p:nvSpPr>
            <p:spPr>
              <a:xfrm>
                <a:off x="3700532" y="3495080"/>
                <a:ext cx="4785860" cy="11685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1. 활성탄 필터를 통해 물 속의 유기물 제거</a:t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just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2. 용존 산소를 생성해주는 고체산화물을 물에 첨가</a:t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just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3. 해양폐기물 관리</a:t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8" name="Google Shape;918;p36"/>
              <p:cNvSpPr txBox="1"/>
              <p:nvPr/>
            </p:nvSpPr>
            <p:spPr>
              <a:xfrm>
                <a:off x="5405166" y="2696423"/>
                <a:ext cx="117852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B1537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rgbClr val="0B1537"/>
                    </a:solidFill>
                    <a:latin typeface="Arial"/>
                    <a:ea typeface="Arial"/>
                    <a:cs typeface="Arial"/>
                    <a:sym typeface="Arial"/>
                  </a:rPr>
                  <a:t>용존무기인</a:t>
                </a:r>
                <a:endParaRPr b="0" i="0" sz="1800" u="none" cap="none" strike="noStrike">
                  <a:solidFill>
                    <a:srgbClr val="0B153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919" name="Google Shape;91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63300" y="5829300"/>
            <a:ext cx="812800" cy="8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4FF"/>
        </a:solidFill>
      </p:bgPr>
    </p:bg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37"/>
          <p:cNvSpPr/>
          <p:nvPr/>
        </p:nvSpPr>
        <p:spPr>
          <a:xfrm>
            <a:off x="5123546" y="1"/>
            <a:ext cx="7068454" cy="6857999"/>
          </a:xfrm>
          <a:custGeom>
            <a:rect b="b" l="l" r="r" t="t"/>
            <a:pathLst>
              <a:path extrusionOk="0" h="6857999" w="7068454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8FACFC">
              <a:alpha val="784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p37"/>
          <p:cNvSpPr/>
          <p:nvPr/>
        </p:nvSpPr>
        <p:spPr>
          <a:xfrm>
            <a:off x="238125" y="923052"/>
            <a:ext cx="11715750" cy="5687298"/>
          </a:xfrm>
          <a:prstGeom prst="roundRect">
            <a:avLst>
              <a:gd fmla="val 2435" name="adj"/>
            </a:avLst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38100">
              <a:srgbClr val="8FACFC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F1D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Google Shape;927;p37"/>
          <p:cNvSpPr/>
          <p:nvPr/>
        </p:nvSpPr>
        <p:spPr>
          <a:xfrm>
            <a:off x="238125" y="291084"/>
            <a:ext cx="11715750" cy="438912"/>
          </a:xfrm>
          <a:prstGeom prst="roundRect">
            <a:avLst>
              <a:gd fmla="val 29167" name="adj"/>
            </a:avLst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38100">
              <a:srgbClr val="8FACFC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D4A"/>
              </a:buClr>
              <a:buSzPts val="2000"/>
              <a:buFont typeface="Arial"/>
              <a:buNone/>
            </a:pPr>
            <a:r>
              <a:rPr b="0" i="1" lang="ko-KR" sz="2000" u="none" cap="none" strike="noStrike">
                <a:solidFill>
                  <a:srgbClr val="0F1D4A"/>
                </a:solidFill>
                <a:latin typeface="Arial"/>
                <a:ea typeface="Arial"/>
                <a:cs typeface="Arial"/>
                <a:sym typeface="Arial"/>
              </a:rPr>
              <a:t>4. 중간발표 결론</a:t>
            </a:r>
            <a:endParaRPr b="0" i="0" sz="1600" u="none" cap="none" strike="noStrike">
              <a:solidFill>
                <a:srgbClr val="0F1D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8" name="Google Shape;928;p37"/>
          <p:cNvGrpSpPr/>
          <p:nvPr/>
        </p:nvGrpSpPr>
        <p:grpSpPr>
          <a:xfrm>
            <a:off x="3829548" y="1835936"/>
            <a:ext cx="4457563" cy="464800"/>
            <a:chOff x="5007423" y="1649671"/>
            <a:chExt cx="4457563" cy="464800"/>
          </a:xfrm>
        </p:grpSpPr>
        <p:sp>
          <p:nvSpPr>
            <p:cNvPr id="929" name="Google Shape;929;p37"/>
            <p:cNvSpPr txBox="1"/>
            <p:nvPr/>
          </p:nvSpPr>
          <p:spPr>
            <a:xfrm>
              <a:off x="5007423" y="1652806"/>
              <a:ext cx="86434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72C4"/>
                </a:buClr>
                <a:buSzPts val="2400"/>
                <a:buFont typeface="Arial"/>
                <a:buNone/>
              </a:pPr>
              <a:r>
                <a:rPr b="0" i="0" lang="ko-KR" sz="2400" u="none" cap="none" strike="noStrike">
                  <a:solidFill>
                    <a:srgbClr val="4472C4"/>
                  </a:solidFill>
                  <a:latin typeface="Arial"/>
                  <a:ea typeface="Arial"/>
                  <a:cs typeface="Arial"/>
                  <a:sym typeface="Arial"/>
                </a:rPr>
                <a:t>울산1</a:t>
              </a:r>
              <a:endParaRPr b="0" i="0" sz="24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37"/>
            <p:cNvSpPr txBox="1"/>
            <p:nvPr/>
          </p:nvSpPr>
          <p:spPr>
            <a:xfrm>
              <a:off x="5854702" y="1649671"/>
              <a:ext cx="361028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ko-KR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아질산성질소 표층, 염분저층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1" name="Google Shape;931;p37"/>
          <p:cNvGrpSpPr/>
          <p:nvPr/>
        </p:nvGrpSpPr>
        <p:grpSpPr>
          <a:xfrm>
            <a:off x="6165810" y="2545251"/>
            <a:ext cx="4785860" cy="2939518"/>
            <a:chOff x="3601499" y="2545251"/>
            <a:chExt cx="4785860" cy="2939518"/>
          </a:xfrm>
        </p:grpSpPr>
        <p:sp>
          <p:nvSpPr>
            <p:cNvPr id="932" name="Google Shape;932;p37"/>
            <p:cNvSpPr/>
            <p:nvPr/>
          </p:nvSpPr>
          <p:spPr>
            <a:xfrm>
              <a:off x="3601499" y="2545251"/>
              <a:ext cx="4785860" cy="293951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33" name="Google Shape;933;p37"/>
            <p:cNvGrpSpPr/>
            <p:nvPr/>
          </p:nvGrpSpPr>
          <p:grpSpPr>
            <a:xfrm>
              <a:off x="4084156" y="2974576"/>
              <a:ext cx="3820546" cy="1967182"/>
              <a:chOff x="4084156" y="2696423"/>
              <a:chExt cx="3820546" cy="1967182"/>
            </a:xfrm>
          </p:grpSpPr>
          <p:sp>
            <p:nvSpPr>
              <p:cNvPr id="934" name="Google Shape;934;p37"/>
              <p:cNvSpPr txBox="1"/>
              <p:nvPr/>
            </p:nvSpPr>
            <p:spPr>
              <a:xfrm>
                <a:off x="4084156" y="3495080"/>
                <a:ext cx="3820546" cy="11685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-342900" lvl="0" marL="342900" marR="0" rtl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AutoNum type="arabicPeriod"/>
                </a:pPr>
                <a:r>
                  <a:rPr b="0" i="0" lang="ko-KR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해수 담수화 기술</a:t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-342900" lvl="0" marL="342900" marR="0" rtl="0" algn="just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AutoNum type="arabicPeriod"/>
                </a:pPr>
                <a:r>
                  <a:rPr b="0" i="0" lang="ko-KR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강수수 공급</a:t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-342900" lvl="0" marL="342900" marR="0" rtl="0" algn="just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AutoNum type="arabicPeriod"/>
                </a:pPr>
                <a:r>
                  <a:rPr b="0" i="0" lang="ko-KR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해양생태계 조성 및 연안에 식물 이용</a:t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5" name="Google Shape;935;p37"/>
              <p:cNvSpPr txBox="1"/>
              <p:nvPr/>
            </p:nvSpPr>
            <p:spPr>
              <a:xfrm>
                <a:off x="5478905" y="2696423"/>
                <a:ext cx="103105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B1537"/>
                  </a:buClr>
                  <a:buSzPts val="1800"/>
                  <a:buFont typeface="Arial"/>
                  <a:buNone/>
                </a:pPr>
                <a:r>
                  <a:rPr lang="ko-KR" sz="1800">
                    <a:solidFill>
                      <a:srgbClr val="0B1537"/>
                    </a:solidFill>
                    <a:latin typeface="Arial"/>
                    <a:ea typeface="Arial"/>
                    <a:cs typeface="Arial"/>
                    <a:sym typeface="Arial"/>
                  </a:rPr>
                  <a:t>염분 저층</a:t>
                </a:r>
                <a:endParaRPr b="0" i="0" sz="1800" u="none" cap="none" strike="noStrike">
                  <a:solidFill>
                    <a:srgbClr val="0B153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36" name="Google Shape;936;p37"/>
          <p:cNvGrpSpPr/>
          <p:nvPr/>
        </p:nvGrpSpPr>
        <p:grpSpPr>
          <a:xfrm>
            <a:off x="1242000" y="2545251"/>
            <a:ext cx="4785860" cy="2939518"/>
            <a:chOff x="3601499" y="2545251"/>
            <a:chExt cx="4785860" cy="2939518"/>
          </a:xfrm>
        </p:grpSpPr>
        <p:sp>
          <p:nvSpPr>
            <p:cNvPr id="937" name="Google Shape;937;p37"/>
            <p:cNvSpPr/>
            <p:nvPr/>
          </p:nvSpPr>
          <p:spPr>
            <a:xfrm>
              <a:off x="3601499" y="2545251"/>
              <a:ext cx="4785860" cy="293951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38" name="Google Shape;938;p37"/>
            <p:cNvGrpSpPr/>
            <p:nvPr/>
          </p:nvGrpSpPr>
          <p:grpSpPr>
            <a:xfrm>
              <a:off x="4034973" y="2974576"/>
              <a:ext cx="3918912" cy="1568227"/>
              <a:chOff x="4034973" y="2696423"/>
              <a:chExt cx="3918912" cy="1568227"/>
            </a:xfrm>
          </p:grpSpPr>
          <p:sp>
            <p:nvSpPr>
              <p:cNvPr id="939" name="Google Shape;939;p37"/>
              <p:cNvSpPr txBox="1"/>
              <p:nvPr/>
            </p:nvSpPr>
            <p:spPr>
              <a:xfrm>
                <a:off x="4034973" y="3495080"/>
                <a:ext cx="3918912" cy="7695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1. 탄소 배출 감소 🡪 아질산성질소 감소</a:t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just">
                  <a:lnSpc>
                    <a:spcPct val="107000"/>
                  </a:lnSpc>
                  <a:spcBef>
                    <a:spcPts val="80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2. 녹지 및 산림 확대</a:t>
                </a:r>
                <a:endParaRPr/>
              </a:p>
            </p:txBody>
          </p:sp>
          <p:sp>
            <p:nvSpPr>
              <p:cNvPr id="940" name="Google Shape;940;p37"/>
              <p:cNvSpPr txBox="1"/>
              <p:nvPr/>
            </p:nvSpPr>
            <p:spPr>
              <a:xfrm>
                <a:off x="5305779" y="2696423"/>
                <a:ext cx="13773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rgbClr val="0B1537"/>
                    </a:solidFill>
                    <a:latin typeface="Arial"/>
                    <a:ea typeface="Arial"/>
                    <a:cs typeface="Arial"/>
                    <a:sym typeface="Arial"/>
                  </a:rPr>
                  <a:t>아질산성질소</a:t>
                </a:r>
                <a:endParaRPr sz="1800">
                  <a:solidFill>
                    <a:srgbClr val="0B153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941" name="Google Shape;94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63300" y="5829300"/>
            <a:ext cx="812800" cy="8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4FF"/>
        </a:solidFill>
      </p:bgPr>
    </p:bg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38"/>
          <p:cNvSpPr/>
          <p:nvPr/>
        </p:nvSpPr>
        <p:spPr>
          <a:xfrm>
            <a:off x="5123546" y="1"/>
            <a:ext cx="7068454" cy="6857999"/>
          </a:xfrm>
          <a:custGeom>
            <a:rect b="b" l="l" r="r" t="t"/>
            <a:pathLst>
              <a:path extrusionOk="0" h="6857999" w="7068454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8FACFC">
              <a:alpha val="784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p38"/>
          <p:cNvSpPr/>
          <p:nvPr/>
        </p:nvSpPr>
        <p:spPr>
          <a:xfrm>
            <a:off x="238125" y="923052"/>
            <a:ext cx="11715750" cy="5687298"/>
          </a:xfrm>
          <a:prstGeom prst="roundRect">
            <a:avLst>
              <a:gd fmla="val 2435" name="adj"/>
            </a:avLst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38100">
              <a:srgbClr val="8FACFC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F1D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9" name="Google Shape;949;p38"/>
          <p:cNvSpPr/>
          <p:nvPr/>
        </p:nvSpPr>
        <p:spPr>
          <a:xfrm>
            <a:off x="238125" y="291084"/>
            <a:ext cx="11715750" cy="438912"/>
          </a:xfrm>
          <a:prstGeom prst="roundRect">
            <a:avLst>
              <a:gd fmla="val 29167" name="adj"/>
            </a:avLst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38100">
              <a:srgbClr val="8FACFC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D4A"/>
              </a:buClr>
              <a:buSzPts val="2000"/>
              <a:buFont typeface="Arial"/>
              <a:buNone/>
            </a:pPr>
            <a:r>
              <a:rPr b="0" i="1" lang="ko-KR" sz="2000" u="none" cap="none" strike="noStrike">
                <a:solidFill>
                  <a:srgbClr val="0F1D4A"/>
                </a:solidFill>
                <a:latin typeface="Arial"/>
                <a:ea typeface="Arial"/>
                <a:cs typeface="Arial"/>
                <a:sym typeface="Arial"/>
              </a:rPr>
              <a:t>4. 중간발표 결론</a:t>
            </a:r>
            <a:endParaRPr b="0" i="0" sz="1600" u="none" cap="none" strike="noStrike">
              <a:solidFill>
                <a:srgbClr val="0F1D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0" name="Google Shape;950;p38"/>
          <p:cNvGrpSpPr/>
          <p:nvPr/>
        </p:nvGrpSpPr>
        <p:grpSpPr>
          <a:xfrm>
            <a:off x="553995" y="1946857"/>
            <a:ext cx="11084011" cy="3639689"/>
            <a:chOff x="553995" y="2191665"/>
            <a:chExt cx="11084011" cy="3639689"/>
          </a:xfrm>
        </p:grpSpPr>
        <p:grpSp>
          <p:nvGrpSpPr>
            <p:cNvPr id="951" name="Google Shape;951;p38"/>
            <p:cNvGrpSpPr/>
            <p:nvPr/>
          </p:nvGrpSpPr>
          <p:grpSpPr>
            <a:xfrm>
              <a:off x="553995" y="3312685"/>
              <a:ext cx="11084011" cy="2518669"/>
              <a:chOff x="495851" y="3225113"/>
              <a:chExt cx="11084011" cy="2518669"/>
            </a:xfrm>
          </p:grpSpPr>
          <p:sp>
            <p:nvSpPr>
              <p:cNvPr id="952" name="Google Shape;952;p38"/>
              <p:cNvSpPr/>
              <p:nvPr/>
            </p:nvSpPr>
            <p:spPr>
              <a:xfrm>
                <a:off x="495851" y="3225113"/>
                <a:ext cx="11084011" cy="2518669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252000" spcFirstLastPara="1" rIns="252000" wrap="square" tIns="45700">
                <a:noAutofit/>
              </a:bodyPr>
              <a:lstStyle/>
              <a:p>
                <a:pPr indent="-342900" lvl="0" marL="34290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AutoNum type="arabicPeriod"/>
                </a:pPr>
                <a:r>
                  <a:rPr lang="ko-KR"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기존의 </a:t>
                </a:r>
                <a:r>
                  <a:rPr b="1" lang="ko-KR" sz="1800">
                    <a:solidFill>
                      <a:srgbClr val="557CF9"/>
                    </a:solidFill>
                    <a:latin typeface="Arial"/>
                    <a:ea typeface="Arial"/>
                    <a:cs typeface="Arial"/>
                    <a:sym typeface="Arial"/>
                  </a:rPr>
                  <a:t>‘연암오염 총괄 관리’</a:t>
                </a:r>
                <a:r>
                  <a:rPr lang="ko-KR"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의 관리 대상에 대한 구체적인 근거를 뒷받침해 </a:t>
                </a:r>
                <a:r>
                  <a:rPr lang="ko-KR" sz="1800">
                    <a:solidFill>
                      <a:srgbClr val="557CF9"/>
                    </a:solidFill>
                    <a:latin typeface="Arial"/>
                    <a:ea typeface="Arial"/>
                    <a:cs typeface="Arial"/>
                    <a:sym typeface="Arial"/>
                  </a:rPr>
                  <a:t>관리 대상 확대</a:t>
                </a:r>
                <a:endParaRPr sz="1800">
                  <a:solidFill>
                    <a:srgbClr val="557CF9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-228600" lvl="0" marL="3429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-342900" lvl="0" marL="3429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AutoNum type="arabicPeriod"/>
                </a:pPr>
                <a:r>
                  <a:rPr b="0" i="0" lang="ko-KR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특별관리해역의 </a:t>
                </a:r>
                <a:r>
                  <a:rPr lang="ko-KR" sz="1800">
                    <a:solidFill>
                      <a:srgbClr val="557CF9"/>
                    </a:solidFill>
                    <a:latin typeface="Arial"/>
                    <a:ea typeface="Arial"/>
                    <a:cs typeface="Arial"/>
                    <a:sym typeface="Arial"/>
                  </a:rPr>
                  <a:t>기존 해양환경관리정책을 보완, 강화</a:t>
                </a:r>
                <a:r>
                  <a:rPr b="0" i="0" lang="ko-KR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하는 동시에 새로운 관리 정책을 수립하는 등 향후 정책 방향을 제시하는 </a:t>
                </a:r>
                <a:r>
                  <a:rPr lang="ko-KR" sz="1800">
                    <a:solidFill>
                      <a:srgbClr val="557CF9"/>
                    </a:solidFill>
                    <a:latin typeface="Arial"/>
                    <a:ea typeface="Arial"/>
                    <a:cs typeface="Arial"/>
                    <a:sym typeface="Arial"/>
                  </a:rPr>
                  <a:t>근거자료</a:t>
                </a:r>
                <a:r>
                  <a:rPr b="0" i="0" lang="ko-KR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로도 활용</a:t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-228600" lvl="0" marL="3429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-342900" lvl="0" marL="3429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AutoNum type="arabicPeriod"/>
                </a:pPr>
                <a:r>
                  <a:rPr b="0" i="0" lang="ko-KR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이를 통해 해양환경을 체계적으로 보전, 관리하는 것이 가능하기 때문에, </a:t>
                </a:r>
                <a:r>
                  <a:rPr lang="ko-KR" sz="1800">
                    <a:solidFill>
                      <a:srgbClr val="557CF9"/>
                    </a:solidFill>
                    <a:latin typeface="Arial"/>
                    <a:ea typeface="Arial"/>
                    <a:cs typeface="Arial"/>
                    <a:sym typeface="Arial"/>
                  </a:rPr>
                  <a:t>해양환경이 지속적으로 악화되는 것을 예방</a:t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3" name="Google Shape;953;p38"/>
              <p:cNvSpPr txBox="1"/>
              <p:nvPr/>
            </p:nvSpPr>
            <p:spPr>
              <a:xfrm>
                <a:off x="5547979" y="3327919"/>
                <a:ext cx="97975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rgbClr val="0F1D4A"/>
                    </a:solidFill>
                    <a:latin typeface="Arial"/>
                    <a:ea typeface="Arial"/>
                    <a:cs typeface="Arial"/>
                    <a:sym typeface="Arial"/>
                  </a:rPr>
                  <a:t>기대효과</a:t>
                </a:r>
                <a:endParaRPr/>
              </a:p>
            </p:txBody>
          </p:sp>
        </p:grpSp>
        <p:sp>
          <p:nvSpPr>
            <p:cNvPr id="954" name="Google Shape;954;p38"/>
            <p:cNvSpPr txBox="1"/>
            <p:nvPr/>
          </p:nvSpPr>
          <p:spPr>
            <a:xfrm>
              <a:off x="1343763" y="2191665"/>
              <a:ext cx="9504475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· </a:t>
              </a:r>
              <a:r>
                <a:rPr b="0" i="0" lang="ko-KR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현재 특별관리해역으로 선정된 구역에서 </a:t>
              </a:r>
              <a:r>
                <a:rPr lang="ko-KR" sz="1800">
                  <a:solidFill>
                    <a:srgbClr val="557CF9"/>
                  </a:solidFill>
                  <a:latin typeface="Arial"/>
                  <a:ea typeface="Arial"/>
                  <a:cs typeface="Arial"/>
                  <a:sym typeface="Arial"/>
                </a:rPr>
                <a:t>각 해역 마다 어떤 해양오염 지표(변수)가 크게 작용했는지 </a:t>
              </a:r>
              <a:r>
                <a:rPr b="0" i="0" lang="ko-KR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도출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· 도출된 지표</a:t>
              </a:r>
              <a:r>
                <a:rPr b="0" i="0" lang="ko-KR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들의 특성을 파악하여 </a:t>
              </a:r>
              <a:r>
                <a:rPr b="0" i="0" lang="ko-KR" sz="1800" u="none" cap="none" strike="noStrike">
                  <a:solidFill>
                    <a:srgbClr val="557CF9"/>
                  </a:solidFill>
                  <a:latin typeface="Arial"/>
                  <a:ea typeface="Arial"/>
                  <a:cs typeface="Arial"/>
                  <a:sym typeface="Arial"/>
                </a:rPr>
                <a:t>각 해역 별로 다르게 해양오염을 관리하는 방안</a:t>
              </a:r>
              <a:r>
                <a:rPr b="0" i="0" lang="ko-KR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을 모색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55" name="Google Shape;955;p38"/>
            <p:cNvGrpSpPr/>
            <p:nvPr/>
          </p:nvGrpSpPr>
          <p:grpSpPr>
            <a:xfrm rot="5400000">
              <a:off x="5973915" y="2644454"/>
              <a:ext cx="244173" cy="861775"/>
              <a:chOff x="6195375" y="2042164"/>
              <a:chExt cx="319917" cy="1168394"/>
            </a:xfrm>
          </p:grpSpPr>
          <p:grpSp>
            <p:nvGrpSpPr>
              <p:cNvPr id="956" name="Google Shape;956;p38"/>
              <p:cNvGrpSpPr/>
              <p:nvPr/>
            </p:nvGrpSpPr>
            <p:grpSpPr>
              <a:xfrm>
                <a:off x="6195375" y="2042164"/>
                <a:ext cx="256695" cy="1168394"/>
                <a:chOff x="9033364" y="1824241"/>
                <a:chExt cx="162621" cy="443311"/>
              </a:xfrm>
            </p:grpSpPr>
            <p:cxnSp>
              <p:nvCxnSpPr>
                <p:cNvPr id="957" name="Google Shape;957;p38"/>
                <p:cNvCxnSpPr/>
                <p:nvPr/>
              </p:nvCxnSpPr>
              <p:spPr>
                <a:xfrm rot="-5400000">
                  <a:off x="9001423" y="2072990"/>
                  <a:ext cx="226502" cy="162621"/>
                </a:xfrm>
                <a:prstGeom prst="straightConnector1">
                  <a:avLst/>
                </a:prstGeom>
                <a:noFill/>
                <a:ln cap="flat" cmpd="sng" w="22225">
                  <a:solidFill>
                    <a:srgbClr val="C9D1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58" name="Google Shape;958;p38"/>
                <p:cNvCxnSpPr/>
                <p:nvPr/>
              </p:nvCxnSpPr>
              <p:spPr>
                <a:xfrm flipH="1" rot="-5400000">
                  <a:off x="9001423" y="1856181"/>
                  <a:ext cx="226502" cy="162621"/>
                </a:xfrm>
                <a:prstGeom prst="straightConnector1">
                  <a:avLst/>
                </a:prstGeom>
                <a:noFill/>
                <a:ln cap="flat" cmpd="sng" w="22225">
                  <a:solidFill>
                    <a:srgbClr val="C9D1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959" name="Google Shape;959;p38"/>
              <p:cNvGrpSpPr/>
              <p:nvPr/>
            </p:nvGrpSpPr>
            <p:grpSpPr>
              <a:xfrm>
                <a:off x="6258597" y="2042164"/>
                <a:ext cx="256695" cy="1168394"/>
                <a:chOff x="9033364" y="1824241"/>
                <a:chExt cx="162621" cy="443311"/>
              </a:xfrm>
            </p:grpSpPr>
            <p:cxnSp>
              <p:nvCxnSpPr>
                <p:cNvPr id="960" name="Google Shape;960;p38"/>
                <p:cNvCxnSpPr/>
                <p:nvPr/>
              </p:nvCxnSpPr>
              <p:spPr>
                <a:xfrm rot="-5400000">
                  <a:off x="9001423" y="2072990"/>
                  <a:ext cx="226502" cy="162621"/>
                </a:xfrm>
                <a:prstGeom prst="straightConnector1">
                  <a:avLst/>
                </a:prstGeom>
                <a:noFill/>
                <a:ln cap="flat" cmpd="sng" w="22225">
                  <a:solidFill>
                    <a:srgbClr val="C9D1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61" name="Google Shape;961;p38"/>
                <p:cNvCxnSpPr/>
                <p:nvPr/>
              </p:nvCxnSpPr>
              <p:spPr>
                <a:xfrm flipH="1" rot="-5400000">
                  <a:off x="9001423" y="1856181"/>
                  <a:ext cx="226502" cy="162621"/>
                </a:xfrm>
                <a:prstGeom prst="straightConnector1">
                  <a:avLst/>
                </a:prstGeom>
                <a:noFill/>
                <a:ln cap="flat" cmpd="sng" w="22225">
                  <a:solidFill>
                    <a:srgbClr val="C9D1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</p:grpSp>
      <p:pic>
        <p:nvPicPr>
          <p:cNvPr id="962" name="Google Shape;96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63300" y="5829300"/>
            <a:ext cx="812800" cy="8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4FF"/>
        </a:solidFill>
      </p:bgPr>
    </p:bg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39"/>
          <p:cNvSpPr/>
          <p:nvPr/>
        </p:nvSpPr>
        <p:spPr>
          <a:xfrm>
            <a:off x="5123546" y="1"/>
            <a:ext cx="7068454" cy="6857999"/>
          </a:xfrm>
          <a:custGeom>
            <a:rect b="b" l="l" r="r" t="t"/>
            <a:pathLst>
              <a:path extrusionOk="0" h="6857999" w="7068454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8FACFC">
              <a:alpha val="784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9" name="Google Shape;969;p39"/>
          <p:cNvSpPr/>
          <p:nvPr/>
        </p:nvSpPr>
        <p:spPr>
          <a:xfrm>
            <a:off x="238125" y="291084"/>
            <a:ext cx="11715750" cy="438912"/>
          </a:xfrm>
          <a:prstGeom prst="roundRect">
            <a:avLst>
              <a:gd fmla="val 29167" name="adj"/>
            </a:avLst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38100">
              <a:srgbClr val="8FACFC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D4A"/>
              </a:buClr>
              <a:buSzPts val="2000"/>
              <a:buFont typeface="Arial"/>
              <a:buNone/>
            </a:pPr>
            <a:r>
              <a:rPr b="0" i="1" lang="ko-KR" sz="2000" u="none" cap="none" strike="noStrike">
                <a:solidFill>
                  <a:srgbClr val="0F1D4A"/>
                </a:solidFill>
                <a:latin typeface="Arial"/>
                <a:ea typeface="Arial"/>
                <a:cs typeface="Arial"/>
                <a:sym typeface="Arial"/>
              </a:rPr>
              <a:t>5. 향후 추진 계획</a:t>
            </a:r>
            <a:endParaRPr b="0" i="0" sz="1600" u="none" cap="none" strike="noStrike">
              <a:solidFill>
                <a:srgbClr val="0F1D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0" name="Google Shape;970;p39"/>
          <p:cNvSpPr/>
          <p:nvPr/>
        </p:nvSpPr>
        <p:spPr>
          <a:xfrm>
            <a:off x="238125" y="881927"/>
            <a:ext cx="11715900" cy="5687400"/>
          </a:xfrm>
          <a:prstGeom prst="roundRect">
            <a:avLst>
              <a:gd fmla="val 2435" name="adj"/>
            </a:avLst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38100">
              <a:srgbClr val="8FACFC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F1D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1" name="Google Shape;971;p39"/>
          <p:cNvSpPr txBox="1"/>
          <p:nvPr/>
        </p:nvSpPr>
        <p:spPr>
          <a:xfrm>
            <a:off x="5136443" y="1567125"/>
            <a:ext cx="191911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D4A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rgbClr val="0F1D4A"/>
                </a:solidFill>
                <a:latin typeface="Arial"/>
                <a:ea typeface="Arial"/>
                <a:cs typeface="Arial"/>
                <a:sym typeface="Arial"/>
              </a:rPr>
              <a:t>제안 연구 방법</a:t>
            </a:r>
            <a:endParaRPr/>
          </a:p>
        </p:txBody>
      </p:sp>
      <p:sp>
        <p:nvSpPr>
          <p:cNvPr id="972" name="Google Shape;972;p39"/>
          <p:cNvSpPr txBox="1"/>
          <p:nvPr/>
        </p:nvSpPr>
        <p:spPr>
          <a:xfrm>
            <a:off x="6307017" y="2935049"/>
            <a:ext cx="1847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57CF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3" name="Google Shape;973;p39"/>
          <p:cNvGrpSpPr/>
          <p:nvPr/>
        </p:nvGrpSpPr>
        <p:grpSpPr>
          <a:xfrm>
            <a:off x="1434684" y="2355196"/>
            <a:ext cx="9322632" cy="2920024"/>
            <a:chOff x="1911425" y="2355196"/>
            <a:chExt cx="9322632" cy="2920024"/>
          </a:xfrm>
        </p:grpSpPr>
        <p:grpSp>
          <p:nvGrpSpPr>
            <p:cNvPr id="974" name="Google Shape;974;p39"/>
            <p:cNvGrpSpPr/>
            <p:nvPr/>
          </p:nvGrpSpPr>
          <p:grpSpPr>
            <a:xfrm>
              <a:off x="1911425" y="2355196"/>
              <a:ext cx="9322632" cy="932983"/>
              <a:chOff x="6215678" y="2355196"/>
              <a:chExt cx="5138865" cy="932983"/>
            </a:xfrm>
          </p:grpSpPr>
          <p:sp>
            <p:nvSpPr>
              <p:cNvPr id="975" name="Google Shape;975;p39"/>
              <p:cNvSpPr txBox="1"/>
              <p:nvPr/>
            </p:nvSpPr>
            <p:spPr>
              <a:xfrm>
                <a:off x="6215678" y="2355196"/>
                <a:ext cx="33534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3D1FD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rgbClr val="C3D1FD"/>
                    </a:solidFill>
                    <a:latin typeface="Arial"/>
                    <a:ea typeface="Arial"/>
                    <a:cs typeface="Arial"/>
                    <a:sym typeface="Arial"/>
                  </a:rPr>
                  <a:t>6</a:t>
                </a:r>
                <a:endParaRPr b="0" i="0" sz="1800" u="none" cap="none" strike="noStrike">
                  <a:solidFill>
                    <a:srgbClr val="C3D1FD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76" name="Google Shape;976;p39"/>
              <p:cNvGrpSpPr/>
              <p:nvPr/>
            </p:nvGrpSpPr>
            <p:grpSpPr>
              <a:xfrm>
                <a:off x="6530989" y="2370436"/>
                <a:ext cx="4823554" cy="917743"/>
                <a:chOff x="6530989" y="2370436"/>
                <a:chExt cx="4823554" cy="917743"/>
              </a:xfrm>
            </p:grpSpPr>
            <p:sp>
              <p:nvSpPr>
                <p:cNvPr id="977" name="Google Shape;977;p39"/>
                <p:cNvSpPr txBox="1"/>
                <p:nvPr/>
              </p:nvSpPr>
              <p:spPr>
                <a:xfrm>
                  <a:off x="6530990" y="2370436"/>
                  <a:ext cx="381523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ko-KR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두 가지 방법을 이용하여 1년 뒤 해양오염 예측</a:t>
                  </a:r>
                  <a:endParaRPr/>
                </a:p>
              </p:txBody>
            </p:sp>
            <p:sp>
              <p:nvSpPr>
                <p:cNvPr id="978" name="Google Shape;978;p39"/>
                <p:cNvSpPr txBox="1"/>
                <p:nvPr/>
              </p:nvSpPr>
              <p:spPr>
                <a:xfrm>
                  <a:off x="6530989" y="2641848"/>
                  <a:ext cx="4823554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-285750" lvl="0" marL="28575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203EA0"/>
                    </a:buClr>
                    <a:buSzPts val="1800"/>
                    <a:buFont typeface="Arial"/>
                    <a:buChar char="-"/>
                  </a:pPr>
                  <a:r>
                    <a:rPr b="0" i="0" lang="ko-KR" sz="1800" u="none" cap="none" strike="noStrike">
                      <a:solidFill>
                        <a:srgbClr val="203EA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도출된 해양오염에 가장 큰 요인</a:t>
                  </a:r>
                  <a:r>
                    <a:rPr b="0" i="0" lang="ko-KR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을 Target 변수로 활용</a:t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-285750" lvl="0" marL="28575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Char char="-"/>
                  </a:pPr>
                  <a:r>
                    <a:rPr b="0" i="0" lang="ko-KR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변수 중요도를 이용하여 </a:t>
                  </a:r>
                  <a:r>
                    <a:rPr b="0" i="0" lang="ko-KR" sz="1800" u="none" cap="none" strike="noStrike">
                      <a:solidFill>
                        <a:srgbClr val="203EA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해양오염지수 회귀식 생성 </a:t>
                  </a:r>
                  <a:r>
                    <a:rPr b="0" i="0" lang="ko-KR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후 그 </a:t>
                  </a:r>
                  <a:r>
                    <a:rPr b="0" i="0" lang="ko-KR" sz="1800" u="none" cap="none" strike="noStrike">
                      <a:solidFill>
                        <a:srgbClr val="203EA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해양오염지수를 Target 변수</a:t>
                  </a:r>
                  <a:r>
                    <a:rPr b="0" i="0" lang="ko-KR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로 활용</a:t>
                  </a:r>
                  <a:endParaRPr/>
                </a:p>
              </p:txBody>
            </p:sp>
          </p:grpSp>
        </p:grpSp>
        <p:grpSp>
          <p:nvGrpSpPr>
            <p:cNvPr id="979" name="Google Shape;979;p39"/>
            <p:cNvGrpSpPr/>
            <p:nvPr/>
          </p:nvGrpSpPr>
          <p:grpSpPr>
            <a:xfrm>
              <a:off x="1911426" y="3447824"/>
              <a:ext cx="5615643" cy="384572"/>
              <a:chOff x="6242929" y="3484422"/>
              <a:chExt cx="3095481" cy="384572"/>
            </a:xfrm>
          </p:grpSpPr>
          <p:sp>
            <p:nvSpPr>
              <p:cNvPr id="980" name="Google Shape;980;p39"/>
              <p:cNvSpPr txBox="1"/>
              <p:nvPr/>
            </p:nvSpPr>
            <p:spPr>
              <a:xfrm>
                <a:off x="6242929" y="3484422"/>
                <a:ext cx="31931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3D1FD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rgbClr val="C3D1FD"/>
                    </a:solidFill>
                    <a:latin typeface="Arial"/>
                    <a:ea typeface="Arial"/>
                    <a:cs typeface="Arial"/>
                    <a:sym typeface="Arial"/>
                  </a:rPr>
                  <a:t>7</a:t>
                </a:r>
                <a:endParaRPr b="0" i="0" sz="1800" u="none" cap="none" strike="noStrike">
                  <a:solidFill>
                    <a:srgbClr val="C3D1FD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1" name="Google Shape;981;p39"/>
              <p:cNvSpPr txBox="1"/>
              <p:nvPr/>
            </p:nvSpPr>
            <p:spPr>
              <a:xfrm>
                <a:off x="6530989" y="3499662"/>
                <a:ext cx="280742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예측된 결과를 이용하여 </a:t>
                </a:r>
                <a:r>
                  <a:rPr b="0" i="0" lang="ko-KR" sz="1800" u="none" cap="none" strike="noStrike">
                    <a:solidFill>
                      <a:srgbClr val="557CF9"/>
                    </a:solidFill>
                    <a:latin typeface="Arial"/>
                    <a:ea typeface="Arial"/>
                    <a:cs typeface="Arial"/>
                    <a:sym typeface="Arial"/>
                  </a:rPr>
                  <a:t>향후 특별관리해역 후보지 선정</a:t>
                </a:r>
                <a:endParaRPr/>
              </a:p>
            </p:txBody>
          </p:sp>
        </p:grpSp>
        <p:grpSp>
          <p:nvGrpSpPr>
            <p:cNvPr id="982" name="Google Shape;982;p39"/>
            <p:cNvGrpSpPr/>
            <p:nvPr/>
          </p:nvGrpSpPr>
          <p:grpSpPr>
            <a:xfrm>
              <a:off x="1911425" y="4038357"/>
              <a:ext cx="7149981" cy="369332"/>
              <a:chOff x="6235715" y="4064275"/>
              <a:chExt cx="3941246" cy="369332"/>
            </a:xfrm>
          </p:grpSpPr>
          <p:sp>
            <p:nvSpPr>
              <p:cNvPr id="983" name="Google Shape;983;p39"/>
              <p:cNvSpPr txBox="1"/>
              <p:nvPr/>
            </p:nvSpPr>
            <p:spPr>
              <a:xfrm>
                <a:off x="6235715" y="4064275"/>
                <a:ext cx="33855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3D1FD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rgbClr val="C3D1FD"/>
                    </a:solidFill>
                    <a:latin typeface="Arial"/>
                    <a:ea typeface="Arial"/>
                    <a:cs typeface="Arial"/>
                    <a:sym typeface="Arial"/>
                  </a:rPr>
                  <a:t>8</a:t>
                </a:r>
                <a:endParaRPr b="0" i="0" sz="1800" u="none" cap="none" strike="noStrike">
                  <a:solidFill>
                    <a:srgbClr val="C3D1FD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4" name="Google Shape;984;p39"/>
              <p:cNvSpPr txBox="1"/>
              <p:nvPr/>
            </p:nvSpPr>
            <p:spPr>
              <a:xfrm>
                <a:off x="6530989" y="4064275"/>
                <a:ext cx="364597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57CF9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rgbClr val="557CF9"/>
                    </a:solidFill>
                    <a:latin typeface="Arial"/>
                    <a:ea typeface="Arial"/>
                    <a:cs typeface="Arial"/>
                    <a:sym typeface="Arial"/>
                  </a:rPr>
                  <a:t>XAI을 활용</a:t>
                </a:r>
                <a:r>
                  <a:rPr b="0" i="0" lang="ko-KR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하여 특별관리해역 선정에 </a:t>
                </a:r>
                <a:r>
                  <a:rPr b="0" i="0" lang="ko-KR" sz="1800" u="none" cap="none" strike="noStrike">
                    <a:solidFill>
                      <a:srgbClr val="557CF9"/>
                    </a:solidFill>
                    <a:latin typeface="Arial"/>
                    <a:ea typeface="Arial"/>
                    <a:cs typeface="Arial"/>
                    <a:sym typeface="Arial"/>
                  </a:rPr>
                  <a:t>어떤 변수가 가장 큰 요인인지 도출</a:t>
                </a:r>
                <a:endParaRPr/>
              </a:p>
            </p:txBody>
          </p:sp>
        </p:grpSp>
        <p:grpSp>
          <p:nvGrpSpPr>
            <p:cNvPr id="985" name="Google Shape;985;p39"/>
            <p:cNvGrpSpPr/>
            <p:nvPr/>
          </p:nvGrpSpPr>
          <p:grpSpPr>
            <a:xfrm>
              <a:off x="1911425" y="4628889"/>
              <a:ext cx="8832776" cy="646331"/>
              <a:chOff x="6235715" y="4628889"/>
              <a:chExt cx="4868844" cy="646331"/>
            </a:xfrm>
          </p:grpSpPr>
          <p:sp>
            <p:nvSpPr>
              <p:cNvPr id="986" name="Google Shape;986;p39"/>
              <p:cNvSpPr txBox="1"/>
              <p:nvPr/>
            </p:nvSpPr>
            <p:spPr>
              <a:xfrm>
                <a:off x="6235715" y="4628889"/>
                <a:ext cx="3321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3D1FD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rgbClr val="C3D1FD"/>
                    </a:solidFill>
                    <a:latin typeface="Arial"/>
                    <a:ea typeface="Arial"/>
                    <a:cs typeface="Arial"/>
                    <a:sym typeface="Arial"/>
                  </a:rPr>
                  <a:t>9</a:t>
                </a:r>
                <a:endParaRPr b="0" i="0" sz="1800" u="none" cap="none" strike="noStrike">
                  <a:solidFill>
                    <a:srgbClr val="C3D1FD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7" name="Google Shape;987;p39"/>
              <p:cNvSpPr txBox="1"/>
              <p:nvPr/>
            </p:nvSpPr>
            <p:spPr>
              <a:xfrm>
                <a:off x="6530989" y="4628889"/>
                <a:ext cx="4573570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57CF9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rgbClr val="557CF9"/>
                    </a:solidFill>
                    <a:latin typeface="Arial"/>
                    <a:ea typeface="Arial"/>
                    <a:cs typeface="Arial"/>
                    <a:sym typeface="Arial"/>
                  </a:rPr>
                  <a:t>예측된 특별관리해역으로 선정된 구역에서 </a:t>
                </a:r>
                <a:r>
                  <a:rPr b="0" i="0" lang="ko-KR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각 해역 마다 어떤 변수가 크게 작용했는지 도출</a:t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ko-KR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및 요인들의 특성을 파악하여 각 해역 별로 해양오염을 관리하는 방안을 모색</a:t>
                </a:r>
                <a:endParaRPr/>
              </a:p>
            </p:txBody>
          </p:sp>
        </p:grpSp>
      </p:grpSp>
      <p:sp>
        <p:nvSpPr>
          <p:cNvPr id="988" name="Google Shape;988;p39"/>
          <p:cNvSpPr txBox="1"/>
          <p:nvPr/>
        </p:nvSpPr>
        <p:spPr>
          <a:xfrm>
            <a:off x="1920541" y="5481120"/>
            <a:ext cx="892293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향후 특별관리해역 후보 구역 선정을 통한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557CF9"/>
                </a:solidFill>
                <a:latin typeface="Arial"/>
                <a:ea typeface="Arial"/>
                <a:cs typeface="Arial"/>
                <a:sym typeface="Arial"/>
              </a:rPr>
              <a:t>미래지향적이고 장기적 효과</a:t>
            </a: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를 기대할 수 있는 정책 수립을 기대</a:t>
            </a:r>
            <a:endParaRPr/>
          </a:p>
        </p:txBody>
      </p:sp>
      <p:grpSp>
        <p:nvGrpSpPr>
          <p:cNvPr id="989" name="Google Shape;989;p39"/>
          <p:cNvGrpSpPr/>
          <p:nvPr/>
        </p:nvGrpSpPr>
        <p:grpSpPr>
          <a:xfrm>
            <a:off x="1682416" y="5558712"/>
            <a:ext cx="162621" cy="257148"/>
            <a:chOff x="6669289" y="3895466"/>
            <a:chExt cx="243931" cy="257148"/>
          </a:xfrm>
        </p:grpSpPr>
        <p:grpSp>
          <p:nvGrpSpPr>
            <p:cNvPr id="990" name="Google Shape;990;p39"/>
            <p:cNvGrpSpPr/>
            <p:nvPr/>
          </p:nvGrpSpPr>
          <p:grpSpPr>
            <a:xfrm>
              <a:off x="6669289" y="3895466"/>
              <a:ext cx="162621" cy="257148"/>
              <a:chOff x="9033364" y="1824241"/>
              <a:chExt cx="162621" cy="427894"/>
            </a:xfrm>
          </p:grpSpPr>
          <p:cxnSp>
            <p:nvCxnSpPr>
              <p:cNvPr id="991" name="Google Shape;991;p39"/>
              <p:cNvCxnSpPr/>
              <p:nvPr/>
            </p:nvCxnSpPr>
            <p:spPr>
              <a:xfrm rot="-5400000">
                <a:off x="9001423" y="2057573"/>
                <a:ext cx="226502" cy="162621"/>
              </a:xfrm>
              <a:prstGeom prst="straightConnector1">
                <a:avLst/>
              </a:prstGeom>
              <a:noFill/>
              <a:ln cap="flat" cmpd="sng" w="22225">
                <a:solidFill>
                  <a:srgbClr val="C3D1F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92" name="Google Shape;992;p39"/>
              <p:cNvCxnSpPr/>
              <p:nvPr/>
            </p:nvCxnSpPr>
            <p:spPr>
              <a:xfrm flipH="1" rot="-5400000">
                <a:off x="9001423" y="1856181"/>
                <a:ext cx="226502" cy="162621"/>
              </a:xfrm>
              <a:prstGeom prst="straightConnector1">
                <a:avLst/>
              </a:prstGeom>
              <a:noFill/>
              <a:ln cap="flat" cmpd="sng" w="22225">
                <a:solidFill>
                  <a:srgbClr val="C3D1F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993" name="Google Shape;993;p39"/>
            <p:cNvGrpSpPr/>
            <p:nvPr/>
          </p:nvGrpSpPr>
          <p:grpSpPr>
            <a:xfrm>
              <a:off x="6750599" y="3895466"/>
              <a:ext cx="162621" cy="257148"/>
              <a:chOff x="9033364" y="1824241"/>
              <a:chExt cx="162621" cy="427894"/>
            </a:xfrm>
          </p:grpSpPr>
          <p:cxnSp>
            <p:nvCxnSpPr>
              <p:cNvPr id="994" name="Google Shape;994;p39"/>
              <p:cNvCxnSpPr/>
              <p:nvPr/>
            </p:nvCxnSpPr>
            <p:spPr>
              <a:xfrm rot="-5400000">
                <a:off x="9001423" y="2057573"/>
                <a:ext cx="226502" cy="162621"/>
              </a:xfrm>
              <a:prstGeom prst="straightConnector1">
                <a:avLst/>
              </a:prstGeom>
              <a:noFill/>
              <a:ln cap="flat" cmpd="sng" w="22225">
                <a:solidFill>
                  <a:srgbClr val="C3D1F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95" name="Google Shape;995;p39"/>
              <p:cNvCxnSpPr/>
              <p:nvPr/>
            </p:nvCxnSpPr>
            <p:spPr>
              <a:xfrm flipH="1" rot="-5400000">
                <a:off x="9001423" y="1856181"/>
                <a:ext cx="226502" cy="162621"/>
              </a:xfrm>
              <a:prstGeom prst="straightConnector1">
                <a:avLst/>
              </a:prstGeom>
              <a:noFill/>
              <a:ln cap="flat" cmpd="sng" w="22225">
                <a:solidFill>
                  <a:srgbClr val="C3D1F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pic>
        <p:nvPicPr>
          <p:cNvPr id="996" name="Google Shape;99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63300" y="5829300"/>
            <a:ext cx="812800" cy="8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4FF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"/>
          <p:cNvSpPr/>
          <p:nvPr/>
        </p:nvSpPr>
        <p:spPr>
          <a:xfrm>
            <a:off x="5123546" y="1"/>
            <a:ext cx="7068454" cy="6857999"/>
          </a:xfrm>
          <a:custGeom>
            <a:rect b="b" l="l" r="r" t="t"/>
            <a:pathLst>
              <a:path extrusionOk="0" h="6857999" w="7068454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8FACFC">
              <a:alpha val="784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4"/>
          <p:cNvSpPr/>
          <p:nvPr/>
        </p:nvSpPr>
        <p:spPr>
          <a:xfrm>
            <a:off x="238125" y="923052"/>
            <a:ext cx="11715750" cy="5687298"/>
          </a:xfrm>
          <a:prstGeom prst="roundRect">
            <a:avLst>
              <a:gd fmla="val 2435" name="adj"/>
            </a:avLst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38100">
              <a:srgbClr val="8FACFC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F1D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4"/>
          <p:cNvSpPr/>
          <p:nvPr/>
        </p:nvSpPr>
        <p:spPr>
          <a:xfrm>
            <a:off x="238125" y="291084"/>
            <a:ext cx="11715750" cy="438912"/>
          </a:xfrm>
          <a:prstGeom prst="roundRect">
            <a:avLst>
              <a:gd fmla="val 29167" name="adj"/>
            </a:avLst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38100">
              <a:srgbClr val="8FACFC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3619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-KR" sz="2000">
                <a:solidFill>
                  <a:srgbClr val="0F1D4A"/>
                </a:solidFill>
                <a:latin typeface="Arial"/>
                <a:ea typeface="Arial"/>
                <a:cs typeface="Arial"/>
                <a:sym typeface="Arial"/>
              </a:rPr>
              <a:t>1. 프로젝트 소개 - 주제 선정 이유</a:t>
            </a:r>
            <a:endParaRPr sz="1600">
              <a:solidFill>
                <a:srgbClr val="0F1D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4"/>
          <p:cNvSpPr/>
          <p:nvPr/>
        </p:nvSpPr>
        <p:spPr>
          <a:xfrm>
            <a:off x="765563" y="4152937"/>
            <a:ext cx="5318760" cy="15392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과거의 데이터만으로 수질관리 계획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🡪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관리계획이 개선에 미칠 영향 및 해양오염 감소에 한계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03EA0"/>
              </a:buClr>
              <a:buSzPts val="1800"/>
              <a:buFont typeface="Noto Sans Symbols"/>
              <a:buChar char="🡪"/>
            </a:pPr>
            <a:r>
              <a:rPr lang="ko-KR" sz="1800">
                <a:solidFill>
                  <a:srgbClr val="203EA0"/>
                </a:solidFill>
                <a:latin typeface="Arial"/>
                <a:ea typeface="Arial"/>
                <a:cs typeface="Arial"/>
                <a:sym typeface="Arial"/>
              </a:rPr>
              <a:t>특별관리해역 관리목적과 부적합</a:t>
            </a:r>
            <a:endParaRPr sz="1800">
              <a:solidFill>
                <a:srgbClr val="203E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4"/>
          <p:cNvSpPr/>
          <p:nvPr/>
        </p:nvSpPr>
        <p:spPr>
          <a:xfrm>
            <a:off x="6082202" y="4152937"/>
            <a:ext cx="5318760" cy="1539240"/>
          </a:xfrm>
          <a:prstGeom prst="rect">
            <a:avLst/>
          </a:prstGeom>
          <a:solidFill>
            <a:srgbClr val="C9D1FF">
              <a:alpha val="4588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203EA0"/>
                </a:solidFill>
                <a:latin typeface="Arial"/>
                <a:ea typeface="Arial"/>
                <a:cs typeface="Arial"/>
                <a:sym typeface="Arial"/>
              </a:rPr>
              <a:t>해양환경측정 + AI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🡪 미래지향적, 장기적 효과 기대 가능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7" name="Google Shape;227;p4"/>
          <p:cNvGrpSpPr/>
          <p:nvPr/>
        </p:nvGrpSpPr>
        <p:grpSpPr>
          <a:xfrm>
            <a:off x="943619" y="971230"/>
            <a:ext cx="5873702" cy="3687685"/>
            <a:chOff x="103937" y="727390"/>
            <a:chExt cx="5873702" cy="3687685"/>
          </a:xfrm>
        </p:grpSpPr>
        <p:sp>
          <p:nvSpPr>
            <p:cNvPr id="228" name="Google Shape;228;p4"/>
            <p:cNvSpPr txBox="1"/>
            <p:nvPr/>
          </p:nvSpPr>
          <p:spPr>
            <a:xfrm>
              <a:off x="3356409" y="1800106"/>
              <a:ext cx="2621230" cy="8617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울산연안, 마산만 내측,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시화호 내측, 낙동강 하구해역,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영산강 하구의 목포연안 등</a:t>
              </a:r>
              <a:endParaRPr/>
            </a:p>
          </p:txBody>
        </p:sp>
        <p:grpSp>
          <p:nvGrpSpPr>
            <p:cNvPr id="229" name="Google Shape;229;p4"/>
            <p:cNvGrpSpPr/>
            <p:nvPr/>
          </p:nvGrpSpPr>
          <p:grpSpPr>
            <a:xfrm rot="-890907">
              <a:off x="439981" y="1063434"/>
              <a:ext cx="3015598" cy="3015598"/>
              <a:chOff x="855144" y="1430098"/>
              <a:chExt cx="1223773" cy="1223773"/>
            </a:xfrm>
          </p:grpSpPr>
          <p:sp>
            <p:nvSpPr>
              <p:cNvPr id="230" name="Google Shape;230;p4"/>
              <p:cNvSpPr/>
              <p:nvPr/>
            </p:nvSpPr>
            <p:spPr>
              <a:xfrm>
                <a:off x="1006508" y="1586922"/>
                <a:ext cx="914400" cy="9144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4"/>
              <p:cNvSpPr/>
              <p:nvPr/>
            </p:nvSpPr>
            <p:spPr>
              <a:xfrm rot="-4664784">
                <a:off x="952605" y="1527559"/>
                <a:ext cx="1028850" cy="1028850"/>
              </a:xfrm>
              <a:prstGeom prst="pie">
                <a:avLst>
                  <a:gd fmla="val 1693576" name="adj1"/>
                  <a:gd fmla="val 2788778" name="adj2"/>
                </a:avLst>
              </a:prstGeom>
              <a:solidFill>
                <a:srgbClr val="C3D1FD"/>
              </a:solidFill>
              <a:ln cap="flat" cmpd="sng" w="1905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32" name="Google Shape;232;p4"/>
            <p:cNvCxnSpPr/>
            <p:nvPr/>
          </p:nvCxnSpPr>
          <p:spPr>
            <a:xfrm>
              <a:off x="2606040" y="1615440"/>
              <a:ext cx="665467" cy="0"/>
            </a:xfrm>
            <a:prstGeom prst="straightConnector1">
              <a:avLst/>
            </a:prstGeom>
            <a:noFill/>
            <a:ln cap="flat" cmpd="sng" w="28575">
              <a:solidFill>
                <a:srgbClr val="C3D1FD"/>
              </a:solidFill>
              <a:prstDash val="lgDash"/>
              <a:miter lim="800000"/>
              <a:headEnd len="sm" w="sm" type="none"/>
              <a:tailEnd len="med" w="med" type="stealth"/>
            </a:ln>
          </p:spPr>
        </p:cxnSp>
        <p:sp>
          <p:nvSpPr>
            <p:cNvPr id="233" name="Google Shape;233;p4"/>
            <p:cNvSpPr txBox="1"/>
            <p:nvPr/>
          </p:nvSpPr>
          <p:spPr>
            <a:xfrm>
              <a:off x="3332057" y="1430774"/>
              <a:ext cx="21611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rgbClr val="557CF9"/>
                  </a:solidFill>
                  <a:latin typeface="Arial"/>
                  <a:ea typeface="Arial"/>
                  <a:cs typeface="Arial"/>
                  <a:sym typeface="Arial"/>
                </a:rPr>
                <a:t>WQI 수질 4등급 이하</a:t>
              </a:r>
              <a:endParaRPr/>
            </a:p>
          </p:txBody>
        </p:sp>
      </p:grpSp>
      <p:grpSp>
        <p:nvGrpSpPr>
          <p:cNvPr id="234" name="Google Shape;234;p4"/>
          <p:cNvGrpSpPr/>
          <p:nvPr/>
        </p:nvGrpSpPr>
        <p:grpSpPr>
          <a:xfrm>
            <a:off x="6854800" y="2384184"/>
            <a:ext cx="244173" cy="861775"/>
            <a:chOff x="6195375" y="2042164"/>
            <a:chExt cx="319917" cy="1168394"/>
          </a:xfrm>
        </p:grpSpPr>
        <p:grpSp>
          <p:nvGrpSpPr>
            <p:cNvPr id="235" name="Google Shape;235;p4"/>
            <p:cNvGrpSpPr/>
            <p:nvPr/>
          </p:nvGrpSpPr>
          <p:grpSpPr>
            <a:xfrm>
              <a:off x="6195375" y="2042164"/>
              <a:ext cx="256695" cy="1168394"/>
              <a:chOff x="9033364" y="1824241"/>
              <a:chExt cx="162621" cy="443311"/>
            </a:xfrm>
          </p:grpSpPr>
          <p:cxnSp>
            <p:nvCxnSpPr>
              <p:cNvPr id="236" name="Google Shape;236;p4"/>
              <p:cNvCxnSpPr/>
              <p:nvPr/>
            </p:nvCxnSpPr>
            <p:spPr>
              <a:xfrm rot="-5400000">
                <a:off x="9001423" y="2072990"/>
                <a:ext cx="226502" cy="162621"/>
              </a:xfrm>
              <a:prstGeom prst="straightConnector1">
                <a:avLst/>
              </a:prstGeom>
              <a:noFill/>
              <a:ln cap="flat" cmpd="sng" w="22225">
                <a:solidFill>
                  <a:srgbClr val="849FF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7" name="Google Shape;237;p4"/>
              <p:cNvCxnSpPr/>
              <p:nvPr/>
            </p:nvCxnSpPr>
            <p:spPr>
              <a:xfrm flipH="1" rot="-5400000">
                <a:off x="9001423" y="1856181"/>
                <a:ext cx="226502" cy="162621"/>
              </a:xfrm>
              <a:prstGeom prst="straightConnector1">
                <a:avLst/>
              </a:prstGeom>
              <a:noFill/>
              <a:ln cap="flat" cmpd="sng" w="22225">
                <a:solidFill>
                  <a:srgbClr val="849FF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38" name="Google Shape;238;p4"/>
            <p:cNvGrpSpPr/>
            <p:nvPr/>
          </p:nvGrpSpPr>
          <p:grpSpPr>
            <a:xfrm>
              <a:off x="6258597" y="2042164"/>
              <a:ext cx="256695" cy="1168394"/>
              <a:chOff x="9033364" y="1824241"/>
              <a:chExt cx="162621" cy="443311"/>
            </a:xfrm>
          </p:grpSpPr>
          <p:cxnSp>
            <p:nvCxnSpPr>
              <p:cNvPr id="239" name="Google Shape;239;p4"/>
              <p:cNvCxnSpPr/>
              <p:nvPr/>
            </p:nvCxnSpPr>
            <p:spPr>
              <a:xfrm rot="-5400000">
                <a:off x="9001423" y="2072990"/>
                <a:ext cx="226502" cy="162621"/>
              </a:xfrm>
              <a:prstGeom prst="straightConnector1">
                <a:avLst/>
              </a:prstGeom>
              <a:noFill/>
              <a:ln cap="flat" cmpd="sng" w="22225">
                <a:solidFill>
                  <a:srgbClr val="849FF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0" name="Google Shape;240;p4"/>
              <p:cNvCxnSpPr/>
              <p:nvPr/>
            </p:nvCxnSpPr>
            <p:spPr>
              <a:xfrm flipH="1" rot="-5400000">
                <a:off x="9001423" y="1856181"/>
                <a:ext cx="226502" cy="162621"/>
              </a:xfrm>
              <a:prstGeom prst="straightConnector1">
                <a:avLst/>
              </a:prstGeom>
              <a:noFill/>
              <a:ln cap="flat" cmpd="sng" w="22225">
                <a:solidFill>
                  <a:srgbClr val="849FF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241" name="Google Shape;241;p4"/>
          <p:cNvSpPr txBox="1"/>
          <p:nvPr/>
        </p:nvSpPr>
        <p:spPr>
          <a:xfrm>
            <a:off x="7339212" y="2584240"/>
            <a:ext cx="333296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203EA0"/>
                </a:solidFill>
                <a:latin typeface="Arial"/>
                <a:ea typeface="Arial"/>
                <a:cs typeface="Arial"/>
                <a:sym typeface="Arial"/>
              </a:rPr>
              <a:t>수질개선을 위한 대책 필요</a:t>
            </a:r>
            <a:endParaRPr/>
          </a:p>
        </p:txBody>
      </p:sp>
      <p:pic>
        <p:nvPicPr>
          <p:cNvPr id="242" name="Google Shape;24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63300" y="5829300"/>
            <a:ext cx="812800" cy="8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4FF"/>
        </a:solidFill>
      </p:bgPr>
    </p:bg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40"/>
          <p:cNvSpPr/>
          <p:nvPr/>
        </p:nvSpPr>
        <p:spPr>
          <a:xfrm>
            <a:off x="5123546" y="1"/>
            <a:ext cx="7068454" cy="6857999"/>
          </a:xfrm>
          <a:custGeom>
            <a:rect b="b" l="l" r="r" t="t"/>
            <a:pathLst>
              <a:path extrusionOk="0" h="6857999" w="7068454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8FACFC">
              <a:alpha val="784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3" name="Google Shape;1003;p40"/>
          <p:cNvSpPr/>
          <p:nvPr/>
        </p:nvSpPr>
        <p:spPr>
          <a:xfrm>
            <a:off x="238125" y="291084"/>
            <a:ext cx="11715750" cy="438912"/>
          </a:xfrm>
          <a:prstGeom prst="roundRect">
            <a:avLst>
              <a:gd fmla="val 29167" name="adj"/>
            </a:avLst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38100">
              <a:srgbClr val="8FACFC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D4A"/>
              </a:buClr>
              <a:buSzPts val="2000"/>
              <a:buFont typeface="Arial"/>
              <a:buNone/>
            </a:pPr>
            <a:r>
              <a:rPr b="0" i="1" lang="ko-KR" sz="2000" u="none" cap="none" strike="noStrike">
                <a:solidFill>
                  <a:srgbClr val="0F1D4A"/>
                </a:solidFill>
                <a:latin typeface="Arial"/>
                <a:ea typeface="Arial"/>
                <a:cs typeface="Arial"/>
                <a:sym typeface="Arial"/>
              </a:rPr>
              <a:t>참고 자료</a:t>
            </a:r>
            <a:endParaRPr b="0" i="0" sz="1600" u="none" cap="none" strike="noStrike">
              <a:solidFill>
                <a:srgbClr val="0F1D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4" name="Google Shape;1004;p40"/>
          <p:cNvSpPr/>
          <p:nvPr/>
        </p:nvSpPr>
        <p:spPr>
          <a:xfrm>
            <a:off x="238125" y="923052"/>
            <a:ext cx="11715750" cy="5687298"/>
          </a:xfrm>
          <a:prstGeom prst="roundRect">
            <a:avLst>
              <a:gd fmla="val 2435" name="adj"/>
            </a:avLst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38100">
              <a:srgbClr val="8FACFC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F1D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5" name="Google Shape;1005;p40"/>
          <p:cNvSpPr txBox="1"/>
          <p:nvPr/>
        </p:nvSpPr>
        <p:spPr>
          <a:xfrm>
            <a:off x="1243503" y="1996986"/>
            <a:ext cx="9704994" cy="35548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u="sng">
                <a:solidFill>
                  <a:srgbClr val="0563C1"/>
                </a:solidFill>
                <a:latin typeface="Malgun Gothic"/>
                <a:ea typeface="Malgun Gothic"/>
                <a:cs typeface="Malgun Gothic"/>
                <a:sym typeface="Malgun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http://www.ecomedia.co.kr/news/newsview.php?ncode=179507196329468</a:t>
            </a:r>
            <a:endParaRPr sz="1500" u="sng">
              <a:solidFill>
                <a:srgbClr val="0563C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u="sng">
                <a:solidFill>
                  <a:srgbClr val="0563C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http://www.busancoast.or.kr/ko/7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u="sng">
                <a:solidFill>
                  <a:srgbClr val="0563C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https://www.meis.go.kr/mei/wqi/introduce.do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u="sng">
                <a:solidFill>
                  <a:srgbClr val="0563C1"/>
                </a:solid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https://www.law.go.kr/admRulLsInfoP.do?admRulSeq=2100000071152#AJAX</a:t>
            </a:r>
            <a:br>
              <a:rPr lang="ko-KR" sz="1500" u="sng">
                <a:solidFill>
                  <a:srgbClr val="0563C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1500" u="sng">
                <a:solidFill>
                  <a:srgbClr val="0563C1"/>
                </a:solid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https://law.go.kr/LSW/admRulLsInfoP.do?admRulSeq=2000000024345#J6-0:0</a:t>
            </a:r>
            <a:br>
              <a:rPr lang="ko-KR" sz="1500" u="sng">
                <a:solidFill>
                  <a:srgbClr val="0563C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1500" u="sng">
                <a:solidFill>
                  <a:srgbClr val="0563C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https://www.law.go.kr/LSW/lsInfoP.do?lsiSeq=209594#0000</a:t>
            </a:r>
            <a:endParaRPr sz="1500" u="sng">
              <a:solidFill>
                <a:srgbClr val="0563C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u="sng">
                <a:solidFill>
                  <a:srgbClr val="0563C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https://www.molit.go.kr/USR/policyData/m_34681/dtl?id=509</a:t>
            </a:r>
            <a:endParaRPr sz="1500" u="sng">
              <a:solidFill>
                <a:srgbClr val="0563C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u="sng">
                <a:solidFill>
                  <a:srgbClr val="0563C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https://www.mof.go.kr/statPortal/bbs/report/view.do?ntt_id=691&amp;pageIndex=&amp;searchType=&amp;searchQuery=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u="sng">
                <a:solidFill>
                  <a:srgbClr val="0563C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https://www.2e.co.kr/news/articleView.html?idxno=301010</a:t>
            </a:r>
            <a:endParaRPr sz="1500" u="sng">
              <a:solidFill>
                <a:srgbClr val="0563C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u="sng">
                <a:solidFill>
                  <a:srgbClr val="0563C1"/>
                </a:solidFill>
                <a:latin typeface="Malgun Gothic"/>
                <a:ea typeface="Malgun Gothic"/>
                <a:cs typeface="Malgun Gothic"/>
                <a:sym typeface="Malgun Gothic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https://www.law.go.kr/%EB%B2%95%EB%A0%B9/%ED%99%98%EA%B2%BD%EC%A0%95%EC%B1%85%EA%B8%B0%EB%B3%B8%EB%B2%95</a:t>
            </a:r>
            <a:endParaRPr sz="1500" u="sng">
              <a:solidFill>
                <a:srgbClr val="0563C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u="sng">
                <a:solidFill>
                  <a:srgbClr val="0563C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https://www.hani.co.kr/arti/area/honam/907128.html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순희종, 유수전, 노재순, 유평종.(2009).정수처리에서의 생물활성탄 공정.대한환경공학회지,31(4),308-323.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이용석, 유주순, 정수열 and 최용락. (2003). Bacillus sp. A8-8에 의한 수질 중의 암모니아 및 아질산성 질소 제거. </a:t>
            </a:r>
            <a:br>
              <a:rPr lang="ko-KR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생명과학회지, 13(1), 47-53.</a:t>
            </a:r>
            <a:endParaRPr/>
          </a:p>
        </p:txBody>
      </p:sp>
      <p:pic>
        <p:nvPicPr>
          <p:cNvPr id="1006" name="Google Shape;1006;p4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163300" y="5829300"/>
            <a:ext cx="812800" cy="8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4FF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5"/>
          <p:cNvSpPr/>
          <p:nvPr/>
        </p:nvSpPr>
        <p:spPr>
          <a:xfrm>
            <a:off x="5123546" y="1"/>
            <a:ext cx="7068454" cy="6857999"/>
          </a:xfrm>
          <a:custGeom>
            <a:rect b="b" l="l" r="r" t="t"/>
            <a:pathLst>
              <a:path extrusionOk="0" h="6857999" w="7068454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8FACFC">
              <a:alpha val="784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5"/>
          <p:cNvSpPr/>
          <p:nvPr/>
        </p:nvSpPr>
        <p:spPr>
          <a:xfrm>
            <a:off x="238125" y="291084"/>
            <a:ext cx="11715750" cy="438912"/>
          </a:xfrm>
          <a:prstGeom prst="roundRect">
            <a:avLst>
              <a:gd fmla="val 29167" name="adj"/>
            </a:avLst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38100">
              <a:srgbClr val="8FACFC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3619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-KR" sz="2000">
                <a:solidFill>
                  <a:srgbClr val="0F1D4A"/>
                </a:solidFill>
                <a:latin typeface="Arial"/>
                <a:ea typeface="Arial"/>
                <a:cs typeface="Arial"/>
                <a:sym typeface="Arial"/>
              </a:rPr>
              <a:t>1. 프로젝트 소개 – 특별관리해역과 연안오염총괄관리란?</a:t>
            </a:r>
            <a:endParaRPr sz="1600">
              <a:solidFill>
                <a:srgbClr val="0F1D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5"/>
          <p:cNvSpPr/>
          <p:nvPr/>
        </p:nvSpPr>
        <p:spPr>
          <a:xfrm>
            <a:off x="238125" y="923052"/>
            <a:ext cx="11715750" cy="5687298"/>
          </a:xfrm>
          <a:prstGeom prst="roundRect">
            <a:avLst>
              <a:gd fmla="val 2435" name="adj"/>
            </a:avLst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38100">
              <a:srgbClr val="8FACFC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F1D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1" name="Google Shape;251;p5"/>
          <p:cNvGrpSpPr/>
          <p:nvPr/>
        </p:nvGrpSpPr>
        <p:grpSpPr>
          <a:xfrm>
            <a:off x="755977" y="1636394"/>
            <a:ext cx="10630618" cy="4792389"/>
            <a:chOff x="993822" y="1849425"/>
            <a:chExt cx="10630618" cy="4792389"/>
          </a:xfrm>
        </p:grpSpPr>
        <p:sp>
          <p:nvSpPr>
            <p:cNvPr id="252" name="Google Shape;252;p5"/>
            <p:cNvSpPr txBox="1"/>
            <p:nvPr/>
          </p:nvSpPr>
          <p:spPr>
            <a:xfrm>
              <a:off x="993822" y="2034091"/>
              <a:ext cx="178125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특별관리해역</a:t>
              </a:r>
              <a:endParaRPr/>
            </a:p>
          </p:txBody>
        </p:sp>
        <p:cxnSp>
          <p:nvCxnSpPr>
            <p:cNvPr id="253" name="Google Shape;253;p5"/>
            <p:cNvCxnSpPr/>
            <p:nvPr/>
          </p:nvCxnSpPr>
          <p:spPr>
            <a:xfrm>
              <a:off x="3117556" y="1907769"/>
              <a:ext cx="0" cy="4734045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54" name="Google Shape;254;p5"/>
            <p:cNvSpPr txBox="1"/>
            <p:nvPr/>
          </p:nvSpPr>
          <p:spPr>
            <a:xfrm>
              <a:off x="3410606" y="1849425"/>
              <a:ext cx="8213834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『해양관리법』 제15조(환경관리해역의 지정·관리)에 따라 </a:t>
              </a:r>
              <a:r>
                <a:rPr lang="ko-KR" sz="1600">
                  <a:solidFill>
                    <a:srgbClr val="557CF9"/>
                  </a:solidFill>
                  <a:latin typeface="Arial"/>
                  <a:ea typeface="Arial"/>
                  <a:cs typeface="Arial"/>
                  <a:sym typeface="Arial"/>
                </a:rPr>
                <a:t>해양환경기준의 유지가 곤란한 해역 </a:t>
              </a:r>
              <a:r>
                <a:rPr lang="ko-KR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또는 </a:t>
              </a:r>
              <a:r>
                <a:rPr lang="ko-KR" sz="1600">
                  <a:solidFill>
                    <a:srgbClr val="557CF9"/>
                  </a:solidFill>
                  <a:latin typeface="Arial"/>
                  <a:ea typeface="Arial"/>
                  <a:cs typeface="Arial"/>
                  <a:sym typeface="Arial"/>
                </a:rPr>
                <a:t>해양환경 및 생태계의 보전에 현저한 장애가 있거나 장애가 발생할 우려가 있는 해역</a:t>
              </a:r>
              <a:r>
                <a:rPr lang="ko-KR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으로서 대통령령이 정하는 해역(해양오염에 직접 영향을 미치는 육지를 포함)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지도이(가) 표시된 사진&#10;&#10;자동 생성된 설명" id="255" name="Google Shape;25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2466" y="2648958"/>
            <a:ext cx="6694776" cy="377982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"/>
          <p:cNvSpPr txBox="1"/>
          <p:nvPr/>
        </p:nvSpPr>
        <p:spPr>
          <a:xfrm>
            <a:off x="3172761" y="2821088"/>
            <a:ext cx="1101572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0F1D4A"/>
                </a:solidFill>
                <a:latin typeface="Arial"/>
                <a:ea typeface="Arial"/>
                <a:cs typeface="Arial"/>
                <a:sym typeface="Arial"/>
              </a:rPr>
              <a:t>부산연안</a:t>
            </a:r>
            <a:endParaRPr b="1" sz="1600">
              <a:solidFill>
                <a:srgbClr val="0F1D4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F1D4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F1D4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0F1D4A"/>
                </a:solidFill>
                <a:latin typeface="Arial"/>
                <a:ea typeface="Arial"/>
                <a:cs typeface="Arial"/>
                <a:sym typeface="Arial"/>
              </a:rPr>
              <a:t>울산연안</a:t>
            </a:r>
            <a:endParaRPr b="1" sz="1600">
              <a:solidFill>
                <a:srgbClr val="0F1D4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F1D4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F1D4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0F1D4A"/>
                </a:solidFill>
                <a:latin typeface="Arial"/>
                <a:ea typeface="Arial"/>
                <a:cs typeface="Arial"/>
                <a:sym typeface="Arial"/>
              </a:rPr>
              <a:t>광양만</a:t>
            </a:r>
            <a:endParaRPr b="1" sz="1600">
              <a:solidFill>
                <a:srgbClr val="0F1D4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F1D4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F1D4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0F1D4A"/>
                </a:solidFill>
                <a:latin typeface="Arial"/>
                <a:ea typeface="Arial"/>
                <a:cs typeface="Arial"/>
                <a:sym typeface="Arial"/>
              </a:rPr>
              <a:t>마산만</a:t>
            </a:r>
            <a:endParaRPr b="1" sz="1600">
              <a:solidFill>
                <a:srgbClr val="0F1D4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F1D4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F1D4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0F1D4A"/>
                </a:solidFill>
                <a:latin typeface="Arial"/>
                <a:ea typeface="Arial"/>
                <a:cs typeface="Arial"/>
                <a:sym typeface="Arial"/>
              </a:rPr>
              <a:t>시화호 및</a:t>
            </a:r>
            <a:endParaRPr b="1" sz="1600">
              <a:solidFill>
                <a:srgbClr val="0F1D4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0F1D4A"/>
                </a:solidFill>
                <a:latin typeface="Arial"/>
                <a:ea typeface="Arial"/>
                <a:cs typeface="Arial"/>
                <a:sym typeface="Arial"/>
              </a:rPr>
              <a:t>인천연안</a:t>
            </a:r>
            <a:endParaRPr b="1" sz="1600">
              <a:solidFill>
                <a:srgbClr val="0F1D4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F1D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63300" y="5829300"/>
            <a:ext cx="812800" cy="8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4FF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6"/>
          <p:cNvSpPr/>
          <p:nvPr/>
        </p:nvSpPr>
        <p:spPr>
          <a:xfrm>
            <a:off x="5123546" y="1"/>
            <a:ext cx="7068454" cy="6857999"/>
          </a:xfrm>
          <a:custGeom>
            <a:rect b="b" l="l" r="r" t="t"/>
            <a:pathLst>
              <a:path extrusionOk="0" h="6857999" w="7068454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8FACFC">
              <a:alpha val="784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6"/>
          <p:cNvSpPr/>
          <p:nvPr/>
        </p:nvSpPr>
        <p:spPr>
          <a:xfrm>
            <a:off x="238125" y="291084"/>
            <a:ext cx="11715750" cy="438912"/>
          </a:xfrm>
          <a:prstGeom prst="roundRect">
            <a:avLst>
              <a:gd fmla="val 29167" name="adj"/>
            </a:avLst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38100">
              <a:srgbClr val="8FACFC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3619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-KR" sz="2000">
                <a:solidFill>
                  <a:srgbClr val="0F1D4A"/>
                </a:solidFill>
                <a:latin typeface="Arial"/>
                <a:ea typeface="Arial"/>
                <a:cs typeface="Arial"/>
                <a:sym typeface="Arial"/>
              </a:rPr>
              <a:t>1. 프로젝트 소개 – 특별관리해역과 연안오염총괄관리란?</a:t>
            </a:r>
            <a:endParaRPr sz="1600">
              <a:solidFill>
                <a:srgbClr val="0F1D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6"/>
          <p:cNvSpPr/>
          <p:nvPr/>
        </p:nvSpPr>
        <p:spPr>
          <a:xfrm>
            <a:off x="238125" y="923052"/>
            <a:ext cx="11715750" cy="5687298"/>
          </a:xfrm>
          <a:prstGeom prst="roundRect">
            <a:avLst>
              <a:gd fmla="val 2435" name="adj"/>
            </a:avLst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38100">
              <a:srgbClr val="8FACFC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F1D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6" name="Google Shape;266;p6"/>
          <p:cNvGrpSpPr/>
          <p:nvPr/>
        </p:nvGrpSpPr>
        <p:grpSpPr>
          <a:xfrm>
            <a:off x="476254" y="1636394"/>
            <a:ext cx="10910341" cy="2482443"/>
            <a:chOff x="714099" y="1849425"/>
            <a:chExt cx="10910341" cy="2482443"/>
          </a:xfrm>
        </p:grpSpPr>
        <p:sp>
          <p:nvSpPr>
            <p:cNvPr id="267" name="Google Shape;267;p6"/>
            <p:cNvSpPr txBox="1"/>
            <p:nvPr/>
          </p:nvSpPr>
          <p:spPr>
            <a:xfrm>
              <a:off x="714099" y="2034091"/>
              <a:ext cx="2340704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연안 오염 총괄 관리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8" name="Google Shape;268;p6"/>
            <p:cNvCxnSpPr/>
            <p:nvPr/>
          </p:nvCxnSpPr>
          <p:spPr>
            <a:xfrm>
              <a:off x="3117556" y="1907769"/>
              <a:ext cx="0" cy="2424099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69" name="Google Shape;269;p6"/>
            <p:cNvSpPr txBox="1"/>
            <p:nvPr/>
          </p:nvSpPr>
          <p:spPr>
            <a:xfrm>
              <a:off x="3410606" y="1849425"/>
              <a:ext cx="8213834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해양 환경에서 발생하는 </a:t>
              </a:r>
              <a:r>
                <a:rPr lang="ko-KR" sz="1600">
                  <a:solidFill>
                    <a:srgbClr val="557CF9"/>
                  </a:solidFill>
                  <a:latin typeface="Arial"/>
                  <a:ea typeface="Arial"/>
                  <a:cs typeface="Arial"/>
                  <a:sym typeface="Arial"/>
                </a:rPr>
                <a:t>오염 물질의 배출량을 관리하고, 오염물질에 노출되는 인구나 수생생물에 대한 위해성을 최소화</a:t>
              </a:r>
              <a:r>
                <a:rPr lang="ko-KR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하기 위한 다양한 정책과 기술적 조치를 포함한 총괄 관리 체계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70" name="Google Shape;270;p6"/>
          <p:cNvCxnSpPr/>
          <p:nvPr/>
        </p:nvCxnSpPr>
        <p:spPr>
          <a:xfrm>
            <a:off x="2879712" y="4363828"/>
            <a:ext cx="0" cy="1313433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1" name="Google Shape;271;p6"/>
          <p:cNvSpPr/>
          <p:nvPr/>
        </p:nvSpPr>
        <p:spPr>
          <a:xfrm>
            <a:off x="4868995" y="2321985"/>
            <a:ext cx="1107015" cy="1107015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1단계</a:t>
            </a:r>
            <a:endParaRPr sz="12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2" name="Google Shape;272;p6"/>
          <p:cNvGrpSpPr/>
          <p:nvPr/>
        </p:nvGrpSpPr>
        <p:grpSpPr>
          <a:xfrm>
            <a:off x="6577359" y="2324110"/>
            <a:ext cx="3113003" cy="1127695"/>
            <a:chOff x="7098797" y="3233537"/>
            <a:chExt cx="3113003" cy="1127695"/>
          </a:xfrm>
        </p:grpSpPr>
        <p:sp>
          <p:nvSpPr>
            <p:cNvPr id="273" name="Google Shape;273;p6"/>
            <p:cNvSpPr/>
            <p:nvPr/>
          </p:nvSpPr>
          <p:spPr>
            <a:xfrm>
              <a:off x="7098797" y="3233537"/>
              <a:ext cx="1107015" cy="1107015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2단계</a:t>
              </a:r>
              <a:endParaRPr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6"/>
            <p:cNvSpPr txBox="1"/>
            <p:nvPr/>
          </p:nvSpPr>
          <p:spPr>
            <a:xfrm>
              <a:off x="8472699" y="4053455"/>
              <a:ext cx="173910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rgbClr val="557CF9"/>
                  </a:solidFill>
                  <a:latin typeface="Arial"/>
                  <a:ea typeface="Arial"/>
                  <a:cs typeface="Arial"/>
                  <a:sym typeface="Arial"/>
                </a:rPr>
                <a:t>관리대상물질 확대</a:t>
              </a:r>
              <a:endParaRPr/>
            </a:p>
          </p:txBody>
        </p:sp>
        <p:cxnSp>
          <p:nvCxnSpPr>
            <p:cNvPr id="275" name="Google Shape;275;p6"/>
            <p:cNvCxnSpPr>
              <a:stCxn id="273" idx="6"/>
              <a:endCxn id="274" idx="1"/>
            </p:cNvCxnSpPr>
            <p:nvPr/>
          </p:nvCxnSpPr>
          <p:spPr>
            <a:xfrm>
              <a:off x="8205812" y="3787045"/>
              <a:ext cx="267000" cy="420300"/>
            </a:xfrm>
            <a:prstGeom prst="bentConnector3">
              <a:avLst>
                <a:gd fmla="val 245378" name="adj1"/>
              </a:avLst>
            </a:prstGeom>
            <a:noFill/>
            <a:ln cap="flat" cmpd="sng" w="19050">
              <a:solidFill>
                <a:srgbClr val="A5A5A5"/>
              </a:solidFill>
              <a:prstDash val="dash"/>
              <a:miter lim="800000"/>
              <a:headEnd len="sm" w="sm" type="none"/>
              <a:tailEnd len="med" w="med" type="stealth"/>
            </a:ln>
          </p:spPr>
        </p:cxnSp>
      </p:grpSp>
      <p:grpSp>
        <p:nvGrpSpPr>
          <p:cNvPr id="276" name="Google Shape;276;p6"/>
          <p:cNvGrpSpPr/>
          <p:nvPr/>
        </p:nvGrpSpPr>
        <p:grpSpPr>
          <a:xfrm>
            <a:off x="6195374" y="2768246"/>
            <a:ext cx="162621" cy="257148"/>
            <a:chOff x="6669289" y="3895466"/>
            <a:chExt cx="243931" cy="257148"/>
          </a:xfrm>
        </p:grpSpPr>
        <p:grpSp>
          <p:nvGrpSpPr>
            <p:cNvPr id="277" name="Google Shape;277;p6"/>
            <p:cNvGrpSpPr/>
            <p:nvPr/>
          </p:nvGrpSpPr>
          <p:grpSpPr>
            <a:xfrm>
              <a:off x="6669289" y="3895466"/>
              <a:ext cx="162621" cy="257148"/>
              <a:chOff x="9033364" y="1824241"/>
              <a:chExt cx="162621" cy="427894"/>
            </a:xfrm>
          </p:grpSpPr>
          <p:cxnSp>
            <p:nvCxnSpPr>
              <p:cNvPr id="278" name="Google Shape;278;p6"/>
              <p:cNvCxnSpPr/>
              <p:nvPr/>
            </p:nvCxnSpPr>
            <p:spPr>
              <a:xfrm rot="-5400000">
                <a:off x="9001423" y="2057573"/>
                <a:ext cx="226502" cy="162621"/>
              </a:xfrm>
              <a:prstGeom prst="straightConnector1">
                <a:avLst/>
              </a:prstGeom>
              <a:noFill/>
              <a:ln cap="flat" cmpd="sng" w="22225">
                <a:solidFill>
                  <a:srgbClr val="849FF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79" name="Google Shape;279;p6"/>
              <p:cNvCxnSpPr/>
              <p:nvPr/>
            </p:nvCxnSpPr>
            <p:spPr>
              <a:xfrm flipH="1" rot="-5400000">
                <a:off x="9001423" y="1856181"/>
                <a:ext cx="226502" cy="162621"/>
              </a:xfrm>
              <a:prstGeom prst="straightConnector1">
                <a:avLst/>
              </a:prstGeom>
              <a:noFill/>
              <a:ln cap="flat" cmpd="sng" w="22225">
                <a:solidFill>
                  <a:srgbClr val="849FF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80" name="Google Shape;280;p6"/>
            <p:cNvGrpSpPr/>
            <p:nvPr/>
          </p:nvGrpSpPr>
          <p:grpSpPr>
            <a:xfrm>
              <a:off x="6750599" y="3895466"/>
              <a:ext cx="162621" cy="257148"/>
              <a:chOff x="9033364" y="1824241"/>
              <a:chExt cx="162621" cy="427894"/>
            </a:xfrm>
          </p:grpSpPr>
          <p:cxnSp>
            <p:nvCxnSpPr>
              <p:cNvPr id="281" name="Google Shape;281;p6"/>
              <p:cNvCxnSpPr/>
              <p:nvPr/>
            </p:nvCxnSpPr>
            <p:spPr>
              <a:xfrm rot="-5400000">
                <a:off x="9001423" y="2057573"/>
                <a:ext cx="226502" cy="162621"/>
              </a:xfrm>
              <a:prstGeom prst="straightConnector1">
                <a:avLst/>
              </a:prstGeom>
              <a:noFill/>
              <a:ln cap="flat" cmpd="sng" w="22225">
                <a:solidFill>
                  <a:srgbClr val="849FF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2" name="Google Shape;282;p6"/>
              <p:cNvCxnSpPr/>
              <p:nvPr/>
            </p:nvCxnSpPr>
            <p:spPr>
              <a:xfrm flipH="1" rot="-5400000">
                <a:off x="9001423" y="1856181"/>
                <a:ext cx="226502" cy="162621"/>
              </a:xfrm>
              <a:prstGeom prst="straightConnector1">
                <a:avLst/>
              </a:prstGeom>
              <a:noFill/>
              <a:ln cap="flat" cmpd="sng" w="22225">
                <a:solidFill>
                  <a:srgbClr val="849FF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283" name="Google Shape;283;p6"/>
          <p:cNvGrpSpPr/>
          <p:nvPr/>
        </p:nvGrpSpPr>
        <p:grpSpPr>
          <a:xfrm>
            <a:off x="3806201" y="3657173"/>
            <a:ext cx="6946955" cy="584775"/>
            <a:chOff x="3316127" y="5446529"/>
            <a:chExt cx="7854552" cy="584775"/>
          </a:xfrm>
        </p:grpSpPr>
        <p:sp>
          <p:nvSpPr>
            <p:cNvPr id="284" name="Google Shape;284;p6"/>
            <p:cNvSpPr txBox="1"/>
            <p:nvPr/>
          </p:nvSpPr>
          <p:spPr>
            <a:xfrm>
              <a:off x="3316127" y="5569639"/>
              <a:ext cx="1514371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오염원 조사</a:t>
              </a:r>
              <a:endParaRPr/>
            </a:p>
          </p:txBody>
        </p:sp>
        <p:sp>
          <p:nvSpPr>
            <p:cNvPr id="285" name="Google Shape;285;p6"/>
            <p:cNvSpPr txBox="1"/>
            <p:nvPr/>
          </p:nvSpPr>
          <p:spPr>
            <a:xfrm>
              <a:off x="5243505" y="5446529"/>
              <a:ext cx="2757082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오염원 - 관리해역 수질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관계 분석</a:t>
              </a:r>
              <a:endParaRPr/>
            </a:p>
          </p:txBody>
        </p:sp>
        <p:sp>
          <p:nvSpPr>
            <p:cNvPr id="286" name="Google Shape;286;p6"/>
            <p:cNvSpPr txBox="1"/>
            <p:nvPr/>
          </p:nvSpPr>
          <p:spPr>
            <a:xfrm>
              <a:off x="8413596" y="5446529"/>
              <a:ext cx="2757083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관리해역의 수질 변화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정량적 추정</a:t>
              </a:r>
              <a:endParaRPr/>
            </a:p>
          </p:txBody>
        </p:sp>
        <p:cxnSp>
          <p:nvCxnSpPr>
            <p:cNvPr id="287" name="Google Shape;287;p6"/>
            <p:cNvCxnSpPr/>
            <p:nvPr/>
          </p:nvCxnSpPr>
          <p:spPr>
            <a:xfrm>
              <a:off x="4860019" y="5738916"/>
              <a:ext cx="353965" cy="0"/>
            </a:xfrm>
            <a:prstGeom prst="straightConnector1">
              <a:avLst/>
            </a:prstGeom>
            <a:noFill/>
            <a:ln cap="flat" cmpd="sng" w="28575">
              <a:solidFill>
                <a:srgbClr val="849FFB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cxnSp>
          <p:nvCxnSpPr>
            <p:cNvPr id="288" name="Google Shape;288;p6"/>
            <p:cNvCxnSpPr/>
            <p:nvPr/>
          </p:nvCxnSpPr>
          <p:spPr>
            <a:xfrm>
              <a:off x="8030108" y="5738916"/>
              <a:ext cx="353965" cy="0"/>
            </a:xfrm>
            <a:prstGeom prst="straightConnector1">
              <a:avLst/>
            </a:prstGeom>
            <a:noFill/>
            <a:ln cap="flat" cmpd="sng" w="28575">
              <a:solidFill>
                <a:srgbClr val="849FFB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</p:grpSp>
      <p:sp>
        <p:nvSpPr>
          <p:cNvPr id="289" name="Google Shape;289;p6"/>
          <p:cNvSpPr txBox="1"/>
          <p:nvPr/>
        </p:nvSpPr>
        <p:spPr>
          <a:xfrm>
            <a:off x="459821" y="4363828"/>
            <a:ext cx="227177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관리대상 항목 선정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6"/>
          <p:cNvSpPr txBox="1"/>
          <p:nvPr/>
        </p:nvSpPr>
        <p:spPr>
          <a:xfrm>
            <a:off x="3046070" y="4287375"/>
            <a:ext cx="8340515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"특별관리해역 연안오염총량관리 기본방침” 제 4조 (연안오염총량관리 항목의 선정)에서, </a:t>
            </a:r>
            <a:r>
              <a:rPr lang="ko-KR" sz="1600">
                <a:solidFill>
                  <a:srgbClr val="0F1D4A"/>
                </a:solidFill>
                <a:latin typeface="Arial"/>
                <a:ea typeface="Arial"/>
                <a:cs typeface="Arial"/>
                <a:sym typeface="Arial"/>
              </a:rPr>
              <a:t>해양수산부장관은 영 제12조제1항에 따라 </a:t>
            </a:r>
            <a:r>
              <a:rPr lang="ko-KR" sz="1600">
                <a:solidFill>
                  <a:srgbClr val="557CF9"/>
                </a:solidFill>
                <a:latin typeface="Arial"/>
                <a:ea typeface="Arial"/>
                <a:cs typeface="Arial"/>
                <a:sym typeface="Arial"/>
              </a:rPr>
              <a:t>총량관리계획기간 동안에 관리해역의 수질에 대한 영향, 법적규제와의 연계성, 지표로서의 대표성, 감시측정의 용이성 등을 종합적으로 고려</a:t>
            </a:r>
            <a:r>
              <a:rPr lang="ko-KR" sz="1600">
                <a:solidFill>
                  <a:srgbClr val="0F1D4A"/>
                </a:solidFill>
                <a:latin typeface="Arial"/>
                <a:ea typeface="Arial"/>
                <a:cs typeface="Arial"/>
                <a:sym typeface="Arial"/>
              </a:rPr>
              <a:t>하여 연안오염총량관리를 실시하는 해역의 관할 광역시장 및 도지사와 협의를 거쳐 연안오염총량관리 항목을 결정하여야 한다. </a:t>
            </a:r>
            <a:endParaRPr sz="1600">
              <a:solidFill>
                <a:srgbClr val="0F1D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6"/>
          <p:cNvSpPr/>
          <p:nvPr/>
        </p:nvSpPr>
        <p:spPr>
          <a:xfrm>
            <a:off x="3187620" y="5391359"/>
            <a:ext cx="1107015" cy="1107015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2007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2" name="Google Shape;292;p6"/>
          <p:cNvGrpSpPr/>
          <p:nvPr/>
        </p:nvGrpSpPr>
        <p:grpSpPr>
          <a:xfrm>
            <a:off x="4513999" y="5816292"/>
            <a:ext cx="162621" cy="257148"/>
            <a:chOff x="6669289" y="3895466"/>
            <a:chExt cx="243931" cy="257148"/>
          </a:xfrm>
        </p:grpSpPr>
        <p:grpSp>
          <p:nvGrpSpPr>
            <p:cNvPr id="293" name="Google Shape;293;p6"/>
            <p:cNvGrpSpPr/>
            <p:nvPr/>
          </p:nvGrpSpPr>
          <p:grpSpPr>
            <a:xfrm>
              <a:off x="6669289" y="3895466"/>
              <a:ext cx="162621" cy="257148"/>
              <a:chOff x="9033364" y="1824241"/>
              <a:chExt cx="162621" cy="427894"/>
            </a:xfrm>
          </p:grpSpPr>
          <p:cxnSp>
            <p:nvCxnSpPr>
              <p:cNvPr id="294" name="Google Shape;294;p6"/>
              <p:cNvCxnSpPr/>
              <p:nvPr/>
            </p:nvCxnSpPr>
            <p:spPr>
              <a:xfrm rot="-5400000">
                <a:off x="9001423" y="2057573"/>
                <a:ext cx="226502" cy="162621"/>
              </a:xfrm>
              <a:prstGeom prst="straightConnector1">
                <a:avLst/>
              </a:prstGeom>
              <a:noFill/>
              <a:ln cap="flat" cmpd="sng" w="22225">
                <a:solidFill>
                  <a:srgbClr val="849FF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5" name="Google Shape;295;p6"/>
              <p:cNvCxnSpPr/>
              <p:nvPr/>
            </p:nvCxnSpPr>
            <p:spPr>
              <a:xfrm flipH="1" rot="-5400000">
                <a:off x="9001423" y="1856181"/>
                <a:ext cx="226502" cy="162621"/>
              </a:xfrm>
              <a:prstGeom prst="straightConnector1">
                <a:avLst/>
              </a:prstGeom>
              <a:noFill/>
              <a:ln cap="flat" cmpd="sng" w="22225">
                <a:solidFill>
                  <a:srgbClr val="849FF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96" name="Google Shape;296;p6"/>
            <p:cNvGrpSpPr/>
            <p:nvPr/>
          </p:nvGrpSpPr>
          <p:grpSpPr>
            <a:xfrm>
              <a:off x="6750599" y="3895466"/>
              <a:ext cx="162621" cy="257148"/>
              <a:chOff x="9033364" y="1824241"/>
              <a:chExt cx="162621" cy="427894"/>
            </a:xfrm>
          </p:grpSpPr>
          <p:cxnSp>
            <p:nvCxnSpPr>
              <p:cNvPr id="297" name="Google Shape;297;p6"/>
              <p:cNvCxnSpPr/>
              <p:nvPr/>
            </p:nvCxnSpPr>
            <p:spPr>
              <a:xfrm rot="-5400000">
                <a:off x="9001423" y="2057573"/>
                <a:ext cx="226502" cy="162621"/>
              </a:xfrm>
              <a:prstGeom prst="straightConnector1">
                <a:avLst/>
              </a:prstGeom>
              <a:noFill/>
              <a:ln cap="flat" cmpd="sng" w="22225">
                <a:solidFill>
                  <a:srgbClr val="849FF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8" name="Google Shape;298;p6"/>
              <p:cNvCxnSpPr/>
              <p:nvPr/>
            </p:nvCxnSpPr>
            <p:spPr>
              <a:xfrm flipH="1" rot="-5400000">
                <a:off x="9001423" y="1856181"/>
                <a:ext cx="226502" cy="162621"/>
              </a:xfrm>
              <a:prstGeom prst="straightConnector1">
                <a:avLst/>
              </a:prstGeom>
              <a:noFill/>
              <a:ln cap="flat" cmpd="sng" w="22225">
                <a:solidFill>
                  <a:srgbClr val="849FF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299" name="Google Shape;299;p6"/>
          <p:cNvSpPr/>
          <p:nvPr/>
        </p:nvSpPr>
        <p:spPr>
          <a:xfrm>
            <a:off x="4748706" y="5391359"/>
            <a:ext cx="1107015" cy="1107015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2013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COD, TP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0" name="Google Shape;300;p6"/>
          <p:cNvGrpSpPr/>
          <p:nvPr/>
        </p:nvGrpSpPr>
        <p:grpSpPr>
          <a:xfrm>
            <a:off x="6075085" y="5816292"/>
            <a:ext cx="162621" cy="257148"/>
            <a:chOff x="6669289" y="3895466"/>
            <a:chExt cx="243931" cy="257148"/>
          </a:xfrm>
        </p:grpSpPr>
        <p:grpSp>
          <p:nvGrpSpPr>
            <p:cNvPr id="301" name="Google Shape;301;p6"/>
            <p:cNvGrpSpPr/>
            <p:nvPr/>
          </p:nvGrpSpPr>
          <p:grpSpPr>
            <a:xfrm>
              <a:off x="6669289" y="3895466"/>
              <a:ext cx="162621" cy="257148"/>
              <a:chOff x="9033364" y="1824241"/>
              <a:chExt cx="162621" cy="427894"/>
            </a:xfrm>
          </p:grpSpPr>
          <p:cxnSp>
            <p:nvCxnSpPr>
              <p:cNvPr id="302" name="Google Shape;302;p6"/>
              <p:cNvCxnSpPr/>
              <p:nvPr/>
            </p:nvCxnSpPr>
            <p:spPr>
              <a:xfrm rot="-5400000">
                <a:off x="9001423" y="2057573"/>
                <a:ext cx="226502" cy="162621"/>
              </a:xfrm>
              <a:prstGeom prst="straightConnector1">
                <a:avLst/>
              </a:prstGeom>
              <a:noFill/>
              <a:ln cap="flat" cmpd="sng" w="22225">
                <a:solidFill>
                  <a:srgbClr val="849FF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3" name="Google Shape;303;p6"/>
              <p:cNvCxnSpPr/>
              <p:nvPr/>
            </p:nvCxnSpPr>
            <p:spPr>
              <a:xfrm flipH="1" rot="-5400000">
                <a:off x="9001423" y="1856181"/>
                <a:ext cx="226502" cy="162621"/>
              </a:xfrm>
              <a:prstGeom prst="straightConnector1">
                <a:avLst/>
              </a:prstGeom>
              <a:noFill/>
              <a:ln cap="flat" cmpd="sng" w="22225">
                <a:solidFill>
                  <a:srgbClr val="849FF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304" name="Google Shape;304;p6"/>
            <p:cNvGrpSpPr/>
            <p:nvPr/>
          </p:nvGrpSpPr>
          <p:grpSpPr>
            <a:xfrm>
              <a:off x="6750599" y="3895466"/>
              <a:ext cx="162621" cy="257148"/>
              <a:chOff x="9033364" y="1824241"/>
              <a:chExt cx="162621" cy="427894"/>
            </a:xfrm>
          </p:grpSpPr>
          <p:cxnSp>
            <p:nvCxnSpPr>
              <p:cNvPr id="305" name="Google Shape;305;p6"/>
              <p:cNvCxnSpPr/>
              <p:nvPr/>
            </p:nvCxnSpPr>
            <p:spPr>
              <a:xfrm rot="-5400000">
                <a:off x="9001423" y="2057573"/>
                <a:ext cx="226502" cy="162621"/>
              </a:xfrm>
              <a:prstGeom prst="straightConnector1">
                <a:avLst/>
              </a:prstGeom>
              <a:noFill/>
              <a:ln cap="flat" cmpd="sng" w="22225">
                <a:solidFill>
                  <a:srgbClr val="849FF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6" name="Google Shape;306;p6"/>
              <p:cNvCxnSpPr/>
              <p:nvPr/>
            </p:nvCxnSpPr>
            <p:spPr>
              <a:xfrm flipH="1" rot="-5400000">
                <a:off x="9001423" y="1856181"/>
                <a:ext cx="226502" cy="162621"/>
              </a:xfrm>
              <a:prstGeom prst="straightConnector1">
                <a:avLst/>
              </a:prstGeom>
              <a:noFill/>
              <a:ln cap="flat" cmpd="sng" w="22225">
                <a:solidFill>
                  <a:srgbClr val="849FF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307" name="Google Shape;307;p6"/>
          <p:cNvSpPr/>
          <p:nvPr/>
        </p:nvSpPr>
        <p:spPr>
          <a:xfrm>
            <a:off x="6372111" y="5391359"/>
            <a:ext cx="1107015" cy="1107015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2015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8" name="Google Shape;308;p6"/>
          <p:cNvGrpSpPr/>
          <p:nvPr/>
        </p:nvGrpSpPr>
        <p:grpSpPr>
          <a:xfrm>
            <a:off x="7698490" y="5816292"/>
            <a:ext cx="162621" cy="257148"/>
            <a:chOff x="6669289" y="3895466"/>
            <a:chExt cx="243931" cy="257148"/>
          </a:xfrm>
        </p:grpSpPr>
        <p:grpSp>
          <p:nvGrpSpPr>
            <p:cNvPr id="309" name="Google Shape;309;p6"/>
            <p:cNvGrpSpPr/>
            <p:nvPr/>
          </p:nvGrpSpPr>
          <p:grpSpPr>
            <a:xfrm>
              <a:off x="6669289" y="3895466"/>
              <a:ext cx="162621" cy="257148"/>
              <a:chOff x="9033364" y="1824241"/>
              <a:chExt cx="162621" cy="427894"/>
            </a:xfrm>
          </p:grpSpPr>
          <p:cxnSp>
            <p:nvCxnSpPr>
              <p:cNvPr id="310" name="Google Shape;310;p6"/>
              <p:cNvCxnSpPr/>
              <p:nvPr/>
            </p:nvCxnSpPr>
            <p:spPr>
              <a:xfrm rot="-5400000">
                <a:off x="9001423" y="2057573"/>
                <a:ext cx="226502" cy="162621"/>
              </a:xfrm>
              <a:prstGeom prst="straightConnector1">
                <a:avLst/>
              </a:prstGeom>
              <a:noFill/>
              <a:ln cap="flat" cmpd="sng" w="22225">
                <a:solidFill>
                  <a:srgbClr val="849FF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1" name="Google Shape;311;p6"/>
              <p:cNvCxnSpPr/>
              <p:nvPr/>
            </p:nvCxnSpPr>
            <p:spPr>
              <a:xfrm flipH="1" rot="-5400000">
                <a:off x="9001423" y="1856181"/>
                <a:ext cx="226502" cy="162621"/>
              </a:xfrm>
              <a:prstGeom prst="straightConnector1">
                <a:avLst/>
              </a:prstGeom>
              <a:noFill/>
              <a:ln cap="flat" cmpd="sng" w="22225">
                <a:solidFill>
                  <a:srgbClr val="849FF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312" name="Google Shape;312;p6"/>
            <p:cNvGrpSpPr/>
            <p:nvPr/>
          </p:nvGrpSpPr>
          <p:grpSpPr>
            <a:xfrm>
              <a:off x="6750599" y="3895466"/>
              <a:ext cx="162621" cy="257148"/>
              <a:chOff x="9033364" y="1824241"/>
              <a:chExt cx="162621" cy="427894"/>
            </a:xfrm>
          </p:grpSpPr>
          <p:cxnSp>
            <p:nvCxnSpPr>
              <p:cNvPr id="313" name="Google Shape;313;p6"/>
              <p:cNvCxnSpPr/>
              <p:nvPr/>
            </p:nvCxnSpPr>
            <p:spPr>
              <a:xfrm rot="-5400000">
                <a:off x="9001423" y="2057573"/>
                <a:ext cx="226502" cy="162621"/>
              </a:xfrm>
              <a:prstGeom prst="straightConnector1">
                <a:avLst/>
              </a:prstGeom>
              <a:noFill/>
              <a:ln cap="flat" cmpd="sng" w="22225">
                <a:solidFill>
                  <a:srgbClr val="849FF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4" name="Google Shape;314;p6"/>
              <p:cNvCxnSpPr/>
              <p:nvPr/>
            </p:nvCxnSpPr>
            <p:spPr>
              <a:xfrm flipH="1" rot="-5400000">
                <a:off x="9001423" y="1856181"/>
                <a:ext cx="226502" cy="162621"/>
              </a:xfrm>
              <a:prstGeom prst="straightConnector1">
                <a:avLst/>
              </a:prstGeom>
              <a:noFill/>
              <a:ln cap="flat" cmpd="sng" w="22225">
                <a:solidFill>
                  <a:srgbClr val="849FF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315" name="Google Shape;315;p6"/>
          <p:cNvSpPr/>
          <p:nvPr/>
        </p:nvSpPr>
        <p:spPr>
          <a:xfrm>
            <a:off x="7995516" y="5391359"/>
            <a:ext cx="1107015" cy="1107015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2018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중금속</a:t>
            </a:r>
            <a:endParaRPr/>
          </a:p>
        </p:txBody>
      </p:sp>
      <p:sp>
        <p:nvSpPr>
          <p:cNvPr id="316" name="Google Shape;316;p6"/>
          <p:cNvSpPr txBox="1"/>
          <p:nvPr/>
        </p:nvSpPr>
        <p:spPr>
          <a:xfrm>
            <a:off x="3103621" y="5340842"/>
            <a:ext cx="1339385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마산만</a:t>
            </a:r>
            <a:endParaRPr/>
          </a:p>
        </p:txBody>
      </p:sp>
      <p:sp>
        <p:nvSpPr>
          <p:cNvPr id="317" name="Google Shape;317;p6"/>
          <p:cNvSpPr txBox="1"/>
          <p:nvPr/>
        </p:nvSpPr>
        <p:spPr>
          <a:xfrm>
            <a:off x="4642174" y="5329267"/>
            <a:ext cx="1339385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시화호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6"/>
          <p:cNvSpPr txBox="1"/>
          <p:nvPr/>
        </p:nvSpPr>
        <p:spPr>
          <a:xfrm>
            <a:off x="6296477" y="5340842"/>
            <a:ext cx="1339385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부산연안</a:t>
            </a:r>
            <a:endParaRPr/>
          </a:p>
        </p:txBody>
      </p:sp>
      <p:sp>
        <p:nvSpPr>
          <p:cNvPr id="319" name="Google Shape;319;p6"/>
          <p:cNvSpPr txBox="1"/>
          <p:nvPr/>
        </p:nvSpPr>
        <p:spPr>
          <a:xfrm>
            <a:off x="7927630" y="5340842"/>
            <a:ext cx="1339385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울산연안</a:t>
            </a:r>
            <a:endParaRPr/>
          </a:p>
        </p:txBody>
      </p:sp>
      <p:pic>
        <p:nvPicPr>
          <p:cNvPr id="320" name="Google Shape;32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63300" y="5829300"/>
            <a:ext cx="812800" cy="8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4FF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7"/>
          <p:cNvSpPr/>
          <p:nvPr/>
        </p:nvSpPr>
        <p:spPr>
          <a:xfrm>
            <a:off x="5123546" y="1"/>
            <a:ext cx="7068454" cy="6857999"/>
          </a:xfrm>
          <a:custGeom>
            <a:rect b="b" l="l" r="r" t="t"/>
            <a:pathLst>
              <a:path extrusionOk="0" h="6857999" w="7068454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8FACFC">
              <a:alpha val="784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7"/>
          <p:cNvSpPr/>
          <p:nvPr/>
        </p:nvSpPr>
        <p:spPr>
          <a:xfrm>
            <a:off x="238125" y="291084"/>
            <a:ext cx="11715750" cy="438912"/>
          </a:xfrm>
          <a:prstGeom prst="roundRect">
            <a:avLst>
              <a:gd fmla="val 29167" name="adj"/>
            </a:avLst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38100">
              <a:srgbClr val="8FACFC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3619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-KR" sz="2000">
                <a:solidFill>
                  <a:srgbClr val="0F1D4A"/>
                </a:solidFill>
                <a:latin typeface="Arial"/>
                <a:ea typeface="Arial"/>
                <a:cs typeface="Arial"/>
                <a:sym typeface="Arial"/>
              </a:rPr>
              <a:t>1. 프로젝트 소개 – 해양오염 관련 용어 정리</a:t>
            </a:r>
            <a:endParaRPr sz="1600">
              <a:solidFill>
                <a:srgbClr val="0F1D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7"/>
          <p:cNvSpPr/>
          <p:nvPr/>
        </p:nvSpPr>
        <p:spPr>
          <a:xfrm>
            <a:off x="238125" y="923052"/>
            <a:ext cx="11715750" cy="5687298"/>
          </a:xfrm>
          <a:prstGeom prst="roundRect">
            <a:avLst>
              <a:gd fmla="val 2435" name="adj"/>
            </a:avLst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38100">
              <a:srgbClr val="8FACFC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F1D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9" name="Google Shape;329;p7"/>
          <p:cNvGrpSpPr/>
          <p:nvPr/>
        </p:nvGrpSpPr>
        <p:grpSpPr>
          <a:xfrm>
            <a:off x="761906" y="1175010"/>
            <a:ext cx="10668188" cy="5252833"/>
            <a:chOff x="554903" y="1173480"/>
            <a:chExt cx="10668188" cy="5252833"/>
          </a:xfrm>
        </p:grpSpPr>
        <p:grpSp>
          <p:nvGrpSpPr>
            <p:cNvPr id="330" name="Google Shape;330;p7"/>
            <p:cNvGrpSpPr/>
            <p:nvPr/>
          </p:nvGrpSpPr>
          <p:grpSpPr>
            <a:xfrm>
              <a:off x="554903" y="1173480"/>
              <a:ext cx="8969005" cy="615553"/>
              <a:chOff x="554903" y="1173480"/>
              <a:chExt cx="8969005" cy="615553"/>
            </a:xfrm>
          </p:grpSpPr>
          <p:sp>
            <p:nvSpPr>
              <p:cNvPr id="331" name="Google Shape;331;p7"/>
              <p:cNvSpPr txBox="1"/>
              <p:nvPr/>
            </p:nvSpPr>
            <p:spPr>
              <a:xfrm>
                <a:off x="554903" y="1173480"/>
                <a:ext cx="1771639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rgbClr val="0F1D4A"/>
                    </a:solidFill>
                    <a:latin typeface="Arial"/>
                    <a:ea typeface="Arial"/>
                    <a:cs typeface="Arial"/>
                    <a:sym typeface="Arial"/>
                  </a:rPr>
                  <a:t>WQI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400">
                    <a:solidFill>
                      <a:srgbClr val="0F1D4A"/>
                    </a:solidFill>
                    <a:latin typeface="Arial"/>
                    <a:ea typeface="Arial"/>
                    <a:cs typeface="Arial"/>
                    <a:sym typeface="Arial"/>
                  </a:rPr>
                  <a:t>(해역별 수질등급기준)</a:t>
                </a:r>
                <a:endParaRPr sz="1400">
                  <a:solidFill>
                    <a:srgbClr val="0F1D4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7"/>
              <p:cNvSpPr txBox="1"/>
              <p:nvPr/>
            </p:nvSpPr>
            <p:spPr>
              <a:xfrm>
                <a:off x="2640292" y="1296590"/>
                <a:ext cx="688361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600">
                    <a:solidFill>
                      <a:srgbClr val="557CF9"/>
                    </a:solidFill>
                    <a:latin typeface="Arial"/>
                    <a:ea typeface="Arial"/>
                    <a:cs typeface="Arial"/>
                    <a:sym typeface="Arial"/>
                  </a:rPr>
                  <a:t>수질 지수</a:t>
                </a:r>
                <a:r>
                  <a:rPr lang="ko-KR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로, 물의 물리학적, 화학적 및 생물학적 요소 등을 종합적으로 고려한 지수</a:t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33" name="Google Shape;333;p7"/>
              <p:cNvCxnSpPr/>
              <p:nvPr/>
            </p:nvCxnSpPr>
            <p:spPr>
              <a:xfrm>
                <a:off x="2540324" y="1173480"/>
                <a:ext cx="0" cy="615553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334" name="Google Shape;334;p7"/>
            <p:cNvGrpSpPr/>
            <p:nvPr/>
          </p:nvGrpSpPr>
          <p:grpSpPr>
            <a:xfrm>
              <a:off x="662305" y="2054769"/>
              <a:ext cx="10560786" cy="630942"/>
              <a:chOff x="662305" y="2118279"/>
              <a:chExt cx="10560786" cy="630942"/>
            </a:xfrm>
          </p:grpSpPr>
          <p:sp>
            <p:nvSpPr>
              <p:cNvPr id="335" name="Google Shape;335;p7"/>
              <p:cNvSpPr txBox="1"/>
              <p:nvPr/>
            </p:nvSpPr>
            <p:spPr>
              <a:xfrm>
                <a:off x="662305" y="2133668"/>
                <a:ext cx="1556836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rgbClr val="0F1D4A"/>
                    </a:solidFill>
                    <a:latin typeface="Arial"/>
                    <a:ea typeface="Arial"/>
                    <a:cs typeface="Arial"/>
                    <a:sym typeface="Arial"/>
                  </a:rPr>
                  <a:t>COD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400">
                    <a:solidFill>
                      <a:srgbClr val="0F1D4A"/>
                    </a:solidFill>
                    <a:latin typeface="Arial"/>
                    <a:ea typeface="Arial"/>
                    <a:cs typeface="Arial"/>
                    <a:sym typeface="Arial"/>
                  </a:rPr>
                  <a:t>(화학적산소요구량)</a:t>
                </a:r>
                <a:endParaRPr sz="1400">
                  <a:solidFill>
                    <a:srgbClr val="0F1D4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7"/>
              <p:cNvSpPr txBox="1"/>
              <p:nvPr/>
            </p:nvSpPr>
            <p:spPr>
              <a:xfrm>
                <a:off x="2640292" y="2118279"/>
                <a:ext cx="8582799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물의 오염정도를 측정하는 지표 중 하나로, </a:t>
                </a:r>
                <a:r>
                  <a:rPr lang="ko-KR" sz="1600">
                    <a:solidFill>
                      <a:srgbClr val="557CF9"/>
                    </a:solidFill>
                    <a:latin typeface="Arial"/>
                    <a:ea typeface="Arial"/>
                    <a:cs typeface="Arial"/>
                    <a:sym typeface="Arial"/>
                  </a:rPr>
                  <a:t>유기물이 산화될 때 소비되는 화학적 산소의 양</a:t>
                </a:r>
                <a:r>
                  <a:rPr lang="ko-KR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을 측정하여 계산</a:t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COD ↑ 🡪 유기물 ↑</a:t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37" name="Google Shape;337;p7"/>
              <p:cNvCxnSpPr/>
              <p:nvPr/>
            </p:nvCxnSpPr>
            <p:spPr>
              <a:xfrm>
                <a:off x="2540324" y="2133668"/>
                <a:ext cx="0" cy="615553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338" name="Google Shape;338;p7"/>
            <p:cNvGrpSpPr/>
            <p:nvPr/>
          </p:nvGrpSpPr>
          <p:grpSpPr>
            <a:xfrm>
              <a:off x="950846" y="2951447"/>
              <a:ext cx="8236431" cy="615553"/>
              <a:chOff x="950846" y="2859613"/>
              <a:chExt cx="8236431" cy="615553"/>
            </a:xfrm>
          </p:grpSpPr>
          <p:sp>
            <p:nvSpPr>
              <p:cNvPr id="339" name="Google Shape;339;p7"/>
              <p:cNvSpPr txBox="1"/>
              <p:nvPr/>
            </p:nvSpPr>
            <p:spPr>
              <a:xfrm>
                <a:off x="950846" y="2982723"/>
                <a:ext cx="97975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rgbClr val="0F1D4A"/>
                    </a:solidFill>
                    <a:latin typeface="Arial"/>
                    <a:ea typeface="Arial"/>
                    <a:cs typeface="Arial"/>
                    <a:sym typeface="Arial"/>
                  </a:rPr>
                  <a:t>총인표층</a:t>
                </a:r>
                <a:endParaRPr sz="1600">
                  <a:solidFill>
                    <a:srgbClr val="0F1D4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7"/>
              <p:cNvSpPr txBox="1"/>
              <p:nvPr/>
            </p:nvSpPr>
            <p:spPr>
              <a:xfrm>
                <a:off x="2640292" y="2875002"/>
                <a:ext cx="6546985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물 중 인의 총 양을 나타내는 지표 🡪 </a:t>
                </a:r>
                <a:r>
                  <a:rPr lang="ko-KR" sz="1600">
                    <a:solidFill>
                      <a:srgbClr val="557CF9"/>
                    </a:solidFill>
                    <a:latin typeface="Arial"/>
                    <a:ea typeface="Arial"/>
                    <a:cs typeface="Arial"/>
                    <a:sym typeface="Arial"/>
                  </a:rPr>
                  <a:t>과도한 인배출은 수조 생테계 균형을 깨트림</a:t>
                </a:r>
                <a:endParaRPr sz="1600">
                  <a:solidFill>
                    <a:srgbClr val="557CF9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총인표층 농도 ↑ 🡪 수조 생태계에서 광합성 생산물생산 촉진</a:t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41" name="Google Shape;341;p7"/>
              <p:cNvCxnSpPr/>
              <p:nvPr/>
            </p:nvCxnSpPr>
            <p:spPr>
              <a:xfrm>
                <a:off x="2540324" y="2859613"/>
                <a:ext cx="0" cy="615553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342" name="Google Shape;342;p7"/>
            <p:cNvGrpSpPr/>
            <p:nvPr/>
          </p:nvGrpSpPr>
          <p:grpSpPr>
            <a:xfrm>
              <a:off x="851459" y="3832736"/>
              <a:ext cx="8896869" cy="615553"/>
              <a:chOff x="851459" y="3761373"/>
              <a:chExt cx="8896869" cy="615553"/>
            </a:xfrm>
          </p:grpSpPr>
          <p:sp>
            <p:nvSpPr>
              <p:cNvPr id="343" name="Google Shape;343;p7"/>
              <p:cNvSpPr txBox="1"/>
              <p:nvPr/>
            </p:nvSpPr>
            <p:spPr>
              <a:xfrm>
                <a:off x="851459" y="3884483"/>
                <a:ext cx="117852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rgbClr val="0F1D4A"/>
                    </a:solidFill>
                    <a:latin typeface="Arial"/>
                    <a:ea typeface="Arial"/>
                    <a:cs typeface="Arial"/>
                    <a:sym typeface="Arial"/>
                  </a:rPr>
                  <a:t>총질소표층</a:t>
                </a:r>
                <a:endParaRPr sz="1800">
                  <a:solidFill>
                    <a:srgbClr val="0F1D4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7"/>
              <p:cNvSpPr txBox="1"/>
              <p:nvPr/>
            </p:nvSpPr>
            <p:spPr>
              <a:xfrm>
                <a:off x="2640292" y="3776762"/>
                <a:ext cx="7108036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물 속에 있는 질소의 총 양을 나타내는 지표로 </a:t>
                </a:r>
                <a:r>
                  <a:rPr lang="ko-KR" sz="1600">
                    <a:solidFill>
                      <a:srgbClr val="557CF9"/>
                    </a:solidFill>
                    <a:latin typeface="Arial"/>
                    <a:ea typeface="Arial"/>
                    <a:cs typeface="Arial"/>
                    <a:sym typeface="Arial"/>
                  </a:rPr>
                  <a:t>물의 오염 정도를 파악하는 데 중요한 역할</a:t>
                </a:r>
                <a:endParaRPr sz="1600">
                  <a:solidFill>
                    <a:srgbClr val="557CF9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총질소표층 ↑ 🡪 질소생산 촉진, 물의 산성화 유발, 수중 생태계에 영향</a:t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45" name="Google Shape;345;p7"/>
              <p:cNvCxnSpPr/>
              <p:nvPr/>
            </p:nvCxnSpPr>
            <p:spPr>
              <a:xfrm>
                <a:off x="2540324" y="3761373"/>
                <a:ext cx="0" cy="615553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346" name="Google Shape;346;p7"/>
            <p:cNvGrpSpPr/>
            <p:nvPr/>
          </p:nvGrpSpPr>
          <p:grpSpPr>
            <a:xfrm>
              <a:off x="1050232" y="4714025"/>
              <a:ext cx="9456316" cy="615553"/>
              <a:chOff x="1050232" y="4506401"/>
              <a:chExt cx="9456316" cy="615553"/>
            </a:xfrm>
          </p:grpSpPr>
          <p:sp>
            <p:nvSpPr>
              <p:cNvPr id="347" name="Google Shape;347;p7"/>
              <p:cNvSpPr txBox="1"/>
              <p:nvPr/>
            </p:nvSpPr>
            <p:spPr>
              <a:xfrm>
                <a:off x="1050232" y="4629511"/>
                <a:ext cx="78098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rgbClr val="0F1D4A"/>
                    </a:solidFill>
                    <a:latin typeface="Arial"/>
                    <a:ea typeface="Arial"/>
                    <a:cs typeface="Arial"/>
                    <a:sym typeface="Arial"/>
                  </a:rPr>
                  <a:t>투명도</a:t>
                </a:r>
                <a:endParaRPr/>
              </a:p>
            </p:txBody>
          </p:sp>
          <p:sp>
            <p:nvSpPr>
              <p:cNvPr id="348" name="Google Shape;348;p7"/>
              <p:cNvSpPr txBox="1"/>
              <p:nvPr/>
            </p:nvSpPr>
            <p:spPr>
              <a:xfrm>
                <a:off x="2640292" y="4521790"/>
                <a:ext cx="7866256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물의 투명도를 측정하는 지표로 빛이 물을 통과할 때 산란되는 정도에 따라서 결정</a:t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미세 입자, 부유물 등이 물 속에서 빛을 산란 🡪 물의 투명도 ↓ 🡺 </a:t>
                </a:r>
                <a:r>
                  <a:rPr lang="ko-KR" sz="1600">
                    <a:solidFill>
                      <a:srgbClr val="557CF9"/>
                    </a:solidFill>
                    <a:latin typeface="Arial"/>
                    <a:ea typeface="Arial"/>
                    <a:cs typeface="Arial"/>
                    <a:sym typeface="Arial"/>
                  </a:rPr>
                  <a:t>물의 오염정도와 직접적인 연관</a:t>
                </a:r>
                <a:endParaRPr sz="1600">
                  <a:solidFill>
                    <a:srgbClr val="557CF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49" name="Google Shape;349;p7"/>
              <p:cNvCxnSpPr/>
              <p:nvPr/>
            </p:nvCxnSpPr>
            <p:spPr>
              <a:xfrm>
                <a:off x="2540324" y="4506401"/>
                <a:ext cx="0" cy="615553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350" name="Google Shape;350;p7"/>
            <p:cNvGrpSpPr/>
            <p:nvPr/>
          </p:nvGrpSpPr>
          <p:grpSpPr>
            <a:xfrm>
              <a:off x="652688" y="5595316"/>
              <a:ext cx="8234827" cy="830997"/>
              <a:chOff x="652688" y="5595316"/>
              <a:chExt cx="8234827" cy="830997"/>
            </a:xfrm>
          </p:grpSpPr>
          <p:sp>
            <p:nvSpPr>
              <p:cNvPr id="351" name="Google Shape;351;p7"/>
              <p:cNvSpPr txBox="1"/>
              <p:nvPr/>
            </p:nvSpPr>
            <p:spPr>
              <a:xfrm>
                <a:off x="652688" y="5826148"/>
                <a:ext cx="157607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rgbClr val="0F1D4A"/>
                    </a:solidFill>
                    <a:latin typeface="Arial"/>
                    <a:ea typeface="Arial"/>
                    <a:cs typeface="Arial"/>
                    <a:sym typeface="Arial"/>
                  </a:rPr>
                  <a:t>암모니아성질소</a:t>
                </a:r>
                <a:endParaRPr/>
              </a:p>
            </p:txBody>
          </p:sp>
          <p:sp>
            <p:nvSpPr>
              <p:cNvPr id="352" name="Google Shape;352;p7"/>
              <p:cNvSpPr txBox="1"/>
              <p:nvPr/>
            </p:nvSpPr>
            <p:spPr>
              <a:xfrm>
                <a:off x="2640292" y="5595316"/>
                <a:ext cx="6247223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물 속에 존재하는 질소 중 하나로 </a:t>
                </a:r>
                <a:r>
                  <a:rPr lang="ko-KR" sz="1600">
                    <a:solidFill>
                      <a:srgbClr val="557CF9"/>
                    </a:solidFill>
                    <a:latin typeface="Arial"/>
                    <a:ea typeface="Arial"/>
                    <a:cs typeface="Arial"/>
                    <a:sym typeface="Arial"/>
                  </a:rPr>
                  <a:t>물의 수질을 평가하고 모니터링하는 데 중요</a:t>
                </a:r>
                <a:endParaRPr sz="1600">
                  <a:solidFill>
                    <a:srgbClr val="557CF9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-285750" lvl="0" marL="28575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Noto Sans Symbols"/>
                  <a:buChar char="🡪"/>
                </a:pPr>
                <a:r>
                  <a:rPr lang="ko-KR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농업, 가축사육, 폐수처리 등에서 발생</a:t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암모니아성질소 농도 ↑ 🡪 수질 오염 정도↑</a:t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53" name="Google Shape;353;p7"/>
              <p:cNvCxnSpPr/>
              <p:nvPr/>
            </p:nvCxnSpPr>
            <p:spPr>
              <a:xfrm>
                <a:off x="2540324" y="5703038"/>
                <a:ext cx="0" cy="615553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pic>
        <p:nvPicPr>
          <p:cNvPr id="354" name="Google Shape;35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63300" y="5829300"/>
            <a:ext cx="812800" cy="8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8"/>
          <p:cNvSpPr/>
          <p:nvPr/>
        </p:nvSpPr>
        <p:spPr>
          <a:xfrm>
            <a:off x="5123546" y="1"/>
            <a:ext cx="7068454" cy="6857999"/>
          </a:xfrm>
          <a:custGeom>
            <a:rect b="b" l="l" r="r" t="t"/>
            <a:pathLst>
              <a:path extrusionOk="0" h="6857999" w="7068454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8FACFC">
              <a:alpha val="784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8"/>
          <p:cNvSpPr/>
          <p:nvPr/>
        </p:nvSpPr>
        <p:spPr>
          <a:xfrm>
            <a:off x="238125" y="923052"/>
            <a:ext cx="11715750" cy="5687298"/>
          </a:xfrm>
          <a:prstGeom prst="roundRect">
            <a:avLst>
              <a:gd fmla="val 2435" name="adj"/>
            </a:avLst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38100">
              <a:srgbClr val="8FACFC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F1D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2" name="Google Shape;362;p8"/>
          <p:cNvGrpSpPr/>
          <p:nvPr/>
        </p:nvGrpSpPr>
        <p:grpSpPr>
          <a:xfrm>
            <a:off x="534850" y="1376420"/>
            <a:ext cx="11235394" cy="4780562"/>
            <a:chOff x="523874" y="1325880"/>
            <a:chExt cx="11235394" cy="4780562"/>
          </a:xfrm>
        </p:grpSpPr>
        <p:grpSp>
          <p:nvGrpSpPr>
            <p:cNvPr id="363" name="Google Shape;363;p8"/>
            <p:cNvGrpSpPr/>
            <p:nvPr/>
          </p:nvGrpSpPr>
          <p:grpSpPr>
            <a:xfrm>
              <a:off x="2025690" y="2010023"/>
              <a:ext cx="4976874" cy="3412276"/>
              <a:chOff x="4976178" y="1662777"/>
              <a:chExt cx="4976874" cy="3412276"/>
            </a:xfrm>
          </p:grpSpPr>
          <p:sp>
            <p:nvSpPr>
              <p:cNvPr id="364" name="Google Shape;364;p8"/>
              <p:cNvSpPr/>
              <p:nvPr/>
            </p:nvSpPr>
            <p:spPr>
              <a:xfrm>
                <a:off x="6987010" y="2090449"/>
                <a:ext cx="2966042" cy="2556933"/>
              </a:xfrm>
              <a:prstGeom prst="hexagon">
                <a:avLst>
                  <a:gd fmla="val 25000" name="adj"/>
                  <a:gd fmla="val 115470" name="vf"/>
                </a:avLst>
              </a:prstGeom>
              <a:gradFill>
                <a:gsLst>
                  <a:gs pos="0">
                    <a:srgbClr val="F5F7FC"/>
                  </a:gs>
                  <a:gs pos="100000">
                    <a:srgbClr val="849FFB">
                      <a:alpha val="8000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8"/>
              <p:cNvSpPr/>
              <p:nvPr/>
            </p:nvSpPr>
            <p:spPr>
              <a:xfrm>
                <a:off x="4976178" y="1662777"/>
                <a:ext cx="3958240" cy="3412276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165100" sx="90000" rotWithShape="0" algn="ctr" dist="355600" sy="90000">
                  <a:srgbClr val="000000">
                    <a:alpha val="29803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6" name="Google Shape;366;p8"/>
            <p:cNvGrpSpPr/>
            <p:nvPr/>
          </p:nvGrpSpPr>
          <p:grpSpPr>
            <a:xfrm>
              <a:off x="523874" y="1325880"/>
              <a:ext cx="3990253" cy="4780562"/>
              <a:chOff x="523874" y="1325880"/>
              <a:chExt cx="3990253" cy="4780562"/>
            </a:xfrm>
          </p:grpSpPr>
          <p:grpSp>
            <p:nvGrpSpPr>
              <p:cNvPr id="367" name="Google Shape;367;p8"/>
              <p:cNvGrpSpPr/>
              <p:nvPr/>
            </p:nvGrpSpPr>
            <p:grpSpPr>
              <a:xfrm>
                <a:off x="523874" y="1325880"/>
                <a:ext cx="3990253" cy="942758"/>
                <a:chOff x="523874" y="1325880"/>
                <a:chExt cx="3990253" cy="942758"/>
              </a:xfrm>
            </p:grpSpPr>
            <p:sp>
              <p:nvSpPr>
                <p:cNvPr id="368" name="Google Shape;368;p8"/>
                <p:cNvSpPr/>
                <p:nvPr/>
              </p:nvSpPr>
              <p:spPr>
                <a:xfrm>
                  <a:off x="523874" y="1325880"/>
                  <a:ext cx="3990253" cy="942758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9" name="Google Shape;369;p8"/>
                <p:cNvSpPr txBox="1"/>
                <p:nvPr/>
              </p:nvSpPr>
              <p:spPr>
                <a:xfrm>
                  <a:off x="607354" y="1401694"/>
                  <a:ext cx="3832956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-KR" sz="1600">
                      <a:solidFill>
                        <a:srgbClr val="557CF9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특별관리해역 해양오염지수 모델링</a:t>
                  </a:r>
                  <a:r>
                    <a:rPr lang="ko-KR" sz="16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을 하여</a:t>
                  </a:r>
                  <a:endParaRPr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-KR" sz="16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현재 특별관리해역에서 각각의 해역 마다 </a:t>
                  </a:r>
                  <a:br>
                    <a:rPr lang="ko-KR" sz="16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</a:br>
                  <a:r>
                    <a:rPr lang="ko-KR" sz="1600">
                      <a:solidFill>
                        <a:srgbClr val="557CF9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해양오염 지표(변수)들의 영향도 </a:t>
                  </a:r>
                  <a:r>
                    <a:rPr lang="ko-KR" sz="16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도출</a:t>
                  </a:r>
                  <a:endParaRPr sz="1600">
                    <a:solidFill>
                      <a:srgbClr val="557CF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70" name="Google Shape;370;p8"/>
              <p:cNvGrpSpPr/>
              <p:nvPr/>
            </p:nvGrpSpPr>
            <p:grpSpPr>
              <a:xfrm>
                <a:off x="523874" y="2605148"/>
                <a:ext cx="3990253" cy="942758"/>
                <a:chOff x="523874" y="1325880"/>
                <a:chExt cx="3990253" cy="942758"/>
              </a:xfrm>
            </p:grpSpPr>
            <p:sp>
              <p:nvSpPr>
                <p:cNvPr id="371" name="Google Shape;371;p8"/>
                <p:cNvSpPr/>
                <p:nvPr/>
              </p:nvSpPr>
              <p:spPr>
                <a:xfrm>
                  <a:off x="523874" y="1325880"/>
                  <a:ext cx="3990253" cy="942758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2" name="Google Shape;372;p8"/>
                <p:cNvSpPr txBox="1"/>
                <p:nvPr/>
              </p:nvSpPr>
              <p:spPr>
                <a:xfrm>
                  <a:off x="581749" y="1504872"/>
                  <a:ext cx="3832956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-KR" sz="16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각 세부 해역마다 영향을 끼친 지표들의 특성을 파악하여 </a:t>
                  </a:r>
                  <a:r>
                    <a:rPr lang="ko-KR" sz="1600">
                      <a:solidFill>
                        <a:srgbClr val="557CF9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해양오염을 관리하는 방안</a:t>
                  </a:r>
                  <a:r>
                    <a:rPr lang="ko-KR" sz="16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을 모색</a:t>
                  </a:r>
                  <a:endParaRPr/>
                </a:p>
              </p:txBody>
            </p:sp>
          </p:grpSp>
          <p:grpSp>
            <p:nvGrpSpPr>
              <p:cNvPr id="373" name="Google Shape;373;p8"/>
              <p:cNvGrpSpPr/>
              <p:nvPr/>
            </p:nvGrpSpPr>
            <p:grpSpPr>
              <a:xfrm>
                <a:off x="523874" y="3884416"/>
                <a:ext cx="3990253" cy="942758"/>
                <a:chOff x="523874" y="1325880"/>
                <a:chExt cx="3990253" cy="942758"/>
              </a:xfrm>
            </p:grpSpPr>
            <p:sp>
              <p:nvSpPr>
                <p:cNvPr id="374" name="Google Shape;374;p8"/>
                <p:cNvSpPr/>
                <p:nvPr/>
              </p:nvSpPr>
              <p:spPr>
                <a:xfrm>
                  <a:off x="523874" y="1325880"/>
                  <a:ext cx="3990253" cy="942758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5" name="Google Shape;375;p8"/>
                <p:cNvSpPr txBox="1"/>
                <p:nvPr/>
              </p:nvSpPr>
              <p:spPr>
                <a:xfrm>
                  <a:off x="838467" y="1504872"/>
                  <a:ext cx="3361067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-KR" sz="16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도출된 해양오염 지표를 Target 변수로 활용하여 </a:t>
                  </a:r>
                  <a:r>
                    <a:rPr lang="ko-KR" sz="1600">
                      <a:solidFill>
                        <a:srgbClr val="557CF9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1년 뒤 해역 별 해양오염 예측 </a:t>
                  </a:r>
                  <a:endParaRPr/>
                </a:p>
              </p:txBody>
            </p:sp>
          </p:grpSp>
          <p:grpSp>
            <p:nvGrpSpPr>
              <p:cNvPr id="376" name="Google Shape;376;p8"/>
              <p:cNvGrpSpPr/>
              <p:nvPr/>
            </p:nvGrpSpPr>
            <p:grpSpPr>
              <a:xfrm>
                <a:off x="523874" y="5163684"/>
                <a:ext cx="3990253" cy="942758"/>
                <a:chOff x="523874" y="1325880"/>
                <a:chExt cx="3990253" cy="942758"/>
              </a:xfrm>
            </p:grpSpPr>
            <p:sp>
              <p:nvSpPr>
                <p:cNvPr id="377" name="Google Shape;377;p8"/>
                <p:cNvSpPr/>
                <p:nvPr/>
              </p:nvSpPr>
              <p:spPr>
                <a:xfrm>
                  <a:off x="523874" y="1325880"/>
                  <a:ext cx="3990253" cy="942758"/>
                </a:xfrm>
                <a:prstGeom prst="rect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8" name="Google Shape;378;p8"/>
                <p:cNvSpPr txBox="1"/>
                <p:nvPr/>
              </p:nvSpPr>
              <p:spPr>
                <a:xfrm>
                  <a:off x="764650" y="1395660"/>
                  <a:ext cx="3518364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-KR" sz="16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향후 특별관리해역 후보 구역 선정,</a:t>
                  </a:r>
                  <a:endParaRPr/>
                </a:p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-KR" sz="16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‘특별관리해역 관리’라는 의사결정 문제에 </a:t>
                  </a:r>
                  <a:r>
                    <a:rPr lang="ko-KR" sz="1600">
                      <a:solidFill>
                        <a:srgbClr val="557CF9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새로운 방향성 제안</a:t>
                  </a:r>
                  <a:endParaRPr/>
                </a:p>
              </p:txBody>
            </p:sp>
          </p:grpSp>
          <p:grpSp>
            <p:nvGrpSpPr>
              <p:cNvPr id="379" name="Google Shape;379;p8"/>
              <p:cNvGrpSpPr/>
              <p:nvPr/>
            </p:nvGrpSpPr>
            <p:grpSpPr>
              <a:xfrm>
                <a:off x="2415407" y="2397523"/>
                <a:ext cx="207187" cy="78740"/>
                <a:chOff x="4386402" y="-271780"/>
                <a:chExt cx="331096" cy="175260"/>
              </a:xfrm>
            </p:grpSpPr>
            <p:cxnSp>
              <p:nvCxnSpPr>
                <p:cNvPr id="380" name="Google Shape;380;p8"/>
                <p:cNvCxnSpPr/>
                <p:nvPr/>
              </p:nvCxnSpPr>
              <p:spPr>
                <a:xfrm>
                  <a:off x="4386402" y="-271780"/>
                  <a:ext cx="175260" cy="175260"/>
                </a:xfrm>
                <a:prstGeom prst="straightConnector1">
                  <a:avLst/>
                </a:prstGeom>
                <a:noFill/>
                <a:ln cap="flat" cmpd="sng" w="22225">
                  <a:solidFill>
                    <a:srgbClr val="C3D1FD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81" name="Google Shape;381;p8"/>
                <p:cNvCxnSpPr/>
                <p:nvPr/>
              </p:nvCxnSpPr>
              <p:spPr>
                <a:xfrm flipH="1">
                  <a:off x="4542238" y="-271780"/>
                  <a:ext cx="175260" cy="175260"/>
                </a:xfrm>
                <a:prstGeom prst="straightConnector1">
                  <a:avLst/>
                </a:prstGeom>
                <a:noFill/>
                <a:ln cap="flat" cmpd="sng" w="22225">
                  <a:solidFill>
                    <a:srgbClr val="C3D1FD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382" name="Google Shape;382;p8"/>
              <p:cNvGrpSpPr/>
              <p:nvPr/>
            </p:nvGrpSpPr>
            <p:grpSpPr>
              <a:xfrm>
                <a:off x="2415407" y="3676791"/>
                <a:ext cx="207187" cy="78740"/>
                <a:chOff x="4386402" y="-271780"/>
                <a:chExt cx="331096" cy="175260"/>
              </a:xfrm>
            </p:grpSpPr>
            <p:cxnSp>
              <p:nvCxnSpPr>
                <p:cNvPr id="383" name="Google Shape;383;p8"/>
                <p:cNvCxnSpPr/>
                <p:nvPr/>
              </p:nvCxnSpPr>
              <p:spPr>
                <a:xfrm>
                  <a:off x="4386402" y="-271780"/>
                  <a:ext cx="175260" cy="175260"/>
                </a:xfrm>
                <a:prstGeom prst="straightConnector1">
                  <a:avLst/>
                </a:prstGeom>
                <a:noFill/>
                <a:ln cap="flat" cmpd="sng" w="22225">
                  <a:solidFill>
                    <a:srgbClr val="C3D1FD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84" name="Google Shape;384;p8"/>
                <p:cNvCxnSpPr/>
                <p:nvPr/>
              </p:nvCxnSpPr>
              <p:spPr>
                <a:xfrm flipH="1">
                  <a:off x="4542238" y="-271780"/>
                  <a:ext cx="175260" cy="175260"/>
                </a:xfrm>
                <a:prstGeom prst="straightConnector1">
                  <a:avLst/>
                </a:prstGeom>
                <a:noFill/>
                <a:ln cap="flat" cmpd="sng" w="22225">
                  <a:solidFill>
                    <a:srgbClr val="C3D1FD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385" name="Google Shape;385;p8"/>
              <p:cNvGrpSpPr/>
              <p:nvPr/>
            </p:nvGrpSpPr>
            <p:grpSpPr>
              <a:xfrm>
                <a:off x="2415407" y="4956059"/>
                <a:ext cx="207187" cy="78740"/>
                <a:chOff x="4386402" y="-271780"/>
                <a:chExt cx="331096" cy="175260"/>
              </a:xfrm>
            </p:grpSpPr>
            <p:cxnSp>
              <p:nvCxnSpPr>
                <p:cNvPr id="386" name="Google Shape;386;p8"/>
                <p:cNvCxnSpPr/>
                <p:nvPr/>
              </p:nvCxnSpPr>
              <p:spPr>
                <a:xfrm>
                  <a:off x="4386402" y="-271780"/>
                  <a:ext cx="175260" cy="175260"/>
                </a:xfrm>
                <a:prstGeom prst="straightConnector1">
                  <a:avLst/>
                </a:prstGeom>
                <a:noFill/>
                <a:ln cap="flat" cmpd="sng" w="22225">
                  <a:solidFill>
                    <a:srgbClr val="C3D1FD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87" name="Google Shape;387;p8"/>
                <p:cNvCxnSpPr/>
                <p:nvPr/>
              </p:nvCxnSpPr>
              <p:spPr>
                <a:xfrm flipH="1">
                  <a:off x="4542238" y="-271780"/>
                  <a:ext cx="175260" cy="175260"/>
                </a:xfrm>
                <a:prstGeom prst="straightConnector1">
                  <a:avLst/>
                </a:prstGeom>
                <a:noFill/>
                <a:ln cap="flat" cmpd="sng" w="22225">
                  <a:solidFill>
                    <a:srgbClr val="C3D1FD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sp>
          <p:nvSpPr>
            <p:cNvPr id="388" name="Google Shape;388;p8"/>
            <p:cNvSpPr txBox="1"/>
            <p:nvPr/>
          </p:nvSpPr>
          <p:spPr>
            <a:xfrm>
              <a:off x="7171153" y="2354310"/>
              <a:ext cx="4588115" cy="28623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지금까지 과거의 데이터 자체만을 기반으로 하여 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해양환경관리 정책을 수립하는 것이 아닌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rgbClr val="557CF9"/>
                  </a:solidFill>
                  <a:latin typeface="Arial"/>
                  <a:ea typeface="Arial"/>
                  <a:cs typeface="Arial"/>
                  <a:sym typeface="Arial"/>
                </a:rPr>
                <a:t>AI을 통하여 해양오염 분석 및 예측</a:t>
              </a:r>
              <a:endParaRPr sz="1800">
                <a:solidFill>
                  <a:srgbClr val="557CF9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기존의 </a:t>
              </a:r>
              <a:r>
                <a:rPr lang="ko-KR" sz="1800">
                  <a:solidFill>
                    <a:srgbClr val="557CF9"/>
                  </a:solidFill>
                  <a:latin typeface="Arial"/>
                  <a:ea typeface="Arial"/>
                  <a:cs typeface="Arial"/>
                  <a:sym typeface="Arial"/>
                </a:rPr>
                <a:t>‘연암오염 총괄 관리’</a:t>
              </a:r>
              <a:r>
                <a:rPr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의 관리 대상에 대한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구체적인 근거를 뒷받침해 </a:t>
              </a:r>
              <a:r>
                <a:rPr lang="ko-KR" sz="1800">
                  <a:solidFill>
                    <a:srgbClr val="557CF9"/>
                  </a:solidFill>
                  <a:latin typeface="Arial"/>
                  <a:ea typeface="Arial"/>
                  <a:cs typeface="Arial"/>
                  <a:sym typeface="Arial"/>
                </a:rPr>
                <a:t>관리 대상을 확대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향후 특별관리해역 후보 구역 선정을 통한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rgbClr val="557CF9"/>
                  </a:solidFill>
                  <a:latin typeface="Arial"/>
                  <a:ea typeface="Arial"/>
                  <a:cs typeface="Arial"/>
                  <a:sym typeface="Arial"/>
                </a:rPr>
                <a:t>미래지향적이고 장기적 효과</a:t>
              </a:r>
              <a:r>
                <a:rPr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를 기대할 수 있는 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정책 수립을 기대</a:t>
              </a:r>
              <a:endParaRPr/>
            </a:p>
          </p:txBody>
        </p:sp>
      </p:grpSp>
      <p:sp>
        <p:nvSpPr>
          <p:cNvPr id="389" name="Google Shape;389;p8"/>
          <p:cNvSpPr/>
          <p:nvPr/>
        </p:nvSpPr>
        <p:spPr>
          <a:xfrm>
            <a:off x="238125" y="291084"/>
            <a:ext cx="11715750" cy="438912"/>
          </a:xfrm>
          <a:prstGeom prst="roundRect">
            <a:avLst>
              <a:gd fmla="val 29167" name="adj"/>
            </a:avLst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38100">
              <a:srgbClr val="8FACFC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D4A"/>
              </a:buClr>
              <a:buSzPts val="2000"/>
              <a:buFont typeface="Arial"/>
              <a:buNone/>
            </a:pPr>
            <a:r>
              <a:rPr b="0" i="1" lang="ko-KR" sz="2000" u="none" cap="none" strike="noStrike">
                <a:solidFill>
                  <a:srgbClr val="0F1D4A"/>
                </a:solidFill>
                <a:latin typeface="Arial"/>
                <a:ea typeface="Arial"/>
                <a:cs typeface="Arial"/>
                <a:sym typeface="Arial"/>
              </a:rPr>
              <a:t>2. 과제의 목표</a:t>
            </a:r>
            <a:endParaRPr b="0" i="0" sz="1600" u="none" cap="none" strike="noStrike">
              <a:solidFill>
                <a:srgbClr val="0F1D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0" name="Google Shape;39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63300" y="5829300"/>
            <a:ext cx="812800" cy="8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4FF"/>
        </a:soli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9"/>
          <p:cNvSpPr/>
          <p:nvPr/>
        </p:nvSpPr>
        <p:spPr>
          <a:xfrm>
            <a:off x="5123546" y="1"/>
            <a:ext cx="7068454" cy="6857999"/>
          </a:xfrm>
          <a:custGeom>
            <a:rect b="b" l="l" r="r" t="t"/>
            <a:pathLst>
              <a:path extrusionOk="0" h="6857999" w="7068454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8FACFC">
              <a:alpha val="784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9"/>
          <p:cNvSpPr/>
          <p:nvPr/>
        </p:nvSpPr>
        <p:spPr>
          <a:xfrm>
            <a:off x="238125" y="291084"/>
            <a:ext cx="11715750" cy="438912"/>
          </a:xfrm>
          <a:prstGeom prst="roundRect">
            <a:avLst>
              <a:gd fmla="val 29167" name="adj"/>
            </a:avLst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38100">
              <a:srgbClr val="8FACFC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D4A"/>
              </a:buClr>
              <a:buSzPts val="2000"/>
              <a:buFont typeface="Arial"/>
              <a:buNone/>
            </a:pPr>
            <a:r>
              <a:rPr b="0" i="1" lang="ko-KR" sz="2000" u="none" cap="none" strike="noStrike">
                <a:solidFill>
                  <a:srgbClr val="0F1D4A"/>
                </a:solidFill>
                <a:latin typeface="Arial"/>
                <a:ea typeface="Arial"/>
                <a:cs typeface="Arial"/>
                <a:sym typeface="Arial"/>
              </a:rPr>
              <a:t>2. 과제의 목표</a:t>
            </a:r>
            <a:endParaRPr b="0" i="0" sz="1600" u="none" cap="none" strike="noStrike">
              <a:solidFill>
                <a:srgbClr val="0F1D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9"/>
          <p:cNvSpPr/>
          <p:nvPr/>
        </p:nvSpPr>
        <p:spPr>
          <a:xfrm>
            <a:off x="238125" y="923052"/>
            <a:ext cx="11715750" cy="5687298"/>
          </a:xfrm>
          <a:prstGeom prst="roundRect">
            <a:avLst>
              <a:gd fmla="val 2435" name="adj"/>
            </a:avLst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38100">
              <a:srgbClr val="8FACFC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F1D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9"/>
          <p:cNvSpPr txBox="1"/>
          <p:nvPr/>
        </p:nvSpPr>
        <p:spPr>
          <a:xfrm>
            <a:off x="5136443" y="1567125"/>
            <a:ext cx="191911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0F1D4A"/>
                </a:solidFill>
                <a:latin typeface="Arial"/>
                <a:ea typeface="Arial"/>
                <a:cs typeface="Arial"/>
                <a:sym typeface="Arial"/>
              </a:rPr>
              <a:t>제안 연구 방법</a:t>
            </a:r>
            <a:endParaRPr/>
          </a:p>
        </p:txBody>
      </p:sp>
      <p:sp>
        <p:nvSpPr>
          <p:cNvPr id="400" name="Google Shape;400;p9"/>
          <p:cNvSpPr txBox="1"/>
          <p:nvPr/>
        </p:nvSpPr>
        <p:spPr>
          <a:xfrm>
            <a:off x="6307017" y="2935049"/>
            <a:ext cx="1847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57CF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1" name="Google Shape;401;p9"/>
          <p:cNvGrpSpPr/>
          <p:nvPr/>
        </p:nvGrpSpPr>
        <p:grpSpPr>
          <a:xfrm>
            <a:off x="1875737" y="2355196"/>
            <a:ext cx="9092947" cy="2925104"/>
            <a:chOff x="1812472" y="2355196"/>
            <a:chExt cx="9092947" cy="2925104"/>
          </a:xfrm>
        </p:grpSpPr>
        <p:grpSp>
          <p:nvGrpSpPr>
            <p:cNvPr id="402" name="Google Shape;402;p9"/>
            <p:cNvGrpSpPr/>
            <p:nvPr/>
          </p:nvGrpSpPr>
          <p:grpSpPr>
            <a:xfrm>
              <a:off x="1824048" y="2355196"/>
              <a:ext cx="7045632" cy="369332"/>
              <a:chOff x="379645" y="2350116"/>
              <a:chExt cx="4577099" cy="369332"/>
            </a:xfrm>
          </p:grpSpPr>
          <p:sp>
            <p:nvSpPr>
              <p:cNvPr id="403" name="Google Shape;403;p9"/>
              <p:cNvSpPr txBox="1"/>
              <p:nvPr/>
            </p:nvSpPr>
            <p:spPr>
              <a:xfrm>
                <a:off x="379645" y="2350116"/>
                <a:ext cx="29527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rgbClr val="C3D1FD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1800">
                  <a:solidFill>
                    <a:srgbClr val="C3D1FD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9"/>
              <p:cNvSpPr txBox="1"/>
              <p:nvPr/>
            </p:nvSpPr>
            <p:spPr>
              <a:xfrm>
                <a:off x="667399" y="2350116"/>
                <a:ext cx="428934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해양환경에 영향을 미치는 </a:t>
                </a:r>
                <a:r>
                  <a:rPr lang="ko-KR" sz="1800">
                    <a:solidFill>
                      <a:srgbClr val="557CF9"/>
                    </a:solidFill>
                    <a:latin typeface="Arial"/>
                    <a:ea typeface="Arial"/>
                    <a:cs typeface="Arial"/>
                    <a:sym typeface="Arial"/>
                  </a:rPr>
                  <a:t>해안의 해양환경측정망 시계열 데이터 수집</a:t>
                </a:r>
                <a:endParaRPr sz="1800">
                  <a:solidFill>
                    <a:srgbClr val="557CF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5" name="Google Shape;405;p9"/>
            <p:cNvGrpSpPr/>
            <p:nvPr/>
          </p:nvGrpSpPr>
          <p:grpSpPr>
            <a:xfrm>
              <a:off x="1812472" y="2871029"/>
              <a:ext cx="5990643" cy="923330"/>
              <a:chOff x="372125" y="2935049"/>
              <a:chExt cx="3891739" cy="923330"/>
            </a:xfrm>
          </p:grpSpPr>
          <p:sp>
            <p:nvSpPr>
              <p:cNvPr id="406" name="Google Shape;406;p9"/>
              <p:cNvSpPr txBox="1"/>
              <p:nvPr/>
            </p:nvSpPr>
            <p:spPr>
              <a:xfrm>
                <a:off x="372125" y="2935049"/>
                <a:ext cx="32733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rgbClr val="C3D1FD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 sz="1800">
                  <a:solidFill>
                    <a:srgbClr val="C3D1FD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9"/>
              <p:cNvSpPr txBox="1"/>
              <p:nvPr/>
            </p:nvSpPr>
            <p:spPr>
              <a:xfrm>
                <a:off x="683429" y="2935049"/>
                <a:ext cx="3580435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WQI, COD, 인 등 </a:t>
                </a:r>
                <a:r>
                  <a:rPr lang="ko-KR" sz="1800">
                    <a:solidFill>
                      <a:srgbClr val="557CF9"/>
                    </a:solidFill>
                    <a:latin typeface="Arial"/>
                    <a:ea typeface="Arial"/>
                    <a:cs typeface="Arial"/>
                    <a:sym typeface="Arial"/>
                  </a:rPr>
                  <a:t>해양오염 지표를 나타내는 Feature 선정,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특별관리구역(1)과 그렇지 않은 구역(0)으로 </a:t>
                </a:r>
                <a:r>
                  <a:rPr lang="ko-KR" sz="1800">
                    <a:solidFill>
                      <a:srgbClr val="557CF9"/>
                    </a:solidFill>
                    <a:latin typeface="Arial"/>
                    <a:ea typeface="Arial"/>
                    <a:cs typeface="Arial"/>
                    <a:sym typeface="Arial"/>
                  </a:rPr>
                  <a:t>Target 선정</a:t>
                </a:r>
                <a:endParaRPr sz="1800">
                  <a:solidFill>
                    <a:srgbClr val="557CF9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557CF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8" name="Google Shape;408;p9"/>
            <p:cNvGrpSpPr/>
            <p:nvPr/>
          </p:nvGrpSpPr>
          <p:grpSpPr>
            <a:xfrm>
              <a:off x="1812472" y="3606786"/>
              <a:ext cx="6361062" cy="369332"/>
              <a:chOff x="372125" y="3719587"/>
              <a:chExt cx="4132378" cy="369332"/>
            </a:xfrm>
          </p:grpSpPr>
          <p:sp>
            <p:nvSpPr>
              <p:cNvPr id="409" name="Google Shape;409;p9"/>
              <p:cNvSpPr txBox="1"/>
              <p:nvPr/>
            </p:nvSpPr>
            <p:spPr>
              <a:xfrm>
                <a:off x="372125" y="3719587"/>
                <a:ext cx="33374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rgbClr val="C3D1FD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sz="1800">
                  <a:solidFill>
                    <a:srgbClr val="C3D1FD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9"/>
              <p:cNvSpPr txBox="1"/>
              <p:nvPr/>
            </p:nvSpPr>
            <p:spPr>
              <a:xfrm>
                <a:off x="686635" y="3719587"/>
                <a:ext cx="381786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해양오염지수 Feature에 따른 특별관리해역을 </a:t>
                </a:r>
                <a:r>
                  <a:rPr lang="ko-KR" sz="1800">
                    <a:solidFill>
                      <a:srgbClr val="557CF9"/>
                    </a:solidFill>
                    <a:latin typeface="Arial"/>
                    <a:ea typeface="Arial"/>
                    <a:cs typeface="Arial"/>
                    <a:sym typeface="Arial"/>
                  </a:rPr>
                  <a:t>이진 분류로 학습</a:t>
                </a:r>
                <a:endParaRPr/>
              </a:p>
            </p:txBody>
          </p:sp>
        </p:grpSp>
        <p:grpSp>
          <p:nvGrpSpPr>
            <p:cNvPr id="411" name="Google Shape;411;p9"/>
            <p:cNvGrpSpPr/>
            <p:nvPr/>
          </p:nvGrpSpPr>
          <p:grpSpPr>
            <a:xfrm>
              <a:off x="1812472" y="4118137"/>
              <a:ext cx="7897234" cy="369332"/>
              <a:chOff x="372125" y="4064275"/>
              <a:chExt cx="5130332" cy="369332"/>
            </a:xfrm>
          </p:grpSpPr>
          <p:sp>
            <p:nvSpPr>
              <p:cNvPr id="412" name="Google Shape;412;p9"/>
              <p:cNvSpPr txBox="1"/>
              <p:nvPr/>
            </p:nvSpPr>
            <p:spPr>
              <a:xfrm>
                <a:off x="372125" y="4064275"/>
                <a:ext cx="33855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rgbClr val="C3D1FD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  <a:endParaRPr sz="1800">
                  <a:solidFill>
                    <a:srgbClr val="C3D1FD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9"/>
              <p:cNvSpPr txBox="1"/>
              <p:nvPr/>
            </p:nvSpPr>
            <p:spPr>
              <a:xfrm>
                <a:off x="689039" y="4064275"/>
                <a:ext cx="481341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rgbClr val="557CF9"/>
                    </a:solidFill>
                    <a:latin typeface="Arial"/>
                    <a:ea typeface="Arial"/>
                    <a:cs typeface="Arial"/>
                    <a:sym typeface="Arial"/>
                  </a:rPr>
                  <a:t>XAI을 활용</a:t>
                </a:r>
                <a:r>
                  <a:rPr lang="ko-KR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하여 각 변수들이 특별관리해역 선정에 </a:t>
                </a:r>
                <a:r>
                  <a:rPr lang="ko-KR" sz="1800">
                    <a:solidFill>
                      <a:srgbClr val="557CF9"/>
                    </a:solidFill>
                    <a:latin typeface="Arial"/>
                    <a:ea typeface="Arial"/>
                    <a:cs typeface="Arial"/>
                    <a:sym typeface="Arial"/>
                  </a:rPr>
                  <a:t>얼마나 영향을 끼쳤는지 도출</a:t>
                </a:r>
                <a:endParaRPr/>
              </a:p>
            </p:txBody>
          </p:sp>
        </p:grpSp>
        <p:grpSp>
          <p:nvGrpSpPr>
            <p:cNvPr id="414" name="Google Shape;414;p9"/>
            <p:cNvGrpSpPr/>
            <p:nvPr/>
          </p:nvGrpSpPr>
          <p:grpSpPr>
            <a:xfrm>
              <a:off x="1812472" y="4633969"/>
              <a:ext cx="9092947" cy="646331"/>
              <a:chOff x="372125" y="4628889"/>
              <a:chExt cx="5907110" cy="646331"/>
            </a:xfrm>
          </p:grpSpPr>
          <p:sp>
            <p:nvSpPr>
              <p:cNvPr id="415" name="Google Shape;415;p9"/>
              <p:cNvSpPr txBox="1"/>
              <p:nvPr/>
            </p:nvSpPr>
            <p:spPr>
              <a:xfrm>
                <a:off x="372125" y="4628889"/>
                <a:ext cx="3321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rgbClr val="C3D1FD"/>
                    </a:solidFill>
                    <a:latin typeface="Arial"/>
                    <a:ea typeface="Arial"/>
                    <a:cs typeface="Arial"/>
                    <a:sym typeface="Arial"/>
                  </a:rPr>
                  <a:t>5</a:t>
                </a:r>
                <a:endParaRPr sz="1800">
                  <a:solidFill>
                    <a:srgbClr val="C3D1FD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9"/>
              <p:cNvSpPr txBox="1"/>
              <p:nvPr/>
            </p:nvSpPr>
            <p:spPr>
              <a:xfrm>
                <a:off x="685833" y="4628889"/>
                <a:ext cx="559340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>
                    <a:solidFill>
                      <a:srgbClr val="557CF9"/>
                    </a:solidFill>
                    <a:latin typeface="Arial"/>
                    <a:ea typeface="Arial"/>
                    <a:cs typeface="Arial"/>
                    <a:sym typeface="Arial"/>
                  </a:rPr>
                  <a:t>현재 특별관리해역으로 선정된 구역에서 </a:t>
                </a:r>
                <a:r>
                  <a:rPr lang="ko-KR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각 세부 해역 마다 어떤 변수가 크게 작용했는지 도출</a:t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17" name="Google Shape;417;p9"/>
          <p:cNvSpPr txBox="1"/>
          <p:nvPr/>
        </p:nvSpPr>
        <p:spPr>
          <a:xfrm>
            <a:off x="2310135" y="5473356"/>
            <a:ext cx="836322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기존의 </a:t>
            </a:r>
            <a:r>
              <a:rPr lang="ko-KR" sz="1800">
                <a:solidFill>
                  <a:srgbClr val="557CF9"/>
                </a:solidFill>
                <a:latin typeface="Arial"/>
                <a:ea typeface="Arial"/>
                <a:cs typeface="Arial"/>
                <a:sym typeface="Arial"/>
              </a:rPr>
              <a:t>‘연암오염 총괄 관리’</a:t>
            </a: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의 관리 대상에 대한 구체적인 근거를 뒷받침해 </a:t>
            </a:r>
            <a:r>
              <a:rPr lang="ko-KR" sz="1800">
                <a:solidFill>
                  <a:srgbClr val="557CF9"/>
                </a:solidFill>
                <a:latin typeface="Arial"/>
                <a:ea typeface="Arial"/>
                <a:cs typeface="Arial"/>
                <a:sym typeface="Arial"/>
              </a:rPr>
              <a:t>관리 대상을 확대</a:t>
            </a:r>
            <a:endParaRPr sz="1800">
              <a:solidFill>
                <a:srgbClr val="557CF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지표들의 특성을 파악하여 </a:t>
            </a:r>
            <a:r>
              <a:rPr lang="ko-KR" sz="1800">
                <a:solidFill>
                  <a:srgbClr val="557CF9"/>
                </a:solidFill>
                <a:latin typeface="Arial"/>
                <a:ea typeface="Arial"/>
                <a:cs typeface="Arial"/>
                <a:sym typeface="Arial"/>
              </a:rPr>
              <a:t>각 세부 해역 별</a:t>
            </a: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 해양오염을 관리하는 방안을 모색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8" name="Google Shape;418;p9"/>
          <p:cNvGrpSpPr/>
          <p:nvPr/>
        </p:nvGrpSpPr>
        <p:grpSpPr>
          <a:xfrm>
            <a:off x="2102998" y="5549677"/>
            <a:ext cx="162621" cy="257148"/>
            <a:chOff x="6669289" y="3895466"/>
            <a:chExt cx="243931" cy="257148"/>
          </a:xfrm>
        </p:grpSpPr>
        <p:grpSp>
          <p:nvGrpSpPr>
            <p:cNvPr id="419" name="Google Shape;419;p9"/>
            <p:cNvGrpSpPr/>
            <p:nvPr/>
          </p:nvGrpSpPr>
          <p:grpSpPr>
            <a:xfrm>
              <a:off x="6669289" y="3895466"/>
              <a:ext cx="162621" cy="257148"/>
              <a:chOff x="9033364" y="1824241"/>
              <a:chExt cx="162621" cy="427894"/>
            </a:xfrm>
          </p:grpSpPr>
          <p:cxnSp>
            <p:nvCxnSpPr>
              <p:cNvPr id="420" name="Google Shape;420;p9"/>
              <p:cNvCxnSpPr/>
              <p:nvPr/>
            </p:nvCxnSpPr>
            <p:spPr>
              <a:xfrm rot="-5400000">
                <a:off x="9001423" y="2057573"/>
                <a:ext cx="226502" cy="162621"/>
              </a:xfrm>
              <a:prstGeom prst="straightConnector1">
                <a:avLst/>
              </a:prstGeom>
              <a:noFill/>
              <a:ln cap="flat" cmpd="sng" w="22225">
                <a:solidFill>
                  <a:srgbClr val="C3D1F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21" name="Google Shape;421;p9"/>
              <p:cNvCxnSpPr/>
              <p:nvPr/>
            </p:nvCxnSpPr>
            <p:spPr>
              <a:xfrm flipH="1" rot="-5400000">
                <a:off x="9001423" y="1856181"/>
                <a:ext cx="226502" cy="162621"/>
              </a:xfrm>
              <a:prstGeom prst="straightConnector1">
                <a:avLst/>
              </a:prstGeom>
              <a:noFill/>
              <a:ln cap="flat" cmpd="sng" w="22225">
                <a:solidFill>
                  <a:srgbClr val="C3D1F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422" name="Google Shape;422;p9"/>
            <p:cNvGrpSpPr/>
            <p:nvPr/>
          </p:nvGrpSpPr>
          <p:grpSpPr>
            <a:xfrm>
              <a:off x="6750599" y="3895466"/>
              <a:ext cx="162621" cy="257148"/>
              <a:chOff x="9033364" y="1824241"/>
              <a:chExt cx="162621" cy="427894"/>
            </a:xfrm>
          </p:grpSpPr>
          <p:cxnSp>
            <p:nvCxnSpPr>
              <p:cNvPr id="423" name="Google Shape;423;p9"/>
              <p:cNvCxnSpPr/>
              <p:nvPr/>
            </p:nvCxnSpPr>
            <p:spPr>
              <a:xfrm rot="-5400000">
                <a:off x="9001423" y="2057573"/>
                <a:ext cx="226502" cy="162621"/>
              </a:xfrm>
              <a:prstGeom prst="straightConnector1">
                <a:avLst/>
              </a:prstGeom>
              <a:noFill/>
              <a:ln cap="flat" cmpd="sng" w="22225">
                <a:solidFill>
                  <a:srgbClr val="C3D1F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24" name="Google Shape;424;p9"/>
              <p:cNvCxnSpPr/>
              <p:nvPr/>
            </p:nvCxnSpPr>
            <p:spPr>
              <a:xfrm flipH="1" rot="-5400000">
                <a:off x="9001423" y="1856181"/>
                <a:ext cx="226502" cy="162621"/>
              </a:xfrm>
              <a:prstGeom prst="straightConnector1">
                <a:avLst/>
              </a:prstGeom>
              <a:noFill/>
              <a:ln cap="flat" cmpd="sng" w="22225">
                <a:solidFill>
                  <a:srgbClr val="C3D1F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pic>
        <p:nvPicPr>
          <p:cNvPr id="425" name="Google Shape;42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63300" y="5829300"/>
            <a:ext cx="812800" cy="8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2023-02-19T04:40:02Z</dcterms:created>
  <dc:creator>Microsoft 계정</dc:creator>
</cp:coreProperties>
</file>