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LSkrvm3+AApom2zheNh2mPzUe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46cde699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f246cde699_13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1.강동구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2.강서구</a:t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246cde699_7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1.강동구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2.강서구</a:t>
            </a:r>
            <a:endParaRPr/>
          </a:p>
        </p:txBody>
      </p:sp>
      <p:sp>
        <p:nvSpPr>
          <p:cNvPr id="167" name="Google Shape;167;g1f246cde699_7_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246cde699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1.강동구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2.강서구</a:t>
            </a:r>
            <a:endParaRPr/>
          </a:p>
        </p:txBody>
      </p:sp>
      <p:sp>
        <p:nvSpPr>
          <p:cNvPr id="53" name="Google Shape;53;g1f246cde699_7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246cde69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f246cde699_0_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46cde69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f246cde699_0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246cde699_1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f246cde699_13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517943" y="2715391"/>
            <a:ext cx="887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ko-KR" sz="1500" u="none" cap="none" strike="noStrike">
                <a:solidFill>
                  <a:schemeClr val="dk1"/>
                </a:solidFill>
              </a:rPr>
              <a:t>1차 미니프로젝트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2800">
                <a:solidFill>
                  <a:schemeClr val="dk1"/>
                </a:solidFill>
              </a:rPr>
              <a:t>버스 시설 추가 필요 대상 지역 선정</a:t>
            </a:r>
            <a:endParaRPr b="1" i="0" sz="2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7155175" y="3812750"/>
            <a:ext cx="20289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</a:t>
            </a:r>
            <a:r>
              <a:rPr b="1" lang="ko-KR" sz="1600">
                <a:solidFill>
                  <a:schemeClr val="dk1"/>
                </a:solidFill>
              </a:rPr>
              <a:t>3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12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246cde699_13_0"/>
          <p:cNvSpPr txBox="1"/>
          <p:nvPr>
            <p:ph type="title"/>
          </p:nvPr>
        </p:nvSpPr>
        <p:spPr>
          <a:xfrm>
            <a:off x="432627" y="510875"/>
            <a:ext cx="4727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f246cde699_13_0"/>
          <p:cNvSpPr txBox="1"/>
          <p:nvPr>
            <p:ph idx="1" type="body"/>
          </p:nvPr>
        </p:nvSpPr>
        <p:spPr>
          <a:xfrm>
            <a:off x="449612" y="1338453"/>
            <a:ext cx="87402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❏"/>
            </a:pPr>
            <a:r>
              <a:rPr lang="ko-KR" sz="1300"/>
              <a:t> 가설 3 : 심야시간에서도 평균 이동시간과 노선수는 연관이 있다.</a:t>
            </a:r>
            <a:r>
              <a:rPr b="0" lang="ko-KR" sz="1300"/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36640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1f246cde699_13_0"/>
          <p:cNvCxnSpPr/>
          <p:nvPr/>
        </p:nvCxnSpPr>
        <p:spPr>
          <a:xfrm>
            <a:off x="5018675" y="1934600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g1f246cde699_13_0"/>
          <p:cNvSpPr txBox="1"/>
          <p:nvPr/>
        </p:nvSpPr>
        <p:spPr>
          <a:xfrm>
            <a:off x="1534500" y="4945525"/>
            <a:ext cx="68370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심야시간 평균 이동 시간과 노선 수의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상관 계수는 -0.68로 강한 음의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0.0001로 0.05보다 작으므로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'심야시간 평균 이동 시간과 노선 수는 상관 관계가 없다'라는 귀무가설을 기각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강한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음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g1f246cde699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100" y="1813675"/>
            <a:ext cx="2190725" cy="19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246cde699_1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300" y="2279038"/>
            <a:ext cx="2145779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f246cde699_1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093" y="2279038"/>
            <a:ext cx="1753782" cy="17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f246cde699_13_0"/>
          <p:cNvSpPr txBox="1"/>
          <p:nvPr/>
        </p:nvSpPr>
        <p:spPr>
          <a:xfrm>
            <a:off x="2360550" y="5939650"/>
            <a:ext cx="51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 u="sng">
                <a:solidFill>
                  <a:srgbClr val="34AEAA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심야시간에 </a:t>
            </a:r>
            <a:r>
              <a:rPr b="1" lang="ko-KR" sz="1200" u="sng">
                <a:solidFill>
                  <a:srgbClr val="34AEAA"/>
                </a:solidFill>
              </a:rPr>
              <a:t>평균 이동시간이 많으면 노선수가 낮다</a:t>
            </a:r>
            <a:r>
              <a:rPr b="1" lang="ko-KR" sz="1300" u="sng">
                <a:solidFill>
                  <a:srgbClr val="34AEAA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 u="sng">
              <a:solidFill>
                <a:srgbClr val="34AEAA"/>
              </a:solidFill>
            </a:endParaRPr>
          </a:p>
        </p:txBody>
      </p:sp>
      <p:pic>
        <p:nvPicPr>
          <p:cNvPr id="150" name="Google Shape;150;g1f246cde699_1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4501" y="3920888"/>
            <a:ext cx="2737850" cy="7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293500" y="1230300"/>
            <a:ext cx="476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버스 시설의 추가가 가장 필요한</a:t>
            </a:r>
            <a:r>
              <a:rPr b="1" lang="ko-KR"/>
              <a:t> 자치구는…</a:t>
            </a:r>
            <a:r>
              <a:rPr b="1" i="0" lang="ko-KR" sz="1400" u="none" cap="none" strike="noStrike">
                <a:solidFill>
                  <a:srgbClr val="000000"/>
                </a:solidFill>
              </a:rPr>
              <a:t>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08350" y="2167950"/>
            <a:ext cx="44625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4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cap="none" strike="noStrike">
                <a:solidFill>
                  <a:srgbClr val="000000"/>
                </a:solidFill>
              </a:rPr>
              <a:t>가설 1</a:t>
            </a:r>
            <a:endParaRPr b="1"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평균 이동시간이 높으면 쾌적지수(노선수/이동인구)가 낮을 것이다.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▷ </a:t>
            </a:r>
            <a:r>
              <a:rPr b="1" lang="ko-KR" sz="1300">
                <a:solidFill>
                  <a:srgbClr val="34AEAA"/>
                </a:solidFill>
              </a:rPr>
              <a:t>쾌적지수가 낮은 top5</a:t>
            </a:r>
            <a:endParaRPr b="1" sz="1300">
              <a:solidFill>
                <a:srgbClr val="34AEAA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D9D2E9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highlight>
                  <a:srgbClr val="D9D2E9"/>
                </a:highlight>
              </a:rPr>
              <a:t>강동구</a:t>
            </a:r>
            <a:r>
              <a:rPr lang="ko-KR" sz="1300"/>
              <a:t>, </a:t>
            </a:r>
            <a:r>
              <a:rPr lang="ko-KR" sz="1300">
                <a:highlight>
                  <a:srgbClr val="EAD1DC"/>
                </a:highlight>
              </a:rPr>
              <a:t>송파구</a:t>
            </a:r>
            <a:r>
              <a:rPr lang="ko-KR" sz="1300"/>
              <a:t>, </a:t>
            </a:r>
            <a:r>
              <a:rPr lang="ko-KR" sz="1300">
                <a:highlight>
                  <a:srgbClr val="FFF2CC"/>
                </a:highlight>
              </a:rPr>
              <a:t>강서구</a:t>
            </a:r>
            <a:r>
              <a:rPr lang="ko-KR" sz="1300"/>
              <a:t>, </a:t>
            </a:r>
            <a:r>
              <a:rPr lang="ko-KR" sz="1300">
                <a:highlight>
                  <a:srgbClr val="D9EAD3"/>
                </a:highlight>
              </a:rPr>
              <a:t>광진구</a:t>
            </a:r>
            <a:r>
              <a:rPr lang="ko-KR" sz="1300"/>
              <a:t>, </a:t>
            </a:r>
            <a:r>
              <a:rPr lang="ko-KR" sz="1300">
                <a:highlight>
                  <a:srgbClr val="CFE2F3"/>
                </a:highlight>
              </a:rPr>
              <a:t>강남구</a:t>
            </a:r>
            <a:endParaRPr sz="1300">
              <a:highlight>
                <a:srgbClr val="CFE2F3"/>
              </a:highlight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75" y="3472375"/>
            <a:ext cx="2900395" cy="10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74" y="2037925"/>
            <a:ext cx="4765799" cy="70329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208350" y="4150275"/>
            <a:ext cx="44625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4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</a:rPr>
              <a:t>가설 </a:t>
            </a:r>
            <a:r>
              <a:rPr b="1" lang="ko-KR" sz="1100"/>
              <a:t>2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highlight>
                  <a:schemeClr val="lt1"/>
                </a:highlight>
              </a:rPr>
              <a:t>평균 이동시간이 높으면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highlight>
                  <a:schemeClr val="lt1"/>
                </a:highlight>
              </a:rPr>
              <a:t>노선 1개당 이용 인원 수(자치구에 하차한 총 승객수 / 노선수)가 높다.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▷ </a:t>
            </a:r>
            <a:r>
              <a:rPr b="1" lang="ko-KR" sz="1300">
                <a:solidFill>
                  <a:srgbClr val="34AEAA"/>
                </a:solidFill>
              </a:rPr>
              <a:t>노선 1개 당 이용 인원 수가 높은  top5</a:t>
            </a:r>
            <a:r>
              <a:rPr lang="ko-KR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highlight>
                  <a:srgbClr val="D9D2E9"/>
                </a:highlight>
              </a:rPr>
              <a:t>강동구</a:t>
            </a:r>
            <a:r>
              <a:rPr lang="ko-KR" sz="1300">
                <a:solidFill>
                  <a:schemeClr val="dk1"/>
                </a:solidFill>
              </a:rPr>
              <a:t>, </a:t>
            </a:r>
            <a:r>
              <a:rPr lang="ko-KR" sz="1300">
                <a:solidFill>
                  <a:schemeClr val="dk1"/>
                </a:solidFill>
                <a:highlight>
                  <a:srgbClr val="EAD1DC"/>
                </a:highlight>
              </a:rPr>
              <a:t>송파구</a:t>
            </a:r>
            <a:r>
              <a:rPr lang="ko-KR" sz="1300">
                <a:solidFill>
                  <a:schemeClr val="dk1"/>
                </a:solidFill>
              </a:rPr>
              <a:t>, </a:t>
            </a:r>
            <a:r>
              <a:rPr lang="ko-KR" sz="1300">
                <a:solidFill>
                  <a:schemeClr val="dk1"/>
                </a:solidFill>
                <a:highlight>
                  <a:srgbClr val="FFF2CC"/>
                </a:highlight>
              </a:rPr>
              <a:t>강서구</a:t>
            </a:r>
            <a:r>
              <a:rPr lang="ko-KR" sz="1300">
                <a:solidFill>
                  <a:schemeClr val="dk1"/>
                </a:solidFill>
              </a:rPr>
              <a:t>, 관악구, </a:t>
            </a:r>
            <a:r>
              <a:rPr lang="ko-KR" sz="1300">
                <a:solidFill>
                  <a:schemeClr val="dk1"/>
                </a:solidFill>
                <a:highlight>
                  <a:srgbClr val="CFE2F3"/>
                </a:highlight>
              </a:rPr>
              <a:t>강남구</a:t>
            </a:r>
            <a:endParaRPr sz="13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BDB6"/>
              </a:solidFill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08350" y="5642425"/>
            <a:ext cx="44625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4" lvl="0" marL="25210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</a:rPr>
              <a:t>가설 </a:t>
            </a:r>
            <a:r>
              <a:rPr b="1" lang="ko-KR" sz="1100"/>
              <a:t>3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심야시간에서도 평균 이동시간과 노선은 연관이 있다.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▷ </a:t>
            </a:r>
            <a:r>
              <a:rPr b="1" lang="ko-KR" sz="1300">
                <a:solidFill>
                  <a:srgbClr val="34AEAA"/>
                </a:solidFill>
              </a:rPr>
              <a:t>심야 평균 이동시간 대비 노선수 적은  top5</a:t>
            </a:r>
            <a:r>
              <a:rPr b="1" lang="ko-KR" sz="1300">
                <a:solidFill>
                  <a:srgbClr val="34AEAA"/>
                </a:solidFill>
              </a:rPr>
              <a:t> </a:t>
            </a:r>
            <a:endParaRPr b="1" sz="1300">
              <a:solidFill>
                <a:srgbClr val="34AEAA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highlight>
                  <a:srgbClr val="D9D2E9"/>
                </a:highlight>
              </a:rPr>
              <a:t>강동구</a:t>
            </a:r>
            <a:r>
              <a:rPr lang="ko-KR" sz="1300">
                <a:solidFill>
                  <a:schemeClr val="dk1"/>
                </a:solidFill>
              </a:rPr>
              <a:t>, </a:t>
            </a:r>
            <a:r>
              <a:rPr lang="ko-KR" sz="1300">
                <a:solidFill>
                  <a:schemeClr val="dk1"/>
                </a:solidFill>
                <a:highlight>
                  <a:srgbClr val="D9EAD3"/>
                </a:highlight>
              </a:rPr>
              <a:t>광진구</a:t>
            </a:r>
            <a:r>
              <a:rPr lang="ko-KR" sz="1300">
                <a:solidFill>
                  <a:schemeClr val="dk1"/>
                </a:solidFill>
              </a:rPr>
              <a:t>, 도봉구, </a:t>
            </a:r>
            <a:r>
              <a:rPr lang="ko-KR" sz="1300">
                <a:solidFill>
                  <a:schemeClr val="dk1"/>
                </a:solidFill>
                <a:highlight>
                  <a:srgbClr val="FFF2CC"/>
                </a:highlight>
              </a:rPr>
              <a:t>강서구</a:t>
            </a:r>
            <a:r>
              <a:rPr lang="ko-KR" sz="1300">
                <a:solidFill>
                  <a:schemeClr val="dk1"/>
                </a:solidFill>
              </a:rPr>
              <a:t>, 중랑구</a:t>
            </a:r>
            <a:endParaRPr sz="15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BDB6"/>
              </a:solidFill>
            </a:endParaRPr>
          </a:p>
        </p:txBody>
      </p:sp>
      <p:cxnSp>
        <p:nvCxnSpPr>
          <p:cNvPr id="162" name="Google Shape;162;p6"/>
          <p:cNvCxnSpPr/>
          <p:nvPr/>
        </p:nvCxnSpPr>
        <p:spPr>
          <a:xfrm flipH="1" rot="10800000">
            <a:off x="276000" y="3105000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6"/>
          <p:cNvCxnSpPr/>
          <p:nvPr/>
        </p:nvCxnSpPr>
        <p:spPr>
          <a:xfrm flipH="1" rot="10800000">
            <a:off x="271050" y="4880088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4" name="Google Shape;1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088" y="5290350"/>
            <a:ext cx="4688577" cy="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246cde699_7_17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f246cde699_7_17"/>
          <p:cNvSpPr/>
          <p:nvPr/>
        </p:nvSpPr>
        <p:spPr>
          <a:xfrm>
            <a:off x="293500" y="1230300"/>
            <a:ext cx="476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버스 시설의 추가가 가장 필요한</a:t>
            </a:r>
            <a:r>
              <a:rPr b="1" lang="ko-KR"/>
              <a:t> 자치구는…</a:t>
            </a:r>
            <a:r>
              <a:rPr b="1" i="0" lang="ko-KR" sz="1400" u="none" cap="none" strike="noStrike">
                <a:solidFill>
                  <a:srgbClr val="000000"/>
                </a:solidFill>
              </a:rPr>
              <a:t>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1" name="Google Shape;171;g1f246cde699_7_17"/>
          <p:cNvSpPr/>
          <p:nvPr/>
        </p:nvSpPr>
        <p:spPr>
          <a:xfrm>
            <a:off x="444600" y="1667125"/>
            <a:ext cx="9016800" cy="29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4AEAA"/>
                </a:solidFill>
              </a:rPr>
              <a:t>3개 가설의 결론에서 공통적으로 선별된 자치구</a:t>
            </a:r>
            <a:endParaRPr b="1" sz="2400">
              <a:solidFill>
                <a:srgbClr val="34AEAA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D9D2E9"/>
              </a:highlight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highlight>
                  <a:srgbClr val="D9D2E9"/>
                </a:highlight>
              </a:rPr>
              <a:t>강동구</a:t>
            </a:r>
            <a:r>
              <a:rPr lang="ko-KR" sz="4800"/>
              <a:t>   </a:t>
            </a:r>
            <a:r>
              <a:rPr lang="ko-KR" sz="4800">
                <a:highlight>
                  <a:srgbClr val="FFF2CC"/>
                </a:highlight>
              </a:rPr>
              <a:t>강서구</a:t>
            </a:r>
            <a:endParaRPr sz="4800"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246cde699_7_5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f246cde699_7_5"/>
          <p:cNvSpPr/>
          <p:nvPr/>
        </p:nvSpPr>
        <p:spPr>
          <a:xfrm>
            <a:off x="432625" y="1447275"/>
            <a:ext cx="84846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가설 수립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단변량 분석</a:t>
            </a:r>
            <a:endParaRPr b="1" sz="2000"/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이변량 분석 및 </a:t>
            </a:r>
            <a:r>
              <a:rPr b="1" lang="ko-KR" sz="2000">
                <a:solidFill>
                  <a:schemeClr val="dk1"/>
                </a:solidFill>
              </a:rPr>
              <a:t>가설 검정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결론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432624" y="510875"/>
            <a:ext cx="8404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3157050" y="5855650"/>
            <a:ext cx="3591900" cy="3510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ko-KR" sz="1200">
                <a:solidFill>
                  <a:srgbClr val="34AEAA"/>
                </a:solidFill>
              </a:rPr>
              <a:t>Mural</a:t>
            </a:r>
            <a:r>
              <a:rPr lang="ko-KR" sz="1200">
                <a:solidFill>
                  <a:schemeClr val="dk1"/>
                </a:solidFill>
              </a:rPr>
              <a:t>을 활용하여 팀원들의 가설 공유와 의사 결정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3675"/>
            <a:ext cx="9534139" cy="44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32625" y="2095675"/>
            <a:ext cx="8484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가설 1 : </a:t>
            </a:r>
            <a:r>
              <a:rPr b="1" lang="ko-KR">
                <a:solidFill>
                  <a:srgbClr val="34AEAA"/>
                </a:solidFill>
              </a:rPr>
              <a:t>평균 이동시간</a:t>
            </a:r>
            <a:r>
              <a:rPr b="1" lang="ko-KR"/>
              <a:t>이 높으면 </a:t>
            </a:r>
            <a:r>
              <a:rPr b="1" lang="ko-KR">
                <a:solidFill>
                  <a:srgbClr val="34AEAA"/>
                </a:solidFill>
              </a:rPr>
              <a:t>쾌적지수</a:t>
            </a:r>
            <a:r>
              <a:rPr b="1" lang="ko-KR"/>
              <a:t>(노선수/이동인구)가 낮다.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432650" y="4711250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-252109" lvl="0" marL="25210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u="none" cap="none" strike="noStrike">
                <a:solidFill>
                  <a:srgbClr val="000000"/>
                </a:solidFill>
              </a:rPr>
              <a:t>가설 </a:t>
            </a:r>
            <a:r>
              <a:rPr b="1" lang="ko-KR"/>
              <a:t>3</a:t>
            </a:r>
            <a:r>
              <a:rPr b="1" i="0" lang="ko-KR" u="none" cap="none" strike="noStrike">
                <a:solidFill>
                  <a:srgbClr val="000000"/>
                </a:solidFill>
              </a:rPr>
              <a:t> : </a:t>
            </a:r>
            <a:r>
              <a:rPr b="1" lang="ko-KR"/>
              <a:t>심야시간에서도 </a:t>
            </a:r>
            <a:r>
              <a:rPr b="1" i="0" lang="ko-KR" u="none" cap="none" strike="noStrike">
                <a:solidFill>
                  <a:srgbClr val="34AEAA"/>
                </a:solidFill>
              </a:rPr>
              <a:t>평균 이동시간</a:t>
            </a:r>
            <a:r>
              <a:rPr b="1" lang="ko-KR"/>
              <a:t>과 </a:t>
            </a:r>
            <a:r>
              <a:rPr b="1" lang="ko-KR">
                <a:solidFill>
                  <a:srgbClr val="34AEAA"/>
                </a:solidFill>
              </a:rPr>
              <a:t>노선수</a:t>
            </a:r>
            <a:r>
              <a:rPr b="1" lang="ko-KR"/>
              <a:t>는</a:t>
            </a:r>
            <a:r>
              <a:rPr b="1" i="0" lang="ko-KR" u="none" cap="none" strike="noStrike">
                <a:solidFill>
                  <a:srgbClr val="000000"/>
                </a:solidFill>
              </a:rPr>
              <a:t> 연관이 있다. </a:t>
            </a:r>
            <a:r>
              <a:rPr b="1" i="0" lang="ko-KR" sz="700" u="none" cap="none" strike="noStrike">
                <a:solidFill>
                  <a:srgbClr val="000000"/>
                </a:solidFill>
              </a:rPr>
              <a:t> </a:t>
            </a:r>
            <a:r>
              <a:rPr b="1" lang="ko-KR" sz="2700">
                <a:solidFill>
                  <a:schemeClr val="dk1"/>
                </a:solidFill>
                <a:highlight>
                  <a:srgbClr val="4E5155"/>
                </a:highlight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32650" y="3355875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u="none" cap="none" strike="noStrike">
                <a:solidFill>
                  <a:srgbClr val="000000"/>
                </a:solidFill>
              </a:rPr>
              <a:t>가설 2 : </a:t>
            </a:r>
            <a:r>
              <a:rPr b="1" lang="ko-KR">
                <a:solidFill>
                  <a:srgbClr val="34AEAA"/>
                </a:solidFill>
                <a:highlight>
                  <a:schemeClr val="lt1"/>
                </a:highlight>
              </a:rPr>
              <a:t>평균 이동시간</a:t>
            </a:r>
            <a:r>
              <a:rPr b="1" lang="ko-KR">
                <a:solidFill>
                  <a:schemeClr val="dk1"/>
                </a:solidFill>
                <a:highlight>
                  <a:schemeClr val="lt1"/>
                </a:highlight>
              </a:rPr>
              <a:t>이 높으면 </a:t>
            </a:r>
            <a:r>
              <a:rPr b="1" lang="ko-KR">
                <a:solidFill>
                  <a:srgbClr val="34AEAA"/>
                </a:solidFill>
                <a:highlight>
                  <a:schemeClr val="lt1"/>
                </a:highlight>
              </a:rPr>
              <a:t>노선 1개당 이용 인원 수</a:t>
            </a:r>
            <a:r>
              <a:rPr b="1" lang="ko-KR">
                <a:solidFill>
                  <a:schemeClr val="dk1"/>
                </a:solidFill>
                <a:highlight>
                  <a:schemeClr val="lt1"/>
                </a:highlight>
              </a:rPr>
              <a:t>(자치구에 하차한 총 승객수 / 노선수)가 높다.</a:t>
            </a:r>
            <a:r>
              <a:rPr b="1" lang="ko-KR" sz="2700">
                <a:solidFill>
                  <a:schemeClr val="dk1"/>
                </a:solidFill>
                <a:highlight>
                  <a:srgbClr val="4E5155"/>
                </a:highlight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ko-KR" sz="1300">
                <a:solidFill>
                  <a:schemeClr val="dk1"/>
                </a:solidFill>
              </a:rPr>
              <a:t>가설 1 : 평균 이동시간이 높으면 쾌적지수(노선수/이동인구)가 낮을 것이다.</a:t>
            </a:r>
            <a:endParaRPr b="1" sz="1300"/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50" y="1960263"/>
            <a:ext cx="3770458" cy="249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>
            <a:off x="4953000" y="2178088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" name="Google Shape;80;p3"/>
          <p:cNvSpPr txBox="1"/>
          <p:nvPr/>
        </p:nvSpPr>
        <p:spPr>
          <a:xfrm>
            <a:off x="1925550" y="4725200"/>
            <a:ext cx="6054900" cy="15516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쾌적지수</a:t>
            </a:r>
            <a:r>
              <a:rPr lang="ko-K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노선수가 많으면 버스 시설 이용이 쾌적할 것이다.   →  비례 관계</a:t>
            </a:r>
            <a:br>
              <a:rPr lang="ko-KR" sz="1100">
                <a:solidFill>
                  <a:schemeClr val="dk1"/>
                </a:solidFill>
              </a:rPr>
            </a:br>
            <a:r>
              <a:rPr lang="ko-KR" sz="1100">
                <a:solidFill>
                  <a:schemeClr val="dk1"/>
                </a:solidFill>
              </a:rPr>
              <a:t>이동인구가 적으면 버스 시설 이용이 쾌적할 것이다.   →  반비례 관계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100">
                <a:solidFill>
                  <a:schemeClr val="dk1"/>
                </a:solidFill>
              </a:rPr>
            </a:br>
            <a:r>
              <a:rPr lang="ko-KR" sz="1300">
                <a:solidFill>
                  <a:schemeClr val="dk1"/>
                </a:solidFill>
              </a:rPr>
              <a:t>▷</a:t>
            </a:r>
            <a:r>
              <a:rPr lang="ko-KR" sz="1100">
                <a:solidFill>
                  <a:schemeClr val="dk1"/>
                </a:solidFill>
              </a:rPr>
              <a:t> ‘노선수 / 이동인구’로 새로운 파생변수 </a:t>
            </a:r>
            <a:r>
              <a:rPr b="1" lang="ko-KR" sz="1100">
                <a:solidFill>
                  <a:schemeClr val="dk1"/>
                </a:solidFill>
              </a:rPr>
              <a:t>‘쾌적지수’</a:t>
            </a:r>
            <a:r>
              <a:rPr lang="ko-KR" sz="1100">
                <a:solidFill>
                  <a:schemeClr val="dk1"/>
                </a:solidFill>
              </a:rPr>
              <a:t> </a:t>
            </a:r>
            <a:br>
              <a:rPr lang="ko-KR" sz="1100">
                <a:solidFill>
                  <a:schemeClr val="dk1"/>
                </a:solidFill>
              </a:rPr>
            </a:br>
            <a:r>
              <a:rPr b="1" lang="ko-KR" sz="1100">
                <a:solidFill>
                  <a:schemeClr val="dk1"/>
                </a:solidFill>
              </a:rPr>
              <a:t>버스 시설 추가 필요 대상 지역</a:t>
            </a:r>
            <a:r>
              <a:rPr lang="ko-KR" sz="17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chemeClr val="dk1"/>
                </a:solidFill>
              </a:rPr>
              <a:t>평가 지표 생성</a:t>
            </a:r>
            <a:r>
              <a:rPr lang="ko-KR" sz="1300">
                <a:solidFill>
                  <a:schemeClr val="dk1"/>
                </a:solidFill>
              </a:rPr>
              <a:t> 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259" y="1911999"/>
            <a:ext cx="3158967" cy="133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826" y="3318594"/>
            <a:ext cx="3186387" cy="133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246cde699_0_1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f246cde699_0_11"/>
          <p:cNvSpPr txBox="1"/>
          <p:nvPr/>
        </p:nvSpPr>
        <p:spPr>
          <a:xfrm>
            <a:off x="962700" y="5031975"/>
            <a:ext cx="7980600" cy="11928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노선 1개당 이용 인원 수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chemeClr val="dk1"/>
                </a:solidFill>
              </a:rPr>
              <a:t>(한 달 동안 특정 자치구에 하차한 총 승객수 / 노선수)가 많다는 것은 </a:t>
            </a:r>
            <a:r>
              <a:rPr lang="ko-KR" sz="1150">
                <a:solidFill>
                  <a:schemeClr val="dk1"/>
                </a:solidFill>
              </a:rPr>
              <a:t>노선 1개당 이용 인원 수가 많다는 것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▷ </a:t>
            </a:r>
            <a:r>
              <a:rPr lang="ko-KR" sz="1150">
                <a:solidFill>
                  <a:schemeClr val="dk1"/>
                </a:solidFill>
              </a:rPr>
              <a:t>‘하차 총 승객수 / 노선수</a:t>
            </a:r>
            <a:r>
              <a:rPr lang="ko-KR" sz="1100">
                <a:solidFill>
                  <a:schemeClr val="dk1"/>
                </a:solidFill>
              </a:rPr>
              <a:t>’로 새로운 파생변수 ‘</a:t>
            </a:r>
            <a:r>
              <a:rPr b="1" lang="ko-KR" sz="1200">
                <a:solidFill>
                  <a:schemeClr val="dk1"/>
                </a:solidFill>
              </a:rPr>
              <a:t>노선 1개당 이용 인원 수’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89" name="Google Shape;89;g1f246cde699_0_11"/>
          <p:cNvSpPr/>
          <p:nvPr/>
        </p:nvSpPr>
        <p:spPr>
          <a:xfrm>
            <a:off x="346525" y="1277738"/>
            <a:ext cx="89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ko-KR" sz="1300">
                <a:solidFill>
                  <a:schemeClr val="dk1"/>
                </a:solidFill>
              </a:rPr>
              <a:t>가설 2 : </a:t>
            </a:r>
            <a:r>
              <a:rPr b="1" lang="ko-KR" sz="1300">
                <a:solidFill>
                  <a:schemeClr val="dk1"/>
                </a:solidFill>
                <a:highlight>
                  <a:schemeClr val="lt1"/>
                </a:highlight>
              </a:rPr>
              <a:t>평균 이동시간이 높으면 노선 1개당 이용 인원 수(자치구에 하차한 총 승객수 / 노선수)가 높다.</a:t>
            </a:r>
            <a:r>
              <a:rPr b="1" lang="ko-KR" sz="1300">
                <a:solidFill>
                  <a:schemeClr val="dk1"/>
                </a:solidFill>
                <a:highlight>
                  <a:srgbClr val="4E5155"/>
                </a:highlight>
              </a:rPr>
              <a:t> 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90" name="Google Shape;90;g1f246cde699_0_11"/>
          <p:cNvCxnSpPr/>
          <p:nvPr/>
        </p:nvCxnSpPr>
        <p:spPr>
          <a:xfrm>
            <a:off x="4953000" y="2178088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91" name="Google Shape;91;g1f246cde69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48" y="2074362"/>
            <a:ext cx="3736150" cy="26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f246cde69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2126225"/>
            <a:ext cx="3628662" cy="2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246cde699_0_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f246cde699_0_2"/>
          <p:cNvSpPr/>
          <p:nvPr/>
        </p:nvSpPr>
        <p:spPr>
          <a:xfrm>
            <a:off x="432620" y="2069480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f246cde699_0_2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Google Shape;100;g1f246cde699_0_2"/>
          <p:cNvSpPr/>
          <p:nvPr/>
        </p:nvSpPr>
        <p:spPr>
          <a:xfrm>
            <a:off x="432623" y="1277575"/>
            <a:ext cx="706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ko-KR">
                <a:solidFill>
                  <a:schemeClr val="dk1"/>
                </a:solidFill>
              </a:rPr>
              <a:t>가설 3 : 심야시간에서도 평균 이동시간과 노선수는 연관이 있다.</a:t>
            </a:r>
            <a:endParaRPr b="1"/>
          </a:p>
        </p:txBody>
      </p:sp>
      <p:sp>
        <p:nvSpPr>
          <p:cNvPr id="101" name="Google Shape;101;g1f246cde699_0_2"/>
          <p:cNvSpPr/>
          <p:nvPr/>
        </p:nvSpPr>
        <p:spPr>
          <a:xfrm>
            <a:off x="350120" y="4204955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f246cde69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50" y="2020750"/>
            <a:ext cx="2344928" cy="205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f246cde69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954" y="2020751"/>
            <a:ext cx="2092546" cy="205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g1f246cde699_0_2"/>
          <p:cNvCxnSpPr/>
          <p:nvPr/>
        </p:nvCxnSpPr>
        <p:spPr>
          <a:xfrm>
            <a:off x="5179700" y="1899313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05" name="Google Shape;105;g1f246cde699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175" y="1903563"/>
            <a:ext cx="1764825" cy="22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f246cde699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701" y="1917436"/>
            <a:ext cx="1790887" cy="227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246cde699_0_2"/>
          <p:cNvSpPr txBox="1"/>
          <p:nvPr/>
        </p:nvSpPr>
        <p:spPr>
          <a:xfrm>
            <a:off x="2678550" y="5082100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f246cde699_0_2"/>
          <p:cNvSpPr txBox="1"/>
          <p:nvPr/>
        </p:nvSpPr>
        <p:spPr>
          <a:xfrm>
            <a:off x="1805900" y="4785400"/>
            <a:ext cx="6054900" cy="10929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심야시간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chemeClr val="dk1"/>
                </a:solidFill>
              </a:rPr>
              <a:t>자치구별 노선수와 자치구별 평균 이동시간 분석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chemeClr val="dk1"/>
                </a:solidFill>
              </a:rPr>
              <a:t>심야시간 평균 이동시간 ↑  자치구 = 상대적으로 심야시간 노선수 </a:t>
            </a:r>
            <a:r>
              <a:rPr lang="ko-KR" sz="1200">
                <a:solidFill>
                  <a:srgbClr val="50546F"/>
                </a:solidFill>
                <a:highlight>
                  <a:srgbClr val="FFFFFF"/>
                </a:highlight>
              </a:rPr>
              <a:t>↓ </a:t>
            </a:r>
            <a:r>
              <a:rPr lang="ko-KR" sz="1150">
                <a:solidFill>
                  <a:schemeClr val="dk1"/>
                </a:solidFill>
              </a:rPr>
              <a:t>자치구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099" y="2186963"/>
            <a:ext cx="2133450" cy="196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874" y="3772024"/>
            <a:ext cx="3319701" cy="7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750" y="1902750"/>
            <a:ext cx="3319700" cy="1739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4"/>
          <p:cNvCxnSpPr/>
          <p:nvPr/>
        </p:nvCxnSpPr>
        <p:spPr>
          <a:xfrm>
            <a:off x="5102450" y="1952975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8" name="Google Shape;11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7550" y="2518779"/>
            <a:ext cx="1928548" cy="155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505750" y="4945525"/>
            <a:ext cx="71934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평균 이동 시간과 쾌적지수의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상관 계수는 0.73로 강한 음의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'평균 이동 시간과 쾌적지수는 상관 관계가 없다'라는 귀무가설을 기각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강한 음의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983100" y="5939650"/>
            <a:ext cx="42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평균 이동 시간과 쾌적지수는 상관 관계가 있다.</a:t>
            </a:r>
            <a:r>
              <a:rPr b="1"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/>
          </a:p>
        </p:txBody>
      </p:sp>
      <p:sp>
        <p:nvSpPr>
          <p:cNvPr id="121" name="Google Shape;121;p4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ko-KR" sz="1300">
                <a:solidFill>
                  <a:schemeClr val="dk1"/>
                </a:solidFill>
              </a:rPr>
              <a:t>가설 1 : 평균 이동시간이 높으면 쾌적지수(노선수/이동인구)가 낮을 것이다.</a:t>
            </a:r>
            <a:endParaRPr b="1" sz="1300"/>
          </a:p>
        </p:txBody>
      </p:sp>
      <p:sp>
        <p:nvSpPr>
          <p:cNvPr id="122" name="Google Shape;122;p4"/>
          <p:cNvSpPr/>
          <p:nvPr/>
        </p:nvSpPr>
        <p:spPr>
          <a:xfrm>
            <a:off x="3538529" y="3186251"/>
            <a:ext cx="147600" cy="158400"/>
          </a:xfrm>
          <a:prstGeom prst="ellipse">
            <a:avLst/>
          </a:prstGeom>
          <a:noFill/>
          <a:ln cap="flat" cmpd="sng" w="38100">
            <a:solidFill>
              <a:srgbClr val="056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46cde699_13_5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f246cde699_13_5"/>
          <p:cNvSpPr txBox="1"/>
          <p:nvPr>
            <p:ph idx="1" type="body"/>
          </p:nvPr>
        </p:nvSpPr>
        <p:spPr>
          <a:xfrm>
            <a:off x="432625" y="1101275"/>
            <a:ext cx="87402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1f246cde699_1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834712"/>
            <a:ext cx="3526535" cy="2007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f246cde699_13_5"/>
          <p:cNvSpPr txBox="1"/>
          <p:nvPr/>
        </p:nvSpPr>
        <p:spPr>
          <a:xfrm>
            <a:off x="1534500" y="4907425"/>
            <a:ext cx="68370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평균 이동 시간과 노선 1개 당 이용 인원 수의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상관 계수는 0.81로 강한 양의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'평균 이동 시간과 노선 1개 당 이용 인원 수는 상관 관계가 없다'라는 귀무가설을 기각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강한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f246cde699_13_5"/>
          <p:cNvSpPr/>
          <p:nvPr/>
        </p:nvSpPr>
        <p:spPr>
          <a:xfrm>
            <a:off x="3376579" y="3313288"/>
            <a:ext cx="147600" cy="158400"/>
          </a:xfrm>
          <a:prstGeom prst="ellipse">
            <a:avLst/>
          </a:prstGeom>
          <a:noFill/>
          <a:ln cap="flat" cmpd="sng" w="38100">
            <a:solidFill>
              <a:srgbClr val="056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1f246cde699_1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86" y="2319875"/>
            <a:ext cx="2073815" cy="15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f246cde699_1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949" y="2292749"/>
            <a:ext cx="1660726" cy="157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1f246cde699_13_5"/>
          <p:cNvCxnSpPr/>
          <p:nvPr/>
        </p:nvCxnSpPr>
        <p:spPr>
          <a:xfrm>
            <a:off x="5102450" y="1964500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5" name="Google Shape;135;g1f246cde699_13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42" y="3891387"/>
            <a:ext cx="2480278" cy="6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f246cde699_13_5"/>
          <p:cNvSpPr txBox="1"/>
          <p:nvPr/>
        </p:nvSpPr>
        <p:spPr>
          <a:xfrm>
            <a:off x="2360550" y="5939650"/>
            <a:ext cx="51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평균 이동 시간과 노선 1개당 이용 인원 수는 상관 관계가 있다.</a:t>
            </a:r>
            <a:r>
              <a:rPr b="1"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/>
          </a:p>
        </p:txBody>
      </p:sp>
      <p:sp>
        <p:nvSpPr>
          <p:cNvPr id="137" name="Google Shape;137;g1f246cde699_13_5"/>
          <p:cNvSpPr/>
          <p:nvPr/>
        </p:nvSpPr>
        <p:spPr>
          <a:xfrm>
            <a:off x="346525" y="1277738"/>
            <a:ext cx="89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ko-KR" sz="1300">
                <a:solidFill>
                  <a:schemeClr val="dk1"/>
                </a:solidFill>
              </a:rPr>
              <a:t>가설 2 : </a:t>
            </a:r>
            <a:r>
              <a:rPr b="1" lang="ko-KR" sz="1300">
                <a:solidFill>
                  <a:schemeClr val="dk1"/>
                </a:solidFill>
                <a:highlight>
                  <a:schemeClr val="lt1"/>
                </a:highlight>
              </a:rPr>
              <a:t>평균 이동 시간이 높으면 노선 1개당 이용 인원 수(자치구에 하차한 총 승객수 / 노선수)가 높다.</a:t>
            </a:r>
            <a:r>
              <a:rPr b="1" lang="ko-KR" sz="1300">
                <a:solidFill>
                  <a:schemeClr val="dk1"/>
                </a:solidFill>
                <a:highlight>
                  <a:srgbClr val="4E5155"/>
                </a:highlight>
              </a:rPr>
              <a:t> 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