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0JtGytD7YUkPViOmAxmF/c4h0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2A781E-710D-45E1-92E2-CED94BA1A03A}">
  <a:tblStyle styleId="{532A781E-710D-45E1-92E2-CED94BA1A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cf759d094_6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dcf759d094_6_3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246cde699_13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f246cde699_13_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cf759d094_6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dcf759d094_6_4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246cde699_1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f246cde699_13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f246cde699_7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1f246cde699_7_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246cde69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1f246cde699_0_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cf759d094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dcf759d094_6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246cde69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f246cde699_0_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cf759d094_6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dcf759d094_6_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_Course Name">
  <p:cSld name="Front Cover_Course Nam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13" name="Google Shape;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10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10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0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3" name="Google Shape;23;p11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26" name="Google Shape;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8" name="Google Shape;2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2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2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Relationship Id="rId6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517943" y="2715391"/>
            <a:ext cx="887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1차 미니프로젝트</a:t>
            </a:r>
            <a:r>
              <a:rPr lang="ko-KR" sz="1500">
                <a:solidFill>
                  <a:schemeClr val="dk1"/>
                </a:solidFill>
              </a:rPr>
              <a:t>_2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2800">
                <a:solidFill>
                  <a:schemeClr val="dk1"/>
                </a:solidFill>
              </a:rPr>
              <a:t>서울시 공유자전거 ‘따릉이’ 수요 예측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1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, 클립아트이(가) 표시된 사진&#10;&#10;자동 생성된 설명"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7155175" y="3812750"/>
            <a:ext cx="2028900" cy="457200"/>
          </a:xfrm>
          <a:prstGeom prst="rect">
            <a:avLst/>
          </a:prstGeom>
          <a:noFill/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03반 12조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cf759d094_6_30"/>
          <p:cNvSpPr txBox="1"/>
          <p:nvPr>
            <p:ph type="title"/>
          </p:nvPr>
        </p:nvSpPr>
        <p:spPr>
          <a:xfrm>
            <a:off x="432627" y="510875"/>
            <a:ext cx="4669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 및 가설 검정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g1dcf759d094_6_30"/>
          <p:cNvCxnSpPr/>
          <p:nvPr/>
        </p:nvCxnSpPr>
        <p:spPr>
          <a:xfrm>
            <a:off x="4328575" y="1949750"/>
            <a:ext cx="1500" cy="21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7" name="Google Shape;147;g1dcf759d094_6_30"/>
          <p:cNvSpPr txBox="1"/>
          <p:nvPr/>
        </p:nvSpPr>
        <p:spPr>
          <a:xfrm>
            <a:off x="1505750" y="4979225"/>
            <a:ext cx="7193400" cy="7389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히트맵과 피어슨 상관 계수를 봤을 때, 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시간대와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따릉이 대여량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상관 계수는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0.75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로 강한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양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 상관 관계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이며 </a:t>
            </a:r>
            <a:endParaRPr b="0" i="0" sz="9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p-value가 0.05보다 작으므로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'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시간대별로 따릉이 대여량간의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상관 관계가 없다'라는 귀무가설을 기각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한다.   </a:t>
            </a:r>
            <a:endParaRPr b="0" i="0" sz="9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sns.regplot과 sns.jointplot을 사용하여 시각화해본 결과로도 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강한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양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 상관 관계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를 가지고 있음을 알 수 있다.</a:t>
            </a:r>
            <a:endParaRPr b="1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g1dcf759d094_6_30"/>
          <p:cNvSpPr txBox="1"/>
          <p:nvPr/>
        </p:nvSpPr>
        <p:spPr>
          <a:xfrm>
            <a:off x="2983100" y="5889025"/>
            <a:ext cx="423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300" u="sng" cap="none" strike="noStrike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즉, </a:t>
            </a:r>
            <a:r>
              <a:rPr b="1" lang="ko-KR" sz="1300" u="sng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시간대와</a:t>
            </a:r>
            <a:r>
              <a:rPr b="1" i="0" lang="ko-KR" sz="1300" u="sng" cap="none" strike="noStrike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1300" u="sng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따릉이 대여량은</a:t>
            </a:r>
            <a:r>
              <a:rPr b="1" i="0" lang="ko-KR" sz="1300" u="sng" cap="none" strike="noStrike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상관 관계가 있다.</a:t>
            </a:r>
            <a:r>
              <a:rPr b="1" i="0" lang="ko-KR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dcf759d094_6_30"/>
          <p:cNvSpPr/>
          <p:nvPr/>
        </p:nvSpPr>
        <p:spPr>
          <a:xfrm>
            <a:off x="432622" y="1277575"/>
            <a:ext cx="837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❏"/>
            </a:pP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가설 </a:t>
            </a:r>
            <a:r>
              <a:rPr b="1" lang="ko-KR" sz="1300">
                <a:solidFill>
                  <a:schemeClr val="dk1"/>
                </a:solidFill>
              </a:rPr>
              <a:t>2</a:t>
            </a: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lang="ko-KR" sz="1300">
                <a:solidFill>
                  <a:srgbClr val="34AEAA"/>
                </a:solidFill>
              </a:rPr>
              <a:t>시간대</a:t>
            </a:r>
            <a:r>
              <a:rPr b="1" lang="ko-KR" sz="1300">
                <a:solidFill>
                  <a:schemeClr val="dk1"/>
                </a:solidFill>
              </a:rPr>
              <a:t>는 </a:t>
            </a:r>
            <a:r>
              <a:rPr b="1" lang="ko-KR" sz="1300">
                <a:solidFill>
                  <a:srgbClr val="34AEAA"/>
                </a:solidFill>
              </a:rPr>
              <a:t>따릉이 대여량</a:t>
            </a:r>
            <a:r>
              <a:rPr b="1" lang="ko-KR" sz="1300">
                <a:solidFill>
                  <a:schemeClr val="dk1"/>
                </a:solidFill>
              </a:rPr>
              <a:t>에 영향을 줄 것이다.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50" name="Google Shape;150;g1dcf759d094_6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00" y="1675550"/>
            <a:ext cx="3074126" cy="31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dcf759d094_6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025" y="1808875"/>
            <a:ext cx="2534775" cy="16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dcf759d094_6_30"/>
          <p:cNvPicPr preferRelativeResize="0"/>
          <p:nvPr/>
        </p:nvPicPr>
        <p:blipFill rotWithShape="1">
          <a:blip r:embed="rId5">
            <a:alphaModFix/>
          </a:blip>
          <a:srcRect b="0" l="0" r="0" t="14214"/>
          <a:stretch/>
        </p:blipFill>
        <p:spPr>
          <a:xfrm>
            <a:off x="7349400" y="1761675"/>
            <a:ext cx="2151226" cy="182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dcf759d094_6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875" y="3895050"/>
            <a:ext cx="4069624" cy="4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246cde699_13_5"/>
          <p:cNvSpPr txBox="1"/>
          <p:nvPr>
            <p:ph type="title"/>
          </p:nvPr>
        </p:nvSpPr>
        <p:spPr>
          <a:xfrm>
            <a:off x="432627" y="510875"/>
            <a:ext cx="4669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 및 가설 검정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f246cde699_13_5"/>
          <p:cNvSpPr txBox="1"/>
          <p:nvPr>
            <p:ph idx="1" type="body"/>
          </p:nvPr>
        </p:nvSpPr>
        <p:spPr>
          <a:xfrm>
            <a:off x="432625" y="1101275"/>
            <a:ext cx="8740200" cy="2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3110" lvl="1" marL="42951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f246cde699_13_5"/>
          <p:cNvSpPr txBox="1"/>
          <p:nvPr/>
        </p:nvSpPr>
        <p:spPr>
          <a:xfrm>
            <a:off x="1534500" y="4907425"/>
            <a:ext cx="6837000" cy="9465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히트맵과 피어슨 상관 계수를 봤을 때, 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일교차와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일평균 따릉이 대여량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상관 계수는 0.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33으로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약한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양의 상관 관계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이며 </a:t>
            </a:r>
            <a:endParaRPr b="0" i="0" sz="9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p-value가 0.05보다 작으므로 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'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일교차는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일평균 따릉이 대여량에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영향을 미치지 않는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다'라는 귀무가설을 기각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한다.   </a:t>
            </a:r>
            <a:endParaRPr b="0" i="0" sz="9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sns.regplot과 sns.jointplot을 사용하여 시각화해본 결과로도 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약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한 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양의 상관 관계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를 가지고 있음을 알 수 있다.</a:t>
            </a:r>
            <a:endParaRPr b="1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" name="Google Shape;161;g1f246cde699_13_5"/>
          <p:cNvCxnSpPr/>
          <p:nvPr/>
        </p:nvCxnSpPr>
        <p:spPr>
          <a:xfrm>
            <a:off x="5102450" y="1964500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2" name="Google Shape;162;g1f246cde699_13_5"/>
          <p:cNvSpPr txBox="1"/>
          <p:nvPr/>
        </p:nvSpPr>
        <p:spPr>
          <a:xfrm>
            <a:off x="2512950" y="5939650"/>
            <a:ext cx="518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300" u="sng" cap="none" strike="noStrike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즉, </a:t>
            </a:r>
            <a:r>
              <a:rPr b="1" lang="ko-KR" sz="1300" u="sng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일교차와</a:t>
            </a:r>
            <a:r>
              <a:rPr b="1" i="0" lang="ko-KR" sz="1300" u="sng" cap="none" strike="noStrike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1300" u="sng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일평균 따릉이 대여량은 약한 상관관계가 있다</a:t>
            </a:r>
            <a:r>
              <a:rPr b="1" i="0" lang="ko-KR" sz="1300" u="sng" cap="none" strike="noStrike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1" i="0" lang="ko-KR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f246cde699_13_5"/>
          <p:cNvSpPr/>
          <p:nvPr/>
        </p:nvSpPr>
        <p:spPr>
          <a:xfrm>
            <a:off x="346525" y="1277738"/>
            <a:ext cx="891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b="1" lang="ko-KR" sz="1300">
                <a:solidFill>
                  <a:schemeClr val="dk1"/>
                </a:solidFill>
              </a:rPr>
              <a:t>가설 3 : </a:t>
            </a:r>
            <a:r>
              <a:rPr b="1" lang="ko-KR" sz="1300">
                <a:solidFill>
                  <a:srgbClr val="34AEAA"/>
                </a:solidFill>
              </a:rPr>
              <a:t>일교차</a:t>
            </a:r>
            <a:r>
              <a:rPr b="1" lang="ko-KR" sz="1300">
                <a:solidFill>
                  <a:schemeClr val="dk1"/>
                </a:solidFill>
              </a:rPr>
              <a:t>는 </a:t>
            </a:r>
            <a:r>
              <a:rPr b="1" lang="ko-KR" sz="1300">
                <a:solidFill>
                  <a:srgbClr val="34AEAA"/>
                </a:solidFill>
              </a:rPr>
              <a:t>일평균 따릉이 대여량</a:t>
            </a:r>
            <a:r>
              <a:rPr b="1" lang="ko-KR" sz="1300">
                <a:solidFill>
                  <a:schemeClr val="dk1"/>
                </a:solidFill>
              </a:rPr>
              <a:t>에 영향을 줄 것이다. 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64" name="Google Shape;164;g1f246cde699_1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375" y="2349200"/>
            <a:ext cx="2159875" cy="15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f246cde699_13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7848" y="2032097"/>
            <a:ext cx="1907200" cy="18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f246cde699_13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347" y="3547409"/>
            <a:ext cx="4634169" cy="10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f246cde699_13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1450" y="1646255"/>
            <a:ext cx="2414730" cy="1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f246cde699_13_5"/>
          <p:cNvSpPr/>
          <p:nvPr/>
        </p:nvSpPr>
        <p:spPr>
          <a:xfrm rot="10800000">
            <a:off x="2693595" y="1867805"/>
            <a:ext cx="598500" cy="590400"/>
          </a:xfrm>
          <a:prstGeom prst="ellipse">
            <a:avLst/>
          </a:prstGeom>
          <a:noFill/>
          <a:ln cap="flat" cmpd="sng" w="38100">
            <a:solidFill>
              <a:srgbClr val="0568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cf759d094_6_43"/>
          <p:cNvSpPr txBox="1"/>
          <p:nvPr>
            <p:ph type="title"/>
          </p:nvPr>
        </p:nvSpPr>
        <p:spPr>
          <a:xfrm>
            <a:off x="432627" y="510875"/>
            <a:ext cx="4669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 및 가설 검정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g1dcf759d094_6_43"/>
          <p:cNvCxnSpPr/>
          <p:nvPr/>
        </p:nvCxnSpPr>
        <p:spPr>
          <a:xfrm>
            <a:off x="5102450" y="1952975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5" name="Google Shape;175;g1dcf759d094_6_43"/>
          <p:cNvSpPr txBox="1"/>
          <p:nvPr/>
        </p:nvSpPr>
        <p:spPr>
          <a:xfrm>
            <a:off x="1505750" y="4945525"/>
            <a:ext cx="7193400" cy="9465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히트맵과 피어슨 상관 계수를 봤을 때, 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시정 데이터와 따릉이 대여량의 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상관 계수는 0.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로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약한 양의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상관 관계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이며 </a:t>
            </a:r>
            <a:endParaRPr b="0" i="0" sz="9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p-value가 0.05보다 작으므로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'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시정 데이터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은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따릉이 대여량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에 영향을 줄 것이다’는 가설이 성립한다.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b="0" i="0" sz="9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sns.regplot과 sns.jointplot을 사용하여 시각화해본 결과로도 강한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양의 상관 관계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를 가지고 있음을 알 수 있다</a:t>
            </a:r>
            <a:endParaRPr b="1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1dcf759d094_6_43"/>
          <p:cNvSpPr txBox="1"/>
          <p:nvPr/>
        </p:nvSpPr>
        <p:spPr>
          <a:xfrm>
            <a:off x="2983100" y="5939650"/>
            <a:ext cx="423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300" u="sng" cap="none" strike="noStrike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즉, </a:t>
            </a:r>
            <a:r>
              <a:rPr b="1" lang="ko-KR" sz="1300" u="sng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따릉이 대여량</a:t>
            </a:r>
            <a:r>
              <a:rPr b="1" i="0" lang="ko-KR" sz="1300" u="sng" cap="none" strike="noStrike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b="1" lang="ko-KR" sz="1300" u="sng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시정 데이터</a:t>
            </a:r>
            <a:r>
              <a:rPr b="1" i="0" lang="ko-KR" sz="1300" u="sng" cap="none" strike="noStrike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는 상관 관계가 있다.</a:t>
            </a:r>
            <a:r>
              <a:rPr b="1" i="0" lang="ko-KR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dcf759d094_6_43"/>
          <p:cNvSpPr/>
          <p:nvPr/>
        </p:nvSpPr>
        <p:spPr>
          <a:xfrm>
            <a:off x="432622" y="1277575"/>
            <a:ext cx="837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❏"/>
            </a:pP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가설 </a:t>
            </a:r>
            <a:r>
              <a:rPr b="1" lang="ko-KR" sz="1300">
                <a:solidFill>
                  <a:schemeClr val="dk1"/>
                </a:solidFill>
              </a:rPr>
              <a:t>4</a:t>
            </a: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lang="ko-KR" sz="1300">
                <a:solidFill>
                  <a:srgbClr val="34AEAA"/>
                </a:solidFill>
              </a:rPr>
              <a:t>시정 데이터</a:t>
            </a:r>
            <a:r>
              <a:rPr b="1" lang="ko-KR" sz="1300">
                <a:solidFill>
                  <a:schemeClr val="dk1"/>
                </a:solidFill>
              </a:rPr>
              <a:t>는 </a:t>
            </a:r>
            <a:r>
              <a:rPr b="1" lang="ko-KR" sz="1300">
                <a:solidFill>
                  <a:srgbClr val="34AEAA"/>
                </a:solidFill>
              </a:rPr>
              <a:t>따릉이 대여량</a:t>
            </a:r>
            <a:r>
              <a:rPr b="1" lang="ko-KR" sz="1300">
                <a:solidFill>
                  <a:schemeClr val="dk1"/>
                </a:solidFill>
              </a:rPr>
              <a:t>에 영향을 줄 것이다.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1dcf759d094_6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738" y="1686588"/>
            <a:ext cx="3241567" cy="236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dcf759d094_6_43"/>
          <p:cNvSpPr/>
          <p:nvPr/>
        </p:nvSpPr>
        <p:spPr>
          <a:xfrm>
            <a:off x="3462322" y="3186249"/>
            <a:ext cx="256500" cy="307800"/>
          </a:xfrm>
          <a:prstGeom prst="ellipse">
            <a:avLst/>
          </a:prstGeom>
          <a:noFill/>
          <a:ln cap="flat" cmpd="sng" w="38100">
            <a:solidFill>
              <a:srgbClr val="0568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dcf759d094_6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650" y="2093200"/>
            <a:ext cx="2174926" cy="1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dcf759d094_6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875" y="1803575"/>
            <a:ext cx="2064700" cy="19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246cde699_13_0"/>
          <p:cNvSpPr txBox="1"/>
          <p:nvPr>
            <p:ph type="title"/>
          </p:nvPr>
        </p:nvSpPr>
        <p:spPr>
          <a:xfrm>
            <a:off x="432627" y="510875"/>
            <a:ext cx="4727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 및 가설 검정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1f246cde699_13_0"/>
          <p:cNvCxnSpPr/>
          <p:nvPr/>
        </p:nvCxnSpPr>
        <p:spPr>
          <a:xfrm>
            <a:off x="5018675" y="1934600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8" name="Google Shape;188;g1f246cde699_13_0"/>
          <p:cNvSpPr txBox="1"/>
          <p:nvPr/>
        </p:nvSpPr>
        <p:spPr>
          <a:xfrm>
            <a:off x="1534500" y="4945525"/>
            <a:ext cx="6837000" cy="9465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히트맵과 피어슨 상관 계수를 봤을 때, 시정 데이터와 따릉이 대여량의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상관 계수는 0.22로 약한 양의 상관 관계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이며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p-value가 0.05보다 작으므로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'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풍속 데이터는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따릉이 대여량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에 영향을 주지 않을 것이다’는 귀무가설을 기각한다.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sns.regplot과 sns.jointplot을 사용하여 시각화해본 결과로도 약한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양의 상관 관계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를 가지고 있음을 알 수 있다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1f246cde699_13_0"/>
          <p:cNvSpPr txBox="1"/>
          <p:nvPr/>
        </p:nvSpPr>
        <p:spPr>
          <a:xfrm>
            <a:off x="2360550" y="5939650"/>
            <a:ext cx="518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300" u="sng" cap="none" strike="noStrike">
                <a:solidFill>
                  <a:srgbClr val="34AEAA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즉, </a:t>
            </a:r>
            <a:r>
              <a:rPr b="1" lang="ko-KR" sz="1300" u="sng">
                <a:solidFill>
                  <a:srgbClr val="34AEAA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풍속은 따릉이 대여량과 약한 양의 상관 관계가 있다.</a:t>
            </a:r>
            <a:r>
              <a:rPr b="1" i="0" lang="ko-KR" sz="1300" u="sng" cap="none" strike="noStrike">
                <a:solidFill>
                  <a:srgbClr val="34AEAA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600" u="sng" cap="none" strike="noStrike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f246cde699_13_0"/>
          <p:cNvSpPr/>
          <p:nvPr/>
        </p:nvSpPr>
        <p:spPr>
          <a:xfrm>
            <a:off x="346525" y="1277738"/>
            <a:ext cx="891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❏"/>
            </a:pP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가설 </a:t>
            </a:r>
            <a:r>
              <a:rPr b="1" lang="ko-KR" sz="1300">
                <a:solidFill>
                  <a:schemeClr val="dk1"/>
                </a:solidFill>
              </a:rPr>
              <a:t>5</a:t>
            </a: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lang="ko-KR" sz="1300">
                <a:solidFill>
                  <a:srgbClr val="34AEAA"/>
                </a:solidFill>
              </a:rPr>
              <a:t>풍속</a:t>
            </a:r>
            <a:r>
              <a:rPr b="1" lang="ko-KR" sz="1300">
                <a:solidFill>
                  <a:schemeClr val="dk1"/>
                </a:solidFill>
              </a:rPr>
              <a:t>은 </a:t>
            </a:r>
            <a:r>
              <a:rPr b="1" lang="ko-KR" sz="1300">
                <a:solidFill>
                  <a:srgbClr val="34AEAA"/>
                </a:solidFill>
              </a:rPr>
              <a:t>따릉이 대여량</a:t>
            </a:r>
            <a:r>
              <a:rPr b="1" lang="ko-KR" sz="1300">
                <a:solidFill>
                  <a:schemeClr val="dk1"/>
                </a:solidFill>
              </a:rPr>
              <a:t>에 영향을 줄 것이다.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91" name="Google Shape;191;g1f246cde699_1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575" y="1934600"/>
            <a:ext cx="2186026" cy="24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f246cde699_1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80" y="1762025"/>
            <a:ext cx="3602495" cy="21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f246cde699_1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300" y="3818300"/>
            <a:ext cx="4619476" cy="56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f246cde699_13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1000" y="1934600"/>
            <a:ext cx="2316174" cy="253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 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293500" y="1230300"/>
            <a:ext cx="476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432625" y="1375900"/>
            <a:ext cx="899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84353" lvl="0" marL="25210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</a:pPr>
            <a:r>
              <a:rPr b="1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1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34AEAA"/>
                </a:solidFill>
              </a:rPr>
              <a:t>계절</a:t>
            </a:r>
            <a:r>
              <a:rPr b="1" lang="ko-KR" sz="1300">
                <a:solidFill>
                  <a:schemeClr val="dk1"/>
                </a:solidFill>
              </a:rPr>
              <a:t>은</a:t>
            </a:r>
            <a:r>
              <a:rPr b="1" lang="ko-KR" sz="1300">
                <a:solidFill>
                  <a:srgbClr val="1E1E1E"/>
                </a:solidFill>
              </a:rPr>
              <a:t> </a:t>
            </a:r>
            <a:r>
              <a:rPr b="1" lang="ko-KR" sz="1300">
                <a:solidFill>
                  <a:srgbClr val="34AEAA"/>
                </a:solidFill>
              </a:rPr>
              <a:t>따릉이 대여량</a:t>
            </a:r>
            <a:r>
              <a:rPr b="1" lang="ko-KR" sz="1300">
                <a:solidFill>
                  <a:srgbClr val="1E1E1E"/>
                </a:solidFill>
              </a:rPr>
              <a:t>에 영향을 줄 것이다.</a:t>
            </a:r>
            <a:r>
              <a:rPr lang="ko-KR" sz="1100">
                <a:solidFill>
                  <a:srgbClr val="1E1E1E"/>
                </a:solidFill>
              </a:rPr>
              <a:t>  </a:t>
            </a:r>
            <a:r>
              <a:rPr i="0" lang="ko-KR" sz="1000" u="none" cap="none" strike="noStrike">
                <a:solidFill>
                  <a:schemeClr val="dk1"/>
                </a:solidFill>
              </a:rPr>
              <a:t>▷ </a:t>
            </a:r>
            <a:r>
              <a:rPr lang="ko-KR" sz="1000">
                <a:solidFill>
                  <a:schemeClr val="dk1"/>
                </a:solidFill>
                <a:highlight>
                  <a:schemeClr val="lt1"/>
                </a:highlight>
              </a:rPr>
              <a:t>분산분석(ANOVA) 결과, 계절별 따릉이 대여량은 </a:t>
            </a:r>
            <a:r>
              <a:rPr b="1" lang="ko-KR" sz="1000">
                <a:solidFill>
                  <a:schemeClr val="dk1"/>
                </a:solidFill>
                <a:highlight>
                  <a:schemeClr val="lt1"/>
                </a:highlight>
              </a:rPr>
              <a:t>가을&gt;봄&gt;여름 순서대로 차이</a:t>
            </a:r>
            <a:r>
              <a:rPr lang="ko-KR" sz="1000">
                <a:solidFill>
                  <a:schemeClr val="dk1"/>
                </a:solidFill>
                <a:highlight>
                  <a:schemeClr val="lt1"/>
                </a:highlight>
              </a:rPr>
              <a:t>가 있었다.</a:t>
            </a:r>
            <a:endParaRPr i="0" sz="1000" u="none" cap="none" strike="noStrike">
              <a:solidFill>
                <a:srgbClr val="000000"/>
              </a:solidFill>
              <a:highlight>
                <a:srgbClr val="CFE2F3"/>
              </a:highlight>
            </a:endParaRPr>
          </a:p>
        </p:txBody>
      </p:sp>
      <p:cxnSp>
        <p:nvCxnSpPr>
          <p:cNvPr id="202" name="Google Shape;202;p6"/>
          <p:cNvCxnSpPr/>
          <p:nvPr/>
        </p:nvCxnSpPr>
        <p:spPr>
          <a:xfrm flipH="1" rot="10800000">
            <a:off x="276000" y="2125275"/>
            <a:ext cx="9354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3" name="Google Shape;203;p6"/>
          <p:cNvSpPr/>
          <p:nvPr/>
        </p:nvSpPr>
        <p:spPr>
          <a:xfrm>
            <a:off x="432625" y="2389000"/>
            <a:ext cx="885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84353" lvl="0" marL="25210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</a:pPr>
            <a:r>
              <a:rPr b="1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</a:t>
            </a:r>
            <a:r>
              <a:rPr b="1" lang="ko-KR" sz="1100"/>
              <a:t>2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1300">
                <a:solidFill>
                  <a:srgbClr val="34AEAA"/>
                </a:solidFill>
              </a:rPr>
              <a:t>시간대</a:t>
            </a:r>
            <a:r>
              <a:rPr b="1" lang="ko-KR" sz="1300">
                <a:solidFill>
                  <a:schemeClr val="dk1"/>
                </a:solidFill>
              </a:rPr>
              <a:t>는 </a:t>
            </a:r>
            <a:r>
              <a:rPr b="1" lang="ko-KR" sz="1300">
                <a:solidFill>
                  <a:srgbClr val="34AEAA"/>
                </a:solidFill>
              </a:rPr>
              <a:t>따릉이 대여량</a:t>
            </a:r>
            <a:r>
              <a:rPr b="1" lang="ko-KR" sz="1300">
                <a:solidFill>
                  <a:schemeClr val="dk1"/>
                </a:solidFill>
              </a:rPr>
              <a:t>에 영향을 줄 것이다.</a:t>
            </a:r>
            <a:r>
              <a:rPr lang="ko-KR" sz="1100"/>
              <a:t>  </a:t>
            </a:r>
            <a:r>
              <a:rPr i="0" lang="ko-KR" sz="1000" u="none" cap="none" strike="noStrike">
                <a:solidFill>
                  <a:schemeClr val="dk1"/>
                </a:solidFill>
              </a:rPr>
              <a:t>▷ </a:t>
            </a:r>
            <a:r>
              <a:rPr lang="ko-KR" sz="1000">
                <a:solidFill>
                  <a:schemeClr val="dk1"/>
                </a:solidFill>
                <a:highlight>
                  <a:schemeClr val="lt1"/>
                </a:highlight>
              </a:rPr>
              <a:t>피어슨 상관 분석 결과, 시간대는 따릉이 대여량에 영향을 미친다.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highlight>
                <a:srgbClr val="CFE2F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6"/>
          <p:cNvCxnSpPr/>
          <p:nvPr/>
        </p:nvCxnSpPr>
        <p:spPr>
          <a:xfrm flipH="1" rot="10800000">
            <a:off x="276000" y="3138363"/>
            <a:ext cx="9354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5" name="Google Shape;205;p6"/>
          <p:cNvSpPr/>
          <p:nvPr/>
        </p:nvSpPr>
        <p:spPr>
          <a:xfrm>
            <a:off x="432625" y="3402075"/>
            <a:ext cx="930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84353" lvl="0" marL="25210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</a:pPr>
            <a:r>
              <a:rPr b="1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</a:t>
            </a:r>
            <a:r>
              <a:rPr b="1" lang="ko-KR" sz="1100"/>
              <a:t>3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1300">
                <a:solidFill>
                  <a:srgbClr val="34AEAA"/>
                </a:solidFill>
              </a:rPr>
              <a:t>일교차</a:t>
            </a:r>
            <a:r>
              <a:rPr b="1" lang="ko-KR" sz="1300"/>
              <a:t>는</a:t>
            </a:r>
            <a:r>
              <a:rPr lang="ko-KR" sz="1100"/>
              <a:t> </a:t>
            </a:r>
            <a:r>
              <a:rPr b="1" lang="ko-KR" sz="1300">
                <a:solidFill>
                  <a:srgbClr val="34AEAA"/>
                </a:solidFill>
              </a:rPr>
              <a:t>일평균 따릉이 대여량</a:t>
            </a:r>
            <a:r>
              <a:rPr b="1" lang="ko-KR" sz="1300"/>
              <a:t>에 영향을 줄 것이다.</a:t>
            </a:r>
            <a:r>
              <a:rPr lang="ko-KR" sz="1100"/>
              <a:t>  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000">
                <a:solidFill>
                  <a:schemeClr val="dk1"/>
                </a:solidFill>
              </a:rPr>
              <a:t>일교차가 커지는 시기를 대비해 </a:t>
            </a:r>
            <a:r>
              <a:rPr b="1" lang="ko-KR" sz="1000">
                <a:solidFill>
                  <a:schemeClr val="dk1"/>
                </a:solidFill>
              </a:rPr>
              <a:t>대여소별로 미리 자전거 비치량을 조정</a:t>
            </a:r>
            <a:r>
              <a:rPr lang="ko-KR" sz="1000">
                <a:solidFill>
                  <a:schemeClr val="dk1"/>
                </a:solidFill>
              </a:rPr>
              <a:t>해야 한다.</a:t>
            </a:r>
            <a:endParaRPr b="0" i="0" sz="1000" u="none" cap="none" strike="noStrike">
              <a:solidFill>
                <a:srgbClr val="000000"/>
              </a:solidFill>
              <a:highlight>
                <a:srgbClr val="CFE2F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6"/>
          <p:cNvCxnSpPr/>
          <p:nvPr/>
        </p:nvCxnSpPr>
        <p:spPr>
          <a:xfrm flipH="1" rot="10800000">
            <a:off x="276000" y="4151438"/>
            <a:ext cx="9354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7" name="Google Shape;207;p6"/>
          <p:cNvSpPr/>
          <p:nvPr/>
        </p:nvSpPr>
        <p:spPr>
          <a:xfrm>
            <a:off x="432625" y="4391125"/>
            <a:ext cx="930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84353" lvl="0" marL="25210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</a:pPr>
            <a:r>
              <a:rPr b="1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</a:t>
            </a:r>
            <a:r>
              <a:rPr b="1" lang="ko-KR" sz="1100"/>
              <a:t>4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1300">
                <a:solidFill>
                  <a:srgbClr val="34AEAA"/>
                </a:solidFill>
              </a:rPr>
              <a:t>시정 데이터</a:t>
            </a:r>
            <a:r>
              <a:rPr b="1" lang="ko-KR" sz="1300">
                <a:solidFill>
                  <a:schemeClr val="dk1"/>
                </a:solidFill>
              </a:rPr>
              <a:t>는 </a:t>
            </a:r>
            <a:r>
              <a:rPr b="1" lang="ko-KR" sz="1300">
                <a:solidFill>
                  <a:srgbClr val="34AEAA"/>
                </a:solidFill>
              </a:rPr>
              <a:t>따릉이 대여량</a:t>
            </a:r>
            <a:r>
              <a:rPr b="1" lang="ko-KR" sz="1300">
                <a:solidFill>
                  <a:schemeClr val="dk1"/>
                </a:solidFill>
              </a:rPr>
              <a:t>에 영향을 줄 것이다. </a:t>
            </a:r>
            <a:r>
              <a:rPr lang="ko-KR" sz="1100"/>
              <a:t> </a:t>
            </a:r>
            <a:r>
              <a:rPr lang="ko-KR" sz="1000"/>
              <a:t> 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 </a:t>
            </a:r>
            <a:r>
              <a:rPr lang="ko-KR" sz="1000">
                <a:solidFill>
                  <a:schemeClr val="dk1"/>
                </a:solidFill>
              </a:rPr>
              <a:t>시정 데이터는 따릉이 대여량에 영향을 미친다.</a:t>
            </a:r>
            <a:endParaRPr b="0" i="0" sz="1000" u="none" cap="none" strike="noStrike">
              <a:solidFill>
                <a:srgbClr val="000000"/>
              </a:solidFill>
              <a:highlight>
                <a:srgbClr val="CFE2F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6"/>
          <p:cNvCxnSpPr/>
          <p:nvPr/>
        </p:nvCxnSpPr>
        <p:spPr>
          <a:xfrm flipH="1" rot="10800000">
            <a:off x="276000" y="5140500"/>
            <a:ext cx="9354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9" name="Google Shape;209;p6"/>
          <p:cNvSpPr/>
          <p:nvPr/>
        </p:nvSpPr>
        <p:spPr>
          <a:xfrm>
            <a:off x="432625" y="5428250"/>
            <a:ext cx="9129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84353" lvl="0" marL="25210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</a:pPr>
            <a:r>
              <a:rPr b="1" i="0" lang="ko-K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</a:t>
            </a:r>
            <a:r>
              <a:rPr b="1" lang="ko-KR" sz="1100"/>
              <a:t>5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-KR" sz="1300">
                <a:solidFill>
                  <a:srgbClr val="34AEAA"/>
                </a:solidFill>
              </a:rPr>
              <a:t>풍속</a:t>
            </a:r>
            <a:r>
              <a:rPr b="1" lang="ko-KR" sz="1300">
                <a:solidFill>
                  <a:schemeClr val="dk1"/>
                </a:solidFill>
              </a:rPr>
              <a:t>은 </a:t>
            </a:r>
            <a:r>
              <a:rPr b="1" lang="ko-KR" sz="1300">
                <a:solidFill>
                  <a:srgbClr val="34AEAA"/>
                </a:solidFill>
              </a:rPr>
              <a:t>따릉이 대여량</a:t>
            </a:r>
            <a:r>
              <a:rPr b="1" lang="ko-KR" sz="1300">
                <a:solidFill>
                  <a:schemeClr val="dk1"/>
                </a:solidFill>
              </a:rPr>
              <a:t>에 영향을 줄 것이다.</a:t>
            </a:r>
            <a:r>
              <a:rPr lang="ko-KR" sz="1300"/>
              <a:t>  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▷ </a:t>
            </a:r>
            <a:r>
              <a:rPr lang="ko-KR" sz="1000">
                <a:solidFill>
                  <a:schemeClr val="dk1"/>
                </a:solidFill>
              </a:rPr>
              <a:t>여기에 인사이트 적어주세요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highlight>
                <a:srgbClr val="CFE2F3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246cde699_7_5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목차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f246cde699_7_5"/>
          <p:cNvSpPr/>
          <p:nvPr/>
        </p:nvSpPr>
        <p:spPr>
          <a:xfrm>
            <a:off x="432625" y="2403325"/>
            <a:ext cx="84846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-KR" sz="2000"/>
              <a:t>가설 수립</a:t>
            </a:r>
            <a:endParaRPr b="1" sz="20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-KR" sz="2000"/>
              <a:t>단변량 분석</a:t>
            </a:r>
            <a:endParaRPr b="1" sz="20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-KR" sz="2000"/>
              <a:t>이변량 분석 및 가설 검정</a:t>
            </a:r>
            <a:endParaRPr b="1" sz="20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-KR" sz="2000"/>
              <a:t>결론 도출</a:t>
            </a:r>
            <a:endParaRPr b="1" sz="20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가설 수립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432625" y="2095675"/>
            <a:ext cx="8484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-252107" lvl="0" marL="25210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167"/>
              <a:buFont typeface="Noto Sans Symbols"/>
              <a:buChar char="✔"/>
            </a:pPr>
            <a:r>
              <a:rPr b="1" i="0" lang="ko-KR" sz="1400" u="none" cap="none" strike="noStrike">
                <a:solidFill>
                  <a:srgbClr val="1E1E1E"/>
                </a:solidFill>
              </a:rPr>
              <a:t>가설 1 : </a:t>
            </a:r>
            <a:r>
              <a:rPr b="1" lang="ko-KR">
                <a:solidFill>
                  <a:srgbClr val="34AEAA"/>
                </a:solidFill>
              </a:rPr>
              <a:t>계절</a:t>
            </a:r>
            <a:r>
              <a:rPr b="1" lang="ko-KR">
                <a:solidFill>
                  <a:srgbClr val="1E1E1E"/>
                </a:solidFill>
              </a:rPr>
              <a:t>은 </a:t>
            </a:r>
            <a:r>
              <a:rPr b="1" lang="ko-KR">
                <a:solidFill>
                  <a:srgbClr val="34AEAA"/>
                </a:solidFill>
              </a:rPr>
              <a:t>따릉이 대여량</a:t>
            </a:r>
            <a:r>
              <a:rPr b="1" lang="ko-KR">
                <a:solidFill>
                  <a:srgbClr val="1E1E1E"/>
                </a:solidFill>
              </a:rPr>
              <a:t>에 영향을 줄 것이다.</a:t>
            </a:r>
            <a:endParaRPr b="1" i="0" sz="1400" u="none" cap="none" strike="noStrike">
              <a:solidFill>
                <a:srgbClr val="1E1E1E"/>
              </a:solidFill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432625" y="2749863"/>
            <a:ext cx="8600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52107" lvl="0" marL="25210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2 :</a:t>
            </a:r>
            <a:r>
              <a:rPr b="1" lang="ko-KR"/>
              <a:t> </a:t>
            </a:r>
            <a:r>
              <a:rPr b="1" lang="ko-KR">
                <a:solidFill>
                  <a:srgbClr val="34AEAA"/>
                </a:solidFill>
              </a:rPr>
              <a:t>시간대</a:t>
            </a:r>
            <a:r>
              <a:rPr b="1" lang="ko-KR">
                <a:solidFill>
                  <a:schemeClr val="dk1"/>
                </a:solidFill>
              </a:rPr>
              <a:t>는</a:t>
            </a:r>
            <a:r>
              <a:rPr b="1" lang="ko-KR"/>
              <a:t> </a:t>
            </a:r>
            <a:r>
              <a:rPr b="1" lang="ko-KR">
                <a:solidFill>
                  <a:srgbClr val="34AEAA"/>
                </a:solidFill>
              </a:rPr>
              <a:t>따릉이 대여량</a:t>
            </a:r>
            <a:r>
              <a:rPr b="1" lang="ko-KR"/>
              <a:t>에 영향을 줄 것이다.</a:t>
            </a:r>
            <a:endParaRPr b="1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432625" y="3433900"/>
            <a:ext cx="8600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3 : </a:t>
            </a:r>
            <a:r>
              <a:rPr b="1" lang="ko-KR">
                <a:solidFill>
                  <a:srgbClr val="34AEAA"/>
                </a:solidFill>
              </a:rPr>
              <a:t>일교차</a:t>
            </a:r>
            <a:r>
              <a:rPr b="1" lang="ko-KR"/>
              <a:t>는</a:t>
            </a: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>
                <a:solidFill>
                  <a:srgbClr val="34AEAA"/>
                </a:solidFill>
              </a:rPr>
              <a:t>일평균 따릉이 대여량</a:t>
            </a:r>
            <a:r>
              <a:rPr b="1" lang="ko-KR"/>
              <a:t>에</a:t>
            </a: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/>
              <a:t>영향을 줄 것이다</a:t>
            </a: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-KR" sz="2700" u="none" cap="none" strike="noStrike">
                <a:solidFill>
                  <a:schemeClr val="dk1"/>
                </a:solidFill>
                <a:highlight>
                  <a:srgbClr val="4E5155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432625" y="4113288"/>
            <a:ext cx="8600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</a:t>
            </a:r>
            <a:r>
              <a:rPr b="1" lang="ko-KR"/>
              <a:t>4</a:t>
            </a: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lang="ko-KR">
                <a:solidFill>
                  <a:srgbClr val="34AEAA"/>
                </a:solidFill>
              </a:rPr>
              <a:t>시정 데이터</a:t>
            </a:r>
            <a:r>
              <a:rPr b="1" lang="ko-KR"/>
              <a:t>는 </a:t>
            </a:r>
            <a:r>
              <a:rPr b="1" lang="ko-KR">
                <a:solidFill>
                  <a:srgbClr val="34AEAA"/>
                </a:solidFill>
              </a:rPr>
              <a:t>따릉이 대여량</a:t>
            </a:r>
            <a:r>
              <a:rPr b="1" lang="ko-KR"/>
              <a:t>에 영향을 줄 것이다.</a:t>
            </a:r>
            <a:r>
              <a:rPr b="1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-KR" sz="2700" u="none" cap="none" strike="noStrike">
                <a:solidFill>
                  <a:schemeClr val="dk1"/>
                </a:solidFill>
                <a:highlight>
                  <a:srgbClr val="4E5155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432625" y="4792700"/>
            <a:ext cx="8600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521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가설 </a:t>
            </a:r>
            <a:r>
              <a:rPr b="1" lang="ko-KR"/>
              <a:t>5</a:t>
            </a: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>
                <a:solidFill>
                  <a:srgbClr val="34AEAA"/>
                </a:solidFill>
              </a:rPr>
              <a:t>풍속</a:t>
            </a:r>
            <a:r>
              <a:rPr b="1" lang="ko-KR"/>
              <a:t>은 </a:t>
            </a:r>
            <a:r>
              <a:rPr b="1" lang="ko-KR">
                <a:solidFill>
                  <a:srgbClr val="34AEAA"/>
                </a:solidFill>
              </a:rPr>
              <a:t>따릉이 대여량</a:t>
            </a:r>
            <a:r>
              <a:rPr b="1" lang="ko-KR"/>
              <a:t>에 영향을 줄 것이다.</a:t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432622" y="1277575"/>
            <a:ext cx="837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❏"/>
            </a:pP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가설 1 : </a:t>
            </a:r>
            <a:r>
              <a:rPr b="1" lang="ko-KR" sz="1300">
                <a:solidFill>
                  <a:srgbClr val="1E1E1E"/>
                </a:solidFill>
              </a:rPr>
              <a:t> </a:t>
            </a:r>
            <a:r>
              <a:rPr b="1" lang="ko-KR" sz="1300">
                <a:solidFill>
                  <a:srgbClr val="34AEAA"/>
                </a:solidFill>
              </a:rPr>
              <a:t>계절</a:t>
            </a:r>
            <a:r>
              <a:rPr b="1" lang="ko-KR" sz="1300">
                <a:solidFill>
                  <a:srgbClr val="1E1E1E"/>
                </a:solidFill>
              </a:rPr>
              <a:t>은 </a:t>
            </a:r>
            <a:r>
              <a:rPr b="1" lang="ko-KR" sz="1300">
                <a:solidFill>
                  <a:srgbClr val="34AEAA"/>
                </a:solidFill>
              </a:rPr>
              <a:t>따릉이 대여량</a:t>
            </a:r>
            <a:r>
              <a:rPr b="1" lang="ko-KR" sz="1300">
                <a:solidFill>
                  <a:srgbClr val="1E1E1E"/>
                </a:solidFill>
              </a:rPr>
              <a:t>에 영향을 줄 것이다.</a:t>
            </a:r>
            <a:endParaRPr b="1" sz="1300">
              <a:solidFill>
                <a:srgbClr val="1E1E1E"/>
              </a:solidFill>
            </a:endParaRPr>
          </a:p>
        </p:txBody>
      </p:sp>
      <p:cxnSp>
        <p:nvCxnSpPr>
          <p:cNvPr id="73" name="Google Shape;73;p3"/>
          <p:cNvCxnSpPr/>
          <p:nvPr/>
        </p:nvCxnSpPr>
        <p:spPr>
          <a:xfrm>
            <a:off x="4953000" y="2013275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" name="Google Shape;74;p3"/>
          <p:cNvSpPr txBox="1"/>
          <p:nvPr/>
        </p:nvSpPr>
        <p:spPr>
          <a:xfrm>
            <a:off x="1878800" y="5060500"/>
            <a:ext cx="6054900" cy="11160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</a:rPr>
              <a:t>계절(season)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‘date’ 변수에서 ‘month’변수를 추출하여 새로운 파생변수 ‘</a:t>
            </a:r>
            <a:r>
              <a:rPr b="1" lang="ko-KR" sz="1100">
                <a:solidFill>
                  <a:schemeClr val="dk1"/>
                </a:solidFill>
              </a:rPr>
              <a:t>season’ </a:t>
            </a:r>
            <a:r>
              <a:rPr lang="ko-KR" sz="1100">
                <a:solidFill>
                  <a:schemeClr val="dk1"/>
                </a:solidFill>
              </a:rPr>
              <a:t>생성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4~11월 데이터 이므로</a:t>
            </a:r>
            <a:r>
              <a:rPr b="1" lang="ko-KR" sz="1100">
                <a:solidFill>
                  <a:schemeClr val="dk1"/>
                </a:solidFill>
              </a:rPr>
              <a:t> 데이터의 개수는 여름이 가장 많다.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00" y="1847275"/>
            <a:ext cx="3857626" cy="12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625" y="1908575"/>
            <a:ext cx="3347592" cy="2514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Google Shape;77;p3"/>
          <p:cNvGraphicFramePr/>
          <p:nvPr/>
        </p:nvGraphicFramePr>
        <p:xfrm>
          <a:off x="1105150" y="3274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{532A781E-710D-45E1-92E2-CED94BA1A03A}</a:tableStyleId>
              </a:tblPr>
              <a:tblGrid>
                <a:gridCol w="1193375"/>
                <a:gridCol w="840675"/>
                <a:gridCol w="758675"/>
              </a:tblGrid>
              <a:tr h="2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합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비율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봄 (4~5월)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1460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0.250558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여름 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(6~8월)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2208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0.378926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가을 (9~11월)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2159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0.370517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246cde699_0_11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f246cde699_0_11"/>
          <p:cNvSpPr txBox="1"/>
          <p:nvPr/>
        </p:nvSpPr>
        <p:spPr>
          <a:xfrm>
            <a:off x="962700" y="5031975"/>
            <a:ext cx="7980600" cy="6273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ko-KR" sz="1150">
                <a:solidFill>
                  <a:schemeClr val="dk1"/>
                </a:solidFill>
              </a:rPr>
              <a:t>시간대 데이터</a:t>
            </a:r>
            <a:endParaRPr b="1" sz="115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150">
                <a:solidFill>
                  <a:schemeClr val="dk1"/>
                </a:solidFill>
              </a:rPr>
              <a:t>결측치가 존재하지 않으므로 모든 시간대에 동일한 수의 count(target) 데이터가 존재함</a:t>
            </a:r>
            <a:endParaRPr b="0" i="0" sz="11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f246cde699_0_11"/>
          <p:cNvSpPr/>
          <p:nvPr/>
        </p:nvSpPr>
        <p:spPr>
          <a:xfrm>
            <a:off x="346525" y="1277738"/>
            <a:ext cx="891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❏"/>
            </a:pP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가설 2 : </a:t>
            </a:r>
            <a:r>
              <a:rPr b="1" lang="ko-KR" sz="1300">
                <a:solidFill>
                  <a:srgbClr val="34AEAA"/>
                </a:solidFill>
              </a:rPr>
              <a:t>시간대</a:t>
            </a:r>
            <a:r>
              <a:rPr b="1" lang="ko-KR" sz="1300">
                <a:solidFill>
                  <a:schemeClr val="dk1"/>
                </a:solidFill>
              </a:rPr>
              <a:t>는 </a:t>
            </a:r>
            <a:r>
              <a:rPr b="1" lang="ko-KR" sz="1300">
                <a:solidFill>
                  <a:srgbClr val="34AEAA"/>
                </a:solidFill>
              </a:rPr>
              <a:t>따릉이 대여량</a:t>
            </a:r>
            <a:r>
              <a:rPr b="1" lang="ko-KR" sz="1300">
                <a:solidFill>
                  <a:schemeClr val="dk1"/>
                </a:solidFill>
              </a:rPr>
              <a:t>에 영향을 줄 것이다.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85" name="Google Shape;85;g1f246cde699_0_11"/>
          <p:cNvCxnSpPr/>
          <p:nvPr/>
        </p:nvCxnSpPr>
        <p:spPr>
          <a:xfrm>
            <a:off x="4953000" y="2178088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86" name="Google Shape;86;g1f246cde69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975" y="2172899"/>
            <a:ext cx="2476431" cy="24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f246cde699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700" y="2214597"/>
            <a:ext cx="3591366" cy="24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cf759d094_6_0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dcf759d094_6_0"/>
          <p:cNvSpPr/>
          <p:nvPr/>
        </p:nvSpPr>
        <p:spPr>
          <a:xfrm>
            <a:off x="432620" y="2069480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dcf759d094_6_0"/>
          <p:cNvSpPr/>
          <p:nvPr/>
        </p:nvSpPr>
        <p:spPr>
          <a:xfrm>
            <a:off x="432623" y="1277575"/>
            <a:ext cx="706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가설 </a:t>
            </a:r>
            <a:r>
              <a:rPr b="1" lang="ko-KR">
                <a:solidFill>
                  <a:schemeClr val="dk1"/>
                </a:solidFill>
              </a:rPr>
              <a:t>3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lang="ko-KR" sz="1300">
                <a:solidFill>
                  <a:srgbClr val="34AEAA"/>
                </a:solidFill>
              </a:rPr>
              <a:t>일교차</a:t>
            </a:r>
            <a:r>
              <a:rPr b="1" lang="ko-KR" sz="1300">
                <a:solidFill>
                  <a:schemeClr val="dk1"/>
                </a:solidFill>
              </a:rPr>
              <a:t>는 </a:t>
            </a:r>
            <a:r>
              <a:rPr b="1" lang="ko-KR" sz="1300">
                <a:solidFill>
                  <a:srgbClr val="34AEAA"/>
                </a:solidFill>
              </a:rPr>
              <a:t>일평균 따릉이 대여량</a:t>
            </a:r>
            <a:r>
              <a:rPr b="1" lang="ko-KR" sz="1300">
                <a:solidFill>
                  <a:schemeClr val="dk1"/>
                </a:solidFill>
              </a:rPr>
              <a:t>에 영향을 줄 것이다. 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dcf759d094_6_0"/>
          <p:cNvSpPr/>
          <p:nvPr/>
        </p:nvSpPr>
        <p:spPr>
          <a:xfrm>
            <a:off x="350120" y="4204955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g1dcf759d094_6_0"/>
          <p:cNvCxnSpPr/>
          <p:nvPr/>
        </p:nvCxnSpPr>
        <p:spPr>
          <a:xfrm>
            <a:off x="5179700" y="1899313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7" name="Google Shape;97;g1dcf759d094_6_0"/>
          <p:cNvSpPr txBox="1"/>
          <p:nvPr/>
        </p:nvSpPr>
        <p:spPr>
          <a:xfrm>
            <a:off x="2678550" y="5082100"/>
            <a:ext cx="36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cf759d094_6_0"/>
          <p:cNvSpPr txBox="1"/>
          <p:nvPr/>
        </p:nvSpPr>
        <p:spPr>
          <a:xfrm>
            <a:off x="1766700" y="5269500"/>
            <a:ext cx="6372600" cy="6927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</a:rPr>
              <a:t>일교차 = </a:t>
            </a:r>
            <a:r>
              <a:rPr lang="ko-KR" sz="1100">
                <a:solidFill>
                  <a:schemeClr val="dk1"/>
                </a:solidFill>
              </a:rPr>
              <a:t>하루의 온도 중 </a:t>
            </a:r>
            <a:r>
              <a:rPr b="1" lang="ko-KR" sz="1100">
                <a:solidFill>
                  <a:schemeClr val="dk1"/>
                </a:solidFill>
              </a:rPr>
              <a:t>최고 기온</a:t>
            </a:r>
            <a:r>
              <a:rPr lang="ko-KR" sz="1100">
                <a:solidFill>
                  <a:schemeClr val="dk1"/>
                </a:solidFill>
              </a:rPr>
              <a:t>과 </a:t>
            </a:r>
            <a:r>
              <a:rPr b="1" lang="ko-KR" sz="1100">
                <a:solidFill>
                  <a:schemeClr val="dk1"/>
                </a:solidFill>
              </a:rPr>
              <a:t>최저 기온</a:t>
            </a:r>
            <a:r>
              <a:rPr lang="ko-KR" sz="1100">
                <a:solidFill>
                  <a:schemeClr val="dk1"/>
                </a:solidFill>
              </a:rPr>
              <a:t>의 차</a:t>
            </a:r>
            <a:r>
              <a:rPr b="1" lang="ko-KR" sz="1100">
                <a:solidFill>
                  <a:schemeClr val="dk1"/>
                </a:solidFill>
              </a:rPr>
              <a:t> 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ko-KR" sz="1100">
                <a:solidFill>
                  <a:schemeClr val="dk1"/>
                </a:solidFill>
              </a:rPr>
              <a:t>일교차는 대략적인 정규분포</a:t>
            </a:r>
            <a:r>
              <a:rPr lang="ko-KR" sz="1100">
                <a:solidFill>
                  <a:schemeClr val="dk1"/>
                </a:solidFill>
              </a:rPr>
              <a:t>를 따르며, boxplot에서 확인할 수 있듯이 사분위수 분포도 고른 편이다.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pic>
        <p:nvPicPr>
          <p:cNvPr id="99" name="Google Shape;99;g1dcf759d094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733" y="1981388"/>
            <a:ext cx="6896537" cy="28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246cde699_0_2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f246cde699_0_2"/>
          <p:cNvSpPr/>
          <p:nvPr/>
        </p:nvSpPr>
        <p:spPr>
          <a:xfrm>
            <a:off x="432620" y="2069480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f246cde699_0_2"/>
          <p:cNvSpPr/>
          <p:nvPr/>
        </p:nvSpPr>
        <p:spPr>
          <a:xfrm>
            <a:off x="432620" y="5108312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f246cde699_0_2"/>
          <p:cNvSpPr/>
          <p:nvPr/>
        </p:nvSpPr>
        <p:spPr>
          <a:xfrm>
            <a:off x="432623" y="1277575"/>
            <a:ext cx="706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❏"/>
            </a:pP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가설 </a:t>
            </a:r>
            <a:r>
              <a:rPr b="1" lang="ko-KR" sz="1300">
                <a:solidFill>
                  <a:schemeClr val="dk1"/>
                </a:solidFill>
              </a:rPr>
              <a:t>4</a:t>
            </a: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lang="ko-KR" sz="1300">
                <a:solidFill>
                  <a:srgbClr val="34AEAA"/>
                </a:solidFill>
              </a:rPr>
              <a:t>시정 데이터</a:t>
            </a:r>
            <a:r>
              <a:rPr b="1" lang="ko-KR" sz="1300">
                <a:solidFill>
                  <a:schemeClr val="dk1"/>
                </a:solidFill>
              </a:rPr>
              <a:t>는 </a:t>
            </a:r>
            <a:r>
              <a:rPr b="1" lang="ko-KR" sz="1300">
                <a:solidFill>
                  <a:srgbClr val="34AEAA"/>
                </a:solidFill>
              </a:rPr>
              <a:t>따릉이 대여량</a:t>
            </a:r>
            <a:r>
              <a:rPr b="1" lang="ko-KR" sz="1300">
                <a:solidFill>
                  <a:schemeClr val="dk1"/>
                </a:solidFill>
              </a:rPr>
              <a:t>에 영향을 줄 것이다. 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f246cde699_0_2"/>
          <p:cNvSpPr/>
          <p:nvPr/>
        </p:nvSpPr>
        <p:spPr>
          <a:xfrm>
            <a:off x="350120" y="4204955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1f246cde699_0_2"/>
          <p:cNvCxnSpPr/>
          <p:nvPr/>
        </p:nvCxnSpPr>
        <p:spPr>
          <a:xfrm>
            <a:off x="3045625" y="2010625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0" name="Google Shape;110;g1f246cde699_0_2"/>
          <p:cNvSpPr txBox="1"/>
          <p:nvPr/>
        </p:nvSpPr>
        <p:spPr>
          <a:xfrm>
            <a:off x="2678550" y="5082100"/>
            <a:ext cx="36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f246cde699_0_2"/>
          <p:cNvSpPr txBox="1"/>
          <p:nvPr/>
        </p:nvSpPr>
        <p:spPr>
          <a:xfrm>
            <a:off x="1687800" y="5108300"/>
            <a:ext cx="5857800" cy="6927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시정 데이터의 2000에 해당하는 값이 72%를 차지하고 있어서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정확한 데이터 분석을 위해서 시정데이터 2000 값을 제외한 데이터를 사용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pic>
        <p:nvPicPr>
          <p:cNvPr id="112" name="Google Shape;112;g1f246cde69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374" y="2275363"/>
            <a:ext cx="2893125" cy="18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f246cde699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125" y="2174450"/>
            <a:ext cx="2893125" cy="210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f246cde699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125" y="2360400"/>
            <a:ext cx="2438800" cy="15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cf759d094_6_15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단변량 분석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dcf759d094_6_15"/>
          <p:cNvSpPr/>
          <p:nvPr/>
        </p:nvSpPr>
        <p:spPr>
          <a:xfrm>
            <a:off x="432620" y="2069480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dcf759d094_6_15"/>
          <p:cNvSpPr/>
          <p:nvPr/>
        </p:nvSpPr>
        <p:spPr>
          <a:xfrm>
            <a:off x="432620" y="5108312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dcf759d094_6_15"/>
          <p:cNvSpPr/>
          <p:nvPr/>
        </p:nvSpPr>
        <p:spPr>
          <a:xfrm>
            <a:off x="432623" y="1277575"/>
            <a:ext cx="706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❏"/>
            </a:pP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가설 </a:t>
            </a:r>
            <a:r>
              <a:rPr b="1" lang="ko-KR" sz="1300">
                <a:solidFill>
                  <a:schemeClr val="dk1"/>
                </a:solidFill>
              </a:rPr>
              <a:t>5</a:t>
            </a: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b="1" lang="ko-KR" sz="1300">
                <a:solidFill>
                  <a:schemeClr val="dk1"/>
                </a:solidFill>
              </a:rPr>
              <a:t> </a:t>
            </a:r>
            <a:r>
              <a:rPr b="1" lang="ko-KR" sz="1300">
                <a:solidFill>
                  <a:srgbClr val="34AEAA"/>
                </a:solidFill>
              </a:rPr>
              <a:t>풍속</a:t>
            </a:r>
            <a:r>
              <a:rPr b="1" lang="ko-KR" sz="1300">
                <a:solidFill>
                  <a:schemeClr val="dk1"/>
                </a:solidFill>
              </a:rPr>
              <a:t>은 </a:t>
            </a:r>
            <a:r>
              <a:rPr b="1" lang="ko-KR" sz="1300">
                <a:solidFill>
                  <a:srgbClr val="34AEAA"/>
                </a:solidFill>
              </a:rPr>
              <a:t>따릉이 대여량</a:t>
            </a:r>
            <a:r>
              <a:rPr b="1" lang="ko-KR" sz="1300">
                <a:solidFill>
                  <a:schemeClr val="dk1"/>
                </a:solidFill>
              </a:rPr>
              <a:t>에 영향을 줄 것이다.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3" name="Google Shape;123;g1dcf759d094_6_15"/>
          <p:cNvSpPr/>
          <p:nvPr/>
        </p:nvSpPr>
        <p:spPr>
          <a:xfrm>
            <a:off x="350120" y="4204955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g1dcf759d094_6_15"/>
          <p:cNvCxnSpPr/>
          <p:nvPr/>
        </p:nvCxnSpPr>
        <p:spPr>
          <a:xfrm>
            <a:off x="5179700" y="1899313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g1dcf759d094_6_15"/>
          <p:cNvSpPr txBox="1"/>
          <p:nvPr/>
        </p:nvSpPr>
        <p:spPr>
          <a:xfrm>
            <a:off x="2678550" y="5082100"/>
            <a:ext cx="36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dcf759d094_6_15"/>
          <p:cNvSpPr txBox="1"/>
          <p:nvPr/>
        </p:nvSpPr>
        <p:spPr>
          <a:xfrm>
            <a:off x="1805900" y="4785400"/>
            <a:ext cx="6054900" cy="6003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풍속은 평균2.2이며 정규분포를 따르고 있다.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boxplot에서 몇몇의 이상치가 보인다.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g1dcf759d094_6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50" y="1899325"/>
            <a:ext cx="4028644" cy="26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dcf759d094_6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550" y="1899325"/>
            <a:ext cx="4028644" cy="26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432627" y="510875"/>
            <a:ext cx="46698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이변량 분석 및 가설 검정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5102450" y="1952975"/>
            <a:ext cx="0" cy="24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5" name="Google Shape;135;p4"/>
          <p:cNvSpPr txBox="1"/>
          <p:nvPr/>
        </p:nvSpPr>
        <p:spPr>
          <a:xfrm>
            <a:off x="1505750" y="4945525"/>
            <a:ext cx="7193400" cy="946500"/>
          </a:xfrm>
          <a:prstGeom prst="rect">
            <a:avLst/>
          </a:prstGeom>
          <a:noFill/>
          <a:ln cap="flat" cmpd="sng" w="9525">
            <a:solidFill>
              <a:srgbClr val="34AE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분산분석(ANOVA) 결과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따릉이 대여량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계절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f-통계량은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8.25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로 3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보다 크므로 관계가 있다고 판단한다.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9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또한 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p-value가 0.05보다 작으므로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'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계절 별 따릉이 대여량은 관계가 없다</a:t>
            </a:r>
            <a:r>
              <a:rPr b="1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'라는 귀무가설을 기각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한다.   </a:t>
            </a:r>
            <a:endParaRPr b="0" i="0" sz="9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sns..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bar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plot을 사용하여 시각화해본 결과로 </a:t>
            </a:r>
            <a:r>
              <a:rPr b="1"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가을&gt;봄&gt;여름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순서대로 대여량이 많은 것을</a:t>
            </a:r>
            <a:r>
              <a:rPr b="0" i="0" lang="ko-K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알 수 있다.</a:t>
            </a:r>
            <a:endParaRPr b="1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2983100" y="5939650"/>
            <a:ext cx="423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300" u="sng" cap="none" strike="noStrike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즉, </a:t>
            </a:r>
            <a:r>
              <a:rPr b="1" lang="ko-KR" sz="1300" u="sng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계절별로 따릉이 대여량은 차이가 </a:t>
            </a:r>
            <a:r>
              <a:rPr b="1" i="0" lang="ko-KR" sz="1300" u="sng" cap="none" strike="noStrike">
                <a:solidFill>
                  <a:srgbClr val="02BDB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있다.</a:t>
            </a:r>
            <a:r>
              <a:rPr b="1" i="0" lang="ko-KR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432622" y="1277575"/>
            <a:ext cx="837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❏"/>
            </a:pP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가설 1 : </a:t>
            </a:r>
            <a:r>
              <a:rPr b="1" lang="ko-KR" sz="1300">
                <a:solidFill>
                  <a:srgbClr val="34AEAA"/>
                </a:solidFill>
              </a:rPr>
              <a:t>계절</a:t>
            </a:r>
            <a:r>
              <a:rPr b="1" lang="ko-KR" sz="1300">
                <a:solidFill>
                  <a:srgbClr val="1E1E1E"/>
                </a:solidFill>
              </a:rPr>
              <a:t>은 </a:t>
            </a:r>
            <a:r>
              <a:rPr b="1" lang="ko-KR" sz="1300">
                <a:solidFill>
                  <a:srgbClr val="34AEAA"/>
                </a:solidFill>
              </a:rPr>
              <a:t>따릉이 대여량</a:t>
            </a:r>
            <a:r>
              <a:rPr b="1" lang="ko-KR" sz="1300">
                <a:solidFill>
                  <a:srgbClr val="1E1E1E"/>
                </a:solidFill>
              </a:rPr>
              <a:t>에 영향을 줄 것이다.</a:t>
            </a:r>
            <a:endParaRPr b="1" sz="1300">
              <a:solidFill>
                <a:srgbClr val="1E1E1E"/>
              </a:solidFill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3538529" y="3186251"/>
            <a:ext cx="147600" cy="158400"/>
          </a:xfrm>
          <a:prstGeom prst="ellipse">
            <a:avLst/>
          </a:prstGeom>
          <a:noFill/>
          <a:ln cap="flat" cmpd="sng" w="38100">
            <a:solidFill>
              <a:srgbClr val="0568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75" y="2294675"/>
            <a:ext cx="4091601" cy="17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760" y="1845375"/>
            <a:ext cx="3474838" cy="2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