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G3j9bakFQQG6DCA9x+W+otUr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7157d866d_6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17157d866d_6_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7157d866d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17157d866d_2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7157d866d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17157d866d_0_10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7157d866d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17157d866d_0_7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7157d866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17157d866d_0_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7157d866d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17157d866d_0_8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7157d866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17157d866d_0_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7157d866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17157d866d_0_4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  <a:defRPr b="0" i="0" sz="1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  <a:defRPr b="0" i="0" sz="14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400" u="none" cap="none" strike="noStrike">
              <a:solidFill>
                <a:srgbClr val="59BD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5" name="Google Shape;25;p11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9" name="Google Shape;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903341" cy="6858000"/>
          </a:xfrm>
          <a:custGeom>
            <a:rect b="b" l="l" r="r" t="t"/>
            <a:pathLst>
              <a:path extrusionOk="0" h="2619375" w="647700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528943" y="2371623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A5DD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948759" y="1007405"/>
            <a:ext cx="3519739" cy="5207659"/>
          </a:xfrm>
          <a:custGeom>
            <a:rect b="b" l="l" r="r" t="t"/>
            <a:pathLst>
              <a:path extrusionOk="0" h="2550795" w="172402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427078" y="635929"/>
            <a:ext cx="1840499" cy="525024"/>
          </a:xfrm>
          <a:custGeom>
            <a:rect b="b" l="l" r="r" t="t"/>
            <a:pathLst>
              <a:path extrusionOk="0" h="342900" w="1202054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575542" y="635929"/>
            <a:ext cx="1542984" cy="438492"/>
          </a:xfrm>
          <a:custGeom>
            <a:rect b="b" l="l" r="r" t="t"/>
            <a:pathLst>
              <a:path extrusionOk="0" h="286384" w="1007745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30738" y="803827"/>
            <a:ext cx="102088" cy="59308"/>
          </a:xfrm>
          <a:custGeom>
            <a:rect b="b" l="l" r="r" t="t"/>
            <a:pathLst>
              <a:path extrusionOk="0" h="38734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71796" y="1713866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74175" y="1848628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13686" y="467035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269632" y="5839857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878909" y="3749403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209349" y="234572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27540" y="6203975"/>
            <a:ext cx="156535" cy="3889"/>
          </a:xfrm>
          <a:custGeom>
            <a:rect b="b" l="l" r="r" t="t"/>
            <a:pathLst>
              <a:path extrusionOk="0" h="2539" w="102235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56028" y="648096"/>
            <a:ext cx="1295056" cy="1076298"/>
          </a:xfrm>
          <a:custGeom>
            <a:rect b="b" l="l" r="r" t="t"/>
            <a:pathLst>
              <a:path extrusionOk="0" h="702944" w="845819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" y="683809"/>
            <a:ext cx="3425292" cy="1954254"/>
          </a:xfrm>
          <a:custGeom>
            <a:rect b="b" l="l" r="r" t="t"/>
            <a:pathLst>
              <a:path extrusionOk="0" h="1276350" w="2237105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0" y="2046010"/>
            <a:ext cx="953793" cy="299457"/>
          </a:xfrm>
          <a:custGeom>
            <a:rect b="b" l="l" r="r" t="t"/>
            <a:pathLst>
              <a:path extrusionOk="0" h="195580" w="622935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47732" y="2633110"/>
            <a:ext cx="3079165" cy="3575020"/>
          </a:xfrm>
          <a:custGeom>
            <a:rect b="b" l="l" r="r" t="t"/>
            <a:pathLst>
              <a:path extrusionOk="0" h="2334895" w="201104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5007" y="4751573"/>
            <a:ext cx="932403" cy="1456454"/>
          </a:xfrm>
          <a:custGeom>
            <a:rect b="b" l="l" r="r" t="t"/>
            <a:pathLst>
              <a:path extrusionOk="0" h="951229" w="608965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13685" y="2584253"/>
            <a:ext cx="2122844" cy="938602"/>
          </a:xfrm>
          <a:custGeom>
            <a:rect b="b" l="l" r="r" t="t"/>
            <a:pathLst>
              <a:path extrusionOk="0" h="394969" w="95758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2053" y="833163"/>
            <a:ext cx="1375756" cy="368489"/>
          </a:xfrm>
          <a:custGeom>
            <a:rect b="b" l="l" r="r" t="t"/>
            <a:pathLst>
              <a:path extrusionOk="0" h="240665" w="89852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67" name="Google Shape;67;p1"/>
            <p:cNvSpPr/>
            <p:nvPr/>
          </p:nvSpPr>
          <p:spPr>
            <a:xfrm>
              <a:off x="5776680" y="79250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305456" y="1060756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93518" y="165511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48531" y="826683"/>
              <a:ext cx="828675" cy="835660"/>
            </a:xfrm>
            <a:custGeom>
              <a:rect b="b" l="l" r="r" t="t"/>
              <a:pathLst>
                <a:path extrusionOk="0" h="835660" w="828675">
                  <a:moveTo>
                    <a:pt x="180060" y="0"/>
                  </a:moveTo>
                  <a:lnTo>
                    <a:pt x="828215" y="360630"/>
                  </a:lnTo>
                </a:path>
                <a:path extrusionOk="0" h="835660" w="828675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371628" y="1079916"/>
              <a:ext cx="1105535" cy="364490"/>
            </a:xfrm>
            <a:custGeom>
              <a:rect b="b" l="l" r="r" t="t"/>
              <a:pathLst>
                <a:path extrusionOk="0" h="364489" w="1105534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1062153" y="4893443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94420" y="5079963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193531" y="4967987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025798" y="5154511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324910" y="5042538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353953" y="5339972"/>
            <a:ext cx="834204" cy="507522"/>
          </a:xfrm>
          <a:custGeom>
            <a:rect b="b" l="l" r="r" t="t"/>
            <a:pathLst>
              <a:path extrusionOk="0" h="331470" w="54483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157176" y="5229059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75489" y="1877969"/>
            <a:ext cx="886706" cy="97226"/>
          </a:xfrm>
          <a:custGeom>
            <a:rect b="b" l="l" r="r" t="t"/>
            <a:pathLst>
              <a:path extrusionOk="0" h="63500" w="579119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07342" y="5458934"/>
            <a:ext cx="694198" cy="740867"/>
          </a:xfrm>
          <a:custGeom>
            <a:rect b="b" l="l" r="r" t="t"/>
            <a:pathLst>
              <a:path extrusionOk="0" h="483870" w="453389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272389" y="3800185"/>
            <a:ext cx="4623400" cy="1586685"/>
          </a:xfrm>
          <a:custGeom>
            <a:rect b="b" l="l" r="r" t="t"/>
            <a:pathLst>
              <a:path extrusionOk="0" h="554989" w="208026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5002" y="4571122"/>
            <a:ext cx="615444" cy="165285"/>
          </a:xfrm>
          <a:custGeom>
            <a:rect b="b" l="l" r="r" t="t"/>
            <a:pathLst>
              <a:path extrusionOk="0" h="107950" w="401955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65009" y="1603229"/>
            <a:ext cx="4667434" cy="527880"/>
          </a:xfrm>
          <a:custGeom>
            <a:rect b="b" l="l" r="r" t="t"/>
            <a:pathLst>
              <a:path extrusionOk="0" h="409575" w="3621404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extrusionOk="0" h="409575" w="3621404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38652" y="1235874"/>
            <a:ext cx="197238" cy="139949"/>
          </a:xfrm>
          <a:custGeom>
            <a:rect b="b" l="l" r="r" t="t"/>
            <a:pathLst>
              <a:path extrusionOk="0" h="108584" w="15303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91630" y="4386963"/>
            <a:ext cx="172686" cy="176778"/>
          </a:xfrm>
          <a:custGeom>
            <a:rect b="b" l="l" r="r" t="t"/>
            <a:pathLst>
              <a:path extrusionOk="0" h="137160" w="133984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64855" y="4504337"/>
            <a:ext cx="1636835" cy="831513"/>
          </a:xfrm>
          <a:custGeom>
            <a:rect b="b" l="l" r="r" t="t"/>
            <a:pathLst>
              <a:path extrusionOk="0" h="645160" w="127000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extrusionOk="0" h="645160" w="127000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388425" y="1805538"/>
            <a:ext cx="175960" cy="144860"/>
          </a:xfrm>
          <a:custGeom>
            <a:rect b="b" l="l" r="r" t="t"/>
            <a:pathLst>
              <a:path extrusionOk="0" h="112394" w="136525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90759" y="954412"/>
            <a:ext cx="197238" cy="140768"/>
          </a:xfrm>
          <a:custGeom>
            <a:rect b="b" l="l" r="r" t="t"/>
            <a:pathLst>
              <a:path extrusionOk="0" h="109219" w="153035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2665" y="1432771"/>
            <a:ext cx="192329" cy="164502"/>
          </a:xfrm>
          <a:custGeom>
            <a:rect b="b" l="l" r="r" t="t"/>
            <a:pathLst>
              <a:path extrusionOk="0" h="127635" w="14922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822433" y="913081"/>
            <a:ext cx="98210" cy="82661"/>
          </a:xfrm>
          <a:custGeom>
            <a:rect b="b" l="l" r="r" t="t"/>
            <a:pathLst>
              <a:path extrusionOk="0" h="64134" w="7620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058" y="3182410"/>
            <a:ext cx="3422530" cy="31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471067" y="2325284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37B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63249" y="2554050"/>
            <a:ext cx="3409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미니프로젝트 2차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조별 발표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252" y="817669"/>
            <a:ext cx="1210199" cy="2775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165000" y="4134460"/>
            <a:ext cx="4009800" cy="1724100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0</a:t>
            </a:r>
            <a:r>
              <a:rPr b="1" lang="ko-KR" sz="2000">
                <a:solidFill>
                  <a:schemeClr val="dk1"/>
                </a:solidFill>
              </a:rPr>
              <a:t>3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2000">
                <a:solidFill>
                  <a:schemeClr val="dk1"/>
                </a:solidFill>
              </a:rPr>
              <a:t>11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김세상, 정재웅, 김은지, 박예은,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장성현, 최재호, 유승민, 김현우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XGBoost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823525" y="2917475"/>
            <a:ext cx="27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Cross Validation = 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813956" y="1934682"/>
            <a:ext cx="801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정확도와 속도를 달성하기 위해 계산량을 극대화 하는 모델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900" y="3358524"/>
            <a:ext cx="2978590" cy="1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625" y="3358525"/>
            <a:ext cx="3996025" cy="1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/>
          <p:nvPr/>
        </p:nvSpPr>
        <p:spPr>
          <a:xfrm>
            <a:off x="5728900" y="2917475"/>
            <a:ext cx="34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타 모델과의 성능 비교 결과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7157d866d_6_3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17157d866d_6_3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XGBoost (hyperparameter tuning)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17157d866d_6_3"/>
          <p:cNvSpPr/>
          <p:nvPr/>
        </p:nvSpPr>
        <p:spPr>
          <a:xfrm>
            <a:off x="51950" y="1686975"/>
            <a:ext cx="27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ko-KR" sz="1800">
                <a:solidFill>
                  <a:schemeClr val="dk1"/>
                </a:solidFill>
              </a:rPr>
              <a:t>max_depth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89" name="Google Shape;189;g217157d866d_6_3"/>
          <p:cNvSpPr/>
          <p:nvPr/>
        </p:nvSpPr>
        <p:spPr>
          <a:xfrm>
            <a:off x="3134325" y="1686975"/>
            <a:ext cx="27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ko-KR" sz="1800">
                <a:solidFill>
                  <a:schemeClr val="dk1"/>
                </a:solidFill>
              </a:rPr>
              <a:t>n_estimators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190" name="Google Shape;190;g217157d866d_6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56275"/>
            <a:ext cx="2647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17157d866d_6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88" y="2056275"/>
            <a:ext cx="2705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17157d866d_6_3"/>
          <p:cNvSpPr/>
          <p:nvPr/>
        </p:nvSpPr>
        <p:spPr>
          <a:xfrm>
            <a:off x="6106125" y="1686975"/>
            <a:ext cx="27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ko-KR" sz="1800">
                <a:solidFill>
                  <a:schemeClr val="dk1"/>
                </a:solidFill>
              </a:rPr>
              <a:t>learning_rate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193" name="Google Shape;193;g217157d866d_6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325" y="2065800"/>
            <a:ext cx="3347049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17157d866d_6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0363" y="3585900"/>
            <a:ext cx="32480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17157d866d_6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5076125"/>
            <a:ext cx="523875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g217157d866d_6_3"/>
          <p:cNvCxnSpPr>
            <a:stCxn id="194" idx="2"/>
            <a:endCxn id="195" idx="0"/>
          </p:cNvCxnSpPr>
          <p:nvPr/>
        </p:nvCxnSpPr>
        <p:spPr>
          <a:xfrm flipH="1">
            <a:off x="3000375" y="4500300"/>
            <a:ext cx="15240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217157d866d_6_3"/>
          <p:cNvCxnSpPr>
            <a:stCxn id="191" idx="2"/>
            <a:endCxn id="194" idx="0"/>
          </p:cNvCxnSpPr>
          <p:nvPr/>
        </p:nvCxnSpPr>
        <p:spPr>
          <a:xfrm flipH="1">
            <a:off x="4524338" y="3237375"/>
            <a:ext cx="51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217157d866d_6_3"/>
          <p:cNvSpPr/>
          <p:nvPr/>
        </p:nvSpPr>
        <p:spPr>
          <a:xfrm>
            <a:off x="3614700" y="4639050"/>
            <a:ext cx="27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ko-KR" sz="1800">
                <a:solidFill>
                  <a:schemeClr val="dk1"/>
                </a:solidFill>
              </a:rPr>
              <a:t>Grid Search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199" name="Google Shape;199;g217157d866d_6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9471" y="4746313"/>
            <a:ext cx="2705100" cy="91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7157d866d_2_2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17157d866d_2_2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XGBoost (Feature Importance)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217157d866d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50" y="2090600"/>
            <a:ext cx="5158726" cy="35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17157d866d_2_2"/>
          <p:cNvSpPr/>
          <p:nvPr/>
        </p:nvSpPr>
        <p:spPr>
          <a:xfrm>
            <a:off x="5975199" y="2797450"/>
            <a:ext cx="3375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b="1" lang="ko-KR" sz="1800">
                <a:solidFill>
                  <a:schemeClr val="dk1"/>
                </a:solidFill>
              </a:rPr>
              <a:t>url_hostname_len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b="1" lang="ko-KR" sz="1800">
                <a:solidFill>
                  <a:schemeClr val="dk1"/>
                </a:solidFill>
              </a:rPr>
              <a:t>url_query_len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b="1" lang="ko-KR" sz="1800">
                <a:solidFill>
                  <a:schemeClr val="dk1"/>
                </a:solidFill>
              </a:rPr>
              <a:t>html_num_tags(‘form’)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 순으로 중요도가 높았다.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7157d866d_0_102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17157d866d_0_102"/>
          <p:cNvSpPr txBox="1"/>
          <p:nvPr>
            <p:ph idx="1" type="body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모델 결과 - AI_수도권_3반_11조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217157d866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38" y="1778275"/>
            <a:ext cx="8125575" cy="4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315444" y="1811337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전처리, 모델별 성능 분석 및 최적 모델 선정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337182" y="4000912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XGBoost를 사용했을 때 정확도가 가장 높았다.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315457" y="2487800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피어슨 상관계수가 낮은 파라미터는 제거한다.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315449" y="4638825"/>
            <a:ext cx="70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결측치는 도메인 지식에 기반한 계산이 가능한 부분은 계산으로, 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불가능한 부분은 KNN Imputer를 이용한다.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315450" y="3244350"/>
            <a:ext cx="81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데이터가 지나치게 편향된 경우는 삭제하거나 이진데이터로 바꾼다.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315449" y="5514000"/>
            <a:ext cx="70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최종 스코어 : 0.94428   (6등 / 42팀)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2688" y="5108300"/>
            <a:ext cx="8601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432625" y="1530625"/>
            <a:ext cx="6198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1350">
                <a:solidFill>
                  <a:schemeClr val="dk1"/>
                </a:solidFill>
                <a:highlight>
                  <a:srgbClr val="FFFFFF"/>
                </a:highlight>
              </a:rPr>
              <a:t>에이블스쿨 2차 미니프로젝트 : 악성사이트 탐지 모델링 대회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50" y="2006425"/>
            <a:ext cx="5293898" cy="405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157d866d_0_75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17157d866d_0_75"/>
          <p:cNvSpPr/>
          <p:nvPr/>
        </p:nvSpPr>
        <p:spPr>
          <a:xfrm>
            <a:off x="432688" y="5108300"/>
            <a:ext cx="8601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g217157d866d_0_75"/>
          <p:cNvSpPr/>
          <p:nvPr/>
        </p:nvSpPr>
        <p:spPr>
          <a:xfrm>
            <a:off x="432625" y="1530625"/>
            <a:ext cx="6198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악성사이트 탐지 모델링 대회 데이터셋 변수 정보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217157d866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5" y="2076875"/>
            <a:ext cx="3770300" cy="39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17157d866d_0_75"/>
          <p:cNvSpPr/>
          <p:nvPr/>
        </p:nvSpPr>
        <p:spPr>
          <a:xfrm>
            <a:off x="4843400" y="1530625"/>
            <a:ext cx="6198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350">
                <a:solidFill>
                  <a:schemeClr val="dk1"/>
                </a:solidFill>
                <a:highlight>
                  <a:srgbClr val="FFFFFF"/>
                </a:highlight>
              </a:rPr>
              <a:t>이진 분류 문제 : Taget - benign(양성)/malicious(악성)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17157d866d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025" y="2120650"/>
            <a:ext cx="2549875" cy="38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157d866d_0_3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17157d866d_0_3"/>
          <p:cNvSpPr/>
          <p:nvPr/>
        </p:nvSpPr>
        <p:spPr>
          <a:xfrm>
            <a:off x="855450" y="1555775"/>
            <a:ext cx="498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1.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/>
              <a:t>다중 공선성 Feature 제거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url_query_len = url_num_query_para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url_domain_len = url_hostname_len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url_len = url_path_len + url_domain_len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17157d866d_0_3"/>
          <p:cNvSpPr/>
          <p:nvPr/>
        </p:nvSpPr>
        <p:spPr>
          <a:xfrm>
            <a:off x="4868875" y="1555775"/>
            <a:ext cx="51378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2.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>
                <a:solidFill>
                  <a:schemeClr val="dk1"/>
                </a:solidFill>
              </a:rPr>
              <a:t>피어슨 상관계수 절대값 0.1 미만 Feature 삭제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217157d866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25" y="3191690"/>
            <a:ext cx="2906951" cy="246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17157d866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700" y="2444130"/>
            <a:ext cx="3782575" cy="29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17157d866d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75" y="2867586"/>
            <a:ext cx="1507825" cy="311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7157d866d_0_88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17157d866d_0_88"/>
          <p:cNvSpPr/>
          <p:nvPr/>
        </p:nvSpPr>
        <p:spPr>
          <a:xfrm>
            <a:off x="2461650" y="1675750"/>
            <a:ext cx="498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3.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>
                <a:solidFill>
                  <a:schemeClr val="dk1"/>
                </a:solidFill>
              </a:rPr>
              <a:t>test 데이터에 존재하는 다수의 결측치 문제해결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217157d866d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950" y="2273300"/>
            <a:ext cx="3567625" cy="36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52625" y="1625425"/>
            <a:ext cx="498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3.1.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>
                <a:solidFill>
                  <a:schemeClr val="dk1"/>
                </a:solidFill>
              </a:rPr>
              <a:t>결측치 처리1 : url_path_len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335329" y="1625425"/>
            <a:ext cx="4292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62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3</a:t>
            </a:r>
            <a:r>
              <a:rPr lang="ko-KR">
                <a:solidFill>
                  <a:schemeClr val="dk1"/>
                </a:solidFill>
              </a:rPr>
              <a:t>.2.  결측치 처리2 : url_domain_len</a:t>
            </a:r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108800"/>
            <a:ext cx="2844225" cy="1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575" y="2158825"/>
            <a:ext cx="1792050" cy="16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375" y="2162550"/>
            <a:ext cx="1493015" cy="16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5950" y="2212900"/>
            <a:ext cx="1850825" cy="17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5325" y="4152825"/>
            <a:ext cx="4065275" cy="6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1650" y="5400784"/>
            <a:ext cx="4982701" cy="46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7157d866d_0_24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217157d866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50" y="2777950"/>
            <a:ext cx="3816150" cy="209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17157d866d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395" y="2861375"/>
            <a:ext cx="4408906" cy="19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17157d866d_0_24"/>
          <p:cNvSpPr/>
          <p:nvPr/>
        </p:nvSpPr>
        <p:spPr>
          <a:xfrm>
            <a:off x="333379" y="1677150"/>
            <a:ext cx="4292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2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3</a:t>
            </a:r>
            <a:r>
              <a:rPr lang="ko-KR">
                <a:solidFill>
                  <a:schemeClr val="dk1"/>
                </a:solidFill>
              </a:rPr>
              <a:t>.3.  결측치 처리3 : KNNImputer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7157d866d_0_48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17157d866d_0_48"/>
          <p:cNvSpPr/>
          <p:nvPr/>
        </p:nvSpPr>
        <p:spPr>
          <a:xfrm>
            <a:off x="432620" y="1277570"/>
            <a:ext cx="397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및 시각화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17157d866d_0_48"/>
          <p:cNvSpPr/>
          <p:nvPr/>
        </p:nvSpPr>
        <p:spPr>
          <a:xfrm>
            <a:off x="432654" y="1922900"/>
            <a:ext cx="4292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1.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>
                <a:solidFill>
                  <a:schemeClr val="dk1"/>
                </a:solidFill>
              </a:rPr>
              <a:t>Feature 이진 분류 - 원 핫 인코딩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"html_num_tags('object')",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"html_num_tags('embed')",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"url_num_query_para",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"url_num_hyphens_dom",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"url_num_underscores" </a:t>
            </a:r>
            <a:endParaRPr/>
          </a:p>
        </p:txBody>
      </p:sp>
      <p:pic>
        <p:nvPicPr>
          <p:cNvPr id="159" name="Google Shape;159;g217157d866d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938" y="1474600"/>
            <a:ext cx="4045974" cy="20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17157d866d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825" y="3644250"/>
            <a:ext cx="4234200" cy="2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432620" y="1277570"/>
            <a:ext cx="3971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및 시각화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498679" y="1889050"/>
            <a:ext cx="4292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/>
              <a:t>2. 데이터 전처리 후 히트맵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" y="2546650"/>
            <a:ext cx="3528026" cy="32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/>
        </p:nvSpPr>
        <p:spPr>
          <a:xfrm>
            <a:off x="5072788" y="1812850"/>
            <a:ext cx="36273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2108" lvl="0" marL="25210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>
                <a:solidFill>
                  <a:schemeClr val="dk1"/>
                </a:solidFill>
              </a:rPr>
              <a:t>3</a:t>
            </a:r>
            <a:r>
              <a:rPr lang="ko-KR">
                <a:solidFill>
                  <a:schemeClr val="dk1"/>
                </a:solidFill>
              </a:rPr>
              <a:t>. Data is Balanced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675" y="2806375"/>
            <a:ext cx="3250350" cy="24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