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gXr1zyRkbHflzbbo/o1cI1Q6uu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bde049caa_6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22bde049caa_6_3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bde049caa_6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22bde049caa_6_1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bde049caa_6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22bde049caa_6_4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2bde049caa_6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g22bde049caa_6_7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bde049caa_7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22bde049caa_7_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bde049caa_7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22bde049caa_7_1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bde049caa_7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22bde049caa_7_2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bde049caa_7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22bde049caa_7_3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bde049caa_7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22bde049caa_7_5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bde049caa_7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22bde049caa_7_6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 txBox="1"/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5"/>
              <a:buFont typeface="Arial"/>
              <a:buNone/>
              <a:defRPr b="0" i="0" sz="16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  <a:defRPr b="0" i="0" sz="14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8" name="Google Shape;18;p12"/>
          <p:cNvCxnSpPr/>
          <p:nvPr/>
        </p:nvCxnSpPr>
        <p:spPr>
          <a:xfrm rot="10800000">
            <a:off x="0" y="1111048"/>
            <a:ext cx="9906004" cy="20820"/>
          </a:xfrm>
          <a:prstGeom prst="straightConnector1">
            <a:avLst/>
          </a:prstGeom>
          <a:noFill/>
          <a:ln cap="flat" cmpd="thickThin" w="28575">
            <a:solidFill>
              <a:srgbClr val="02BDB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" name="Google Shape;1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20220" y="121885"/>
            <a:ext cx="106803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12"/>
          <p:cNvCxnSpPr/>
          <p:nvPr/>
        </p:nvCxnSpPr>
        <p:spPr>
          <a:xfrm>
            <a:off x="449614" y="6424935"/>
            <a:ext cx="9003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" name="Google Shape;21;p12"/>
          <p:cNvSpPr txBox="1"/>
          <p:nvPr/>
        </p:nvSpPr>
        <p:spPr>
          <a:xfrm>
            <a:off x="8839176" y="6503323"/>
            <a:ext cx="614036" cy="127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b="0" i="0" lang="ko-KR" sz="831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31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2"/>
          <p:cNvSpPr/>
          <p:nvPr/>
        </p:nvSpPr>
        <p:spPr>
          <a:xfrm>
            <a:off x="449612" y="6498004"/>
            <a:ext cx="2889714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ko-KR" sz="1050" u="none" cap="none" strike="noStrike">
                <a:solidFill>
                  <a:srgbClr val="59BDB9"/>
                </a:solidFill>
                <a:latin typeface="Arial"/>
                <a:ea typeface="Arial"/>
                <a:cs typeface="Arial"/>
                <a:sym typeface="Arial"/>
              </a:rPr>
              <a:t>KT AIVLE School</a:t>
            </a:r>
            <a:endParaRPr b="0" i="0" sz="1400" u="none" cap="none" strike="noStrike">
              <a:solidFill>
                <a:srgbClr val="59BDB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49612" y="1338453"/>
            <a:ext cx="8740142" cy="1281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>
  <p:cSld name="End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저성장&amp;#39;에 발목 잡힌 &amp;#39;한국 제조업&amp;#39;… &amp;#39;AI&amp;#39;와 사랑에 빠질 수 있을까 - 인더스트리뉴스" id="25" name="Google Shape;25;p13"/>
          <p:cNvPicPr preferRelativeResize="0"/>
          <p:nvPr/>
        </p:nvPicPr>
        <p:blipFill rotWithShape="1">
          <a:blip r:embed="rId2">
            <a:alphaModFix amt="49000"/>
          </a:blip>
          <a:srcRect b="0" l="0" r="14659" t="0"/>
          <a:stretch/>
        </p:blipFill>
        <p:spPr>
          <a:xfrm>
            <a:off x="1" y="0"/>
            <a:ext cx="990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3"/>
          <p:cNvSpPr/>
          <p:nvPr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627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9364" y="404872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3"/>
          <p:cNvSpPr/>
          <p:nvPr/>
        </p:nvSpPr>
        <p:spPr>
          <a:xfrm>
            <a:off x="6397277" y="3492798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, 클립아트이(가) 표시된 사진&#10;&#10;자동 생성된 설명" id="29" name="Google Shape;2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2326" y="2907768"/>
            <a:ext cx="192755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hapter &amp; Sub Unit">
  <p:cSld name="1_Chapter &amp; Sub Uni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14"/>
          <p:cNvCxnSpPr/>
          <p:nvPr/>
        </p:nvCxnSpPr>
        <p:spPr>
          <a:xfrm>
            <a:off x="570046" y="6438029"/>
            <a:ext cx="8779971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2" name="Google Shape;3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9906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4"/>
          <p:cNvSpPr/>
          <p:nvPr/>
        </p:nvSpPr>
        <p:spPr>
          <a:xfrm>
            <a:off x="1" y="0"/>
            <a:ext cx="437030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anchorCtr="0" anchor="ctr" bIns="34975" lIns="0" spcFirstLastPara="1" rIns="0" wrap="square" tIns="3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218758" y="1189178"/>
            <a:ext cx="9468487" cy="1717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242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b="0" i="0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8645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b="0" i="0" sz="1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5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495300" y="27432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495300" y="1600201"/>
            <a:ext cx="8915400" cy="5655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967" lvl="0" marL="4572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b="0" i="0" sz="224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2425" lvl="1" marL="9144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b="0" i="0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0042" lvl="2" marL="1371600" marR="0" rtl="0" algn="l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b="0" i="0" sz="175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7660" lvl="3" marL="1828800" marR="0" rtl="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b="0" i="0" sz="15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7660" lvl="4" marL="2286000" marR="0" rtl="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b="0" i="0" sz="15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9755" lvl="5" marL="27432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9755" lvl="6" marL="32004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9755" lvl="7" marL="36576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9755" lvl="8" marL="41148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218758" y="2084172"/>
            <a:ext cx="9468487" cy="1101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b="0" i="0" sz="57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3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Relationship Id="rId6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/>
          <p:nvPr/>
        </p:nvSpPr>
        <p:spPr>
          <a:xfrm>
            <a:off x="0" y="0"/>
            <a:ext cx="9903341" cy="6858000"/>
          </a:xfrm>
          <a:custGeom>
            <a:rect b="b" l="l" r="r" t="t"/>
            <a:pathLst>
              <a:path extrusionOk="0" h="2619375" w="6477000">
                <a:moveTo>
                  <a:pt x="6476746" y="0"/>
                </a:moveTo>
                <a:lnTo>
                  <a:pt x="0" y="0"/>
                </a:lnTo>
                <a:lnTo>
                  <a:pt x="0" y="2619336"/>
                </a:lnTo>
                <a:lnTo>
                  <a:pt x="6476746" y="2619336"/>
                </a:lnTo>
                <a:lnTo>
                  <a:pt x="6476746" y="0"/>
                </a:lnTo>
                <a:close/>
              </a:path>
            </a:pathLst>
          </a:custGeom>
          <a:solidFill>
            <a:srgbClr val="EBF8F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1528943" y="2371623"/>
            <a:ext cx="3601277" cy="1724205"/>
          </a:xfrm>
          <a:prstGeom prst="round1Rect">
            <a:avLst>
              <a:gd fmla="val 16667" name="adj"/>
            </a:avLst>
          </a:prstGeom>
          <a:solidFill>
            <a:srgbClr val="A5DD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5948759" y="1007405"/>
            <a:ext cx="3519739" cy="5207659"/>
          </a:xfrm>
          <a:custGeom>
            <a:rect b="b" l="l" r="r" t="t"/>
            <a:pathLst>
              <a:path extrusionOk="0" h="2550795" w="1724025">
                <a:moveTo>
                  <a:pt x="1227201" y="0"/>
                </a:moveTo>
                <a:lnTo>
                  <a:pt x="942771" y="174409"/>
                </a:lnTo>
                <a:lnTo>
                  <a:pt x="1252994" y="353885"/>
                </a:lnTo>
                <a:lnTo>
                  <a:pt x="0" y="1082040"/>
                </a:lnTo>
                <a:lnTo>
                  <a:pt x="1723580" y="2071014"/>
                </a:lnTo>
                <a:lnTo>
                  <a:pt x="1723580" y="2550702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3427078" y="635929"/>
            <a:ext cx="1840499" cy="525024"/>
          </a:xfrm>
          <a:custGeom>
            <a:rect b="b" l="l" r="r" t="t"/>
            <a:pathLst>
              <a:path extrusionOk="0" h="342900" w="1202054">
                <a:moveTo>
                  <a:pt x="1201602" y="0"/>
                </a:moveTo>
                <a:lnTo>
                  <a:pt x="1195605" y="47457"/>
                </a:lnTo>
                <a:lnTo>
                  <a:pt x="1164673" y="116822"/>
                </a:lnTo>
                <a:lnTo>
                  <a:pt x="1139802" y="150076"/>
                </a:lnTo>
                <a:lnTo>
                  <a:pt x="1108658" y="181977"/>
                </a:lnTo>
                <a:lnTo>
                  <a:pt x="1071240" y="212224"/>
                </a:lnTo>
                <a:lnTo>
                  <a:pt x="1027545" y="240518"/>
                </a:lnTo>
                <a:lnTo>
                  <a:pt x="987210" y="261938"/>
                </a:lnTo>
                <a:lnTo>
                  <a:pt x="944457" y="280838"/>
                </a:lnTo>
                <a:lnTo>
                  <a:pt x="899587" y="297219"/>
                </a:lnTo>
                <a:lnTo>
                  <a:pt x="852900" y="311079"/>
                </a:lnTo>
                <a:lnTo>
                  <a:pt x="804698" y="322420"/>
                </a:lnTo>
                <a:lnTo>
                  <a:pt x="755280" y="331241"/>
                </a:lnTo>
                <a:lnTo>
                  <a:pt x="704946" y="337542"/>
                </a:lnTo>
                <a:lnTo>
                  <a:pt x="653997" y="341322"/>
                </a:lnTo>
                <a:lnTo>
                  <a:pt x="602734" y="342583"/>
                </a:lnTo>
                <a:lnTo>
                  <a:pt x="551456" y="341323"/>
                </a:lnTo>
                <a:lnTo>
                  <a:pt x="500464" y="337544"/>
                </a:lnTo>
                <a:lnTo>
                  <a:pt x="450059" y="331244"/>
                </a:lnTo>
                <a:lnTo>
                  <a:pt x="400540" y="322424"/>
                </a:lnTo>
                <a:lnTo>
                  <a:pt x="352208" y="311083"/>
                </a:lnTo>
                <a:lnTo>
                  <a:pt x="305364" y="297222"/>
                </a:lnTo>
                <a:lnTo>
                  <a:pt x="260308" y="280841"/>
                </a:lnTo>
                <a:lnTo>
                  <a:pt x="217340" y="261940"/>
                </a:lnTo>
                <a:lnTo>
                  <a:pt x="176760" y="240518"/>
                </a:lnTo>
                <a:lnTo>
                  <a:pt x="132747" y="212224"/>
                </a:lnTo>
                <a:lnTo>
                  <a:pt x="94988" y="181977"/>
                </a:lnTo>
                <a:lnTo>
                  <a:pt x="63485" y="150076"/>
                </a:lnTo>
                <a:lnTo>
                  <a:pt x="38240" y="116822"/>
                </a:lnTo>
                <a:lnTo>
                  <a:pt x="19254" y="82515"/>
                </a:lnTo>
                <a:lnTo>
                  <a:pt x="66" y="11948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3575542" y="635929"/>
            <a:ext cx="1542984" cy="438492"/>
          </a:xfrm>
          <a:custGeom>
            <a:rect b="b" l="l" r="r" t="t"/>
            <a:pathLst>
              <a:path extrusionOk="0" h="286384" w="1007745">
                <a:moveTo>
                  <a:pt x="1007667" y="0"/>
                </a:moveTo>
                <a:lnTo>
                  <a:pt x="1000927" y="45699"/>
                </a:lnTo>
                <a:lnTo>
                  <a:pt x="966314" y="112209"/>
                </a:lnTo>
                <a:lnTo>
                  <a:pt x="938501" y="143624"/>
                </a:lnTo>
                <a:lnTo>
                  <a:pt x="903680" y="173294"/>
                </a:lnTo>
                <a:lnTo>
                  <a:pt x="861849" y="200834"/>
                </a:lnTo>
                <a:lnTo>
                  <a:pt x="820989" y="222146"/>
                </a:lnTo>
                <a:lnTo>
                  <a:pt x="777281" y="240414"/>
                </a:lnTo>
                <a:lnTo>
                  <a:pt x="731161" y="255638"/>
                </a:lnTo>
                <a:lnTo>
                  <a:pt x="683064" y="267817"/>
                </a:lnTo>
                <a:lnTo>
                  <a:pt x="633426" y="276952"/>
                </a:lnTo>
                <a:lnTo>
                  <a:pt x="582683" y="283043"/>
                </a:lnTo>
                <a:lnTo>
                  <a:pt x="531268" y="286089"/>
                </a:lnTo>
                <a:lnTo>
                  <a:pt x="479619" y="286090"/>
                </a:lnTo>
                <a:lnTo>
                  <a:pt x="428170" y="283046"/>
                </a:lnTo>
                <a:lnTo>
                  <a:pt x="377357" y="276958"/>
                </a:lnTo>
                <a:lnTo>
                  <a:pt x="327616" y="267826"/>
                </a:lnTo>
                <a:lnTo>
                  <a:pt x="279381" y="255648"/>
                </a:lnTo>
                <a:lnTo>
                  <a:pt x="233088" y="240426"/>
                </a:lnTo>
                <a:lnTo>
                  <a:pt x="189173" y="222158"/>
                </a:lnTo>
                <a:lnTo>
                  <a:pt x="148071" y="200846"/>
                </a:lnTo>
                <a:lnTo>
                  <a:pt x="105931" y="173304"/>
                </a:lnTo>
                <a:lnTo>
                  <a:pt x="70777" y="143631"/>
                </a:lnTo>
                <a:lnTo>
                  <a:pt x="42611" y="112215"/>
                </a:lnTo>
                <a:lnTo>
                  <a:pt x="21436" y="79443"/>
                </a:lnTo>
                <a:lnTo>
                  <a:pt x="63" y="1138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230738" y="803827"/>
            <a:ext cx="102088" cy="59308"/>
          </a:xfrm>
          <a:custGeom>
            <a:rect b="b" l="l" r="r" t="t"/>
            <a:pathLst>
              <a:path extrusionOk="0" h="38734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671796" y="1713866"/>
            <a:ext cx="102088" cy="59308"/>
          </a:xfrm>
          <a:custGeom>
            <a:rect b="b" l="l" r="r" t="t"/>
            <a:pathLst>
              <a:path extrusionOk="0" h="38735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174175" y="1848628"/>
            <a:ext cx="102088" cy="59308"/>
          </a:xfrm>
          <a:custGeom>
            <a:rect b="b" l="l" r="r" t="t"/>
            <a:pathLst>
              <a:path extrusionOk="0" h="38735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113686" y="4670350"/>
            <a:ext cx="102088" cy="59308"/>
          </a:xfrm>
          <a:custGeom>
            <a:rect b="b" l="l" r="r" t="t"/>
            <a:pathLst>
              <a:path extrusionOk="0" h="38735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1269632" y="5839857"/>
            <a:ext cx="102088" cy="59308"/>
          </a:xfrm>
          <a:custGeom>
            <a:rect b="b" l="l" r="r" t="t"/>
            <a:pathLst>
              <a:path extrusionOk="0" h="38735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6878909" y="3749403"/>
            <a:ext cx="102088" cy="59308"/>
          </a:xfrm>
          <a:custGeom>
            <a:rect b="b" l="l" r="r" t="t"/>
            <a:pathLst>
              <a:path extrusionOk="0" h="38735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2209349" y="2345720"/>
            <a:ext cx="102088" cy="59308"/>
          </a:xfrm>
          <a:custGeom>
            <a:rect b="b" l="l" r="r" t="t"/>
            <a:pathLst>
              <a:path extrusionOk="0" h="38735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1627540" y="6203975"/>
            <a:ext cx="156535" cy="3889"/>
          </a:xfrm>
          <a:custGeom>
            <a:rect b="b" l="l" r="r" t="t"/>
            <a:pathLst>
              <a:path extrusionOk="0" h="2539" w="102235">
                <a:moveTo>
                  <a:pt x="0" y="2427"/>
                </a:moveTo>
                <a:lnTo>
                  <a:pt x="24390" y="0"/>
                </a:lnTo>
                <a:lnTo>
                  <a:pt x="77810" y="0"/>
                </a:lnTo>
                <a:lnTo>
                  <a:pt x="102228" y="2427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756028" y="648096"/>
            <a:ext cx="1295056" cy="1076298"/>
          </a:xfrm>
          <a:custGeom>
            <a:rect b="b" l="l" r="r" t="t"/>
            <a:pathLst>
              <a:path extrusionOk="0" h="702944" w="845819">
                <a:moveTo>
                  <a:pt x="417951" y="0"/>
                </a:moveTo>
                <a:lnTo>
                  <a:pt x="845286" y="237767"/>
                </a:lnTo>
                <a:lnTo>
                  <a:pt x="0" y="702917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-1" y="683809"/>
            <a:ext cx="3425292" cy="1954254"/>
          </a:xfrm>
          <a:custGeom>
            <a:rect b="b" l="l" r="r" t="t"/>
            <a:pathLst>
              <a:path extrusionOk="0" h="1276350" w="2237105">
                <a:moveTo>
                  <a:pt x="2236924" y="0"/>
                </a:moveTo>
                <a:lnTo>
                  <a:pt x="0" y="1276102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0" y="2046010"/>
            <a:ext cx="953793" cy="299457"/>
          </a:xfrm>
          <a:custGeom>
            <a:rect b="b" l="l" r="r" t="t"/>
            <a:pathLst>
              <a:path extrusionOk="0" h="195580" w="622935">
                <a:moveTo>
                  <a:pt x="622489" y="31318"/>
                </a:moveTo>
                <a:lnTo>
                  <a:pt x="344498" y="0"/>
                </a:lnTo>
                <a:lnTo>
                  <a:pt x="0" y="195472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647732" y="2633110"/>
            <a:ext cx="3079165" cy="3575020"/>
          </a:xfrm>
          <a:custGeom>
            <a:rect b="b" l="l" r="r" t="t"/>
            <a:pathLst>
              <a:path extrusionOk="0" h="2334895" w="2011045">
                <a:moveTo>
                  <a:pt x="1963991" y="0"/>
                </a:moveTo>
                <a:lnTo>
                  <a:pt x="0" y="1198460"/>
                </a:lnTo>
                <a:lnTo>
                  <a:pt x="2010568" y="2334607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215007" y="4751573"/>
            <a:ext cx="932403" cy="1456454"/>
          </a:xfrm>
          <a:custGeom>
            <a:rect b="b" l="l" r="r" t="t"/>
            <a:pathLst>
              <a:path extrusionOk="0" h="951229" w="608965">
                <a:moveTo>
                  <a:pt x="608825" y="0"/>
                </a:moveTo>
                <a:lnTo>
                  <a:pt x="0" y="369874"/>
                </a:lnTo>
                <a:lnTo>
                  <a:pt x="0" y="951009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113685" y="2584253"/>
            <a:ext cx="2122844" cy="938602"/>
          </a:xfrm>
          <a:custGeom>
            <a:rect b="b" l="l" r="r" t="t"/>
            <a:pathLst>
              <a:path extrusionOk="0" h="394969" w="957580">
                <a:moveTo>
                  <a:pt x="957326" y="382104"/>
                </a:moveTo>
                <a:lnTo>
                  <a:pt x="676681" y="394728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332053" y="833163"/>
            <a:ext cx="1375756" cy="368489"/>
          </a:xfrm>
          <a:custGeom>
            <a:rect b="b" l="l" r="r" t="t"/>
            <a:pathLst>
              <a:path extrusionOk="0" h="240665" w="898525">
                <a:moveTo>
                  <a:pt x="898220" y="240144"/>
                </a:moveTo>
                <a:lnTo>
                  <a:pt x="597014" y="59321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1"/>
          <p:cNvGrpSpPr/>
          <p:nvPr/>
        </p:nvGrpSpPr>
        <p:grpSpPr>
          <a:xfrm>
            <a:off x="8109309" y="2728893"/>
            <a:ext cx="1794098" cy="1380074"/>
            <a:chOff x="5305456" y="792504"/>
            <a:chExt cx="1171750" cy="901345"/>
          </a:xfrm>
        </p:grpSpPr>
        <p:sp>
          <p:nvSpPr>
            <p:cNvPr id="67" name="Google Shape;67;p1"/>
            <p:cNvSpPr/>
            <p:nvPr/>
          </p:nvSpPr>
          <p:spPr>
            <a:xfrm>
              <a:off x="5776680" y="792504"/>
              <a:ext cx="66675" cy="38735"/>
            </a:xfrm>
            <a:custGeom>
              <a:rect b="b" l="l" r="r" t="t"/>
              <a:pathLst>
                <a:path extrusionOk="0" h="38735" w="6667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6"/>
                  </a:lnTo>
                  <a:lnTo>
                    <a:pt x="33189" y="38331"/>
                  </a:lnTo>
                  <a:lnTo>
                    <a:pt x="20732" y="36926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noFill/>
            <a:ln cap="flat" cmpd="sng" w="12675">
              <a:solidFill>
                <a:srgbClr val="009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5305456" y="1060756"/>
              <a:ext cx="66675" cy="38735"/>
            </a:xfrm>
            <a:custGeom>
              <a:rect b="b" l="l" r="r" t="t"/>
              <a:pathLst>
                <a:path extrusionOk="0" h="38735" w="6667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1"/>
                  </a:lnTo>
                  <a:lnTo>
                    <a:pt x="33189" y="38327"/>
                  </a:lnTo>
                  <a:lnTo>
                    <a:pt x="20732" y="36925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noFill/>
            <a:ln cap="flat" cmpd="sng" w="12675">
              <a:solidFill>
                <a:srgbClr val="009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5593518" y="1655114"/>
              <a:ext cx="66675" cy="38735"/>
            </a:xfrm>
            <a:custGeom>
              <a:rect b="b" l="l" r="r" t="t"/>
              <a:pathLst>
                <a:path extrusionOk="0" h="38735" w="6667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6"/>
                  </a:lnTo>
                  <a:lnTo>
                    <a:pt x="33189" y="38331"/>
                  </a:lnTo>
                  <a:lnTo>
                    <a:pt x="20732" y="36926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noFill/>
            <a:ln cap="flat" cmpd="sng" w="12675">
              <a:solidFill>
                <a:srgbClr val="009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5648531" y="826683"/>
              <a:ext cx="828675" cy="835660"/>
            </a:xfrm>
            <a:custGeom>
              <a:rect b="b" l="l" r="r" t="t"/>
              <a:pathLst>
                <a:path extrusionOk="0" h="835660" w="828675">
                  <a:moveTo>
                    <a:pt x="180060" y="0"/>
                  </a:moveTo>
                  <a:lnTo>
                    <a:pt x="828215" y="360630"/>
                  </a:lnTo>
                </a:path>
                <a:path extrusionOk="0" h="835660" w="828675">
                  <a:moveTo>
                    <a:pt x="828215" y="379523"/>
                  </a:moveTo>
                  <a:lnTo>
                    <a:pt x="0" y="835291"/>
                  </a:lnTo>
                </a:path>
              </a:pathLst>
            </a:custGeom>
            <a:noFill/>
            <a:ln cap="flat" cmpd="sng" w="12700">
              <a:solidFill>
                <a:srgbClr val="009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5371628" y="1079916"/>
              <a:ext cx="1105535" cy="364490"/>
            </a:xfrm>
            <a:custGeom>
              <a:rect b="b" l="l" r="r" t="t"/>
              <a:pathLst>
                <a:path extrusionOk="0" h="364489" w="1105534">
                  <a:moveTo>
                    <a:pt x="1105118" y="364354"/>
                  </a:moveTo>
                  <a:lnTo>
                    <a:pt x="597014" y="59321"/>
                  </a:ln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9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1"/>
          <p:cNvSpPr/>
          <p:nvPr/>
        </p:nvSpPr>
        <p:spPr>
          <a:xfrm>
            <a:off x="1062153" y="4893443"/>
            <a:ext cx="338347" cy="206121"/>
          </a:xfrm>
          <a:custGeom>
            <a:rect b="b" l="l" r="r" t="t"/>
            <a:pathLst>
              <a:path extrusionOk="0" h="134619" w="220980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894420" y="5079963"/>
            <a:ext cx="208065" cy="120561"/>
          </a:xfrm>
          <a:custGeom>
            <a:rect b="b" l="l" r="r" t="t"/>
            <a:pathLst>
              <a:path extrusionOk="0" h="78739" w="135890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1193531" y="4967987"/>
            <a:ext cx="338347" cy="206121"/>
          </a:xfrm>
          <a:custGeom>
            <a:rect b="b" l="l" r="r" t="t"/>
            <a:pathLst>
              <a:path extrusionOk="0" h="134619" w="220980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1025798" y="5154511"/>
            <a:ext cx="208065" cy="120561"/>
          </a:xfrm>
          <a:custGeom>
            <a:rect b="b" l="l" r="r" t="t"/>
            <a:pathLst>
              <a:path extrusionOk="0" h="78739" w="135890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1324910" y="5042538"/>
            <a:ext cx="338347" cy="206121"/>
          </a:xfrm>
          <a:custGeom>
            <a:rect b="b" l="l" r="r" t="t"/>
            <a:pathLst>
              <a:path extrusionOk="0" h="134619" w="220980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1353953" y="5339972"/>
            <a:ext cx="834204" cy="507522"/>
          </a:xfrm>
          <a:custGeom>
            <a:rect b="b" l="l" r="r" t="t"/>
            <a:pathLst>
              <a:path extrusionOk="0" h="331470" w="544830">
                <a:moveTo>
                  <a:pt x="544220" y="0"/>
                </a:moveTo>
                <a:lnTo>
                  <a:pt x="0" y="331165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1157176" y="5229059"/>
            <a:ext cx="208065" cy="120561"/>
          </a:xfrm>
          <a:custGeom>
            <a:rect b="b" l="l" r="r" t="t"/>
            <a:pathLst>
              <a:path extrusionOk="0" h="78739" w="135890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275489" y="1877969"/>
            <a:ext cx="886706" cy="97226"/>
          </a:xfrm>
          <a:custGeom>
            <a:rect b="b" l="l" r="r" t="t"/>
            <a:pathLst>
              <a:path extrusionOk="0" h="63500" w="579119">
                <a:moveTo>
                  <a:pt x="0" y="0"/>
                </a:moveTo>
                <a:lnTo>
                  <a:pt x="578840" y="63322"/>
                </a:lnTo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1707342" y="5458934"/>
            <a:ext cx="694198" cy="740867"/>
          </a:xfrm>
          <a:custGeom>
            <a:rect b="b" l="l" r="r" t="t"/>
            <a:pathLst>
              <a:path extrusionOk="0" h="483870" w="453389">
                <a:moveTo>
                  <a:pt x="453123" y="0"/>
                </a:moveTo>
                <a:lnTo>
                  <a:pt x="0" y="293001"/>
                </a:lnTo>
                <a:lnTo>
                  <a:pt x="0" y="483298"/>
                </a:lnTo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2272389" y="3800185"/>
            <a:ext cx="4623400" cy="1586685"/>
          </a:xfrm>
          <a:custGeom>
            <a:rect b="b" l="l" r="r" t="t"/>
            <a:pathLst>
              <a:path extrusionOk="0" h="554989" w="2080260">
                <a:moveTo>
                  <a:pt x="0" y="554939"/>
                </a:moveTo>
                <a:lnTo>
                  <a:pt x="254723" y="363347"/>
                </a:lnTo>
                <a:lnTo>
                  <a:pt x="1361668" y="363347"/>
                </a:lnTo>
                <a:lnTo>
                  <a:pt x="1518386" y="363347"/>
                </a:lnTo>
                <a:lnTo>
                  <a:pt x="2079701" y="0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215002" y="4571122"/>
            <a:ext cx="615444" cy="165285"/>
          </a:xfrm>
          <a:custGeom>
            <a:rect b="b" l="l" r="r" t="t"/>
            <a:pathLst>
              <a:path extrusionOk="0" h="107950" w="401955">
                <a:moveTo>
                  <a:pt x="401688" y="0"/>
                </a:moveTo>
                <a:lnTo>
                  <a:pt x="214312" y="107772"/>
                </a:lnTo>
                <a:lnTo>
                  <a:pt x="0" y="83972"/>
                </a:lnTo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2165009" y="1603229"/>
            <a:ext cx="4667434" cy="527880"/>
          </a:xfrm>
          <a:custGeom>
            <a:rect b="b" l="l" r="r" t="t"/>
            <a:pathLst>
              <a:path extrusionOk="0" h="409575" w="3621404">
                <a:moveTo>
                  <a:pt x="156095" y="369163"/>
                </a:moveTo>
                <a:lnTo>
                  <a:pt x="78041" y="266598"/>
                </a:lnTo>
                <a:lnTo>
                  <a:pt x="0" y="329031"/>
                </a:lnTo>
                <a:lnTo>
                  <a:pt x="84734" y="409308"/>
                </a:lnTo>
                <a:lnTo>
                  <a:pt x="156095" y="369163"/>
                </a:lnTo>
                <a:close/>
              </a:path>
              <a:path extrusionOk="0" h="409575" w="3621404">
                <a:moveTo>
                  <a:pt x="3621316" y="62433"/>
                </a:moveTo>
                <a:lnTo>
                  <a:pt x="3543274" y="0"/>
                </a:lnTo>
                <a:lnTo>
                  <a:pt x="3465220" y="102565"/>
                </a:lnTo>
                <a:lnTo>
                  <a:pt x="3536581" y="142709"/>
                </a:lnTo>
                <a:lnTo>
                  <a:pt x="3621316" y="62433"/>
                </a:lnTo>
                <a:close/>
              </a:path>
            </a:pathLst>
          </a:custGeom>
          <a:solidFill>
            <a:srgbClr val="DF777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1738652" y="1235874"/>
            <a:ext cx="197238" cy="139949"/>
          </a:xfrm>
          <a:custGeom>
            <a:rect b="b" l="l" r="r" t="t"/>
            <a:pathLst>
              <a:path extrusionOk="0" h="108584" w="153034">
                <a:moveTo>
                  <a:pt x="118313" y="0"/>
                </a:moveTo>
                <a:lnTo>
                  <a:pt x="0" y="50418"/>
                </a:lnTo>
                <a:lnTo>
                  <a:pt x="33299" y="108089"/>
                </a:lnTo>
                <a:lnTo>
                  <a:pt x="152412" y="59042"/>
                </a:lnTo>
                <a:lnTo>
                  <a:pt x="118313" y="0"/>
                </a:lnTo>
                <a:close/>
              </a:path>
            </a:pathLst>
          </a:custGeom>
          <a:solidFill>
            <a:srgbClr val="FFCA8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2391630" y="4386963"/>
            <a:ext cx="172686" cy="176778"/>
          </a:xfrm>
          <a:custGeom>
            <a:rect b="b" l="l" r="r" t="t"/>
            <a:pathLst>
              <a:path extrusionOk="0" h="137160" w="133984">
                <a:moveTo>
                  <a:pt x="73621" y="0"/>
                </a:moveTo>
                <a:lnTo>
                  <a:pt x="0" y="105448"/>
                </a:lnTo>
                <a:lnTo>
                  <a:pt x="58800" y="136715"/>
                </a:lnTo>
                <a:lnTo>
                  <a:pt x="133819" y="32004"/>
                </a:lnTo>
                <a:lnTo>
                  <a:pt x="73621" y="0"/>
                </a:lnTo>
                <a:close/>
              </a:path>
            </a:pathLst>
          </a:custGeom>
          <a:solidFill>
            <a:srgbClr val="4F5E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164855" y="4504337"/>
            <a:ext cx="1636835" cy="831513"/>
          </a:xfrm>
          <a:custGeom>
            <a:rect b="b" l="l" r="r" t="t"/>
            <a:pathLst>
              <a:path extrusionOk="0" h="645160" w="1270000">
                <a:moveTo>
                  <a:pt x="112153" y="18796"/>
                </a:moveTo>
                <a:lnTo>
                  <a:pt x="46609" y="0"/>
                </a:lnTo>
                <a:lnTo>
                  <a:pt x="0" y="110248"/>
                </a:lnTo>
                <a:lnTo>
                  <a:pt x="0" y="119468"/>
                </a:lnTo>
                <a:lnTo>
                  <a:pt x="60540" y="136817"/>
                </a:lnTo>
                <a:lnTo>
                  <a:pt x="112153" y="18796"/>
                </a:lnTo>
                <a:close/>
              </a:path>
              <a:path extrusionOk="0" h="645160" w="1270000">
                <a:moveTo>
                  <a:pt x="1269415" y="619760"/>
                </a:moveTo>
                <a:lnTo>
                  <a:pt x="1233360" y="522693"/>
                </a:lnTo>
                <a:lnTo>
                  <a:pt x="1184960" y="548424"/>
                </a:lnTo>
                <a:lnTo>
                  <a:pt x="1222146" y="644893"/>
                </a:lnTo>
                <a:lnTo>
                  <a:pt x="1269415" y="619760"/>
                </a:lnTo>
                <a:close/>
              </a:path>
            </a:pathLst>
          </a:custGeom>
          <a:solidFill>
            <a:srgbClr val="FFCA8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8388425" y="1805538"/>
            <a:ext cx="175960" cy="144860"/>
          </a:xfrm>
          <a:custGeom>
            <a:rect b="b" l="l" r="r" t="t"/>
            <a:pathLst>
              <a:path extrusionOk="0" h="112394" w="136525">
                <a:moveTo>
                  <a:pt x="16497" y="0"/>
                </a:moveTo>
                <a:lnTo>
                  <a:pt x="0" y="66154"/>
                </a:lnTo>
                <a:lnTo>
                  <a:pt x="120129" y="112077"/>
                </a:lnTo>
                <a:lnTo>
                  <a:pt x="136245" y="47459"/>
                </a:lnTo>
                <a:lnTo>
                  <a:pt x="16497" y="0"/>
                </a:lnTo>
                <a:close/>
              </a:path>
            </a:pathLst>
          </a:custGeom>
          <a:solidFill>
            <a:srgbClr val="CCD2F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3790759" y="954412"/>
            <a:ext cx="197238" cy="140768"/>
          </a:xfrm>
          <a:custGeom>
            <a:rect b="b" l="l" r="r" t="t"/>
            <a:pathLst>
              <a:path extrusionOk="0" h="109219" w="153035">
                <a:moveTo>
                  <a:pt x="118470" y="0"/>
                </a:moveTo>
                <a:lnTo>
                  <a:pt x="106236" y="0"/>
                </a:lnTo>
                <a:lnTo>
                  <a:pt x="0" y="52680"/>
                </a:lnTo>
                <a:lnTo>
                  <a:pt x="38138" y="109220"/>
                </a:lnTo>
                <a:lnTo>
                  <a:pt x="152641" y="50673"/>
                </a:lnTo>
                <a:lnTo>
                  <a:pt x="118470" y="0"/>
                </a:lnTo>
                <a:close/>
              </a:path>
            </a:pathLst>
          </a:custGeom>
          <a:solidFill>
            <a:srgbClr val="FFCA8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692665" y="1432771"/>
            <a:ext cx="192329" cy="164502"/>
          </a:xfrm>
          <a:custGeom>
            <a:rect b="b" l="l" r="r" t="t"/>
            <a:pathLst>
              <a:path extrusionOk="0" h="127635" w="149225">
                <a:moveTo>
                  <a:pt x="100977" y="0"/>
                </a:moveTo>
                <a:lnTo>
                  <a:pt x="0" y="79971"/>
                </a:lnTo>
                <a:lnTo>
                  <a:pt x="49047" y="127342"/>
                </a:lnTo>
                <a:lnTo>
                  <a:pt x="148882" y="46266"/>
                </a:lnTo>
                <a:lnTo>
                  <a:pt x="100977" y="0"/>
                </a:lnTo>
                <a:close/>
              </a:path>
            </a:pathLst>
          </a:custGeom>
          <a:solidFill>
            <a:srgbClr val="CCD2F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7822433" y="913081"/>
            <a:ext cx="98210" cy="82661"/>
          </a:xfrm>
          <a:custGeom>
            <a:rect b="b" l="l" r="r" t="t"/>
            <a:pathLst>
              <a:path extrusionOk="0" h="64134" w="76200">
                <a:moveTo>
                  <a:pt x="67392" y="0"/>
                </a:moveTo>
                <a:lnTo>
                  <a:pt x="0" y="0"/>
                </a:lnTo>
                <a:lnTo>
                  <a:pt x="7748" y="63845"/>
                </a:lnTo>
                <a:lnTo>
                  <a:pt x="75934" y="63845"/>
                </a:lnTo>
                <a:lnTo>
                  <a:pt x="67392" y="0"/>
                </a:lnTo>
                <a:close/>
              </a:path>
            </a:pathLst>
          </a:custGeom>
          <a:solidFill>
            <a:srgbClr val="4F5E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2058" y="3182410"/>
            <a:ext cx="3422530" cy="318879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>
            <a:off x="1471067" y="2325284"/>
            <a:ext cx="3601277" cy="1724205"/>
          </a:xfrm>
          <a:prstGeom prst="round1Rect">
            <a:avLst>
              <a:gd fmla="val 16667" name="adj"/>
            </a:avLst>
          </a:prstGeom>
          <a:solidFill>
            <a:srgbClr val="37B2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552700" y="2554050"/>
            <a:ext cx="3519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미니프로젝트 4차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조별 발표 템플릿</a:t>
            </a:r>
            <a:endParaRPr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6252" y="817669"/>
            <a:ext cx="1210199" cy="27751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/>
          <p:nvPr/>
        </p:nvSpPr>
        <p:spPr>
          <a:xfrm>
            <a:off x="2885922" y="4322076"/>
            <a:ext cx="2758271" cy="457200"/>
          </a:xfrm>
          <a:prstGeom prst="rect">
            <a:avLst/>
          </a:prstGeom>
          <a:noFill/>
          <a:ln cap="flat" cmpd="sng" w="19050">
            <a:solidFill>
              <a:srgbClr val="37B2A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</a:t>
            </a:r>
            <a:r>
              <a:rPr b="1" lang="ko-KR" sz="2000">
                <a:solidFill>
                  <a:schemeClr val="dk1"/>
                </a:solidFill>
              </a:rPr>
              <a:t>3</a:t>
            </a: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 </a:t>
            </a:r>
            <a:r>
              <a:rPr b="1" lang="ko-KR" sz="2000">
                <a:solidFill>
                  <a:schemeClr val="dk1"/>
                </a:solidFill>
              </a:rPr>
              <a:t>12</a:t>
            </a: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"/>
          <p:cNvSpPr/>
          <p:nvPr/>
        </p:nvSpPr>
        <p:spPr>
          <a:xfrm>
            <a:off x="432620" y="1277570"/>
            <a:ext cx="45146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ko-KR"/>
              <a:t>불필요한 </a:t>
            </a:r>
            <a:r>
              <a:rPr lang="ko-KR"/>
              <a:t>문</a:t>
            </a:r>
            <a:r>
              <a:rPr lang="ko-KR"/>
              <a:t>자 제거 - 정규표현식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250" y="1761699"/>
            <a:ext cx="4080551" cy="3127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"/>
          <p:cNvSpPr/>
          <p:nvPr/>
        </p:nvSpPr>
        <p:spPr>
          <a:xfrm>
            <a:off x="5172745" y="1343570"/>
            <a:ext cx="451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2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ko-KR"/>
              <a:t>형태소 분석 - OKT 어간 추출 토큰화</a:t>
            </a:r>
            <a:endParaRPr/>
          </a:p>
        </p:txBody>
      </p:sp>
      <p:pic>
        <p:nvPicPr>
          <p:cNvPr id="180" name="Google Shape;18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2700" y="1761700"/>
            <a:ext cx="4227075" cy="17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bde049caa_6_32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22bde049caa_6_32"/>
          <p:cNvSpPr/>
          <p:nvPr/>
        </p:nvSpPr>
        <p:spPr>
          <a:xfrm>
            <a:off x="432620" y="1277570"/>
            <a:ext cx="451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 카운트 가중치 부여 - TfidfVectorizer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2bde049caa_6_32"/>
          <p:cNvSpPr/>
          <p:nvPr/>
        </p:nvSpPr>
        <p:spPr>
          <a:xfrm>
            <a:off x="5172745" y="1343570"/>
            <a:ext cx="451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▪"/>
            </a:pPr>
            <a:r>
              <a:rPr lang="ko-KR">
                <a:solidFill>
                  <a:schemeClr val="dk1"/>
                </a:solidFill>
              </a:rPr>
              <a:t>데이터 불균형 처리 - 오버 샘플링 SMOTE</a:t>
            </a:r>
            <a:endParaRPr/>
          </a:p>
        </p:txBody>
      </p:sp>
      <p:pic>
        <p:nvPicPr>
          <p:cNvPr id="188" name="Google Shape;188;g22bde049caa_6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725" y="1840725"/>
            <a:ext cx="4306600" cy="13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22bde049caa_6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5975" y="1887851"/>
            <a:ext cx="4108251" cy="21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>
            <p:ph type="title"/>
          </p:nvPr>
        </p:nvSpPr>
        <p:spPr>
          <a:xfrm>
            <a:off x="432620" y="510866"/>
            <a:ext cx="4219279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머신러닝 모델 학습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5"/>
          <p:cNvSpPr txBox="1"/>
          <p:nvPr>
            <p:ph idx="1" type="body"/>
          </p:nvPr>
        </p:nvSpPr>
        <p:spPr>
          <a:xfrm>
            <a:off x="449612" y="1338453"/>
            <a:ext cx="874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410" lvl="1" marL="42951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/>
              <a:t>XGBoost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675" y="1837876"/>
            <a:ext cx="4484576" cy="164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850" y="4120800"/>
            <a:ext cx="4484575" cy="195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/>
          <p:nvPr>
            <p:ph idx="1" type="body"/>
          </p:nvPr>
        </p:nvSpPr>
        <p:spPr>
          <a:xfrm>
            <a:off x="374187" y="3528803"/>
            <a:ext cx="874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410" lvl="1" marL="42951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/>
              <a:t>LGBM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5"/>
          <p:cNvSpPr/>
          <p:nvPr/>
        </p:nvSpPr>
        <p:spPr>
          <a:xfrm>
            <a:off x="881675" y="3171325"/>
            <a:ext cx="2786700" cy="3144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830850" y="5787525"/>
            <a:ext cx="2837400" cy="2895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bde049caa_6_19"/>
          <p:cNvSpPr txBox="1"/>
          <p:nvPr>
            <p:ph type="title"/>
          </p:nvPr>
        </p:nvSpPr>
        <p:spPr>
          <a:xfrm>
            <a:off x="432620" y="510866"/>
            <a:ext cx="42192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머신러닝 모델 학습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22bde049caa_6_19"/>
          <p:cNvSpPr txBox="1"/>
          <p:nvPr>
            <p:ph idx="1" type="body"/>
          </p:nvPr>
        </p:nvSpPr>
        <p:spPr>
          <a:xfrm>
            <a:off x="449612" y="1338453"/>
            <a:ext cx="874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410" lvl="1" marL="42951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/>
              <a:t>Logistic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g22bde049caa_6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00" y="1944925"/>
            <a:ext cx="4910775" cy="182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22bde049caa_6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600" y="4402450"/>
            <a:ext cx="4970026" cy="168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22bde049caa_6_19"/>
          <p:cNvSpPr txBox="1"/>
          <p:nvPr>
            <p:ph idx="1" type="body"/>
          </p:nvPr>
        </p:nvSpPr>
        <p:spPr>
          <a:xfrm>
            <a:off x="279937" y="3933978"/>
            <a:ext cx="874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410" lvl="1" marL="42951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/>
              <a:t>SVM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22bde049caa_6_19"/>
          <p:cNvSpPr/>
          <p:nvPr/>
        </p:nvSpPr>
        <p:spPr>
          <a:xfrm>
            <a:off x="823600" y="3510000"/>
            <a:ext cx="2480700" cy="2625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2bde049caa_6_19"/>
          <p:cNvSpPr/>
          <p:nvPr/>
        </p:nvSpPr>
        <p:spPr>
          <a:xfrm>
            <a:off x="823600" y="5736725"/>
            <a:ext cx="2548500" cy="2625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"/>
          <p:cNvSpPr txBox="1"/>
          <p:nvPr>
            <p:ph type="title"/>
          </p:nvPr>
        </p:nvSpPr>
        <p:spPr>
          <a:xfrm>
            <a:off x="432620" y="510866"/>
            <a:ext cx="4219279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딥러닝 모델 학습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"/>
          <p:cNvSpPr txBox="1"/>
          <p:nvPr>
            <p:ph idx="1" type="body"/>
          </p:nvPr>
        </p:nvSpPr>
        <p:spPr>
          <a:xfrm>
            <a:off x="449612" y="1338453"/>
            <a:ext cx="874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410" lvl="1" marL="42951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/>
              <a:t>Bidirectional LSTM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950" y="1771975"/>
            <a:ext cx="2556600" cy="442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2500" y="1836975"/>
            <a:ext cx="3838275" cy="429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bde049caa_6_48"/>
          <p:cNvSpPr txBox="1"/>
          <p:nvPr>
            <p:ph type="title"/>
          </p:nvPr>
        </p:nvSpPr>
        <p:spPr>
          <a:xfrm>
            <a:off x="432620" y="510866"/>
            <a:ext cx="42192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딥러닝 모델 학습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22bde049caa_6_48"/>
          <p:cNvSpPr txBox="1"/>
          <p:nvPr>
            <p:ph idx="1" type="body"/>
          </p:nvPr>
        </p:nvSpPr>
        <p:spPr>
          <a:xfrm>
            <a:off x="449612" y="1338453"/>
            <a:ext cx="874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410" lvl="1" marL="42951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/>
              <a:t>Bidirectional LSTM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g22bde049caa_6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050" y="1896900"/>
            <a:ext cx="5535700" cy="425467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22bde049caa_6_48"/>
          <p:cNvSpPr/>
          <p:nvPr/>
        </p:nvSpPr>
        <p:spPr>
          <a:xfrm>
            <a:off x="2567850" y="3931075"/>
            <a:ext cx="3403500" cy="1863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"/>
          <p:cNvSpPr txBox="1"/>
          <p:nvPr>
            <p:ph type="title"/>
          </p:nvPr>
        </p:nvSpPr>
        <p:spPr>
          <a:xfrm>
            <a:off x="432620" y="510866"/>
            <a:ext cx="4219279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Pre-trained 모델 사용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"/>
          <p:cNvSpPr txBox="1"/>
          <p:nvPr>
            <p:ph idx="1" type="body"/>
          </p:nvPr>
        </p:nvSpPr>
        <p:spPr>
          <a:xfrm>
            <a:off x="449612" y="1338453"/>
            <a:ext cx="874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410" lvl="1" marL="42951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/>
              <a:t>Bert-base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25" y="3873350"/>
            <a:ext cx="4219275" cy="1004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350" y="2814258"/>
            <a:ext cx="4140651" cy="753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3750" y="2369221"/>
            <a:ext cx="4514450" cy="3414478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7"/>
          <p:cNvSpPr/>
          <p:nvPr/>
        </p:nvSpPr>
        <p:spPr>
          <a:xfrm>
            <a:off x="5124775" y="5558925"/>
            <a:ext cx="1168500" cy="1863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 txBox="1"/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결 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8"/>
          <p:cNvSpPr/>
          <p:nvPr/>
        </p:nvSpPr>
        <p:spPr>
          <a:xfrm>
            <a:off x="432619" y="1354137"/>
            <a:ext cx="6527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410" lvl="1" marL="42951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lang="ko-KR" sz="1800">
                <a:solidFill>
                  <a:schemeClr val="dk1"/>
                </a:solidFill>
              </a:rPr>
              <a:t>ML - Logistic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975" y="1825500"/>
            <a:ext cx="8745874" cy="55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775" y="4946975"/>
            <a:ext cx="8792351" cy="55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925" y="3981150"/>
            <a:ext cx="8792350" cy="48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0925" y="2946975"/>
            <a:ext cx="8792349" cy="55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8"/>
          <p:cNvSpPr/>
          <p:nvPr/>
        </p:nvSpPr>
        <p:spPr>
          <a:xfrm>
            <a:off x="364932" y="2520812"/>
            <a:ext cx="652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410" lvl="1" marL="42951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lang="ko-KR" sz="1800">
                <a:solidFill>
                  <a:schemeClr val="dk1"/>
                </a:solidFill>
              </a:rPr>
              <a:t>M</a:t>
            </a:r>
            <a:r>
              <a:rPr lang="ko-KR" sz="1800">
                <a:solidFill>
                  <a:schemeClr val="dk1"/>
                </a:solidFill>
              </a:rPr>
              <a:t>L - Logistic + SMOTE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8"/>
          <p:cNvSpPr/>
          <p:nvPr/>
        </p:nvSpPr>
        <p:spPr>
          <a:xfrm>
            <a:off x="322607" y="3554987"/>
            <a:ext cx="652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410" lvl="1" marL="42951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lang="ko-KR" sz="1800">
                <a:solidFill>
                  <a:schemeClr val="dk1"/>
                </a:solidFill>
              </a:rPr>
              <a:t>DL - Bidirectional LSTM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8"/>
          <p:cNvSpPr/>
          <p:nvPr/>
        </p:nvSpPr>
        <p:spPr>
          <a:xfrm>
            <a:off x="322594" y="4589162"/>
            <a:ext cx="652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410" lvl="1" marL="42951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lang="ko-KR" sz="1800">
                <a:solidFill>
                  <a:schemeClr val="dk1"/>
                </a:solidFill>
              </a:rPr>
              <a:t>Pre-trained - Bert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8"/>
          <p:cNvSpPr/>
          <p:nvPr/>
        </p:nvSpPr>
        <p:spPr>
          <a:xfrm>
            <a:off x="730575" y="1308650"/>
            <a:ext cx="8745900" cy="1173300"/>
          </a:xfrm>
          <a:prstGeom prst="rect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g22bde049caa_6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075" y="1947901"/>
            <a:ext cx="8987848" cy="390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22bde049caa_6_77"/>
          <p:cNvSpPr txBox="1"/>
          <p:nvPr>
            <p:ph type="title"/>
          </p:nvPr>
        </p:nvSpPr>
        <p:spPr>
          <a:xfrm>
            <a:off x="432620" y="510866"/>
            <a:ext cx="87924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결 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22bde049caa_6_77"/>
          <p:cNvSpPr/>
          <p:nvPr/>
        </p:nvSpPr>
        <p:spPr>
          <a:xfrm>
            <a:off x="1340200" y="4794675"/>
            <a:ext cx="5952000" cy="3240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문제 정의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661275" y="1688475"/>
            <a:ext cx="80034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52108" lvl="0" marL="25210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/>
              <a:t>데이터 분석: ‘</a:t>
            </a: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/>
              <a:t>대 1 문의 내용’</a:t>
            </a:r>
            <a:r>
              <a:rPr lang="ko-KR"/>
              <a:t> 데이터셋을 konlpy, MeCab, nltk 등을 통해 분석하고, 시각화하여 데이터 전반의 특성을 파악한다.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661275" y="4727300"/>
            <a:ext cx="76038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52109" lvl="0" marL="25210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/>
              <a:t>모델 학습: 머신러닝, 딥러닝, 사전학습 모델 등을 다양하게 학습시켜보고 하이퍼파라미터를 튜닝하여 모델 별 성능을 분석한다.이후 가장 정확도가 높은 모델을 선정한다.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661275" y="3207900"/>
            <a:ext cx="776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52109" lvl="0" marL="25210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/>
              <a:t>데이터 전처리: N-grams, Sequence 방식으로 토큰화를 진행하여 머신러닝과 딥러닝을 수행할 수있는 적합한 형태의 데이터셋으로 전처리한다.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데이터 분석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24470" y="2025521"/>
            <a:ext cx="631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0" name="Google Shape;110;p3"/>
          <p:cNvSpPr/>
          <p:nvPr/>
        </p:nvSpPr>
        <p:spPr>
          <a:xfrm>
            <a:off x="432620" y="1409483"/>
            <a:ext cx="397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rgbClr val="212121"/>
                </a:solidFill>
                <a:highlight>
                  <a:srgbClr val="FFFFFF"/>
                </a:highlight>
              </a:rPr>
              <a:t>Wordcloud 만들기</a:t>
            </a:r>
            <a:endParaRPr b="1" sz="21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575" y="2059399"/>
            <a:ext cx="5197175" cy="41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bde049caa_7_2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데이터 분석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2bde049caa_7_2"/>
          <p:cNvSpPr/>
          <p:nvPr/>
        </p:nvSpPr>
        <p:spPr>
          <a:xfrm>
            <a:off x="724470" y="2025521"/>
            <a:ext cx="631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8" name="Google Shape;118;g22bde049caa_7_2"/>
          <p:cNvSpPr/>
          <p:nvPr/>
        </p:nvSpPr>
        <p:spPr>
          <a:xfrm>
            <a:off x="432628" y="1326100"/>
            <a:ext cx="637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rgbClr val="212121"/>
                </a:solidFill>
                <a:highlight>
                  <a:srgbClr val="FFFFFF"/>
                </a:highlight>
              </a:rPr>
              <a:t>문의 유형에 따라시각화</a:t>
            </a:r>
            <a:endParaRPr b="1" sz="21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2bde049caa_7_2"/>
          <p:cNvSpPr txBox="1"/>
          <p:nvPr/>
        </p:nvSpPr>
        <p:spPr>
          <a:xfrm>
            <a:off x="432625" y="1858725"/>
            <a:ext cx="3000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유형: 시스템 운영</a:t>
            </a:r>
            <a:endParaRPr sz="1600"/>
          </a:p>
        </p:txBody>
      </p:sp>
      <p:pic>
        <p:nvPicPr>
          <p:cNvPr id="120" name="Google Shape;120;g22bde049caa_7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25" y="2311725"/>
            <a:ext cx="3660501" cy="313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2bde049caa_7_2"/>
          <p:cNvPicPr preferRelativeResize="0"/>
          <p:nvPr/>
        </p:nvPicPr>
        <p:blipFill rotWithShape="1">
          <a:blip r:embed="rId4">
            <a:alphaModFix/>
          </a:blip>
          <a:srcRect b="0" l="0" r="0" t="2657"/>
          <a:stretch/>
        </p:blipFill>
        <p:spPr>
          <a:xfrm>
            <a:off x="4549750" y="2400850"/>
            <a:ext cx="4924424" cy="32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bde049caa_7_14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데이터 분석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22bde049caa_7_14"/>
          <p:cNvSpPr/>
          <p:nvPr/>
        </p:nvSpPr>
        <p:spPr>
          <a:xfrm>
            <a:off x="724470" y="2025521"/>
            <a:ext cx="631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28" name="Google Shape;128;g22bde049caa_7_14"/>
          <p:cNvSpPr/>
          <p:nvPr/>
        </p:nvSpPr>
        <p:spPr>
          <a:xfrm>
            <a:off x="432628" y="1326100"/>
            <a:ext cx="637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rgbClr val="212121"/>
                </a:solidFill>
                <a:highlight>
                  <a:srgbClr val="FFFFFF"/>
                </a:highlight>
              </a:rPr>
              <a:t>문의 유형에 따라시각화</a:t>
            </a:r>
            <a:endParaRPr b="1" sz="21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2bde049caa_7_14"/>
          <p:cNvSpPr txBox="1"/>
          <p:nvPr/>
        </p:nvSpPr>
        <p:spPr>
          <a:xfrm>
            <a:off x="432625" y="1858725"/>
            <a:ext cx="3000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유형: 원격</a:t>
            </a:r>
            <a:endParaRPr sz="1600"/>
          </a:p>
        </p:txBody>
      </p:sp>
      <p:pic>
        <p:nvPicPr>
          <p:cNvPr id="130" name="Google Shape;130;g22bde049caa_7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25" y="2429750"/>
            <a:ext cx="4390076" cy="358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2bde049caa_7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700" y="2510925"/>
            <a:ext cx="4665699" cy="33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bde049caa_7_26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데이터 분석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22bde049caa_7_26"/>
          <p:cNvSpPr/>
          <p:nvPr/>
        </p:nvSpPr>
        <p:spPr>
          <a:xfrm>
            <a:off x="724470" y="2025521"/>
            <a:ext cx="631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8" name="Google Shape;138;g22bde049caa_7_26"/>
          <p:cNvSpPr/>
          <p:nvPr/>
        </p:nvSpPr>
        <p:spPr>
          <a:xfrm>
            <a:off x="432628" y="1326100"/>
            <a:ext cx="637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rgbClr val="212121"/>
                </a:solidFill>
                <a:highlight>
                  <a:srgbClr val="FFFFFF"/>
                </a:highlight>
              </a:rPr>
              <a:t>문의 유형에 따라시각화</a:t>
            </a:r>
            <a:endParaRPr b="1" sz="21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2bde049caa_7_26"/>
          <p:cNvSpPr txBox="1"/>
          <p:nvPr/>
        </p:nvSpPr>
        <p:spPr>
          <a:xfrm>
            <a:off x="432625" y="1858725"/>
            <a:ext cx="3000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유형: 웹</a:t>
            </a:r>
            <a:endParaRPr sz="1600"/>
          </a:p>
        </p:txBody>
      </p:sp>
      <p:pic>
        <p:nvPicPr>
          <p:cNvPr id="140" name="Google Shape;140;g22bde049caa_7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25" y="2311725"/>
            <a:ext cx="4520375" cy="385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22bde049caa_7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1650" y="2457900"/>
            <a:ext cx="4520376" cy="33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bde049caa_7_35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데이터 분석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22bde049caa_7_35"/>
          <p:cNvSpPr/>
          <p:nvPr/>
        </p:nvSpPr>
        <p:spPr>
          <a:xfrm>
            <a:off x="724470" y="2025521"/>
            <a:ext cx="631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8" name="Google Shape;148;g22bde049caa_7_35"/>
          <p:cNvSpPr/>
          <p:nvPr/>
        </p:nvSpPr>
        <p:spPr>
          <a:xfrm>
            <a:off x="432628" y="1326100"/>
            <a:ext cx="637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rgbClr val="212121"/>
                </a:solidFill>
                <a:highlight>
                  <a:srgbClr val="FFFFFF"/>
                </a:highlight>
              </a:rPr>
              <a:t>문의 유형에 따라시각화</a:t>
            </a:r>
            <a:endParaRPr b="1" sz="21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2bde049caa_7_35"/>
          <p:cNvSpPr txBox="1"/>
          <p:nvPr/>
        </p:nvSpPr>
        <p:spPr>
          <a:xfrm>
            <a:off x="432625" y="1858725"/>
            <a:ext cx="3000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유형: 이론</a:t>
            </a:r>
            <a:endParaRPr sz="1600"/>
          </a:p>
        </p:txBody>
      </p:sp>
      <p:pic>
        <p:nvPicPr>
          <p:cNvPr id="150" name="Google Shape;150;g22bde049caa_7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50" y="2429750"/>
            <a:ext cx="4794024" cy="367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22bde049caa_7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050" y="2549750"/>
            <a:ext cx="4179050" cy="31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bde049caa_7_50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데이터 분석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2bde049caa_7_50"/>
          <p:cNvSpPr/>
          <p:nvPr/>
        </p:nvSpPr>
        <p:spPr>
          <a:xfrm>
            <a:off x="724470" y="2025521"/>
            <a:ext cx="631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8" name="Google Shape;158;g22bde049caa_7_50"/>
          <p:cNvSpPr/>
          <p:nvPr/>
        </p:nvSpPr>
        <p:spPr>
          <a:xfrm>
            <a:off x="432628" y="1326100"/>
            <a:ext cx="637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rgbClr val="212121"/>
                </a:solidFill>
                <a:highlight>
                  <a:srgbClr val="FFFFFF"/>
                </a:highlight>
              </a:rPr>
              <a:t>문의 유형에 따라시각화</a:t>
            </a:r>
            <a:endParaRPr b="1" sz="21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2bde049caa_7_50"/>
          <p:cNvSpPr txBox="1"/>
          <p:nvPr/>
        </p:nvSpPr>
        <p:spPr>
          <a:xfrm>
            <a:off x="432625" y="1858725"/>
            <a:ext cx="3000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유형: 코드1</a:t>
            </a:r>
            <a:endParaRPr sz="1600"/>
          </a:p>
        </p:txBody>
      </p:sp>
      <p:pic>
        <p:nvPicPr>
          <p:cNvPr id="160" name="Google Shape;160;g22bde049caa_7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25" y="2311725"/>
            <a:ext cx="4806975" cy="386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22bde049caa_7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6750" y="2493775"/>
            <a:ext cx="3885076" cy="341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bde049caa_7_66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데이터 분석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22bde049caa_7_66"/>
          <p:cNvSpPr/>
          <p:nvPr/>
        </p:nvSpPr>
        <p:spPr>
          <a:xfrm>
            <a:off x="724470" y="2025521"/>
            <a:ext cx="631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68" name="Google Shape;168;g22bde049caa_7_66"/>
          <p:cNvSpPr/>
          <p:nvPr/>
        </p:nvSpPr>
        <p:spPr>
          <a:xfrm>
            <a:off x="432628" y="1326100"/>
            <a:ext cx="637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rgbClr val="212121"/>
                </a:solidFill>
                <a:highlight>
                  <a:srgbClr val="FFFFFF"/>
                </a:highlight>
              </a:rPr>
              <a:t>문의 유형에 따라시각화</a:t>
            </a:r>
            <a:endParaRPr b="1" sz="21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2bde049caa_7_66"/>
          <p:cNvSpPr txBox="1"/>
          <p:nvPr/>
        </p:nvSpPr>
        <p:spPr>
          <a:xfrm>
            <a:off x="432625" y="1858725"/>
            <a:ext cx="3000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유형: 코드2</a:t>
            </a:r>
            <a:endParaRPr sz="1600"/>
          </a:p>
        </p:txBody>
      </p:sp>
      <p:pic>
        <p:nvPicPr>
          <p:cNvPr id="170" name="Google Shape;170;g22bde049caa_7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75" y="2204925"/>
            <a:ext cx="5603101" cy="412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22bde049caa_7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3875" y="2358525"/>
            <a:ext cx="3808350" cy="36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</Properties>
</file>