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oVqgxR2dsX3e2l+cDgFnjd2c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bde049caa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2bde049caa_6_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de049caa_6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2bde049caa_6_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bde049caa_6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2bde049caa_6_4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bde049caa_6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2bde049caa_6_7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bde049caa_7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2bde049caa_7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bde049caa_7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2bde049caa_7_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de049caa_7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2bde049caa_7_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bde049caa_7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2bde049caa_7_3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bde049caa_7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2bde049caa_7_5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bde049caa_7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bde049caa_7_6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  <a:defRPr b="0" i="0" sz="1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  <a:defRPr b="0" i="0" sz="14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12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2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2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400" u="none" cap="none" strike="noStrike">
              <a:solidFill>
                <a:srgbClr val="59BD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5" name="Google Shape;25;p13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9" name="Google Shape;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4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903341" cy="6858000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528943" y="2371623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948759" y="1007405"/>
            <a:ext cx="3519739" cy="5207659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427078" y="635929"/>
            <a:ext cx="1840499" cy="525024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575542" y="635929"/>
            <a:ext cx="1542984" cy="43849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30738" y="803827"/>
            <a:ext cx="102088" cy="59308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1796" y="1713866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4175" y="1848628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3686" y="467035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9632" y="5839857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878909" y="3749403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209349" y="234572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27540" y="6203975"/>
            <a:ext cx="156535" cy="3889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56028" y="648096"/>
            <a:ext cx="1295056" cy="1076298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683809"/>
            <a:ext cx="3425292" cy="1954254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2046010"/>
            <a:ext cx="953793" cy="299457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47732" y="2633110"/>
            <a:ext cx="3079165" cy="3575020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007" y="4751573"/>
            <a:ext cx="932403" cy="1456454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13685" y="2584253"/>
            <a:ext cx="2122844" cy="9386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2053" y="833163"/>
            <a:ext cx="1375756" cy="368489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062153" y="4893443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94420" y="5079963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193531" y="4967987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025798" y="5154511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324910" y="5042538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353953" y="5339972"/>
            <a:ext cx="834204" cy="50752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157176" y="5229059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75489" y="1877969"/>
            <a:ext cx="886706" cy="97226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07342" y="5458934"/>
            <a:ext cx="694198" cy="740867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72389" y="3800185"/>
            <a:ext cx="4623400" cy="1586685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5002" y="4571122"/>
            <a:ext cx="615444" cy="165285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65009" y="1603229"/>
            <a:ext cx="4667434" cy="527880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38652" y="1235874"/>
            <a:ext cx="197238" cy="139949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91630" y="4386963"/>
            <a:ext cx="172686" cy="176778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4855" y="4504337"/>
            <a:ext cx="1636835" cy="831513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88425" y="1805538"/>
            <a:ext cx="175960" cy="144860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90759" y="954412"/>
            <a:ext cx="197238" cy="140768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2665" y="1432771"/>
            <a:ext cx="192329" cy="164502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822433" y="913081"/>
            <a:ext cx="98210" cy="82661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058" y="3182410"/>
            <a:ext cx="3422530" cy="31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471067" y="2325284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52700" y="2554050"/>
            <a:ext cx="351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미니프로젝트 4차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조별 발표 템플릿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252" y="817669"/>
            <a:ext cx="1210199" cy="2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2000">
                <a:solidFill>
                  <a:schemeClr val="dk1"/>
                </a:solidFill>
              </a:rPr>
              <a:t>3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2000">
                <a:solidFill>
                  <a:schemeClr val="dk1"/>
                </a:solidFill>
              </a:rPr>
              <a:t>12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32620" y="1277570"/>
            <a:ext cx="4514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ko-KR"/>
              <a:t>불필요한 </a:t>
            </a:r>
            <a:r>
              <a:rPr lang="ko-KR"/>
              <a:t>문</a:t>
            </a:r>
            <a:r>
              <a:rPr lang="ko-KR"/>
              <a:t>자 제거 - 정규표현식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0" y="1761699"/>
            <a:ext cx="4080551" cy="312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5172745" y="1343570"/>
            <a:ext cx="45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ko-KR"/>
              <a:t>형태소 분석 - OKT 어간 추출 토큰화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700" y="1761700"/>
            <a:ext cx="4227075" cy="17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de049caa_6_3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bde049caa_6_32"/>
          <p:cNvSpPr/>
          <p:nvPr/>
        </p:nvSpPr>
        <p:spPr>
          <a:xfrm>
            <a:off x="432620" y="1277570"/>
            <a:ext cx="45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카운트 가중치 부여 - TfidfVectorizer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2bde049caa_6_32"/>
          <p:cNvSpPr/>
          <p:nvPr/>
        </p:nvSpPr>
        <p:spPr>
          <a:xfrm>
            <a:off x="5172745" y="1343570"/>
            <a:ext cx="45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▪"/>
            </a:pPr>
            <a:r>
              <a:rPr lang="ko-KR">
                <a:solidFill>
                  <a:schemeClr val="dk1"/>
                </a:solidFill>
              </a:rPr>
              <a:t>데이터 불균형 처리 - 오버 샘플링 SMOTE</a:t>
            </a:r>
            <a:endParaRPr/>
          </a:p>
        </p:txBody>
      </p:sp>
      <p:pic>
        <p:nvPicPr>
          <p:cNvPr id="188" name="Google Shape;188;g22bde049caa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25" y="1840725"/>
            <a:ext cx="4306600" cy="1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2bde049caa_6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975" y="1887851"/>
            <a:ext cx="4108251" cy="2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XGBoost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75" y="1837876"/>
            <a:ext cx="4484576" cy="164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0" y="4120800"/>
            <a:ext cx="4484575" cy="19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374187" y="352880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LGBM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881675" y="3171325"/>
            <a:ext cx="2786700" cy="3144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830850" y="5787525"/>
            <a:ext cx="2837400" cy="289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bde049caa_6_19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2bde049caa_6_19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Logistic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22bde049caa_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0" y="1944925"/>
            <a:ext cx="4910775" cy="18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bde049caa_6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0" y="4402450"/>
            <a:ext cx="4970026" cy="16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bde049caa_6_19"/>
          <p:cNvSpPr txBox="1"/>
          <p:nvPr>
            <p:ph idx="1" type="body"/>
          </p:nvPr>
        </p:nvSpPr>
        <p:spPr>
          <a:xfrm>
            <a:off x="279937" y="3933978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SVM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2bde049caa_6_19"/>
          <p:cNvSpPr/>
          <p:nvPr/>
        </p:nvSpPr>
        <p:spPr>
          <a:xfrm>
            <a:off x="823600" y="3510000"/>
            <a:ext cx="2480700" cy="262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2bde049caa_6_19"/>
          <p:cNvSpPr/>
          <p:nvPr/>
        </p:nvSpPr>
        <p:spPr>
          <a:xfrm>
            <a:off x="823600" y="5736725"/>
            <a:ext cx="2548500" cy="262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딥러닝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Bidirectional LSTM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0" y="1771975"/>
            <a:ext cx="2556600" cy="442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500" y="1836975"/>
            <a:ext cx="3838275" cy="42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de049caa_6_48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딥러닝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2bde049caa_6_48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Bidirectional LSTM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2bde049caa_6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50" y="1896900"/>
            <a:ext cx="5535700" cy="42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2bde049caa_6_48"/>
          <p:cNvSpPr/>
          <p:nvPr/>
        </p:nvSpPr>
        <p:spPr>
          <a:xfrm>
            <a:off x="2567850" y="3931075"/>
            <a:ext cx="3403500" cy="1863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Pre-trained 모델 사용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Bert-base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25" y="3873350"/>
            <a:ext cx="4219275" cy="100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50" y="2814258"/>
            <a:ext cx="4140651" cy="753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750" y="2369221"/>
            <a:ext cx="4514450" cy="341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/>
          <p:nvPr/>
        </p:nvSpPr>
        <p:spPr>
          <a:xfrm>
            <a:off x="5124775" y="5558925"/>
            <a:ext cx="1168500" cy="1863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432619" y="1354137"/>
            <a:ext cx="6527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ML - Logistic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75" y="1825500"/>
            <a:ext cx="8745874" cy="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75" y="4946975"/>
            <a:ext cx="8792351" cy="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25" y="3981150"/>
            <a:ext cx="8792350" cy="4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/>
          <p:nvPr/>
        </p:nvSpPr>
        <p:spPr>
          <a:xfrm>
            <a:off x="364932" y="2520812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M</a:t>
            </a:r>
            <a:r>
              <a:rPr lang="ko-KR" sz="1800">
                <a:solidFill>
                  <a:schemeClr val="dk1"/>
                </a:solidFill>
              </a:rPr>
              <a:t>L - Logistic + SMOTE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22607" y="3554987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DL - Bidirectional LSTM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322594" y="4589162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Pre-trained - Bert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925" y="2872400"/>
            <a:ext cx="8818926" cy="6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/>
          <p:nvPr/>
        </p:nvSpPr>
        <p:spPr>
          <a:xfrm>
            <a:off x="687950" y="2361250"/>
            <a:ext cx="8745900" cy="11733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22bde049caa_6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38" y="2430541"/>
            <a:ext cx="8774914" cy="338861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2bde049caa_6_77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2bde049caa_6_77"/>
          <p:cNvSpPr/>
          <p:nvPr/>
        </p:nvSpPr>
        <p:spPr>
          <a:xfrm>
            <a:off x="1594175" y="4794675"/>
            <a:ext cx="5697900" cy="324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61275" y="1688475"/>
            <a:ext cx="8003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데이터 분석: ‘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/>
              <a:t>대 1 문의 내용’</a:t>
            </a:r>
            <a:r>
              <a:rPr lang="ko-KR"/>
              <a:t> 데이터셋을 konlpy, MeCab, nltk 등을 통해 분석하고, 시각화하여 데이터 전반의 특성을 파악한다.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61275" y="4727300"/>
            <a:ext cx="7603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모델 학습: 머신러닝, 딥러닝, 사전학습 모델 등을 다양하게 학습시켜보고 하이퍼파라미터를 튜닝하여 모델 별 성능을 분석한다.이후 가장 정확도가 높은 모델을 선정한다.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61275" y="3207900"/>
            <a:ext cx="776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데이터 전처리: N-grams, Sequence 방식으로 토큰화를 진행하여 머신러닝과 딥러닝을 수행할 수있는 적합한 형태의 데이터셋으로 전처리한다.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432620" y="1409483"/>
            <a:ext cx="397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Wordcloud 만들기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75" y="2059399"/>
            <a:ext cx="5197175" cy="4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bde049caa_7_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2bde049caa_7_2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g22bde049caa_7_2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2bde049caa_7_2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시스템 운영</a:t>
            </a:r>
            <a:endParaRPr sz="1600"/>
          </a:p>
        </p:txBody>
      </p:sp>
      <p:pic>
        <p:nvPicPr>
          <p:cNvPr id="120" name="Google Shape;120;g22bde049caa_7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25" y="2311725"/>
            <a:ext cx="3660501" cy="3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2bde049caa_7_2"/>
          <p:cNvPicPr preferRelativeResize="0"/>
          <p:nvPr/>
        </p:nvPicPr>
        <p:blipFill rotWithShape="1">
          <a:blip r:embed="rId4">
            <a:alphaModFix/>
          </a:blip>
          <a:srcRect b="0" l="0" r="0" t="2657"/>
          <a:stretch/>
        </p:blipFill>
        <p:spPr>
          <a:xfrm>
            <a:off x="4549750" y="2400850"/>
            <a:ext cx="4924424" cy="3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de049caa_7_14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2bde049caa_7_14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8" name="Google Shape;128;g22bde049caa_7_14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bde049caa_7_14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원격</a:t>
            </a:r>
            <a:endParaRPr sz="1600"/>
          </a:p>
        </p:txBody>
      </p:sp>
      <p:pic>
        <p:nvPicPr>
          <p:cNvPr id="130" name="Google Shape;130;g22bde049caa_7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429750"/>
            <a:ext cx="4390076" cy="35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2bde049caa_7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00" y="2510925"/>
            <a:ext cx="4665699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bde049caa_7_26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2bde049caa_7_26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Google Shape;138;g22bde049caa_7_26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2bde049caa_7_26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웹</a:t>
            </a:r>
            <a:endParaRPr sz="1600"/>
          </a:p>
        </p:txBody>
      </p:sp>
      <p:pic>
        <p:nvPicPr>
          <p:cNvPr id="140" name="Google Shape;140;g22bde049caa_7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311725"/>
            <a:ext cx="4520375" cy="38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2bde049caa_7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650" y="2457900"/>
            <a:ext cx="4520376" cy="33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de049caa_7_35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2bde049caa_7_35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g22bde049caa_7_35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2bde049caa_7_35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이론</a:t>
            </a:r>
            <a:endParaRPr sz="1600"/>
          </a:p>
        </p:txBody>
      </p:sp>
      <p:pic>
        <p:nvPicPr>
          <p:cNvPr id="150" name="Google Shape;150;g22bde049caa_7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50" y="2429750"/>
            <a:ext cx="4794024" cy="36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2bde049caa_7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050" y="2549750"/>
            <a:ext cx="4179050" cy="31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de049caa_7_5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2bde049caa_7_50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g22bde049caa_7_50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bde049caa_7_50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코드1</a:t>
            </a:r>
            <a:endParaRPr sz="1600"/>
          </a:p>
        </p:txBody>
      </p:sp>
      <p:pic>
        <p:nvPicPr>
          <p:cNvPr id="160" name="Google Shape;160;g22bde049caa_7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311725"/>
            <a:ext cx="4806975" cy="38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2bde049caa_7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750" y="2493775"/>
            <a:ext cx="3885076" cy="34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bde049caa_7_66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2bde049caa_7_66"/>
          <p:cNvSpPr/>
          <p:nvPr/>
        </p:nvSpPr>
        <p:spPr>
          <a:xfrm>
            <a:off x="724470" y="2025521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8" name="Google Shape;168;g22bde049caa_7_66"/>
          <p:cNvSpPr/>
          <p:nvPr/>
        </p:nvSpPr>
        <p:spPr>
          <a:xfrm>
            <a:off x="432628" y="1326100"/>
            <a:ext cx="6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12121"/>
                </a:solidFill>
                <a:highlight>
                  <a:srgbClr val="FFFFFF"/>
                </a:highlight>
              </a:rPr>
              <a:t>문의 유형에 따라시각화</a:t>
            </a:r>
            <a:endParaRPr b="1"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2bde049caa_7_66"/>
          <p:cNvSpPr txBox="1"/>
          <p:nvPr/>
        </p:nvSpPr>
        <p:spPr>
          <a:xfrm>
            <a:off x="432625" y="18587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유형: 코드2</a:t>
            </a:r>
            <a:endParaRPr sz="1600"/>
          </a:p>
        </p:txBody>
      </p:sp>
      <p:pic>
        <p:nvPicPr>
          <p:cNvPr id="170" name="Google Shape;170;g22bde049caa_7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5" y="2204925"/>
            <a:ext cx="5603101" cy="41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2bde049caa_7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875" y="2358525"/>
            <a:ext cx="3808350" cy="3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