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71" r:id="rId2"/>
    <p:sldId id="875" r:id="rId3"/>
    <p:sldId id="845" r:id="rId4"/>
    <p:sldId id="887" r:id="rId5"/>
    <p:sldId id="870" r:id="rId6"/>
    <p:sldId id="871" r:id="rId7"/>
    <p:sldId id="872" r:id="rId8"/>
    <p:sldId id="888" r:id="rId9"/>
    <p:sldId id="873" r:id="rId10"/>
    <p:sldId id="874" r:id="rId11"/>
    <p:sldId id="877" r:id="rId12"/>
    <p:sldId id="876" r:id="rId13"/>
    <p:sldId id="878" r:id="rId14"/>
    <p:sldId id="879" r:id="rId15"/>
    <p:sldId id="880" r:id="rId16"/>
    <p:sldId id="881" r:id="rId17"/>
    <p:sldId id="869" r:id="rId18"/>
    <p:sldId id="882" r:id="rId19"/>
    <p:sldId id="883" r:id="rId20"/>
    <p:sldId id="884" r:id="rId21"/>
    <p:sldId id="885" r:id="rId22"/>
    <p:sldId id="886" r:id="rId23"/>
    <p:sldId id="8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yo Park" initials="KP" lastIdx="6" clrIdx="0">
    <p:extLst>
      <p:ext uri="{19B8F6BF-5375-455C-9EA6-DF929625EA0E}">
        <p15:presenceInfo xmlns:p15="http://schemas.microsoft.com/office/powerpoint/2012/main" userId="Kihyo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14FC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89667" autoAdjust="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>
        <p:guide pos="3885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A63E-1335-43C7-930D-653466F5B6D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250A-9C3E-4C76-A278-674D673A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1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3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9525" y="0"/>
            <a:ext cx="12201525" cy="36931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8022" y="4864275"/>
            <a:ext cx="5896905" cy="773390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발제자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박기효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smtClean="0">
                <a:latin typeface="+mj-ea"/>
                <a:ea typeface="+mj-ea"/>
              </a:rPr>
              <a:t>2020. 01. 04.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9525" y="435007"/>
            <a:ext cx="12192000" cy="1677878"/>
          </a:xfrm>
          <a:noFill/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Automaton Theories of Human Sentence Comprehension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ê±´êµ­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5" y="4459268"/>
            <a:ext cx="1966093" cy="7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-1" r="4036" b="7778"/>
          <a:stretch/>
        </p:blipFill>
        <p:spPr>
          <a:xfrm>
            <a:off x="770555" y="5433617"/>
            <a:ext cx="1686711" cy="650053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476882" y="2231813"/>
            <a:ext cx="11238236" cy="77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T. Hale (2014)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693112"/>
            <a:ext cx="12192000" cy="51449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Cognitive Science as Distinct from Psychology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4742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200" smtClean="0">
                <a:latin typeface="+mn-ea"/>
                <a:ea typeface="+mn-ea"/>
              </a:rPr>
              <a:t>- Marr</a:t>
            </a:r>
            <a:r>
              <a:rPr lang="ko-KR" altLang="en-US" sz="2200" smtClean="0">
                <a:latin typeface="+mn-ea"/>
                <a:ea typeface="+mn-ea"/>
              </a:rPr>
              <a:t>의 제안은 마음이란 것은 계산을 수행하는 컴퓨터로서 이해되어야한다는 기본 가정을 바탕에 두고 있음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심성 처리 과정</a:t>
            </a:r>
            <a:r>
              <a:rPr lang="en-US" altLang="ko-KR" sz="2200" smtClean="0">
                <a:latin typeface="+mn-ea"/>
                <a:ea typeface="+mn-ea"/>
              </a:rPr>
              <a:t>(mental processes)</a:t>
            </a:r>
            <a:r>
              <a:rPr lang="ko-KR" altLang="en-US" sz="2200" smtClean="0">
                <a:latin typeface="+mn-ea"/>
                <a:ea typeface="+mn-ea"/>
              </a:rPr>
              <a:t>을 일종의 알고리즘으로 바라봄으로써 언어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분류</a:t>
            </a:r>
            <a:r>
              <a:rPr lang="en-US" altLang="ko-KR" sz="2200" smtClean="0">
                <a:latin typeface="+mn-ea"/>
                <a:ea typeface="+mn-ea"/>
              </a:rPr>
              <a:t>(categorization), </a:t>
            </a:r>
            <a:r>
              <a:rPr lang="ko-KR" altLang="en-US" sz="2200" smtClean="0">
                <a:latin typeface="+mn-ea"/>
                <a:ea typeface="+mn-ea"/>
              </a:rPr>
              <a:t>문제 해결과 같은 고등인지처리에 대한 추상적 요소들을 정확하게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이론화할 수 있게 되었고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이것은 인지 모델링</a:t>
            </a:r>
            <a:r>
              <a:rPr lang="en-US" altLang="ko-KR" sz="2200" smtClean="0">
                <a:latin typeface="+mn-ea"/>
                <a:ea typeface="+mn-ea"/>
              </a:rPr>
              <a:t>(cognitive modeling)</a:t>
            </a:r>
            <a:r>
              <a:rPr lang="ko-KR" altLang="en-US" sz="2200" smtClean="0">
                <a:latin typeface="+mn-ea"/>
                <a:ea typeface="+mn-ea"/>
              </a:rPr>
              <a:t>이란 새로운 방법론의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 탄생을 낳음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심리학적 관점에서 봤을 때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이 방법론은 기존의 개략적인 제안</a:t>
            </a:r>
            <a:r>
              <a:rPr lang="en-US" altLang="ko-KR" sz="2200" smtClean="0">
                <a:latin typeface="+mn-ea"/>
                <a:ea typeface="+mn-ea"/>
              </a:rPr>
              <a:t>(~</a:t>
            </a:r>
            <a:r>
              <a:rPr lang="ko-KR" altLang="en-US" sz="2200" smtClean="0">
                <a:latin typeface="+mn-ea"/>
                <a:ea typeface="+mn-ea"/>
              </a:rPr>
              <a:t>썰풀이</a:t>
            </a:r>
            <a:r>
              <a:rPr lang="en-US" altLang="ko-KR" sz="2200" smtClean="0">
                <a:latin typeface="+mn-ea"/>
                <a:ea typeface="+mn-ea"/>
              </a:rPr>
              <a:t>)</a:t>
            </a:r>
            <a:r>
              <a:rPr lang="ko-KR" altLang="en-US" sz="2200" smtClean="0">
                <a:latin typeface="+mn-ea"/>
                <a:ea typeface="+mn-ea"/>
              </a:rPr>
              <a:t>을 벗어나 어떤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심성 처리 과정에 대한 인과관계를 설명하게 해줌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언어학저 관점에서 봤을 때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기존 전통 문법 책에서 이야기되지 않았던 것들에 대해 더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명료하고 엄격하게 이야기할 수 있게끔 하게 함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  <a:r>
              <a:rPr lang="ko-KR" altLang="en-US" sz="2200" smtClean="0">
                <a:latin typeface="+mn-ea"/>
                <a:ea typeface="+mn-ea"/>
              </a:rPr>
              <a:t>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결과적으로 인지 모델링은 문법과 인지를 잇게 해줄 필수조건으로서 제공됨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  <a:endParaRPr lang="en-US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56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Shoulders of Giants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21900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+mn-ea"/>
                <a:ea typeface="+mn-ea"/>
              </a:rPr>
              <a:t>ATNs (Augumented Transition Nets)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Grmmatical Realization Problem: </a:t>
            </a:r>
            <a:r>
              <a:rPr lang="ko-KR" altLang="en-US" sz="2200" smtClean="0">
                <a:latin typeface="+mn-ea"/>
                <a:ea typeface="+mn-ea"/>
              </a:rPr>
              <a:t>적절한 언어사용 모형에 있어 생성문법은 어떻게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포함</a:t>
            </a:r>
            <a:r>
              <a:rPr lang="ko-KR" altLang="en-US" sz="2200">
                <a:latin typeface="+mn-ea"/>
                <a:ea typeface="+mn-ea"/>
              </a:rPr>
              <a:t>될</a:t>
            </a:r>
            <a:r>
              <a:rPr lang="ko-KR" altLang="en-US" sz="2200" smtClean="0">
                <a:latin typeface="+mn-ea"/>
                <a:ea typeface="+mn-ea"/>
              </a:rPr>
              <a:t> 수 있는가</a:t>
            </a:r>
            <a:r>
              <a:rPr lang="en-US" altLang="ko-KR" sz="2200" smtClean="0">
                <a:latin typeface="+mn-ea"/>
                <a:ea typeface="+mn-ea"/>
              </a:rPr>
              <a:t>? (Bresnan, 1978)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구구조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이동 규칙과 같은 변형문법의 주요 요소들이 실시간 처리 과정에서 </a:t>
            </a:r>
            <a:r>
              <a:rPr lang="en-US" altLang="ko-KR" sz="2200" smtClean="0">
                <a:latin typeface="+mn-ea"/>
                <a:ea typeface="+mn-ea"/>
              </a:rPr>
              <a:t>Automaton</a:t>
            </a:r>
            <a:r>
              <a:rPr lang="ko-KR" altLang="en-US" sz="2200" smtClean="0">
                <a:latin typeface="+mn-ea"/>
                <a:ea typeface="+mn-ea"/>
              </a:rPr>
              <a:t>이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어떻게 작동되는가</a:t>
            </a:r>
            <a:r>
              <a:rPr lang="en-US" altLang="ko-KR" sz="2200" smtClean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Shoulders of Giants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5617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b="1" smtClean="0">
                <a:latin typeface="+mn-ea"/>
                <a:ea typeface="+mn-ea"/>
              </a:rPr>
              <a:t>The HPSG Position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</a:t>
            </a:r>
            <a:r>
              <a:rPr lang="ko-KR" altLang="en-US" sz="2000" smtClean="0">
                <a:latin typeface="+mn-ea"/>
                <a:ea typeface="+mn-ea"/>
              </a:rPr>
              <a:t>핵기반 구구조 문법</a:t>
            </a:r>
            <a:r>
              <a:rPr lang="en-US" altLang="ko-KR" sz="2000" smtClean="0">
                <a:latin typeface="+mn-ea"/>
                <a:ea typeface="+mn-ea"/>
              </a:rPr>
              <a:t>(Head-Driven Phrase Structure Grammar)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</a:t>
            </a:r>
            <a:r>
              <a:rPr lang="ko-KR" altLang="en-US" sz="2000" smtClean="0">
                <a:latin typeface="+mn-ea"/>
                <a:ea typeface="+mn-ea"/>
              </a:rPr>
              <a:t>연구자들이 제안하는 문법의 강력한 규칙들이 실제 처리 모형에도 상응하는 것인가</a:t>
            </a:r>
            <a:r>
              <a:rPr lang="en-US" altLang="ko-KR" sz="20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</a:t>
            </a:r>
            <a:r>
              <a:rPr lang="ko-KR" altLang="en-US" sz="2000" smtClean="0">
                <a:latin typeface="+mn-ea"/>
                <a:ea typeface="+mn-ea"/>
              </a:rPr>
              <a:t>이 때 제안된 규칙들은 시간에 구애받지 않는</a:t>
            </a:r>
            <a:r>
              <a:rPr lang="en-US" altLang="ko-KR" sz="2000" smtClean="0">
                <a:latin typeface="+mn-ea"/>
                <a:ea typeface="+mn-ea"/>
              </a:rPr>
              <a:t>, </a:t>
            </a:r>
            <a:r>
              <a:rPr lang="ko-KR" altLang="en-US" sz="2000" smtClean="0">
                <a:latin typeface="+mn-ea"/>
                <a:ea typeface="+mn-ea"/>
              </a:rPr>
              <a:t>즉 시간에 제한되지 않는 처리 </a:t>
            </a:r>
            <a:endParaRPr lang="en-US" altLang="ko-KR" sz="2000" smtClean="0">
              <a:latin typeface="+mn-ea"/>
              <a:ea typeface="+mn-ea"/>
            </a:endParaRPr>
          </a:p>
          <a:p>
            <a:pPr algn="just"/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ko-KR" altLang="en-US" sz="2000" smtClean="0">
                <a:latin typeface="+mn-ea"/>
                <a:ea typeface="+mn-ea"/>
              </a:rPr>
              <a:t>중립적</a:t>
            </a:r>
            <a:r>
              <a:rPr lang="en-US" altLang="ko-KR" sz="2000" smtClean="0">
                <a:latin typeface="+mn-ea"/>
                <a:ea typeface="+mn-ea"/>
              </a:rPr>
              <a:t>(process-neutral)</a:t>
            </a:r>
            <a:r>
              <a:rPr lang="ko-KR" altLang="en-US" sz="2000" smtClean="0">
                <a:latin typeface="+mn-ea"/>
                <a:ea typeface="+mn-ea"/>
              </a:rPr>
              <a:t>임</a:t>
            </a:r>
            <a:r>
              <a:rPr lang="en-US" altLang="ko-KR" sz="20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</a:t>
            </a:r>
            <a:r>
              <a:rPr lang="ko-KR" altLang="en-US" sz="2000" smtClean="0">
                <a:latin typeface="+mn-ea"/>
                <a:ea typeface="+mn-ea"/>
              </a:rPr>
              <a:t>그러나 아무리 처리 중립적인 규칙과 충분히 형식적 표기 방식들을 추구하더라도 구문분석기가 </a:t>
            </a:r>
            <a:endParaRPr lang="en-US" altLang="ko-KR" sz="2000" smtClean="0">
              <a:latin typeface="+mn-ea"/>
              <a:ea typeface="+mn-ea"/>
            </a:endParaRPr>
          </a:p>
          <a:p>
            <a:pPr algn="just"/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ko-KR" altLang="en-US" sz="2000" smtClean="0">
                <a:latin typeface="+mn-ea"/>
                <a:ea typeface="+mn-ea"/>
              </a:rPr>
              <a:t>풀어낼 수 없는 문제들이 존재함</a:t>
            </a:r>
            <a:r>
              <a:rPr lang="en-US" altLang="ko-KR" sz="20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</a:t>
            </a:r>
            <a:r>
              <a:rPr lang="ko-KR" altLang="en-US" sz="2000" smtClean="0">
                <a:latin typeface="+mn-ea"/>
                <a:ea typeface="+mn-ea"/>
              </a:rPr>
              <a:t>본 책에서는 맥락자유문법 수준에서 이 문제들을 회피할 것임</a:t>
            </a:r>
            <a:r>
              <a:rPr lang="en-US" altLang="ko-KR" sz="20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00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SOUL system (Konieczny, 1996)</a:t>
            </a:r>
          </a:p>
          <a:p>
            <a:pPr algn="just"/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</a:t>
            </a:r>
            <a:r>
              <a:rPr lang="en-US" altLang="ko-KR" sz="2000" smtClean="0">
                <a:latin typeface="+mn-ea"/>
                <a:ea typeface="+mn-ea"/>
              </a:rPr>
              <a:t> HPSG</a:t>
            </a:r>
            <a:r>
              <a:rPr lang="ko-KR" altLang="en-US" sz="2000" smtClean="0">
                <a:latin typeface="+mn-ea"/>
                <a:ea typeface="+mn-ea"/>
              </a:rPr>
              <a:t>의 부류 위계에 있는 </a:t>
            </a:r>
            <a:r>
              <a:rPr lang="en-US" altLang="ko-KR" sz="2000" smtClean="0">
                <a:latin typeface="+mn-ea"/>
                <a:ea typeface="+mn-ea"/>
              </a:rPr>
              <a:t>‘type-inference’</a:t>
            </a:r>
            <a:r>
              <a:rPr lang="ko-KR" altLang="en-US" sz="2000" smtClean="0">
                <a:latin typeface="+mn-ea"/>
                <a:ea typeface="+mn-ea"/>
              </a:rPr>
              <a:t>에 따라서 독일어에서 동사가 문장의 마지막에 오는 </a:t>
            </a:r>
            <a:endParaRPr lang="en-US" altLang="ko-KR" sz="2000" smtClean="0">
              <a:latin typeface="+mn-ea"/>
              <a:ea typeface="+mn-ea"/>
            </a:endParaRPr>
          </a:p>
          <a:p>
            <a:pPr algn="just"/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    </a:t>
            </a:r>
            <a:r>
              <a:rPr lang="ko-KR" altLang="en-US" sz="2000" smtClean="0">
                <a:latin typeface="+mn-ea"/>
                <a:ea typeface="+mn-ea"/>
              </a:rPr>
              <a:t>경우를 보여줌</a:t>
            </a:r>
            <a:endParaRPr lang="en-US" altLang="ko-KR" sz="2000" smtClean="0">
              <a:latin typeface="+mn-ea"/>
              <a:ea typeface="+mn-ea"/>
            </a:endParaRPr>
          </a:p>
          <a:p>
            <a:pPr algn="just"/>
            <a:endParaRPr lang="en-US" altLang="ko-KR" sz="2000" smtClean="0">
              <a:latin typeface="+mn-ea"/>
              <a:ea typeface="+mn-ea"/>
            </a:endParaRPr>
          </a:p>
          <a:p>
            <a:pPr algn="just"/>
            <a:r>
              <a:rPr lang="en-US" altLang="ko-KR" sz="2000" smtClean="0">
                <a:latin typeface="+mn-ea"/>
                <a:ea typeface="+mn-ea"/>
              </a:rPr>
              <a:t>- Embodied Construction Grammar (Bryant, 2008)</a:t>
            </a:r>
          </a:p>
          <a:p>
            <a:pPr algn="just"/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en-US" altLang="ko-KR" sz="20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ko-KR" altLang="en-US" sz="2000" smtClean="0">
                <a:latin typeface="+mn-ea"/>
                <a:ea typeface="+mn-ea"/>
              </a:rPr>
              <a:t>정보이론 기반의 </a:t>
            </a:r>
            <a:r>
              <a:rPr lang="en-US" altLang="ko-KR" sz="2000" smtClean="0">
                <a:latin typeface="+mn-ea"/>
                <a:ea typeface="+mn-ea"/>
              </a:rPr>
              <a:t>‘entropy-difference’ metric</a:t>
            </a:r>
            <a:r>
              <a:rPr lang="ko-KR" altLang="en-US" sz="2000" smtClean="0">
                <a:latin typeface="+mn-ea"/>
                <a:ea typeface="+mn-ea"/>
              </a:rPr>
              <a:t>을 통해 관계생략절 설명</a:t>
            </a:r>
            <a:endParaRPr lang="en-US" altLang="ko-KR" sz="20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Shoulders of Giants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8737" y="1348315"/>
            <a:ext cx="11791950" cy="4408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+mn-ea"/>
                <a:ea typeface="+mn-ea"/>
              </a:rPr>
              <a:t>Combinatory Categorical Grammar (CCG)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언어처리에서 의미의 역할을 설명하려는 문법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1. </a:t>
            </a:r>
            <a:r>
              <a:rPr lang="ko-KR" altLang="en-US" sz="2200" smtClean="0">
                <a:latin typeface="+mn-ea"/>
                <a:ea typeface="+mn-ea"/>
              </a:rPr>
              <a:t>메시지의 타당성</a:t>
            </a:r>
            <a:r>
              <a:rPr lang="en-US" altLang="ko-KR" sz="2200" smtClean="0">
                <a:latin typeface="+mn-ea"/>
                <a:ea typeface="+mn-ea"/>
              </a:rPr>
              <a:t>(plausibility)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2. </a:t>
            </a:r>
            <a:r>
              <a:rPr lang="ko-KR" altLang="en-US" sz="2200" smtClean="0">
                <a:latin typeface="+mn-ea"/>
                <a:ea typeface="+mn-ea"/>
              </a:rPr>
              <a:t>현재 이루어지고 있는 담화 내 메시지의 질적 적합성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3. </a:t>
            </a:r>
            <a:r>
              <a:rPr lang="ko-KR" altLang="en-US" sz="2200" smtClean="0">
                <a:latin typeface="+mn-ea"/>
                <a:ea typeface="+mn-ea"/>
              </a:rPr>
              <a:t>메시지를 표한하기 위해 발화에서 사용된 구조들의 적절성</a:t>
            </a:r>
            <a:r>
              <a:rPr lang="en-US" altLang="ko-KR" sz="2200" smtClean="0">
                <a:latin typeface="+mn-ea"/>
                <a:ea typeface="+mn-ea"/>
              </a:rPr>
              <a:t>(felicity)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4. </a:t>
            </a:r>
            <a:r>
              <a:rPr lang="ko-KR" altLang="en-US" sz="2200" smtClean="0">
                <a:latin typeface="+mn-ea"/>
                <a:ea typeface="+mn-ea"/>
              </a:rPr>
              <a:t>특정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구조 또는 어휘 항목들의 상대적 빈도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의미 민감성</a:t>
            </a:r>
            <a:r>
              <a:rPr lang="en-US" altLang="ko-KR" sz="2200" smtClean="0">
                <a:latin typeface="+mn-ea"/>
                <a:ea typeface="+mn-ea"/>
              </a:rPr>
              <a:t>(meaning-sensitivity)</a:t>
            </a:r>
            <a:r>
              <a:rPr lang="ko-KR" altLang="en-US" sz="2200" smtClean="0">
                <a:latin typeface="+mn-ea"/>
                <a:ea typeface="+mn-ea"/>
              </a:rPr>
              <a:t>와 점진성</a:t>
            </a:r>
            <a:r>
              <a:rPr lang="en-US" altLang="ko-KR" sz="2200" smtClean="0">
                <a:latin typeface="+mn-ea"/>
                <a:ea typeface="+mn-ea"/>
              </a:rPr>
              <a:t>(incrementality)</a:t>
            </a:r>
            <a:r>
              <a:rPr lang="ko-KR" altLang="en-US" sz="2200" smtClean="0">
                <a:latin typeface="+mn-ea"/>
                <a:ea typeface="+mn-ea"/>
              </a:rPr>
              <a:t>를 고려함으로써 단어에 대한 거의 모든 그룹핑 과정들은 구성요소를 형성할 수 있게함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이 구성요소들은 궁극적으로 모든 부분열</a:t>
            </a:r>
            <a:r>
              <a:rPr lang="en-US" altLang="ko-KR" sz="2200" smtClean="0">
                <a:latin typeface="+mn-ea"/>
                <a:ea typeface="+mn-ea"/>
              </a:rPr>
              <a:t>(substrings ~ </a:t>
            </a:r>
            <a:r>
              <a:rPr lang="ko-KR" altLang="en-US" sz="2200" smtClean="0">
                <a:latin typeface="+mn-ea"/>
                <a:ea typeface="+mn-ea"/>
              </a:rPr>
              <a:t>언어정보</a:t>
            </a:r>
            <a:r>
              <a:rPr lang="en-US" altLang="ko-KR" sz="2200" smtClean="0">
                <a:latin typeface="+mn-ea"/>
                <a:ea typeface="+mn-ea"/>
              </a:rPr>
              <a:t>)</a:t>
            </a:r>
            <a:r>
              <a:rPr lang="ko-KR" altLang="en-US" sz="2200" smtClean="0">
                <a:latin typeface="+mn-ea"/>
                <a:ea typeface="+mn-ea"/>
              </a:rPr>
              <a:t>에 대해 최초 해석을 받음으로써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결과적으론 의미를 계산할 수 있게함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6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Shoulders of Giants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8737" y="1348316"/>
            <a:ext cx="11791950" cy="3446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+mn-ea"/>
                <a:ea typeface="+mn-ea"/>
              </a:rPr>
              <a:t>연결주의</a:t>
            </a:r>
            <a:endParaRPr lang="en-US" sz="2200" b="1" smtClean="0">
              <a:latin typeface="+mn-ea"/>
              <a:ea typeface="+mn-ea"/>
            </a:endParaRP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SRN (Simple Recurrent Networks)</a:t>
            </a:r>
            <a:r>
              <a:rPr lang="ko-KR" altLang="en-US" sz="2200" smtClean="0">
                <a:latin typeface="+mn-ea"/>
                <a:ea typeface="+mn-ea"/>
              </a:rPr>
              <a:t>이 등장하면서 언어에 대한 연결주의 모형은 점진성을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반영하기 시작함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이 모형은 확률 유한 상태 오토마타로 보는 것이 좋으며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이에 따라 문법은 학습에 의해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관장되는 것이라 볼 수 있음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문법능력을 거부하는 이들에게 있어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문법이란 것은 이론가들에 의해 만들어진 것이며 실제 언어이해자의 마음에 있는 것이 아님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그러나 문법은 여전히 </a:t>
            </a:r>
            <a:r>
              <a:rPr lang="en-US" altLang="ko-KR" sz="2200" smtClean="0">
                <a:latin typeface="+mn-ea"/>
                <a:ea typeface="+mn-ea"/>
              </a:rPr>
              <a:t>‘</a:t>
            </a:r>
            <a:r>
              <a:rPr lang="ko-KR" altLang="en-US" sz="2200" smtClean="0">
                <a:latin typeface="+mn-ea"/>
                <a:ea typeface="+mn-ea"/>
              </a:rPr>
              <a:t>무엇이 학습되는가</a:t>
            </a:r>
            <a:r>
              <a:rPr lang="en-US" altLang="ko-KR" sz="2200" smtClean="0">
                <a:latin typeface="+mn-ea"/>
                <a:ea typeface="+mn-ea"/>
              </a:rPr>
              <a:t>’</a:t>
            </a:r>
            <a:r>
              <a:rPr lang="ko-KR" altLang="en-US" sz="2200" smtClean="0">
                <a:latin typeface="+mn-ea"/>
                <a:ea typeface="+mn-ea"/>
              </a:rPr>
              <a:t>를 표현할 수 있으며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중요한 문제는 능력과 수행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간의 미묘한 차이 관계를 알아내는 것임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3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Shoulders of Giants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8737" y="1348317"/>
            <a:ext cx="11791950" cy="7826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+mn-ea"/>
                <a:ea typeface="+mn-ea"/>
              </a:rPr>
              <a:t>PARSIFAL (Marcus, 1980)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자연어는 비결정론적 기계를 시뮬레이션하지 않는 </a:t>
            </a:r>
            <a:r>
              <a:rPr lang="en-US" altLang="ko-KR" sz="2200" smtClean="0">
                <a:latin typeface="+mn-ea"/>
                <a:ea typeface="+mn-ea"/>
              </a:rPr>
              <a:t>‘</a:t>
            </a:r>
            <a:r>
              <a:rPr lang="ko-KR" altLang="en-US" sz="2200" smtClean="0">
                <a:latin typeface="+mn-ea"/>
                <a:ea typeface="+mn-ea"/>
              </a:rPr>
              <a:t>엄격하게 결정론적인</a:t>
            </a:r>
            <a:r>
              <a:rPr lang="en-US" altLang="ko-KR" sz="2200" smtClean="0">
                <a:latin typeface="+mn-ea"/>
                <a:ea typeface="+mn-ea"/>
              </a:rPr>
              <a:t>’ </a:t>
            </a:r>
            <a:r>
              <a:rPr lang="ko-KR" altLang="en-US" sz="2200" smtClean="0">
                <a:latin typeface="+mn-ea"/>
                <a:ea typeface="+mn-ea"/>
              </a:rPr>
              <a:t>기계에 의해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구문분석 될 수 있다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5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Chapter 2. Notion of Grammar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Notion of a Grammar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4233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1800" b="1" dirty="0">
              <a:latin typeface="+mn-ea"/>
              <a:ea typeface="+mn-ea"/>
            </a:endParaRPr>
          </a:p>
          <a:p>
            <a:pPr algn="just"/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smtClean="0">
                <a:latin typeface="+mn-ea"/>
                <a:ea typeface="+mn-ea"/>
              </a:rPr>
              <a:t>Partee et al., (1993, 435)</a:t>
            </a:r>
          </a:p>
          <a:p>
            <a:pPr algn="just"/>
            <a:endParaRPr lang="en-US" altLang="ko-KR" sz="1800" b="1" u="sng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‘</a:t>
            </a:r>
            <a:r>
              <a:rPr lang="ko-KR" altLang="en-US" sz="1800" smtClean="0">
                <a:latin typeface="+mn-ea"/>
                <a:ea typeface="+mn-ea"/>
              </a:rPr>
              <a:t>형식문법</a:t>
            </a:r>
            <a:r>
              <a:rPr lang="en-US" altLang="ko-KR" sz="1800" smtClean="0">
                <a:latin typeface="+mn-ea"/>
                <a:ea typeface="+mn-ea"/>
              </a:rPr>
              <a:t>(</a:t>
            </a:r>
            <a:r>
              <a:rPr lang="ko-KR" altLang="en-US" sz="1800" smtClean="0">
                <a:latin typeface="+mn-ea"/>
                <a:ea typeface="+mn-ea"/>
              </a:rPr>
              <a:t>또는 간단하게 문법</a:t>
            </a:r>
            <a:r>
              <a:rPr lang="en-US" altLang="ko-KR" sz="1800" smtClean="0">
                <a:latin typeface="+mn-ea"/>
                <a:ea typeface="+mn-ea"/>
              </a:rPr>
              <a:t>)</a:t>
            </a:r>
            <a:r>
              <a:rPr lang="ko-KR" altLang="en-US" sz="1800" smtClean="0">
                <a:latin typeface="+mn-ea"/>
                <a:ea typeface="+mn-ea"/>
              </a:rPr>
              <a:t>은 본질적으로 추론규칙과 공리로 이루어진 연역체계이며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이는 문장들을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정리로서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생성한다</a:t>
            </a:r>
            <a:r>
              <a:rPr lang="en-US" altLang="ko-KR" sz="1800" smtClean="0">
                <a:latin typeface="+mn-ea"/>
                <a:ea typeface="+mn-ea"/>
              </a:rPr>
              <a:t>.’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본 책에서는 위의 문법개념을 따름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2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Rule Systems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651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1800" b="1" dirty="0">
              <a:latin typeface="+mn-ea"/>
              <a:ea typeface="+mn-ea"/>
            </a:endParaRPr>
          </a:p>
          <a:p>
            <a:pPr algn="just"/>
            <a:endParaRPr lang="en-US" altLang="ko-KR" sz="1800" b="1" dirty="0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smtClean="0">
                <a:latin typeface="+mn-ea"/>
                <a:ea typeface="+mn-ea"/>
              </a:rPr>
              <a:t>1</a:t>
            </a:r>
            <a:r>
              <a:rPr lang="ko-KR" altLang="en-US" sz="1800" b="1" smtClean="0">
                <a:latin typeface="+mn-ea"/>
                <a:ea typeface="+mn-ea"/>
              </a:rPr>
              <a:t>차</a:t>
            </a:r>
            <a:r>
              <a:rPr lang="en-US" altLang="ko-KR" sz="1800" b="1" smtClean="0">
                <a:latin typeface="+mn-ea"/>
                <a:ea typeface="+mn-ea"/>
              </a:rPr>
              <a:t>(First-order) </a:t>
            </a:r>
            <a:r>
              <a:rPr lang="ko-KR" altLang="en-US" sz="1800" b="1" smtClean="0">
                <a:latin typeface="+mn-ea"/>
                <a:ea typeface="+mn-ea"/>
              </a:rPr>
              <a:t>문장성분</a:t>
            </a:r>
            <a:endParaRPr lang="en-US" altLang="ko-KR" sz="1800" b="1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b="1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의존</a:t>
            </a:r>
            <a:r>
              <a:rPr lang="en-US" altLang="ko-KR" sz="1800" smtClean="0">
                <a:latin typeface="+mn-ea"/>
                <a:ea typeface="+mn-ea"/>
              </a:rPr>
              <a:t>(dependency): </a:t>
            </a:r>
            <a:r>
              <a:rPr lang="ko-KR" altLang="en-US" sz="1800" smtClean="0">
                <a:latin typeface="+mn-ea"/>
                <a:ea typeface="+mn-ea"/>
              </a:rPr>
              <a:t>단어들이 주어졌을 때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그와 함께 반드시 존재해야할 단어는 무엇인가</a:t>
            </a:r>
            <a:r>
              <a:rPr lang="en-US" altLang="ko-KR" sz="18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어순</a:t>
            </a:r>
            <a:r>
              <a:rPr lang="en-US" altLang="ko-KR" sz="1800" smtClean="0">
                <a:latin typeface="+mn-ea"/>
                <a:ea typeface="+mn-ea"/>
              </a:rPr>
              <a:t>(word order): ‘</a:t>
            </a:r>
            <a:r>
              <a:rPr lang="ko-KR" altLang="en-US" sz="1800" smtClean="0">
                <a:latin typeface="+mn-ea"/>
                <a:ea typeface="+mn-ea"/>
              </a:rPr>
              <a:t>기본</a:t>
            </a:r>
            <a:r>
              <a:rPr lang="en-US" altLang="ko-KR" sz="1800" smtClean="0">
                <a:latin typeface="+mn-ea"/>
                <a:ea typeface="+mn-ea"/>
              </a:rPr>
              <a:t>’ </a:t>
            </a:r>
            <a:r>
              <a:rPr lang="ko-KR" altLang="en-US" sz="1800" smtClean="0">
                <a:latin typeface="+mn-ea"/>
                <a:ea typeface="+mn-ea"/>
              </a:rPr>
              <a:t>혹은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무표</a:t>
            </a:r>
            <a:r>
              <a:rPr lang="en-US" altLang="ko-KR" sz="1800" smtClean="0">
                <a:latin typeface="+mn-ea"/>
                <a:ea typeface="+mn-ea"/>
              </a:rPr>
              <a:t>’ </a:t>
            </a:r>
            <a:r>
              <a:rPr lang="ko-KR" altLang="en-US" sz="1800" smtClean="0">
                <a:latin typeface="+mn-ea"/>
                <a:ea typeface="+mn-ea"/>
              </a:rPr>
              <a:t>문장에서 주어와 목저어가 선형관계를 이루고 있을 때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동사는 어디에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                        </a:t>
            </a:r>
            <a:r>
              <a:rPr lang="ko-KR" altLang="en-US" sz="1800" smtClean="0">
                <a:latin typeface="+mn-ea"/>
                <a:ea typeface="+mn-ea"/>
              </a:rPr>
              <a:t>오는가</a:t>
            </a:r>
            <a:r>
              <a:rPr lang="en-US" altLang="ko-KR" sz="18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구성성분</a:t>
            </a:r>
            <a:r>
              <a:rPr lang="en-US" altLang="ko-KR" sz="1800" smtClean="0">
                <a:latin typeface="+mn-ea"/>
                <a:ea typeface="+mn-ea"/>
              </a:rPr>
              <a:t>(constituency): </a:t>
            </a:r>
            <a:r>
              <a:rPr lang="ko-KR" altLang="en-US" sz="1800" smtClean="0">
                <a:latin typeface="+mn-ea"/>
                <a:ea typeface="+mn-ea"/>
              </a:rPr>
              <a:t>구</a:t>
            </a:r>
            <a:r>
              <a:rPr lang="en-US" altLang="ko-KR" sz="1800" smtClean="0">
                <a:latin typeface="+mn-ea"/>
                <a:ea typeface="+mn-ea"/>
              </a:rPr>
              <a:t>(phrase)</a:t>
            </a:r>
            <a:r>
              <a:rPr lang="ko-KR" altLang="en-US" sz="1800" smtClean="0">
                <a:latin typeface="+mn-ea"/>
                <a:ea typeface="+mn-ea"/>
              </a:rPr>
              <a:t>들 중 어떤 것들이 다른 것에 종속되는가</a:t>
            </a:r>
            <a:r>
              <a:rPr lang="en-US" altLang="ko-KR" sz="1800" smtClean="0">
                <a:latin typeface="+mn-ea"/>
                <a:ea typeface="+mn-ea"/>
              </a:rPr>
              <a:t>? </a:t>
            </a:r>
            <a:r>
              <a:rPr lang="ko-KR" altLang="en-US" sz="1800" smtClean="0">
                <a:latin typeface="+mn-ea"/>
                <a:ea typeface="+mn-ea"/>
              </a:rPr>
              <a:t>이것들은 다른 구들의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부분</a:t>
            </a:r>
            <a:r>
              <a:rPr lang="en-US" altLang="ko-KR" sz="1800" smtClean="0">
                <a:latin typeface="+mn-ea"/>
                <a:ea typeface="+mn-ea"/>
              </a:rPr>
              <a:t>’</a:t>
            </a:r>
            <a:r>
              <a:rPr lang="ko-KR" altLang="en-US" sz="1800" smtClean="0">
                <a:latin typeface="+mn-ea"/>
                <a:ea typeface="+mn-ea"/>
              </a:rPr>
              <a:t>으로서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                               </a:t>
            </a:r>
            <a:r>
              <a:rPr lang="ko-KR" altLang="en-US" sz="1800" smtClean="0">
                <a:latin typeface="+mn-ea"/>
                <a:ea typeface="+mn-ea"/>
              </a:rPr>
              <a:t>볼 수 있는가</a:t>
            </a:r>
            <a:r>
              <a:rPr lang="en-US" altLang="ko-KR" sz="18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관련성</a:t>
            </a:r>
            <a:r>
              <a:rPr lang="en-US" altLang="ko-KR" sz="1800" smtClean="0">
                <a:latin typeface="+mn-ea"/>
                <a:ea typeface="+mn-ea"/>
              </a:rPr>
              <a:t>(relatedness): </a:t>
            </a:r>
            <a:r>
              <a:rPr lang="ko-KR" altLang="en-US" sz="1800" smtClean="0">
                <a:latin typeface="+mn-ea"/>
                <a:ea typeface="+mn-ea"/>
              </a:rPr>
              <a:t>문장들과 동사들은 다른 것들과 관계지어질 수 있는가</a:t>
            </a:r>
            <a:r>
              <a:rPr lang="en-US" altLang="ko-KR" sz="1800" smtClean="0">
                <a:latin typeface="+mn-ea"/>
                <a:ea typeface="+mn-ea"/>
              </a:rPr>
              <a:t>? (</a:t>
            </a:r>
            <a:r>
              <a:rPr lang="ko-KR" altLang="en-US" sz="1800" smtClean="0">
                <a:latin typeface="+mn-ea"/>
                <a:ea typeface="+mn-ea"/>
              </a:rPr>
              <a:t>예</a:t>
            </a:r>
            <a:r>
              <a:rPr lang="en-US" altLang="ko-KR" sz="1800" smtClean="0">
                <a:latin typeface="+mn-ea"/>
                <a:ea typeface="+mn-ea"/>
              </a:rPr>
              <a:t>: </a:t>
            </a:r>
            <a:r>
              <a:rPr lang="ko-KR" altLang="en-US" sz="1800" smtClean="0">
                <a:latin typeface="+mn-ea"/>
                <a:ea typeface="+mn-ea"/>
              </a:rPr>
              <a:t>의문문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선언문</a:t>
            </a:r>
            <a:r>
              <a:rPr lang="en-US" altLang="ko-KR" sz="1800" smtClean="0">
                <a:latin typeface="+mn-ea"/>
                <a:ea typeface="+mn-ea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b="1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b="1" smtClean="0">
                <a:latin typeface="+mn-ea"/>
                <a:ea typeface="+mn-ea"/>
              </a:rPr>
              <a:t>2</a:t>
            </a:r>
            <a:r>
              <a:rPr lang="ko-KR" altLang="en-US" sz="1800" b="1" smtClean="0">
                <a:latin typeface="+mn-ea"/>
                <a:ea typeface="+mn-ea"/>
              </a:rPr>
              <a:t>차</a:t>
            </a:r>
            <a:r>
              <a:rPr lang="en-US" altLang="ko-KR" sz="1800" b="1" smtClean="0">
                <a:latin typeface="+mn-ea"/>
                <a:ea typeface="+mn-ea"/>
              </a:rPr>
              <a:t>(Second-order) </a:t>
            </a:r>
            <a:r>
              <a:rPr lang="ko-KR" altLang="en-US" sz="1800" b="1" smtClean="0">
                <a:latin typeface="+mn-ea"/>
                <a:ea typeface="+mn-ea"/>
              </a:rPr>
              <a:t>문장성분</a:t>
            </a:r>
            <a:endParaRPr lang="en-US" altLang="ko-KR" sz="1800" b="1">
              <a:latin typeface="+mn-ea"/>
              <a:ea typeface="+mn-ea"/>
            </a:endParaRPr>
          </a:p>
          <a:p>
            <a:pPr algn="just"/>
            <a:endParaRPr lang="en-US" altLang="ko-KR" sz="1800" b="1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독일어와 네덜란드어는 뒤섞기를 통해 주제화 변형이 가능한데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스웨던어와 덴마크에선 그러지 못함</a:t>
            </a:r>
            <a:r>
              <a:rPr lang="en-US" altLang="ko-KR" sz="1800" smtClean="0">
                <a:latin typeface="+mn-ea"/>
                <a:ea typeface="+mn-ea"/>
              </a:rPr>
              <a:t>. </a:t>
            </a:r>
            <a:r>
              <a:rPr lang="ko-KR" altLang="en-US" sz="1800" smtClean="0">
                <a:latin typeface="+mn-ea"/>
                <a:ea typeface="+mn-ea"/>
              </a:rPr>
              <a:t>그 이유는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 incomplete category fronting (ICF) </a:t>
            </a:r>
            <a:r>
              <a:rPr lang="ko-KR" altLang="en-US" sz="1800" smtClean="0">
                <a:latin typeface="+mn-ea"/>
                <a:ea typeface="+mn-ea"/>
              </a:rPr>
              <a:t>존재 여부 때문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프랑스어에는 동사상승이 있지만 영어는 없음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영어에서 관계절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의문문</a:t>
            </a:r>
            <a:r>
              <a:rPr lang="en-US" altLang="ko-KR" sz="1800" smtClean="0">
                <a:latin typeface="+mn-ea"/>
                <a:ea typeface="+mn-ea"/>
              </a:rPr>
              <a:t>, clefts</a:t>
            </a:r>
            <a:r>
              <a:rPr lang="ko-KR" altLang="en-US" sz="1800" smtClean="0">
                <a:latin typeface="+mn-ea"/>
                <a:ea typeface="+mn-ea"/>
              </a:rPr>
              <a:t>와 다른 일부 구조들은 모두 똑같은 규칙을 사용함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8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Context-Free Grammars (CFG)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3346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문법은 구구조 수형도를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산출</a:t>
            </a:r>
            <a:r>
              <a:rPr lang="en-US" altLang="ko-KR" sz="1800" smtClean="0">
                <a:latin typeface="+mn-ea"/>
                <a:ea typeface="+mn-ea"/>
              </a:rPr>
              <a:t>(derive)’</a:t>
            </a:r>
            <a:r>
              <a:rPr lang="ko-KR" altLang="en-US" sz="1800" smtClean="0">
                <a:latin typeface="+mn-ea"/>
                <a:ea typeface="+mn-ea"/>
              </a:rPr>
              <a:t>해냄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이러한 방식은 증명과 유사한 방식이며</a:t>
            </a:r>
            <a:r>
              <a:rPr lang="en-US" altLang="ko-KR" sz="1800" smtClean="0">
                <a:latin typeface="+mn-ea"/>
                <a:ea typeface="+mn-ea"/>
              </a:rPr>
              <a:t>(Chomsky, 1956), </a:t>
            </a:r>
            <a:r>
              <a:rPr lang="ko-KR" altLang="en-US" sz="1800" smtClean="0">
                <a:latin typeface="+mn-ea"/>
                <a:ea typeface="+mn-ea"/>
              </a:rPr>
              <a:t>이는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명백한</a:t>
            </a:r>
            <a:r>
              <a:rPr lang="en-US" altLang="ko-KR" sz="1800" smtClean="0">
                <a:latin typeface="+mn-ea"/>
                <a:ea typeface="+mn-ea"/>
              </a:rPr>
              <a:t>’ </a:t>
            </a:r>
            <a:r>
              <a:rPr lang="ko-KR" altLang="en-US" sz="1800" smtClean="0">
                <a:latin typeface="+mn-ea"/>
                <a:ea typeface="+mn-ea"/>
              </a:rPr>
              <a:t>방식에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상응해한다고 봄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따라서 이를 통해 문법규칙은 일종의 작동 방식</a:t>
            </a:r>
            <a:r>
              <a:rPr lang="en-US" altLang="ko-KR" sz="1800" smtClean="0">
                <a:latin typeface="+mn-ea"/>
                <a:ea typeface="+mn-ea"/>
              </a:rPr>
              <a:t>(operations)</a:t>
            </a:r>
            <a:r>
              <a:rPr lang="ko-KR" altLang="en-US" sz="1800" smtClean="0">
                <a:latin typeface="+mn-ea"/>
                <a:ea typeface="+mn-ea"/>
              </a:rPr>
              <a:t>으로 볼 수 있음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Keenan and Stabler (2003)</a:t>
            </a:r>
            <a:r>
              <a:rPr lang="ko-KR" altLang="en-US" sz="1800" smtClean="0">
                <a:latin typeface="+mn-ea"/>
                <a:ea typeface="+mn-ea"/>
              </a:rPr>
              <a:t>은 위와 같은 작동방식이 종속트리를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>
                <a:latin typeface="+mn-ea"/>
                <a:ea typeface="+mn-ea"/>
              </a:rPr>
              <a:t>수</a:t>
            </a:r>
            <a:r>
              <a:rPr lang="ko-KR" altLang="en-US" sz="1800" smtClean="0">
                <a:latin typeface="+mn-ea"/>
                <a:ea typeface="+mn-ea"/>
              </a:rPr>
              <a:t>행</a:t>
            </a:r>
            <a:r>
              <a:rPr lang="en-US" altLang="ko-KR" sz="1800" smtClean="0">
                <a:latin typeface="+mn-ea"/>
                <a:ea typeface="+mn-ea"/>
              </a:rPr>
              <a:t>’</a:t>
            </a:r>
            <a:r>
              <a:rPr lang="ko-KR" altLang="en-US" sz="1800" smtClean="0">
                <a:latin typeface="+mn-ea"/>
                <a:ea typeface="+mn-ea"/>
              </a:rPr>
              <a:t>함으로써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생산된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값</a:t>
            </a:r>
            <a:r>
              <a:rPr lang="en-US" altLang="ko-KR" sz="1800" smtClean="0">
                <a:latin typeface="+mn-ea"/>
                <a:ea typeface="+mn-ea"/>
              </a:rPr>
              <a:t>’</a:t>
            </a:r>
            <a:r>
              <a:rPr lang="ko-KR" altLang="en-US" sz="1800" smtClean="0">
                <a:latin typeface="+mn-ea"/>
                <a:ea typeface="+mn-ea"/>
              </a:rPr>
              <a:t>들을 </a:t>
            </a:r>
            <a:r>
              <a:rPr lang="en-US" altLang="ko-KR" sz="1800" smtClean="0">
                <a:latin typeface="+mn-ea"/>
                <a:ea typeface="+mn-ea"/>
              </a:rPr>
              <a:t>‘</a:t>
            </a:r>
            <a:r>
              <a:rPr lang="ko-KR" altLang="en-US" sz="1800" smtClean="0">
                <a:latin typeface="+mn-ea"/>
                <a:ea typeface="+mn-ea"/>
              </a:rPr>
              <a:t>실행</a:t>
            </a:r>
            <a:r>
              <a:rPr lang="en-US" altLang="ko-KR" sz="1800" smtClean="0">
                <a:latin typeface="+mn-ea"/>
                <a:ea typeface="+mn-ea"/>
              </a:rPr>
              <a:t>’</a:t>
            </a:r>
            <a:r>
              <a:rPr lang="ko-KR" altLang="en-US" sz="1800" smtClean="0">
                <a:latin typeface="+mn-ea"/>
                <a:ea typeface="+mn-ea"/>
              </a:rPr>
              <a:t>하는 </a:t>
            </a:r>
            <a:r>
              <a:rPr lang="ko-KR" altLang="en-US" sz="1800" smtClean="0">
                <a:latin typeface="+mn-ea"/>
                <a:ea typeface="+mn-ea"/>
              </a:rPr>
              <a:t>상향식</a:t>
            </a:r>
            <a:r>
              <a:rPr lang="en-US" altLang="ko-KR" sz="1800" smtClean="0">
                <a:latin typeface="+mn-ea"/>
                <a:ea typeface="+mn-ea"/>
              </a:rPr>
              <a:t>(bottom-up)</a:t>
            </a:r>
            <a:r>
              <a:rPr lang="ko-KR" altLang="en-US" sz="1800" smtClean="0">
                <a:latin typeface="+mn-ea"/>
                <a:ea typeface="+mn-ea"/>
              </a:rPr>
              <a:t>으로 이루어진다고 이야기함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즉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어휘 항목들과 모든 산출 표현들을 언어 요소들로서 취급함으로써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생성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함수들과 </a:t>
            </a:r>
            <a:r>
              <a:rPr lang="ko-KR" altLang="en-US" sz="1800" smtClean="0">
                <a:latin typeface="+mn-ea"/>
                <a:ea typeface="+mn-ea"/>
              </a:rPr>
              <a:t>명시적으로 밀접하게 </a:t>
            </a:r>
            <a:r>
              <a:rPr lang="ko-KR" altLang="en-US" sz="1800" smtClean="0">
                <a:latin typeface="+mn-ea"/>
                <a:ea typeface="+mn-ea"/>
              </a:rPr>
              <a:t>관계를 </a:t>
            </a:r>
            <a:r>
              <a:rPr lang="ko-KR" altLang="en-US" sz="1800" smtClean="0">
                <a:latin typeface="+mn-ea"/>
                <a:ea typeface="+mn-ea"/>
              </a:rPr>
              <a:t>맺을 수 있는 범주화된 열</a:t>
            </a:r>
            <a:r>
              <a:rPr lang="en-US" altLang="ko-KR" sz="1800" smtClean="0">
                <a:latin typeface="+mn-ea"/>
                <a:ea typeface="+mn-ea"/>
              </a:rPr>
              <a:t>(strings)</a:t>
            </a:r>
            <a:r>
              <a:rPr lang="ko-KR" altLang="en-US" sz="1800" smtClean="0">
                <a:latin typeface="+mn-ea"/>
                <a:ea typeface="+mn-ea"/>
              </a:rPr>
              <a:t>의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집합으로서 </a:t>
            </a:r>
            <a:r>
              <a:rPr lang="ko-KR" altLang="en-US" sz="1800" smtClean="0">
                <a:latin typeface="+mn-ea"/>
                <a:ea typeface="+mn-ea"/>
              </a:rPr>
              <a:t>바라보는 것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en-US" altLang="ko-KR" sz="180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42" y="806820"/>
            <a:ext cx="2949227" cy="2628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76" y="3593936"/>
            <a:ext cx="3140557" cy="26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Chapter 1. Introduction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Context-Free Grammars (CFG)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361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사실 이와 같은 방식은 아래와 같은 </a:t>
            </a:r>
            <a:r>
              <a:rPr lang="en-US" altLang="ko-KR" sz="1800" smtClean="0">
                <a:latin typeface="+mn-ea"/>
                <a:ea typeface="+mn-ea"/>
              </a:rPr>
              <a:t>CFG </a:t>
            </a:r>
            <a:r>
              <a:rPr lang="ko-KR" altLang="en-US" sz="1800" smtClean="0">
                <a:latin typeface="+mn-ea"/>
                <a:ea typeface="+mn-ea"/>
              </a:rPr>
              <a:t>방식으로도 볼 수 있음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                         6   </a:t>
            </a: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    (V, </a:t>
            </a:r>
            <a:r>
              <a:rPr lang="en-US" altLang="ko-KR" sz="1800" i="1" smtClean="0">
                <a:latin typeface="+mn-ea"/>
                <a:ea typeface="+mn-ea"/>
              </a:rPr>
              <a:t>s</a:t>
            </a:r>
            <a:r>
              <a:rPr lang="en-US" altLang="ko-KR" sz="1800" smtClean="0">
                <a:latin typeface="+mn-ea"/>
                <a:ea typeface="+mn-ea"/>
              </a:rPr>
              <a:t>) (SBAR, </a:t>
            </a:r>
            <a:r>
              <a:rPr lang="en-US" altLang="ko-KR" sz="1800" i="1" smtClean="0">
                <a:latin typeface="+mn-ea"/>
                <a:ea typeface="+mn-ea"/>
              </a:rPr>
              <a:t>t</a:t>
            </a:r>
            <a:r>
              <a:rPr lang="en-US" altLang="ko-KR" sz="1800" smtClean="0">
                <a:latin typeface="+mn-ea"/>
                <a:ea typeface="+mn-ea"/>
              </a:rPr>
              <a:t> ) </a:t>
            </a:r>
            <a:r>
              <a:rPr lang="en-US" altLang="ko-KR" sz="18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</a:t>
            </a:r>
            <a:r>
              <a:rPr lang="en-US" altLang="ko-KR" sz="1800" smtClean="0">
                <a:latin typeface="+mn-ea"/>
                <a:ea typeface="+mn-ea"/>
              </a:rPr>
              <a:t> ( VP, VP(</a:t>
            </a:r>
            <a:r>
              <a:rPr lang="en-US" altLang="ko-KR" sz="1800" i="1" smtClean="0">
                <a:latin typeface="+mn-ea"/>
                <a:ea typeface="+mn-ea"/>
              </a:rPr>
              <a:t>s, t</a:t>
            </a:r>
            <a:r>
              <a:rPr lang="en-US" altLang="ko-KR" sz="1800" smtClean="0">
                <a:latin typeface="+mn-ea"/>
                <a:ea typeface="+mn-ea"/>
              </a:rPr>
              <a:t>) )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즉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구체적인 구조를 기술하고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어떤 표현이 다른 표현들 중 일부에 적용될 수 있는지 규칙을 정하는 것</a:t>
            </a:r>
            <a:r>
              <a:rPr lang="en-US" altLang="ko-KR" sz="1800" smtClean="0">
                <a:latin typeface="+mn-ea"/>
                <a:ea typeface="+mn-ea"/>
              </a:rPr>
              <a:t>!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이 중 후자가 굉장히 중요한데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이와 같은 규칙들은 가장 기본적인 열에서부터 여러 개의 수형도에 이르러도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산출이란 개념은 바뀌지 않기 때문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따라서 이러한 산출 과정을 알아내는 것은 </a:t>
            </a:r>
            <a:r>
              <a:rPr lang="en-US" altLang="ko-KR" sz="1800" smtClean="0">
                <a:latin typeface="+mn-ea"/>
                <a:ea typeface="+mn-ea"/>
              </a:rPr>
              <a:t>(</a:t>
            </a:r>
            <a:r>
              <a:rPr lang="ko-KR" altLang="en-US" sz="1800" smtClean="0">
                <a:latin typeface="+mn-ea"/>
                <a:ea typeface="+mn-ea"/>
              </a:rPr>
              <a:t>언어</a:t>
            </a:r>
            <a:r>
              <a:rPr lang="en-US" altLang="ko-KR" sz="1800" smtClean="0">
                <a:latin typeface="+mn-ea"/>
                <a:ea typeface="+mn-ea"/>
              </a:rPr>
              <a:t>)</a:t>
            </a:r>
            <a:r>
              <a:rPr lang="ko-KR" altLang="en-US" sz="1800" smtClean="0">
                <a:latin typeface="+mn-ea"/>
                <a:ea typeface="+mn-ea"/>
              </a:rPr>
              <a:t>이해자의 언어처리 과제를 알게 해줌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8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Movement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361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800" smtClean="0">
                <a:latin typeface="+mn-ea"/>
                <a:ea typeface="+mn-ea"/>
              </a:rPr>
              <a:t>- CFG</a:t>
            </a:r>
            <a:r>
              <a:rPr lang="ko-KR" altLang="en-US" sz="1800" smtClean="0">
                <a:latin typeface="+mn-ea"/>
                <a:ea typeface="+mn-ea"/>
              </a:rPr>
              <a:t>에 대한 한 가지 반대 의견은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이동 현상에 대해 깔끔한 설명을 제공해주지 못한다는 점임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이 점은 </a:t>
            </a:r>
            <a:r>
              <a:rPr lang="en-US" altLang="ko-KR" sz="1800" smtClean="0">
                <a:latin typeface="+mn-ea"/>
                <a:ea typeface="+mn-ea"/>
              </a:rPr>
              <a:t>Figure 4</a:t>
            </a:r>
            <a:r>
              <a:rPr lang="ko-KR" altLang="en-US" sz="1800" smtClean="0">
                <a:latin typeface="+mn-ea"/>
                <a:ea typeface="+mn-ea"/>
              </a:rPr>
              <a:t>처럼 규칙을 만들어낼 수 있는 또 다른 규칙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즉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메타규칙을 제공함으로써 설명 가능함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혹은 </a:t>
            </a:r>
            <a:r>
              <a:rPr lang="en-US" altLang="ko-KR" sz="1800" smtClean="0">
                <a:latin typeface="+mn-ea"/>
                <a:ea typeface="+mn-ea"/>
              </a:rPr>
              <a:t>Figure 5</a:t>
            </a:r>
            <a:r>
              <a:rPr lang="ko-KR" altLang="en-US" sz="1800" smtClean="0">
                <a:latin typeface="+mn-ea"/>
                <a:ea typeface="+mn-ea"/>
              </a:rPr>
              <a:t>처럼 다양한 자질들을 제공할 수도 있음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중요한 것은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잘 정의된 문법 형식이 있다면 이를 통해 구문분석기가 무엇을 할지도 확실히 알 수 있다는 점</a:t>
            </a:r>
            <a:r>
              <a:rPr lang="en-US" altLang="ko-KR" sz="1800" smtClean="0">
                <a:latin typeface="+mn-ea"/>
                <a:ea typeface="+mn-ea"/>
              </a:rPr>
              <a:t>!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 </a:t>
            </a: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3100901"/>
            <a:ext cx="4481877" cy="29387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36" y="2843018"/>
            <a:ext cx="4509741" cy="33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Lexicalization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3"/>
            <a:ext cx="11791950" cy="3873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800" smtClean="0">
                <a:latin typeface="+mn-ea"/>
                <a:ea typeface="+mn-ea"/>
              </a:rPr>
              <a:t>- CFG</a:t>
            </a:r>
            <a:r>
              <a:rPr lang="ko-KR" altLang="en-US" sz="1800" smtClean="0">
                <a:latin typeface="+mn-ea"/>
                <a:ea typeface="+mn-ea"/>
              </a:rPr>
              <a:t>에 대한 또 다른 반대 의견은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의존에 대한 문제임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VP -&gt; V SBAR </a:t>
            </a:r>
            <a:r>
              <a:rPr lang="ko-KR" altLang="en-US" sz="1800" smtClean="0">
                <a:latin typeface="+mn-ea"/>
                <a:ea typeface="+mn-ea"/>
              </a:rPr>
              <a:t>와 같은 규칙은 동사구 안에 또 다른 절이 있음을 보여줌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문제는 적절한 동사가 있는 상태에서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이러한 </a:t>
            </a:r>
            <a:r>
              <a:rPr lang="en-US" altLang="ko-KR" sz="1800" smtClean="0">
                <a:latin typeface="+mn-ea"/>
                <a:ea typeface="+mn-ea"/>
              </a:rPr>
              <a:t>SBAR</a:t>
            </a:r>
            <a:r>
              <a:rPr lang="ko-KR" altLang="en-US" sz="1800" smtClean="0">
                <a:latin typeface="+mn-ea"/>
                <a:ea typeface="+mn-ea"/>
              </a:rPr>
              <a:t>가 어떠한 방식으로 의존되는지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혹은 어떠한 방식으로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인가</a:t>
            </a:r>
            <a:r>
              <a:rPr lang="en-US" altLang="ko-KR" sz="1800" smtClean="0">
                <a:latin typeface="+mn-ea"/>
                <a:ea typeface="+mn-ea"/>
              </a:rPr>
              <a:t>(licensed)</a:t>
            </a:r>
            <a:r>
              <a:rPr lang="ko-KR" altLang="en-US" sz="1800" smtClean="0">
                <a:latin typeface="+mn-ea"/>
                <a:ea typeface="+mn-ea"/>
              </a:rPr>
              <a:t>되는지에 대한 물음</a:t>
            </a:r>
            <a:r>
              <a:rPr lang="en-US" altLang="ko-KR" sz="1800" smtClean="0">
                <a:latin typeface="+mn-ea"/>
                <a:ea typeface="+mn-ea"/>
              </a:rPr>
              <a:t>!</a:t>
            </a:r>
            <a:r>
              <a:rPr lang="ko-KR" altLang="en-US" sz="1800" smtClean="0">
                <a:latin typeface="+mn-ea"/>
                <a:ea typeface="+mn-ea"/>
              </a:rPr>
              <a:t> 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이를 해결하기 위해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문법을 어휘화</a:t>
            </a:r>
            <a:r>
              <a:rPr lang="en-US" altLang="ko-KR" sz="1800" smtClean="0">
                <a:latin typeface="+mn-ea"/>
                <a:ea typeface="+mn-ea"/>
              </a:rPr>
              <a:t>(lexicalization)</a:t>
            </a:r>
            <a:r>
              <a:rPr lang="ko-KR" altLang="en-US" sz="1800" smtClean="0">
                <a:latin typeface="+mn-ea"/>
                <a:ea typeface="+mn-ea"/>
              </a:rPr>
              <a:t>시킴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어휘화란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각각의 구 규칙을 어떤 특정한 핵 단어</a:t>
            </a:r>
            <a:r>
              <a:rPr lang="en-US" altLang="ko-KR" sz="1800" smtClean="0">
                <a:latin typeface="+mn-ea"/>
                <a:ea typeface="+mn-ea"/>
              </a:rPr>
              <a:t>(head word)</a:t>
            </a:r>
            <a:r>
              <a:rPr lang="ko-KR" altLang="en-US" sz="1800" smtClean="0">
                <a:latin typeface="+mn-ea"/>
                <a:ea typeface="+mn-ea"/>
              </a:rPr>
              <a:t>와 연관시키고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이를 통해 각각의 가지들이 핵</a:t>
            </a:r>
            <a:r>
              <a:rPr lang="en-US" altLang="ko-KR" sz="1800" smtClean="0">
                <a:latin typeface="+mn-ea"/>
                <a:ea typeface="+mn-ea"/>
              </a:rPr>
              <a:t>/</a:t>
            </a:r>
            <a:r>
              <a:rPr lang="ko-KR" altLang="en-US" sz="1800" smtClean="0">
                <a:latin typeface="+mn-ea"/>
                <a:ea typeface="+mn-ea"/>
              </a:rPr>
              <a:t>의존 </a:t>
            </a:r>
            <a:endParaRPr lang="en-US" altLang="ko-KR" sz="1800" smtClean="0">
              <a:latin typeface="+mn-ea"/>
              <a:ea typeface="+mn-ea"/>
            </a:endParaRPr>
          </a:p>
          <a:p>
            <a:pPr algn="just"/>
            <a:r>
              <a:rPr lang="en-US" altLang="ko-KR" sz="1800">
                <a:latin typeface="+mn-ea"/>
                <a:ea typeface="+mn-ea"/>
              </a:rPr>
              <a:t> </a:t>
            </a:r>
            <a:r>
              <a:rPr lang="en-US" altLang="ko-KR" sz="1800" smtClean="0">
                <a:latin typeface="+mn-ea"/>
                <a:ea typeface="+mn-ea"/>
              </a:rPr>
              <a:t> </a:t>
            </a:r>
            <a:r>
              <a:rPr lang="ko-KR" altLang="en-US" sz="1800" smtClean="0">
                <a:latin typeface="+mn-ea"/>
                <a:ea typeface="+mn-ea"/>
              </a:rPr>
              <a:t>관계로 이루어진 집합을 정의시키는 것을 이야기함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  <a:endParaRPr lang="en-US" altLang="ko-KR" sz="1800">
              <a:latin typeface="+mn-ea"/>
              <a:ea typeface="+mn-ea"/>
            </a:endParaRP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ko-KR" sz="1800" smtClean="0">
                <a:latin typeface="+mn-ea"/>
                <a:ea typeface="+mn-ea"/>
              </a:rPr>
              <a:t>- </a:t>
            </a:r>
            <a:r>
              <a:rPr lang="ko-KR" altLang="en-US" sz="1800" smtClean="0">
                <a:latin typeface="+mn-ea"/>
                <a:ea typeface="+mn-ea"/>
              </a:rPr>
              <a:t>이러한 방책</a:t>
            </a:r>
            <a:r>
              <a:rPr lang="en-US" altLang="ko-KR" sz="1800" smtClean="0">
                <a:latin typeface="+mn-ea"/>
                <a:ea typeface="+mn-ea"/>
              </a:rPr>
              <a:t>(heuristic approach)</a:t>
            </a:r>
            <a:r>
              <a:rPr lang="ko-KR" altLang="en-US" sz="1800" smtClean="0">
                <a:latin typeface="+mn-ea"/>
                <a:ea typeface="+mn-ea"/>
              </a:rPr>
              <a:t>는 실제로도 잘 먹힘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800">
              <a:latin typeface="+mn-ea"/>
              <a:ea typeface="+mn-ea"/>
            </a:endParaRPr>
          </a:p>
          <a:p>
            <a:pPr algn="just"/>
            <a:endParaRPr lang="en-US" altLang="ko-KR" sz="18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 smtClean="0">
                <a:latin typeface="+mn-ea"/>
              </a:rPr>
              <a:t>감사합니다</a:t>
            </a:r>
            <a:r>
              <a:rPr lang="en-US" altLang="ko-KR" b="1" dirty="0">
                <a:latin typeface="+mn-ea"/>
              </a:rPr>
              <a:t>!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1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latin typeface="+mn-ea"/>
              </a:rPr>
              <a:t>Introduction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3533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200" b="1" smtClean="0">
                <a:latin typeface="+mn-ea"/>
                <a:ea typeface="+mn-ea"/>
              </a:rPr>
              <a:t>마음의 창</a:t>
            </a:r>
            <a:r>
              <a:rPr lang="en-US" altLang="ko-KR" sz="2200" b="1" smtClean="0">
                <a:latin typeface="+mn-ea"/>
                <a:ea typeface="+mn-ea"/>
              </a:rPr>
              <a:t>(window)</a:t>
            </a:r>
            <a:r>
              <a:rPr lang="ko-KR" altLang="en-US" sz="2200" b="1" smtClean="0">
                <a:latin typeface="+mn-ea"/>
                <a:ea typeface="+mn-ea"/>
              </a:rPr>
              <a:t>으로서의 언어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200" b="1" dirty="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어떻게 문법을 인지에 끼워맞출 것인가</a:t>
            </a:r>
            <a:r>
              <a:rPr lang="en-US" altLang="ko-KR" sz="22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언어이해에서 통사적 조합물을 어떻게 지각하는가</a:t>
            </a:r>
            <a:r>
              <a:rPr lang="en-US" altLang="ko-KR" sz="2200" smtClean="0">
                <a:latin typeface="+mn-ea"/>
                <a:ea typeface="+mn-ea"/>
              </a:rPr>
              <a:t>?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‘Automaton’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생성문법 </a:t>
            </a:r>
            <a:r>
              <a:rPr lang="en-US" altLang="ko-KR" sz="2200" smtClean="0">
                <a:latin typeface="+mn-ea"/>
                <a:ea typeface="+mn-ea"/>
              </a:rPr>
              <a:t>+ ‘</a:t>
            </a:r>
            <a:r>
              <a:rPr lang="ko-KR" altLang="en-US" sz="2200" smtClean="0">
                <a:latin typeface="+mn-ea"/>
                <a:ea typeface="+mn-ea"/>
              </a:rPr>
              <a:t>시간</a:t>
            </a:r>
            <a:r>
              <a:rPr lang="en-US" altLang="ko-KR" sz="2200" smtClean="0">
                <a:latin typeface="+mn-ea"/>
                <a:ea typeface="+mn-ea"/>
              </a:rPr>
              <a:t>’ = Automaton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Automaton</a:t>
            </a:r>
            <a:r>
              <a:rPr lang="ko-KR" altLang="en-US" sz="2200" smtClean="0">
                <a:latin typeface="+mn-ea"/>
                <a:ea typeface="+mn-ea"/>
              </a:rPr>
              <a:t>의 관점에서 문법과 처리기기</a:t>
            </a:r>
            <a:r>
              <a:rPr lang="en-US" altLang="ko-KR" sz="2200" smtClean="0">
                <a:latin typeface="+mn-ea"/>
                <a:ea typeface="+mn-ea"/>
              </a:rPr>
              <a:t>(processor)</a:t>
            </a:r>
            <a:r>
              <a:rPr lang="ko-KR" altLang="en-US" sz="220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엮어보기</a:t>
            </a:r>
            <a:endParaRPr lang="en-US" altLang="ko-KR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3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Where the proposal fits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09" y="579368"/>
            <a:ext cx="5564781" cy="57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Where the proposal fits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4957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Figure 1</a:t>
            </a:r>
            <a:endParaRPr lang="en-US" altLang="ko-KR" sz="2200" b="1" dirty="0" smtClean="0">
              <a:latin typeface="+mn-ea"/>
              <a:ea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2200" b="1" dirty="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Piaget: </a:t>
            </a:r>
            <a:r>
              <a:rPr lang="ko-KR" altLang="en-US" sz="2200" smtClean="0">
                <a:latin typeface="+mn-ea"/>
                <a:ea typeface="+mn-ea"/>
              </a:rPr>
              <a:t>구조는 시간의 흐름 속에서 마음에서 생겨나는 것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Chomsky: </a:t>
            </a:r>
            <a:r>
              <a:rPr lang="ko-KR" altLang="en-US" sz="2200" smtClean="0">
                <a:latin typeface="+mn-ea"/>
                <a:ea typeface="+mn-ea"/>
              </a:rPr>
              <a:t>생각의 이성적 구성물로서의 언어</a:t>
            </a:r>
            <a:r>
              <a:rPr lang="en-US" altLang="ko-KR" sz="2200">
                <a:latin typeface="+mn-ea"/>
                <a:ea typeface="+mn-ea"/>
              </a:rPr>
              <a:t>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+mn-ea"/>
                <a:ea typeface="+mn-ea"/>
              </a:rPr>
              <a:t>            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언어사용자들의 마음에 이런 구성물들이 어떻게 구체적으로 생겨나는지에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</a:t>
            </a:r>
            <a:r>
              <a:rPr lang="ko-KR" altLang="en-US" sz="2200" smtClean="0">
                <a:latin typeface="+mn-ea"/>
                <a:ea typeface="+mn-ea"/>
              </a:rPr>
              <a:t>대해선 이야기하진 않음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McCarthy: </a:t>
            </a:r>
            <a:r>
              <a:rPr lang="ko-KR" altLang="en-US" sz="2200" smtClean="0">
                <a:latin typeface="+mn-ea"/>
                <a:ea typeface="+mn-ea"/>
              </a:rPr>
              <a:t>수리논리적 관점에서 봤을 때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기호는 믿음을 표상함과 동시에 다음 상태로의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</a:t>
            </a:r>
            <a:r>
              <a:rPr lang="ko-KR" altLang="en-US" sz="2200" smtClean="0">
                <a:latin typeface="+mn-ea"/>
                <a:ea typeface="+mn-ea"/>
              </a:rPr>
              <a:t>이행을 수행하는 일종의 </a:t>
            </a:r>
            <a:r>
              <a:rPr lang="en-US" altLang="ko-KR" sz="2200" smtClean="0">
                <a:latin typeface="+mn-ea"/>
                <a:ea typeface="+mn-ea"/>
              </a:rPr>
              <a:t>(</a:t>
            </a:r>
            <a:r>
              <a:rPr lang="ko-KR" altLang="en-US" sz="2200" smtClean="0">
                <a:latin typeface="+mn-ea"/>
                <a:ea typeface="+mn-ea"/>
              </a:rPr>
              <a:t>인지적</a:t>
            </a:r>
            <a:r>
              <a:rPr lang="en-US" altLang="ko-KR" sz="2200" smtClean="0">
                <a:latin typeface="+mn-ea"/>
                <a:ea typeface="+mn-ea"/>
              </a:rPr>
              <a:t>) </a:t>
            </a:r>
            <a:r>
              <a:rPr lang="ko-KR" altLang="en-US" sz="2200" smtClean="0">
                <a:latin typeface="+mn-ea"/>
                <a:ea typeface="+mn-ea"/>
              </a:rPr>
              <a:t>기계를 만들어냄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Newell and Simon: </a:t>
            </a:r>
            <a:r>
              <a:rPr lang="ko-KR" altLang="en-US" sz="2200" smtClean="0">
                <a:latin typeface="+mn-ea"/>
                <a:ea typeface="+mn-ea"/>
              </a:rPr>
              <a:t>기계의 제어 체계를 설명함으로써 심리학적 이론이 될 수 있음을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        </a:t>
            </a:r>
            <a:r>
              <a:rPr lang="ko-KR" altLang="en-US" sz="2200" smtClean="0">
                <a:latin typeface="+mn-ea"/>
                <a:ea typeface="+mn-ea"/>
              </a:rPr>
              <a:t>인식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⇒</a:t>
            </a:r>
            <a:r>
              <a:rPr lang="ko-KR" altLang="en-US" sz="2200">
                <a:latin typeface="+mn-ea"/>
              </a:rPr>
              <a:t> </a:t>
            </a:r>
            <a:r>
              <a:rPr lang="ko-KR" altLang="en-US" sz="2200" smtClean="0">
                <a:latin typeface="+mn-ea"/>
              </a:rPr>
              <a:t>실시간 인지처리 과정을 설명하기 위해 이러한 상반되는 관점들이 연결될 수 있을까</a:t>
            </a:r>
            <a:r>
              <a:rPr lang="en-US" altLang="ko-KR" sz="2200" smtClean="0">
                <a:latin typeface="+mn-ea"/>
              </a:rPr>
              <a:t>?</a:t>
            </a:r>
            <a:endParaRPr lang="en-US" altLang="ko-KR" sz="22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6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Marr’s Framework as Applied to Language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4702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‘</a:t>
            </a:r>
            <a:r>
              <a:rPr lang="ko-KR" altLang="en-US" sz="2200" b="1" smtClean="0">
                <a:latin typeface="+mn-ea"/>
                <a:ea typeface="+mn-ea"/>
              </a:rPr>
              <a:t>세 가지 수준</a:t>
            </a:r>
            <a:r>
              <a:rPr lang="en-US" altLang="ko-KR" sz="2200" b="1" smtClean="0">
                <a:latin typeface="+mn-ea"/>
                <a:ea typeface="+mn-ea"/>
              </a:rPr>
              <a:t>(Three levels)’ (Marr, 1982)</a:t>
            </a:r>
          </a:p>
          <a:p>
            <a:pPr algn="just"/>
            <a:endParaRPr lang="en-US" sz="2200" smtClean="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u="sng">
                <a:latin typeface="+mn-ea"/>
                <a:ea typeface="+mn-ea"/>
              </a:rPr>
              <a:t>정보처리를 수행하는 기계</a:t>
            </a:r>
            <a:r>
              <a:rPr lang="ko-KR" altLang="en-US" sz="2200">
                <a:latin typeface="+mn-ea"/>
                <a:ea typeface="+mn-ea"/>
              </a:rPr>
              <a:t>라면 반드시 이해되어야할 세 가지 수준들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계산</a:t>
            </a:r>
            <a:r>
              <a:rPr lang="en-US" altLang="ko-KR" sz="2200" b="1">
                <a:latin typeface="+mn-ea"/>
                <a:ea typeface="+mn-ea"/>
              </a:rPr>
              <a:t>(Computation)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계산의 목적은 무엇인가</a:t>
            </a:r>
            <a:r>
              <a:rPr lang="en-US" altLang="ko-KR" sz="2200">
                <a:latin typeface="+mn-ea"/>
                <a:ea typeface="+mn-ea"/>
              </a:rPr>
              <a:t>? </a:t>
            </a:r>
            <a:r>
              <a:rPr lang="ko-KR" altLang="en-US" sz="2200">
                <a:latin typeface="+mn-ea"/>
                <a:ea typeface="+mn-ea"/>
              </a:rPr>
              <a:t>이 목적이 왜 적절한 방향으로서 작용하는가</a:t>
            </a:r>
            <a:r>
              <a:rPr lang="en-US" altLang="ko-KR" sz="2200">
                <a:latin typeface="+mn-ea"/>
                <a:ea typeface="+mn-ea"/>
              </a:rPr>
              <a:t>? </a:t>
            </a:r>
            <a:r>
              <a:rPr lang="ko-KR" altLang="en-US" sz="2200">
                <a:latin typeface="+mn-ea"/>
                <a:ea typeface="+mn-ea"/>
              </a:rPr>
              <a:t>그리고 그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</a:t>
            </a:r>
            <a:r>
              <a:rPr lang="ko-KR" altLang="en-US" sz="2200" smtClean="0">
                <a:latin typeface="+mn-ea"/>
                <a:ea typeface="+mn-ea"/>
              </a:rPr>
              <a:t>논리는 무엇인가</a:t>
            </a:r>
            <a:r>
              <a:rPr lang="en-US" altLang="ko-KR" sz="2200">
                <a:latin typeface="+mn-ea"/>
                <a:ea typeface="+mn-ea"/>
              </a:rPr>
              <a:t>?</a:t>
            </a:r>
            <a:endParaRPr lang="en-US" sz="2200">
              <a:latin typeface="+mn-ea"/>
              <a:ea typeface="+mn-ea"/>
            </a:endParaRP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알고리즘</a:t>
            </a:r>
            <a:r>
              <a:rPr lang="en-US" altLang="ko-KR" sz="2200" b="1">
                <a:latin typeface="+mn-ea"/>
                <a:ea typeface="+mn-ea"/>
              </a:rPr>
              <a:t>(Algorithm)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이 계산이 이루어지기 위한 입력과 출력은 어떤 식으로 표상</a:t>
            </a:r>
            <a:r>
              <a:rPr lang="en-US" altLang="ko-KR" sz="2200">
                <a:latin typeface="+mn-ea"/>
                <a:ea typeface="+mn-ea"/>
              </a:rPr>
              <a:t>(representation)</a:t>
            </a:r>
            <a:r>
              <a:rPr lang="ko-KR" altLang="en-US" sz="2200">
                <a:latin typeface="+mn-ea"/>
                <a:ea typeface="+mn-ea"/>
              </a:rPr>
              <a:t>되는가</a:t>
            </a:r>
            <a:r>
              <a:rPr lang="en-US" altLang="ko-KR" sz="2200">
                <a:latin typeface="+mn-ea"/>
                <a:ea typeface="+mn-ea"/>
              </a:rPr>
              <a:t>?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</a:t>
            </a:r>
            <a:r>
              <a:rPr lang="ko-KR" altLang="en-US" sz="2200" smtClean="0">
                <a:latin typeface="+mn-ea"/>
                <a:ea typeface="+mn-ea"/>
              </a:rPr>
              <a:t>그리고 입력과 </a:t>
            </a:r>
            <a:r>
              <a:rPr lang="ko-KR" altLang="en-US" sz="2200">
                <a:latin typeface="+mn-ea"/>
                <a:ea typeface="+mn-ea"/>
              </a:rPr>
              <a:t>출력 사이에 일어나는 변형</a:t>
            </a:r>
            <a:r>
              <a:rPr lang="en-US" altLang="ko-KR" sz="2200">
                <a:latin typeface="+mn-ea"/>
                <a:ea typeface="+mn-ea"/>
              </a:rPr>
              <a:t>(transformation)</a:t>
            </a:r>
            <a:r>
              <a:rPr lang="ko-KR" altLang="en-US" sz="2200">
                <a:latin typeface="+mn-ea"/>
                <a:ea typeface="+mn-ea"/>
              </a:rPr>
              <a:t> 알고리즘은 무엇인가</a:t>
            </a:r>
            <a:r>
              <a:rPr lang="en-US" altLang="ko-KR" sz="2200">
                <a:latin typeface="+mn-ea"/>
                <a:ea typeface="+mn-ea"/>
              </a:rPr>
              <a:t>?</a:t>
            </a:r>
          </a:p>
          <a:p>
            <a:pPr algn="just"/>
            <a:r>
              <a:rPr lang="en-US" sz="2200">
                <a:latin typeface="+mn-ea"/>
                <a:ea typeface="+mn-ea"/>
              </a:rPr>
              <a:t>  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구현</a:t>
            </a:r>
            <a:r>
              <a:rPr lang="en-US" altLang="ko-KR" sz="2200" b="1">
                <a:latin typeface="+mn-ea"/>
                <a:ea typeface="+mn-ea"/>
              </a:rPr>
              <a:t>(Implementation)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이러한 계산과 알고리즘은 물리적으로 어떻게 실현되는가</a:t>
            </a:r>
            <a:r>
              <a:rPr lang="en-US" altLang="ko-KR" sz="2200">
                <a:latin typeface="+mn-ea"/>
                <a:ea typeface="+mn-ea"/>
              </a:rPr>
              <a:t>?</a:t>
            </a:r>
            <a:endParaRPr lang="en-US" sz="2200"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2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3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Marr’s Framework as Applied to Language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5028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‘</a:t>
            </a:r>
            <a:r>
              <a:rPr lang="ko-KR" altLang="en-US" sz="2200" b="1" smtClean="0">
                <a:latin typeface="+mn-ea"/>
                <a:ea typeface="+mn-ea"/>
              </a:rPr>
              <a:t>세 가지 수준</a:t>
            </a:r>
            <a:r>
              <a:rPr lang="en-US" altLang="ko-KR" sz="2200" b="1" smtClean="0">
                <a:latin typeface="+mn-ea"/>
                <a:ea typeface="+mn-ea"/>
              </a:rPr>
              <a:t>(Three levels)’ (Marr, 1982)</a:t>
            </a:r>
          </a:p>
          <a:p>
            <a:pPr algn="just"/>
            <a:endParaRPr lang="en-US" sz="2200" smtClean="0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- </a:t>
            </a:r>
            <a:r>
              <a:rPr lang="ko-KR" altLang="en-US" sz="2200" u="sng">
                <a:latin typeface="+mn-ea"/>
                <a:ea typeface="+mn-ea"/>
              </a:rPr>
              <a:t>문법을 사용하는 개체</a:t>
            </a:r>
            <a:r>
              <a:rPr lang="en-US" altLang="ko-KR" sz="2200" u="sng">
                <a:latin typeface="+mn-ea"/>
                <a:ea typeface="+mn-ea"/>
              </a:rPr>
              <a:t>(=</a:t>
            </a:r>
            <a:r>
              <a:rPr lang="ko-KR" altLang="en-US" sz="2200" u="sng">
                <a:latin typeface="+mn-ea"/>
                <a:ea typeface="+mn-ea"/>
              </a:rPr>
              <a:t>인간</a:t>
            </a:r>
            <a:r>
              <a:rPr lang="en-US" altLang="ko-KR" sz="2200" u="sng">
                <a:latin typeface="+mn-ea"/>
                <a:ea typeface="+mn-ea"/>
              </a:rPr>
              <a:t>)</a:t>
            </a:r>
            <a:r>
              <a:rPr lang="ko-KR" altLang="en-US" sz="2200">
                <a:latin typeface="+mn-ea"/>
                <a:ea typeface="+mn-ea"/>
              </a:rPr>
              <a:t>라면 반드시 이해되어야할 세 가지 수준들 </a:t>
            </a:r>
            <a:r>
              <a:rPr lang="en-US" altLang="ko-KR" sz="2200">
                <a:latin typeface="+mn-ea"/>
                <a:ea typeface="+mn-ea"/>
              </a:rPr>
              <a:t>(</a:t>
            </a:r>
            <a:r>
              <a:rPr lang="ko-KR" altLang="en-US" sz="2200">
                <a:latin typeface="+mn-ea"/>
                <a:ea typeface="+mn-ea"/>
              </a:rPr>
              <a:t>대충 말하면</a:t>
            </a:r>
            <a:r>
              <a:rPr lang="en-US" altLang="ko-KR" sz="2200">
                <a:latin typeface="+mn-ea"/>
                <a:ea typeface="+mn-ea"/>
              </a:rPr>
              <a:t>!)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계산</a:t>
            </a:r>
            <a:r>
              <a:rPr lang="en-US" altLang="ko-KR" sz="2200" b="1">
                <a:latin typeface="+mn-ea"/>
                <a:ea typeface="+mn-ea"/>
              </a:rPr>
              <a:t>(Computation)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문법은 어떤 식으로</a:t>
            </a:r>
            <a:r>
              <a:rPr lang="en-US" altLang="ko-KR" sz="2200">
                <a:latin typeface="+mn-ea"/>
                <a:ea typeface="+mn-ea"/>
              </a:rPr>
              <a:t>, </a:t>
            </a:r>
            <a:r>
              <a:rPr lang="ko-KR" altLang="en-US" sz="2200">
                <a:latin typeface="+mn-ea"/>
                <a:ea typeface="+mn-ea"/>
              </a:rPr>
              <a:t>그리고 왜 그러한 방식으로 작동하는가</a:t>
            </a:r>
            <a:r>
              <a:rPr lang="en-US" altLang="ko-KR" sz="2200">
                <a:latin typeface="+mn-ea"/>
                <a:ea typeface="+mn-ea"/>
              </a:rPr>
              <a:t>?</a:t>
            </a:r>
          </a:p>
          <a:p>
            <a:pPr algn="just"/>
            <a:r>
              <a:rPr lang="en-US" sz="2200">
                <a:latin typeface="+mn-ea"/>
                <a:ea typeface="+mn-ea"/>
              </a:rPr>
              <a:t>        (Minimalism, Cognitive Grammar, Role and Reference Grammar, etc.)</a:t>
            </a: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알고리즘</a:t>
            </a:r>
            <a:r>
              <a:rPr lang="en-US" altLang="ko-KR" sz="2200" b="1">
                <a:latin typeface="+mn-ea"/>
                <a:ea typeface="+mn-ea"/>
              </a:rPr>
              <a:t>(Algorithm)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문법은 어떤 식으로 </a:t>
            </a:r>
            <a:r>
              <a:rPr lang="en-US" altLang="ko-KR" sz="2200">
                <a:latin typeface="+mn-ea"/>
                <a:ea typeface="+mn-ea"/>
              </a:rPr>
              <a:t>‘</a:t>
            </a:r>
            <a:r>
              <a:rPr lang="ko-KR" altLang="en-US" sz="2200">
                <a:latin typeface="+mn-ea"/>
                <a:ea typeface="+mn-ea"/>
              </a:rPr>
              <a:t>수행</a:t>
            </a:r>
            <a:r>
              <a:rPr lang="en-US" altLang="ko-KR" sz="2200">
                <a:latin typeface="+mn-ea"/>
                <a:ea typeface="+mn-ea"/>
              </a:rPr>
              <a:t>‘</a:t>
            </a:r>
            <a:r>
              <a:rPr lang="ko-KR" altLang="en-US" sz="2200">
                <a:latin typeface="+mn-ea"/>
                <a:ea typeface="+mn-ea"/>
              </a:rPr>
              <a:t>되는가</a:t>
            </a:r>
            <a:r>
              <a:rPr lang="en-US" altLang="ko-KR" sz="2200" smtClean="0">
                <a:latin typeface="+mn-ea"/>
                <a:ea typeface="+mn-ea"/>
              </a:rPr>
              <a:t>? </a:t>
            </a:r>
            <a:r>
              <a:rPr lang="ko-KR" altLang="en-US" sz="2200" smtClean="0">
                <a:latin typeface="+mn-ea"/>
                <a:ea typeface="+mn-ea"/>
              </a:rPr>
              <a:t>즉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구문분석기</a:t>
            </a:r>
            <a:r>
              <a:rPr lang="en-US" altLang="ko-KR" sz="2200" smtClean="0">
                <a:latin typeface="+mn-ea"/>
                <a:ea typeface="+mn-ea"/>
              </a:rPr>
              <a:t>(parser)</a:t>
            </a:r>
            <a:r>
              <a:rPr lang="ko-KR" altLang="en-US" sz="2200" smtClean="0">
                <a:latin typeface="+mn-ea"/>
                <a:ea typeface="+mn-ea"/>
              </a:rPr>
              <a:t>는 어떻게 문법 작동의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</a:t>
            </a:r>
            <a:r>
              <a:rPr lang="ko-KR" altLang="en-US" sz="2200" smtClean="0">
                <a:latin typeface="+mn-ea"/>
                <a:ea typeface="+mn-ea"/>
              </a:rPr>
              <a:t>알고리즘을 제공하는가</a:t>
            </a:r>
            <a:r>
              <a:rPr lang="en-US" altLang="ko-KR" sz="2200" smtClean="0">
                <a:latin typeface="+mn-ea"/>
                <a:ea typeface="+mn-ea"/>
              </a:rPr>
              <a:t>?</a:t>
            </a:r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     (Psycholinguistics, Computational Linguistics)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b="1">
                <a:latin typeface="+mn-ea"/>
                <a:ea typeface="+mn-ea"/>
              </a:rPr>
              <a:t>- </a:t>
            </a:r>
            <a:r>
              <a:rPr lang="ko-KR" altLang="en-US" sz="2200" b="1">
                <a:latin typeface="+mn-ea"/>
                <a:ea typeface="+mn-ea"/>
              </a:rPr>
              <a:t>구현</a:t>
            </a:r>
            <a:r>
              <a:rPr lang="en-US" altLang="ko-KR" sz="2200" b="1">
                <a:latin typeface="+mn-ea"/>
                <a:ea typeface="+mn-ea"/>
              </a:rPr>
              <a:t>(Implementation)</a:t>
            </a:r>
            <a:r>
              <a:rPr lang="ko-KR" altLang="en-US" sz="2200" b="1">
                <a:latin typeface="+mn-ea"/>
                <a:ea typeface="+mn-ea"/>
              </a:rPr>
              <a:t> 수준</a:t>
            </a:r>
            <a:endParaRPr lang="en-US" altLang="ko-KR" sz="2200" b="1">
              <a:latin typeface="+mn-ea"/>
              <a:ea typeface="+mn-ea"/>
            </a:endParaRPr>
          </a:p>
          <a:p>
            <a:pPr algn="just"/>
            <a:r>
              <a:rPr lang="en-US" sz="2200">
                <a:latin typeface="+mn-ea"/>
                <a:ea typeface="+mn-ea"/>
              </a:rPr>
              <a:t>   → </a:t>
            </a:r>
            <a:r>
              <a:rPr lang="ko-KR" altLang="en-US" sz="2200">
                <a:latin typeface="+mn-ea"/>
                <a:ea typeface="+mn-ea"/>
              </a:rPr>
              <a:t>문법은 어떤 식으로 뇌에서 관찰되는가</a:t>
            </a:r>
            <a:r>
              <a:rPr lang="en-US" altLang="ko-KR" sz="2200">
                <a:latin typeface="+mn-ea"/>
                <a:ea typeface="+mn-ea"/>
              </a:rPr>
              <a:t>?</a:t>
            </a:r>
          </a:p>
          <a:p>
            <a:pPr algn="just"/>
            <a:r>
              <a:rPr lang="en-US" sz="2200">
                <a:latin typeface="+mn-ea"/>
                <a:ea typeface="+mn-ea"/>
              </a:rPr>
              <a:t>        (Neurolinguistics)</a:t>
            </a:r>
            <a:endParaRPr lang="en-US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Marr’s Framework as Applied to Language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32" y="1034471"/>
            <a:ext cx="5891212" cy="3286754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00025" y="4562086"/>
            <a:ext cx="11791950" cy="114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+mn-ea"/>
              </a:rPr>
              <a:t>“…</a:t>
            </a:r>
            <a:r>
              <a:rPr lang="ko-KR" altLang="en-US" sz="2000" dirty="0" err="1" smtClean="0">
                <a:latin typeface="+mn-ea"/>
              </a:rPr>
              <a:t>뉴런들만을</a:t>
            </a:r>
            <a:r>
              <a:rPr lang="ko-KR" altLang="en-US" sz="2000" dirty="0" smtClean="0">
                <a:latin typeface="+mn-ea"/>
              </a:rPr>
              <a:t> 연구하면서 지각</a:t>
            </a:r>
            <a:r>
              <a:rPr lang="en-US" altLang="ko-KR" sz="2000" dirty="0" smtClean="0">
                <a:latin typeface="+mn-ea"/>
              </a:rPr>
              <a:t>(perception)</a:t>
            </a:r>
            <a:r>
              <a:rPr lang="ko-KR" altLang="en-US" sz="2000" dirty="0" smtClean="0">
                <a:latin typeface="+mn-ea"/>
              </a:rPr>
              <a:t>을 이해하려는 것은 새의 </a:t>
            </a:r>
            <a:r>
              <a:rPr lang="ko-KR" altLang="en-US" sz="2000" dirty="0" err="1" smtClean="0">
                <a:latin typeface="+mn-ea"/>
              </a:rPr>
              <a:t>깃털만을</a:t>
            </a:r>
            <a:r>
              <a:rPr lang="ko-KR" altLang="en-US" sz="2000" dirty="0" smtClean="0">
                <a:latin typeface="+mn-ea"/>
              </a:rPr>
              <a:t> 연구하면서 새가 어떻게 날 수 있는 것인지 이해하려는 것과 비슷하다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성공할 수가 없는 연구다</a:t>
            </a:r>
            <a:r>
              <a:rPr lang="en-US" altLang="ko-KR" sz="2000" dirty="0" smtClean="0">
                <a:latin typeface="+mn-ea"/>
              </a:rPr>
              <a:t>.”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                                                                      (David Marr, 1982)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Marr’s Framework as Applied to Language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2301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생성문법은 </a:t>
            </a:r>
            <a:r>
              <a:rPr lang="ko-KR" altLang="en-US" sz="2200" i="1" smtClean="0">
                <a:latin typeface="+mn-ea"/>
                <a:ea typeface="+mn-ea"/>
              </a:rPr>
              <a:t>처리</a:t>
            </a:r>
            <a:r>
              <a:rPr lang="ko-KR" altLang="en-US" sz="2200" smtClean="0">
                <a:latin typeface="+mn-ea"/>
                <a:ea typeface="+mn-ea"/>
              </a:rPr>
              <a:t> 모형이 아님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특히</a:t>
            </a:r>
            <a:r>
              <a:rPr lang="en-US" altLang="ko-KR" sz="2200" smtClean="0">
                <a:latin typeface="+mn-ea"/>
                <a:ea typeface="+mn-ea"/>
              </a:rPr>
              <a:t>, ‘</a:t>
            </a:r>
            <a:r>
              <a:rPr lang="ko-KR" altLang="en-US" sz="2200" smtClean="0">
                <a:latin typeface="+mn-ea"/>
                <a:ea typeface="+mn-ea"/>
              </a:rPr>
              <a:t>생성</a:t>
            </a:r>
            <a:r>
              <a:rPr lang="en-US" altLang="ko-KR" sz="2200" smtClean="0">
                <a:latin typeface="+mn-ea"/>
                <a:ea typeface="+mn-ea"/>
              </a:rPr>
              <a:t>’</a:t>
            </a:r>
            <a:r>
              <a:rPr lang="ko-KR" altLang="en-US" sz="2200" smtClean="0">
                <a:latin typeface="+mn-ea"/>
                <a:ea typeface="+mn-ea"/>
              </a:rPr>
              <a:t>이란 걸 말 할 때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기존에는 문장을 생성하는 문법을 언어를 화자의 관점에서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바라보는 경향이 강했으나</a:t>
            </a:r>
            <a:r>
              <a:rPr lang="en-US" altLang="ko-KR" sz="2200" smtClean="0">
                <a:latin typeface="+mn-ea"/>
                <a:ea typeface="+mn-ea"/>
              </a:rPr>
              <a:t>, </a:t>
            </a:r>
            <a:r>
              <a:rPr lang="ko-KR" altLang="en-US" sz="2200" smtClean="0">
                <a:latin typeface="+mn-ea"/>
                <a:ea typeface="+mn-ea"/>
              </a:rPr>
              <a:t>실제론 화자 청자 어디에도 치중되지 않는 완벽하게 중립적인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ko-KR" altLang="en-US" sz="2200" smtClean="0">
                <a:latin typeface="+mn-ea"/>
                <a:ea typeface="+mn-ea"/>
              </a:rPr>
              <a:t>관점에서 말하는 것</a:t>
            </a:r>
            <a:r>
              <a:rPr lang="en-US" altLang="ko-KR" sz="2200" smtClean="0">
                <a:latin typeface="+mn-ea"/>
                <a:ea typeface="+mn-ea"/>
              </a:rPr>
              <a:t> (Chomsky, 1959, footnote 1)</a:t>
            </a:r>
            <a:r>
              <a:rPr lang="ko-KR" altLang="en-US" sz="2200" smtClean="0">
                <a:latin typeface="+mn-ea"/>
                <a:ea typeface="+mn-ea"/>
              </a:rPr>
              <a:t> </a:t>
            </a:r>
            <a:endParaRPr lang="en-US" sz="2200" smtClean="0"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>
              <a:latin typeface="+mn-ea"/>
              <a:ea typeface="+mn-ea"/>
            </a:endParaRPr>
          </a:p>
          <a:p>
            <a:pPr algn="just"/>
            <a:r>
              <a:rPr lang="en-US" sz="2200" smtClean="0">
                <a:latin typeface="+mn-ea"/>
                <a:ea typeface="+mn-ea"/>
              </a:rPr>
              <a:t>- </a:t>
            </a:r>
            <a:r>
              <a:rPr lang="ko-KR" altLang="en-US" sz="2200" smtClean="0">
                <a:latin typeface="+mn-ea"/>
                <a:ea typeface="+mn-ea"/>
              </a:rPr>
              <a:t>중요한 것은</a:t>
            </a:r>
            <a:r>
              <a:rPr lang="en-US" altLang="ko-KR" sz="2200" smtClean="0">
                <a:latin typeface="+mn-ea"/>
                <a:ea typeface="+mn-ea"/>
              </a:rPr>
              <a:t>, Marr</a:t>
            </a:r>
            <a:r>
              <a:rPr lang="ko-KR" altLang="en-US" sz="2200" smtClean="0">
                <a:latin typeface="+mn-ea"/>
                <a:ea typeface="+mn-ea"/>
              </a:rPr>
              <a:t>의 세 가지 수준에 맞추어 언어</a:t>
            </a:r>
            <a:r>
              <a:rPr lang="en-US" altLang="ko-KR" sz="2200" smtClean="0">
                <a:latin typeface="+mn-ea"/>
                <a:ea typeface="+mn-ea"/>
              </a:rPr>
              <a:t>(</a:t>
            </a:r>
            <a:r>
              <a:rPr lang="ko-KR" altLang="en-US" sz="2200" smtClean="0">
                <a:latin typeface="+mn-ea"/>
                <a:ea typeface="+mn-ea"/>
              </a:rPr>
              <a:t>능력</a:t>
            </a:r>
            <a:r>
              <a:rPr lang="en-US" altLang="ko-KR" sz="2200" smtClean="0">
                <a:latin typeface="+mn-ea"/>
                <a:ea typeface="+mn-ea"/>
              </a:rPr>
              <a:t>)</a:t>
            </a:r>
            <a:r>
              <a:rPr lang="ko-KR" altLang="en-US" sz="2200" smtClean="0">
                <a:latin typeface="+mn-ea"/>
                <a:ea typeface="+mn-ea"/>
              </a:rPr>
              <a:t>을 설명할 수 있어야한다는 것</a:t>
            </a:r>
            <a:r>
              <a:rPr lang="en-US" altLang="ko-KR" sz="2200" smtClean="0">
                <a:latin typeface="+mn-ea"/>
                <a:ea typeface="+mn-ea"/>
              </a:rPr>
              <a:t>!</a:t>
            </a:r>
            <a:endParaRPr lang="en-US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8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17804</TotalTime>
  <Words>1654</Words>
  <Application>Microsoft Office PowerPoint</Application>
  <PresentationFormat>와이드스크린</PresentationFormat>
  <Paragraphs>280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나눔바른고딕 Light</vt:lpstr>
      <vt:lpstr>맑은 고딕</vt:lpstr>
      <vt:lpstr>Arial</vt:lpstr>
      <vt:lpstr>Calibri</vt:lpstr>
      <vt:lpstr>Calibri Light</vt:lpstr>
      <vt:lpstr>Times New Roman</vt:lpstr>
      <vt:lpstr>Office 테마</vt:lpstr>
      <vt:lpstr>Automaton Theories of Human Sentence Comprehension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Oscillations of Speech Processing and Language Comprehension: State of the Art and Emerging Mechanisms</dc:title>
  <dc:creator>Kihyo Park</dc:creator>
  <cp:lastModifiedBy>Kihyo Park</cp:lastModifiedBy>
  <cp:revision>1033</cp:revision>
  <dcterms:created xsi:type="dcterms:W3CDTF">2018-01-09T15:11:03Z</dcterms:created>
  <dcterms:modified xsi:type="dcterms:W3CDTF">2020-03-15T05:02:43Z</dcterms:modified>
</cp:coreProperties>
</file>